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image" Target="../media/image-1-12.png"/><Relationship Id="rId13" Type="http://schemas.openxmlformats.org/officeDocument/2006/relationships/image" Target="../media/image-1-13.png"/><Relationship Id="rId14" Type="http://schemas.openxmlformats.org/officeDocument/2006/relationships/image" Target="../media/image-1-14.png"/><Relationship Id="rId15" Type="http://schemas.openxmlformats.org/officeDocument/2006/relationships/image" Target="../media/image-1-15.png"/><Relationship Id="rId16" Type="http://schemas.openxmlformats.org/officeDocument/2006/relationships/image" Target="../media/image-1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496712"/>
            <a:ext cx="3656466" cy="64902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496712"/>
            <a:ext cx="3656466" cy="64902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7367779"/>
            <a:ext cx="3656466" cy="90040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7367779"/>
            <a:ext cx="3656466" cy="90040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6490227"/>
            <a:ext cx="3656466" cy="64902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6490227"/>
            <a:ext cx="3656466" cy="64902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5361293"/>
            <a:ext cx="3656466" cy="90040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5361293"/>
            <a:ext cx="3656466" cy="90040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4232359"/>
            <a:ext cx="3656466" cy="90040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95" y="4232359"/>
            <a:ext cx="3656466" cy="900405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406" y="3103426"/>
            <a:ext cx="3656466" cy="90040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295" y="3103426"/>
            <a:ext cx="3656466" cy="900405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3406" y="1974491"/>
            <a:ext cx="3656466" cy="90040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295" y="1974491"/>
            <a:ext cx="3656466" cy="900405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53406" y="845558"/>
            <a:ext cx="3656466" cy="90040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1295" y="845558"/>
            <a:ext cx="3656466" cy="900405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所有 Bootstrap 类的解释：</a:t>
            </a:r>
            <a:endParaRPr lang="en-US" sz="1631" dirty="0"/>
          </a:p>
        </p:txBody>
      </p:sp>
      <p:sp>
        <p:nvSpPr>
          <p:cNvPr id="19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2"/>
          <p:cNvSpPr/>
          <p:nvPr/>
        </p:nvSpPr>
        <p:spPr>
          <a:xfrm>
            <a:off x="923258" y="1005528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`container`: 容器类，用于创建一个固定宽度的容器，使页面内容在不同设备上显示更加一致。</a:t>
            </a:r>
            <a:endParaRPr lang="en-US" sz="1178" dirty="0"/>
          </a:p>
        </p:txBody>
      </p:sp>
      <p:sp>
        <p:nvSpPr>
          <p:cNvPr id="21" name="Text 3"/>
          <p:cNvSpPr/>
          <p:nvPr/>
        </p:nvSpPr>
        <p:spPr>
          <a:xfrm>
            <a:off x="923258" y="15539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4"/>
          <p:cNvSpPr/>
          <p:nvPr/>
        </p:nvSpPr>
        <p:spPr>
          <a:xfrm>
            <a:off x="4945371" y="1005528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`mt-5`: Margin Top 5，用于设置容器的上边距为 5 个单位。</a:t>
            </a:r>
            <a:endParaRPr lang="en-US" sz="1178" dirty="0"/>
          </a:p>
        </p:txBody>
      </p:sp>
      <p:sp>
        <p:nvSpPr>
          <p:cNvPr id="23" name="Text 5"/>
          <p:cNvSpPr/>
          <p:nvPr/>
        </p:nvSpPr>
        <p:spPr>
          <a:xfrm>
            <a:off x="4945371" y="15539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6"/>
          <p:cNvSpPr/>
          <p:nvPr/>
        </p:nvSpPr>
        <p:spPr>
          <a:xfrm>
            <a:off x="923258" y="2134462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`mb-4`: Margin Bottom 4，用于设置标题的下边距为 4 个单位。</a:t>
            </a:r>
            <a:endParaRPr lang="en-US" sz="1178" dirty="0"/>
          </a:p>
        </p:txBody>
      </p:sp>
      <p:sp>
        <p:nvSpPr>
          <p:cNvPr id="25" name="Text 7"/>
          <p:cNvSpPr/>
          <p:nvPr/>
        </p:nvSpPr>
        <p:spPr>
          <a:xfrm>
            <a:off x="923258" y="26829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8"/>
          <p:cNvSpPr/>
          <p:nvPr/>
        </p:nvSpPr>
        <p:spPr>
          <a:xfrm>
            <a:off x="4945371" y="2134462"/>
            <a:ext cx="3272537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`form`: 表单类，用于创建一个表单。</a:t>
            </a:r>
            <a:endParaRPr lang="en-US" sz="1178" dirty="0"/>
          </a:p>
        </p:txBody>
      </p:sp>
      <p:sp>
        <p:nvSpPr>
          <p:cNvPr id="27" name="Text 9"/>
          <p:cNvSpPr/>
          <p:nvPr/>
        </p:nvSpPr>
        <p:spPr>
          <a:xfrm>
            <a:off x="4945371" y="243155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0"/>
          <p:cNvSpPr/>
          <p:nvPr/>
        </p:nvSpPr>
        <p:spPr>
          <a:xfrm>
            <a:off x="923258" y="3263396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`row`: 行类，用于创建一行，常用于分割多列的布局。</a:t>
            </a:r>
            <a:endParaRPr lang="en-US" sz="1178" dirty="0"/>
          </a:p>
        </p:txBody>
      </p:sp>
      <p:sp>
        <p:nvSpPr>
          <p:cNvPr id="29" name="Text 11"/>
          <p:cNvSpPr/>
          <p:nvPr/>
        </p:nvSpPr>
        <p:spPr>
          <a:xfrm>
            <a:off x="923258" y="38118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2"/>
          <p:cNvSpPr/>
          <p:nvPr/>
        </p:nvSpPr>
        <p:spPr>
          <a:xfrm>
            <a:off x="4945371" y="3263396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`col`: 列类，用于创建一列，用于在行中定义不同的列。</a:t>
            </a:r>
            <a:endParaRPr lang="en-US" sz="1178" dirty="0"/>
          </a:p>
        </p:txBody>
      </p:sp>
      <p:sp>
        <p:nvSpPr>
          <p:cNvPr id="31" name="Text 13"/>
          <p:cNvSpPr/>
          <p:nvPr/>
        </p:nvSpPr>
        <p:spPr>
          <a:xfrm>
            <a:off x="4945371" y="38118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14"/>
          <p:cNvSpPr/>
          <p:nvPr/>
        </p:nvSpPr>
        <p:spPr>
          <a:xfrm>
            <a:off x="923258" y="4392329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`form-control`: 表单控件类，用于设置表单元素的样式，使其宽度适应父容器。</a:t>
            </a:r>
            <a:endParaRPr lang="en-US" sz="1178" dirty="0"/>
          </a:p>
        </p:txBody>
      </p:sp>
      <p:sp>
        <p:nvSpPr>
          <p:cNvPr id="33" name="Text 15"/>
          <p:cNvSpPr/>
          <p:nvPr/>
        </p:nvSpPr>
        <p:spPr>
          <a:xfrm>
            <a:off x="923258" y="49408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4" name="Text 16"/>
          <p:cNvSpPr/>
          <p:nvPr/>
        </p:nvSpPr>
        <p:spPr>
          <a:xfrm>
            <a:off x="4945371" y="4392329"/>
            <a:ext cx="3272537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`btn`: 按钮类，用于创建按钮。</a:t>
            </a:r>
            <a:endParaRPr lang="en-US" sz="1178" dirty="0"/>
          </a:p>
        </p:txBody>
      </p:sp>
      <p:sp>
        <p:nvSpPr>
          <p:cNvPr id="35" name="Text 17"/>
          <p:cNvSpPr/>
          <p:nvPr/>
        </p:nvSpPr>
        <p:spPr>
          <a:xfrm>
            <a:off x="4945371" y="468941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6" name="Text 18"/>
          <p:cNvSpPr/>
          <p:nvPr/>
        </p:nvSpPr>
        <p:spPr>
          <a:xfrm>
            <a:off x="923258" y="5521263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`btn-primary`: 主要按钮样式，用于设置按钮为主要操作按钮，通常为蓝色。</a:t>
            </a:r>
            <a:endParaRPr lang="en-US" sz="1178" dirty="0"/>
          </a:p>
        </p:txBody>
      </p:sp>
      <p:sp>
        <p:nvSpPr>
          <p:cNvPr id="37" name="Text 19"/>
          <p:cNvSpPr/>
          <p:nvPr/>
        </p:nvSpPr>
        <p:spPr>
          <a:xfrm>
            <a:off x="923258" y="60697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8" name="Text 20"/>
          <p:cNvSpPr/>
          <p:nvPr/>
        </p:nvSpPr>
        <p:spPr>
          <a:xfrm>
            <a:off x="4945371" y="5521263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`table`: 表格类，用于创建一个表格。</a:t>
            </a:r>
            <a:endParaRPr lang="en-US" sz="1178" dirty="0"/>
          </a:p>
        </p:txBody>
      </p:sp>
      <p:sp>
        <p:nvSpPr>
          <p:cNvPr id="39" name="Text 21"/>
          <p:cNvSpPr/>
          <p:nvPr/>
        </p:nvSpPr>
        <p:spPr>
          <a:xfrm>
            <a:off x="4945371" y="58183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0" name="Text 22"/>
          <p:cNvSpPr/>
          <p:nvPr/>
        </p:nvSpPr>
        <p:spPr>
          <a:xfrm>
            <a:off x="923258" y="6650197"/>
            <a:ext cx="3272537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`thead`: 表头类，用于定义表格的表头部分。</a:t>
            </a:r>
            <a:endParaRPr lang="en-US" sz="1178" dirty="0"/>
          </a:p>
        </p:txBody>
      </p:sp>
      <p:sp>
        <p:nvSpPr>
          <p:cNvPr id="41" name="Text 23"/>
          <p:cNvSpPr/>
          <p:nvPr/>
        </p:nvSpPr>
        <p:spPr>
          <a:xfrm>
            <a:off x="923258" y="694728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2" name="Text 24"/>
          <p:cNvSpPr/>
          <p:nvPr/>
        </p:nvSpPr>
        <p:spPr>
          <a:xfrm>
            <a:off x="4945371" y="6650197"/>
            <a:ext cx="3272537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`tbody`: 表体类，用于定义表格的表体部分。</a:t>
            </a:r>
            <a:endParaRPr lang="en-US" sz="1178" dirty="0"/>
          </a:p>
        </p:txBody>
      </p:sp>
      <p:sp>
        <p:nvSpPr>
          <p:cNvPr id="43" name="Text 25"/>
          <p:cNvSpPr/>
          <p:nvPr/>
        </p:nvSpPr>
        <p:spPr>
          <a:xfrm>
            <a:off x="4945371" y="694728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4" name="Text 26"/>
          <p:cNvSpPr/>
          <p:nvPr/>
        </p:nvSpPr>
        <p:spPr>
          <a:xfrm>
            <a:off x="923258" y="7527749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`btn-sm`: 小号按钮样式，用于设置按钮为小尺寸。</a:t>
            </a:r>
            <a:endParaRPr lang="en-US" sz="1178" dirty="0"/>
          </a:p>
        </p:txBody>
      </p:sp>
      <p:sp>
        <p:nvSpPr>
          <p:cNvPr id="45" name="Text 27"/>
          <p:cNvSpPr/>
          <p:nvPr/>
        </p:nvSpPr>
        <p:spPr>
          <a:xfrm>
            <a:off x="923258" y="80762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6" name="Text 28"/>
          <p:cNvSpPr/>
          <p:nvPr/>
        </p:nvSpPr>
        <p:spPr>
          <a:xfrm>
            <a:off x="4945371" y="7527749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`btn-danger`: 危险按钮样式，用于设置按钮为危险操作按钮，通常为红色。</a:t>
            </a:r>
            <a:endParaRPr lang="en-US" sz="1178" dirty="0"/>
          </a:p>
        </p:txBody>
      </p:sp>
      <p:sp>
        <p:nvSpPr>
          <p:cNvPr id="47" name="Text 29"/>
          <p:cNvSpPr/>
          <p:nvPr/>
        </p:nvSpPr>
        <p:spPr>
          <a:xfrm>
            <a:off x="4945371" y="80762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8" name="Text 30"/>
          <p:cNvSpPr/>
          <p:nvPr/>
        </p:nvSpPr>
        <p:spPr>
          <a:xfrm>
            <a:off x="923258" y="8656682"/>
            <a:ext cx="3272537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`footer`: 页脚类，用于定义页面的页脚部分。</a:t>
            </a:r>
            <a:endParaRPr lang="en-US" sz="1178" dirty="0"/>
          </a:p>
        </p:txBody>
      </p:sp>
      <p:sp>
        <p:nvSpPr>
          <p:cNvPr id="49" name="Text 31"/>
          <p:cNvSpPr/>
          <p:nvPr/>
        </p:nvSpPr>
        <p:spPr>
          <a:xfrm>
            <a:off x="923258" y="89537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0" name="Text 32"/>
          <p:cNvSpPr/>
          <p:nvPr/>
        </p:nvSpPr>
        <p:spPr>
          <a:xfrm>
            <a:off x="4945371" y="8656682"/>
            <a:ext cx="3272537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`p`: 段落类，用于创建一个段落。</a:t>
            </a:r>
            <a:endParaRPr lang="en-US" sz="1178" dirty="0"/>
          </a:p>
        </p:txBody>
      </p:sp>
      <p:sp>
        <p:nvSpPr>
          <p:cNvPr id="51" name="Text 33"/>
          <p:cNvSpPr/>
          <p:nvPr/>
        </p:nvSpPr>
        <p:spPr>
          <a:xfrm>
            <a:off x="4945371" y="89537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705040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548469"/>
            <a:ext cx="3656466" cy="59280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548469"/>
            <a:ext cx="3656466" cy="592804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708438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例2：向 GitHub PyTorch API 用 Axios 发送请求，获得响应后，在 created 之后输出 response。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《title&gt;例2：使用 Axios 发送请求《/title&gt;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src="https://cdn.jsdelivr.net/npm/axios/dist/axios.min.js"&gt;《/script&gt;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《p&gt;{{ response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52790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708438"/>
            <a:ext cx="3272537" cy="5530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response: ''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created()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axios.get('https://api.github.com/users/pytorch/repos')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.then(response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this.response = response.data;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.catch(error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console.error(error);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62845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686500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在上述例子中，我们使用了 Axios 库发送了一个 GET 请求到 GitHub PyTorch 仓库的 API。在 `created` 钩子函数中发送请求，在请求返回后，将响应数据赋值给 `response` 属性，并在模板中显示出来。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81676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8213340"/>
            <a:ext cx="3656466" cy="140316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548473"/>
            <a:ext cx="3656466" cy="74363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548473"/>
            <a:ext cx="3656466" cy="743633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708442"/>
            <a:ext cx="3272537" cy="5781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例3：经典用法：在 beforeDestroy 钩子函数中进行资源清理。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 实例销毁之前，我们可以利用 `beforeDestroy` 钩子函数来进行一些清理操作，例如清除定时器、取消网络请求、解绑事件监听器等。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《title&gt;例3：beforeDestroy 经典用法《/title&gt;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《p&gt;{{ message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@click="startTimer"&gt;启动定时器《/button&gt;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@click="stopTimer"&gt;停止定时器《/button&gt;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65359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708442"/>
            <a:ext cx="3272537" cy="7038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message: '定时器未启动',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timerId: null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startTimer()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this.message = '定时器已启动';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this.timerId = setInterval(()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console.log('定时器正在运行');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stopTimer()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clearInterval(this.timerId);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this.message = '定时器已停止';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beforeDestroy()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clearInterval(this.timerId); // 在销毁前清除定时器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779284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8373309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在上述例子中，我们创建了一个简单的定时器，通过按钮来启动和停止定时器。在 beforeDestroy 钩子函数中，我们清除了定时器，确保在 Vue 实例被销毁之前定时器已经被停止，避免造成资源泄露。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942454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302" y="3930698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82" y="3930698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2" y="3930698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22" y="1234053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02" y="1234053"/>
            <a:ext cx="639881" cy="63988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82" y="1234053"/>
            <a:ext cx="639881" cy="63988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662" y="1234053"/>
            <a:ext cx="639881" cy="639883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工程化开发是一种开发方式，通过使用现代的前端开发工具和工程化工具来提高开发效率、维护性和可扩展性。它通常包括以下主要特点：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502765" y="1965353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**模块化开发：** 将大型的 Vue 项目拆分为多个模块，每个模块负责不同的功能。使用模块化开发可以提高代码的复用性和可维护性。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502765" y="356505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628086" y="1965353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**组件化开发：** 将页面拆分为多个可复用的组件，每个组件都有自己的逻辑和样式。组件化开发使得开发过程更加高效，并且可以快速构建复杂的界面。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628086" y="356505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4753406" y="1965353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**状态管理：** 使用状态管理工具（如 Vuex）来管理应用程序的状态，使得数据在组件之间可以共享和同步。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4753406" y="331367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878726" y="1965353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**构建工具：** 使用构建工具（如 webpack）来处理 JavaScript、CSS、图片等资源，实现代码打包、压缩、合并等功能，同时支持热更新和自动刷新。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878726" y="356505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502765" y="4661989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**自动化测试：** 编写自动化测试用例，确保应用程序的稳定性和功能完整性。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502765" y="550755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2628086" y="4661989"/>
            <a:ext cx="1759674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**版本控制：** 使用版本控制工具（如 Git）来管理代码，方便多人协作和代码回滚。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628086" y="575893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4753406" y="4661989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**代码规范：** 遵循代码规范，保持代码风格一致，提高代码质量。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4753406" y="550755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980015"/>
            <a:ext cx="3656466" cy="140316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7"/>
            <a:ext cx="3656466" cy="190593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7"/>
            <a:ext cx="3656466" cy="190593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脚手架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2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脚手架是一种工程化开发的工具，它可以帮助开发者快速搭建 Vue 项目的基础结构，提供了一套标准的项目目录结构、配置文件和开发工具，使得开发者可以专注于业务逻辑的实现，而无需关心繁琐的项目配置和构建流程。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3081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26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常用的 Vue 脚手架工具包括 Vue CLI（官方推荐）、Vite、nuxt.js 等。Vue CLI 是 Vue 官方提供的脚手架工具，它集成了现代化的开发工具和工程化配置，可以快速创建 Vue 项目，并提供了一系列的命令和插件来简化开发流程，如创建新项目、添加插件、构建生产环境等。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5595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139992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Vue 脚手架，开发者可以快速搭建 Vue 项目，轻松管理项目依赖、配置开发环境、进行热更新等，大大提高了开发效率，适用于各种规模的 Vue 项目开发。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41912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302" y="4182082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82" y="4182082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2" y="4182082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22" y="1234053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02" y="1234053"/>
            <a:ext cx="639881" cy="63988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82" y="1234053"/>
            <a:ext cx="639881" cy="63988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662" y="1234053"/>
            <a:ext cx="639881" cy="639883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Node.js可以在官方网站 https://nodejs.org 上下载，并提供不同操作系统的安装程序。以下是安装Node.js的步骤：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502765" y="1965353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打开你的浏览器，访问 https://nodejs.org。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502765" y="255952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628086" y="1965353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在主页上，你会看到两个版本的Node.js可供选择：LTS（长期支持版本）和Current（当前最新版本）。对于大多数用户来说，建议选择LTS版本，因为它更加稳定和成熟。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628086" y="3816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4753406" y="1965353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点击选择LTS版本后，会出现相应的操作系统选项。选择适合你操作系统的安装程序（Windows、macOS或Linux）。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4753406" y="331366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878726" y="1965353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下载对应的安装程序，并运行它。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878726" y="255952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502765" y="4913374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在安装过程中，按照提示进行操作，直接使用默认设置即可。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502765" y="575892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2628086" y="4913374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安装完成后，你可以在终端或命令提示符中输入以下命令来检查Node.js和npm（Node.js包管理器）是否安装成功：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628086" y="626169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4753406" y="4913374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node -v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npm -v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如果分别显示出Node.js和npm的版本号，则表示安装成功。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4753406" y="67644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8802947"/>
            <a:ext cx="3656466" cy="115178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6165715"/>
            <a:ext cx="3656466" cy="240870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6165715"/>
            <a:ext cx="3656466" cy="240870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3277108"/>
            <a:ext cx="3656466" cy="266007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3277108"/>
            <a:ext cx="3656466" cy="2660079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1142646"/>
            <a:ext cx="3656466" cy="190593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1142646"/>
            <a:ext cx="3656466" cy="1905931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安装和使用 Vue CLI非常简单。首先，你需要确保在系统中已经安装了Node.js和npm。然后，按照以下步骤来安装和使用 Vue CLI：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923258" y="1302615"/>
            <a:ext cx="3272537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打开终端或命令提示符窗口。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923258" y="159970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4945371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使用npm安装Vue CLI。在终端中输入以下命令并按回车键执行：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npm install -g @vue/cli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这将全局安装最新版本的Vue CLI。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4945371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923258" y="3437077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等待安装完成。安装完成后，你可以通过输入以下命令来检查Vue CLI的版本：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--version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如果看到Vue CLI的版本号，则安装成功。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923258" y="49910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4945371" y="3437077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创建一个新的Vue项目。在终端中进入你想要创建项目的目录，然后输入以下命令并按回车键执行：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create my-project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其中，`my-project`是你想要创建的项目名称。你也可以使用Vue CLI提供的其他选项进行项目配置，或者直接按Enter键使用默认选项。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4945371" y="57452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923258" y="6325684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安装项目依赖。进入项目目录：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cd my-project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然后使用npm安装项目依赖：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npm install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923258" y="83824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4945371" y="6325684"/>
            <a:ext cx="3272537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启动开发服务器。输入以下命令并按回车键执行：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npm run serve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这将启动一个开发服务器，你的Vue项目将在本地运行，并且可以通过浏览器访问。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4945371" y="81310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923258" y="8962916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在浏览器中查看你的项目。打开浏览器，访问 http://localhost:8080（或其他端口，具体端口号取决于配置）。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923258" y="976276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302" y="4684852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82" y="4684852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2" y="4684852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22" y="1234053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02" y="1234053"/>
            <a:ext cx="639881" cy="63988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82" y="1234053"/>
            <a:ext cx="639881" cy="63988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662" y="1234053"/>
            <a:ext cx="639881" cy="639883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`main.js` 是 Vue 项目的入口文件，它是整个 Vue 应用的起点。让我们逐行解释这个文件的内容：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502765" y="1965353"/>
            <a:ext cx="1759674" cy="2011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`import Vue from 'vue'`：这一行代码导入 Vue 库。在这里，我们使用了 ES6 的模块导入语法来引入 Vue 模块，然后将其赋值给变量 `Vue`，以便在后续代码中使用 Vue 的功能。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502765" y="406782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628086" y="1965353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`import App from './App.vue'`：这一行代码导入名为 `App` 的组件。`.vue` 文件是 Vue 单文件组件的文件扩展名，它包含了一个 Vue 组件的模板、脚本和样式。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628086" y="3816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4753406" y="1965353"/>
            <a:ext cx="1759674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`Vue.config.productionTip = false`：这一行代码是 Vue 的全局配置，用于控制 Vue 在生产环境中是否显示生产提示。当为 `false` 时，Vue 不会在控制台输出一些开发时的提示信息，以减少文件体积。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4753406" y="431919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878726" y="1965353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`new Vue({ ... })`：这是创建 Vue 实例的过程。在这里，我们实例化一个 Vue 应用，并传入一个选项对象，用来配置 Vue 实例的行为和特性。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878726" y="3565060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502765" y="5416144"/>
            <a:ext cx="1759674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`render: h =&gt; h(App)`：这是 Vue 实例的 `render` 选项，用于指定根组件的渲染函数。在这里，我们使用了 ES6 的箭头函数语法，将 `h`（即 `createElement`）作为参数，然后返回 `h(App)`，表示要渲染名为 `App` 的组件。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502765" y="802137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2628086" y="5416144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`.$mount('#app')`：这是 Vue 实例的 `$mount` 方法，用于将 Vue 应用挂载到页面的 DOM 元素上。在这里，我们将 Vue 应用挂载到具有 `id="app"` 的 DOM 元素上，即 `#app`。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628086" y="726722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4753406" y="5416144"/>
            <a:ext cx="1759674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总结：`main.js` 文件主要完成了导入 Vue 和根组件 `App`，创建 Vue 实例并将根组件渲染到页面上的工作。通过这个文件，我们构建了一个 Vue 应用的基本结构，让 Vue 在页面上渲染并运行。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4753406" y="751860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914339"/>
            <a:ext cx="3656466" cy="24086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914339"/>
            <a:ext cx="3656466" cy="240869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2774347"/>
            <a:ext cx="3656466" cy="291146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2774347"/>
            <a:ext cx="3656466" cy="291146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140316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140316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LESS（Leaner Style Sheets）是一种动态样式表语言，它是CSS的一种扩展，提供了更多功能和便利性，使得编写和维护样式表更加高效和灵活。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在VSCode中编辑LESS文件时，可以使用LESS插件来提供语法高亮、代码补全、错误检查等功能，让开发人员在编写LESS样式时更加舒适和高效。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102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安装LESS插件很简单，只需在VSCode的插件市场中搜索"LESS"，然后点击安装即可。安装完成后，VSCode会自动识别`.less`后缀的文件并应用LESS插件。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2934316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以下是一个简单的LESS示例：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```less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定义变量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@primary-color: #3498db;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@secondary-color: #e74c3c;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定义混合（Mixin）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.border-radius(@radius)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border-radius: @radius;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524246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2934316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使用嵌套规则和变量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.app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background-color: @primary-color;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h1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color: @secondary-color;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p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font-size: 16px;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4938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6074308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使用混合（Mixin）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.box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.border-radius(5px);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background-color: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box-shadow: 0 0 5px rgba(0, 0, 0, 0.3);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81310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6074308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在这个例子中，我们定义了两个颜色变量 `@primary-color` 和 `@secondary-color`，然后在样式中使用了这两个变量。同时，我们还定义了一个混合（Mixin） `.border-radius(@radius)`，用来设置元素的圆角边框。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737692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734161"/>
            <a:ext cx="3656466" cy="21573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3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3"/>
            <a:ext cx="3656466" cy="266007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2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对应的css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22"/>
            <a:ext cx="3272537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定义变量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@primary-color: #3498db;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@secondary-color: #e74c3c;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定义混合（Mixin）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.border-radius(@radius)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border-radius: @radius;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8109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22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使用嵌套规则和变量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.app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background-color: @primary-color;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h1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color: @secondary-color;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p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font-size: 16px;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33136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894130"/>
            <a:ext cx="3272537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使用混合（Mixin）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.box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.border-radius(5px);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background-color: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box-shadow: 0 0 5px rgba(0, 0, 0, 0.3);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56995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936969"/>
            <a:ext cx="3459931" cy="35650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936969"/>
            <a:ext cx="3459931" cy="53247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举例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959823"/>
            <a:ext cx="3368520" cy="527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《title&gt;LESS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《link rel="stylesheet/less" type="text/css" href="styles.less"&gt;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src="https://cdn.jsdelivr.net/npm/less"&gt;《/script&gt;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《h1&gt;Hello, LESS!《/h1&gt;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《p&gt;This is a sample paragraph with LESS styling.《/p&gt;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class="box"&gt;This is a box with rounded corners.《/div&gt;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6307405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057350" y="959823"/>
            <a:ext cx="3368520" cy="3519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在上面的HTML示例中，我们引入了LESS样式文件`styles.less`，并且在`《link&gt;`标签中设置`rel`属性为`stylesheet/less`来告诉浏览器这是一个LESS样式表。然后，在`《script&gt;`标签中引入了LESS的JavaScript库。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在`《body&gt;`中，我们使用`.app`类来应用LESS中定义的样式，其中`background-color`使用了`@primary-color`变量，`h1`元素的颜色使用了`@secondary-color`变量，`p`元素的字体大小设置为`16px`。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另外，我们使用了`.box`类，并且调用了`.border-radius(5px)`混合来设置它的圆角边框。`.box`类的背景色是白色，阴影效果使用了`box-shadow`属性。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4547728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585251"/>
            <a:ext cx="3656466" cy="517389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585251"/>
            <a:ext cx="3656466" cy="517389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3"/>
            <a:ext cx="3656466" cy="391698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3"/>
            <a:ext cx="3656466" cy="391698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 中，`watch` 是一个用于监听数据变化并执行相应操作的功能。通过 `watch`，我们可以监控一个或多个数据的变化，并在数据发生改变时执行特定的操作，比如发送网络请求、执行复杂的计算、更新其他数据等。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4"/>
            <a:ext cx="3272537" cy="3519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`watch` 的基本语法如下：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watch: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监听的数据或计算属性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dataToWatch: function(newValue, oldValue)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在数据发生变化时执行的操作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newValue：数据的新值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oldValue：数据的旧值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其中，`dataToWatch` 是我们要监听的数据或计算属性的名称，`newValue` 是数据的新值，`oldValue` 是数据的旧值。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516475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4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举个例子，假设我们有一个数据 `count`，我们想要在 `count` 的值发生变化时输出提示信息：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@click="increment"&gt;增加《/button&gt;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《p&gt;当前计数：{{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6564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5745222"/>
            <a:ext cx="3272537" cy="477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watch: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count(newValue, oldValue)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console.log(`计数从 ${oldValue} 变为 ${newValue}`);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05671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5745222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 Vue 实例中使用了 `watch` 来监听 `count` 数据的变化。每当我们点击按钮并增加 `count` 的值时，`watch` 中的函数就会被触发，输出变化前后的值。这样可以方便地监控数据的变化并进行相应的操作。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0478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963" y="1234053"/>
            <a:ext cx="639879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21" y="1234053"/>
            <a:ext cx="639881" cy="6398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在Less中，注释可以使用双斜线（`//`）或斜线和星号（`/* */`）来表示。这两种注释方法在编译时都会被忽略，不会出现在最终生成的CSS文件中。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7830" y="1965353"/>
            <a:ext cx="3034866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单行注释（双斜线 `//`）：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单行注释在编译时会被忽略，只在Less源文件中起作用。例如：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```less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// 这是一个单行注释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@primary-color: #3498db;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7830" y="3816437"/>
            <a:ext cx="303486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178470" y="1965353"/>
            <a:ext cx="3034866" cy="2765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多行注释（斜线和星号 `/* */`）：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多行注释也在编译时被忽略，只在Less源文件中起作用。例如：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```less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/*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* 这是一个多行注释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* 定义了一些颜色变量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*/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@primary-color: #3498db;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@secondary-color: #e74c3c;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5178470" y="4821967"/>
            <a:ext cx="303486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734169"/>
            <a:ext cx="3656466" cy="165454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61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61"/>
            <a:ext cx="3656466" cy="266007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自动计算效果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30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自动计算效果是Less的一大特性之一，它使得编写样式更加便捷和简洁。Less中支持使用数学运算符对属性值进行计算，包括加法、减法、乘法、除法和取模。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056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30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```less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@width: 100px;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@height: @width + 50px; // 这里的@height将会计算为150px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@padding: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@margin: @padding * 2; // 这里的@margin将会计算为20px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33136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894138"/>
            <a:ext cx="3272537" cy="1256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Less会根据变量之间的关系自动计算`@height`和`@margin`的值，使得样式定义更加灵活和简洁。这种自动计算的特性使得Less在样式表中进行复杂的数学运算变得非常方便，提高了样式表的维护性和可读性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51967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9186869"/>
            <a:ext cx="8409873" cy="1019697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845558"/>
            <a:ext cx="8409873" cy="82499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watch的其他用例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466200" y="3713598"/>
            <a:ext cx="2193879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定义了一个输入框，并通过 `v-model` 指令将输入框的值绑定到 `textInput` 数据上。然后，我们在 `watch` 中监听 `textInput` 的变化，在变化时输出新旧数据并将上次输入的值保存到 `lastInput` 数据中。这样，每当用户在输入框中输入内容时，会在控制台输出新输入的值以及上次的值。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2760634" y="900405"/>
            <a:ext cx="5914332" cy="8140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```html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《title&gt;Watch示例《/title&gt;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《input v-model="textInput" type="text" placeholder="输入文本"&gt;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《p&gt;输入的文本：{{ textInput }}《/p&gt;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《p&gt;上次输入的文本：{{ lastInput }}《/p&gt;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textInput: '',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lastInput: ''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watch: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textInput(newValue, oldValue)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this.lastInput = oldValue;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console.log(`新数据：${newValue}`);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console.log(`旧数据：${oldValue}`);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8" name="Text 4"/>
          <p:cNvSpPr/>
          <p:nvPr/>
        </p:nvSpPr>
        <p:spPr>
          <a:xfrm>
            <a:off x="466200" y="13279827"/>
            <a:ext cx="2193879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 中，可以使用 `watch` 来监听对象属性的变化。当对象属性发生改变时，`watch` 中定义的回调函数会被触发，允许你对变化做出响应。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下面是一个示例代码，展示如何使用 `watch` 监听对象属性的变化：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2760634" y="9241717"/>
            <a:ext cx="5914332" cy="10087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```html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《title&gt;Watch对象属性示例《/title&gt;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《p&gt;学生姓名：{{ student.name }}《/p&gt;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《p&gt;学生年龄：{{ student.age }}《/p&gt;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@click="increaseAge"&gt;增加年龄《/button&gt;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student: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name: '小明',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age: 10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watch: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'student.age': function(newValue, oldValue)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console.log(`学生年龄从 ${oldValue} 岁变为 ${newValue} 岁`);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increaseAge()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this.student.age += 1;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在上面的示例中，我们有一个名为 `student` 的对象，其中包含两个属性：`name` 和 `age`。通过 `watch` 监听 `student.age`，当学生的年龄 `age` 发生变化时，会触发回调函数，并在控制台输出新旧年龄的信息。每次点击按钮时，学生的年龄都会增加一岁，这时就会触发 `watch` 监听函数。</a:t>
            </a:r>
            <a:endParaRPr lang="en-US" sz="99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9150304"/>
            <a:ext cx="3656466" cy="240869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736820"/>
            <a:ext cx="3656466" cy="718495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736820"/>
            <a:ext cx="3656466" cy="7184957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118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 Lodash 库中的 `debounce` 函数来实现防抖效果。`debounce` 函数可以包装一个函数，在指定的时间内，如果该函数被频繁调用，那么它只会执行一次，从而避免了性能问题。</a:t>
            </a:r>
            <a:endParaRPr lang="en-US" sz="1631" dirty="0"/>
          </a:p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要使用 `debounce` 函数，首先需要在 HTML 文件中引入 Lodash 库，然后在 Vue 实例中调用 `debounce` 函数来包装需要防抖的方法。下面是修改后的代码：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462586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896791"/>
            <a:ext cx="3272537" cy="477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《title&gt;Watch对象属性示例《/title&gt;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src="https://cdn.jsdelivr.net/npm/lodash@4.17.21/lodash.js"&gt;《/script&gt;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《p&gt;学生姓名：{{ student.name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《p&gt;学生年龄：{{ student.age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@click="increaseAge"&gt;增加年龄《/button&gt;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67187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896791"/>
            <a:ext cx="3272537" cy="6787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student: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name: '小明',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age: 10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watch: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'student.age': _.debounce(function(newValue, oldValue)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console.log(`学生年龄从 ${oldValue} 岁变为 ${newValue} 岁`);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 1000) // 在此处设置防抖的等待时间，单位是毫秒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increaseAge()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this.student.age +=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87298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9310273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在上面的代码中，我们首先引入了 Lodash 库，并在 Vue 实例的 `watch` 属性中使用 `_.debounce` 方法来包装了处理年龄变化的函数。在这里，我们将防抖的等待时间设置为 1000 毫秒（即 1 秒），你可以根据实际需要调整这个时间。这样，当 `increaseAge` 方法被频繁调用时，实际执行的回调函数将会在 1 秒后才被触发，从而实现了防抖的效果。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113670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485" y="1199778"/>
            <a:ext cx="3459931" cy="281090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07" y="1199778"/>
            <a:ext cx="2442477" cy="28109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完整写法：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1061018" y="1222630"/>
            <a:ext cx="2351066" cy="2765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watch: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person: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handler(newVal)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console.log("person被修改了");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deep: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immediate: 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69607" y="4056392"/>
            <a:ext cx="244247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802898" y="1222630"/>
            <a:ext cx="3368518" cy="2765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`handler`: 用来定义属性变化时的回调函数，它接收一个参数`newVal`，表示新的属性值。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`deep`: 表示是否深度监听。当设置为`true`时，会递归监听对象内部的属性变化。如果属性值是对象或数组，也会监听其内部元素的变化。当设置为`false`时，只监听对象的引用变化，不会深入监听对象内部属性的变化。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`immediate`: 表示是否在组件初始化时立即执行回调函数。当设置为`true`时，会在组件初始化时立即执行一次回调函数，否则只有在属性变化时才会执行回调函数。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711485" y="4056392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1952506"/>
            <a:ext cx="3656466" cy="3976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7555607"/>
            <a:ext cx="3656466" cy="416837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7555607"/>
            <a:ext cx="3656466" cy="416837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1901797"/>
            <a:ext cx="3656466" cy="542528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1901797"/>
            <a:ext cx="3656466" cy="542528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5996604"/>
            <a:ext cx="3656466" cy="567666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5996604"/>
            <a:ext cx="3656466" cy="567666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845557"/>
            <a:ext cx="3656466" cy="4922518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845557"/>
            <a:ext cx="3656466" cy="4922518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蔬菜购物车案例</a:t>
            </a:r>
            <a:endParaRPr lang="en-US" sz="1631" dirty="0"/>
          </a:p>
        </p:txBody>
      </p:sp>
      <p:sp>
        <p:nvSpPr>
          <p:cNvPr id="12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2"/>
          <p:cNvSpPr/>
          <p:nvPr/>
        </p:nvSpPr>
        <p:spPr>
          <a:xfrm>
            <a:off x="923258" y="1005528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《title&gt;蔬菜购物车《/title&gt;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《link href="https://cdn.jsdelivr.net/npm/bootstrap@5.3.0/dist/css/bootstrap.min.css" rel="stylesheet"&gt;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14" name="Text 3"/>
          <p:cNvSpPr/>
          <p:nvPr/>
        </p:nvSpPr>
        <p:spPr>
          <a:xfrm>
            <a:off x="923258" y="381643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4"/>
          <p:cNvSpPr/>
          <p:nvPr/>
        </p:nvSpPr>
        <p:spPr>
          <a:xfrm>
            <a:off x="4945371" y="1005528"/>
            <a:ext cx="3272537" cy="4524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 class="container mt-5"&gt;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class="text-center"&gt;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《img src="./rsc/images/vegetable.png" alt="蔬菜图片" style="max-width: 200px; max-height: 200px;"&gt;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《table class="table mt-3"&gt;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《th&gt;选中《/th&gt;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《th&gt;蔬菜《/th&gt;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《th&gt;单价《/th&gt;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《th&gt;个数《/th&gt;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《th&gt;总计《/th&gt;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《th&gt;删除《/th&gt;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《/thead&gt;</a:t>
            </a:r>
            <a:endParaRPr lang="en-US" sz="1178" dirty="0"/>
          </a:p>
        </p:txBody>
      </p:sp>
      <p:sp>
        <p:nvSpPr>
          <p:cNvPr id="16" name="Text 5"/>
          <p:cNvSpPr/>
          <p:nvPr/>
        </p:nvSpPr>
        <p:spPr>
          <a:xfrm>
            <a:off x="4945371" y="55761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6"/>
          <p:cNvSpPr/>
          <p:nvPr/>
        </p:nvSpPr>
        <p:spPr>
          <a:xfrm>
            <a:off x="923258" y="6156575"/>
            <a:ext cx="3272537" cy="527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《tr v-for="(item, index) in cart" :key="index"&gt;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《input type="checkbox" v-model="item.selected"&gt;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item.name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item.price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《input type="number" v-model.number="item.quantity" @change="calculateTotal"&gt;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item.total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《button class="btn btn-sm btn-danger" @click="removeItem(index)"&gt;删除《/button&gt;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《/tbody&gt;</a:t>
            </a:r>
            <a:endParaRPr lang="en-US" sz="1178" dirty="0"/>
          </a:p>
        </p:txBody>
      </p:sp>
      <p:sp>
        <p:nvSpPr>
          <p:cNvPr id="18" name="Text 7"/>
          <p:cNvSpPr/>
          <p:nvPr/>
        </p:nvSpPr>
        <p:spPr>
          <a:xfrm>
            <a:off x="923258" y="1148130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8"/>
          <p:cNvSpPr/>
          <p:nvPr/>
        </p:nvSpPr>
        <p:spPr>
          <a:xfrm>
            <a:off x="4945371" y="6156575"/>
            <a:ext cx="3272537" cy="4776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《tfoot&gt;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《input type="checkbox" v-model="selectAll" @change="selectAllItems"&gt;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全选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totalPrice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《button class="btn btn-primary" @click="checkout"&gt;结算《/button&gt;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《/tfoot&gt;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《/table&gt;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20" name="Text 9"/>
          <p:cNvSpPr/>
          <p:nvPr/>
        </p:nvSpPr>
        <p:spPr>
          <a:xfrm>
            <a:off x="4945371" y="109785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0"/>
          <p:cNvSpPr/>
          <p:nvPr/>
        </p:nvSpPr>
        <p:spPr>
          <a:xfrm>
            <a:off x="923258" y="12061766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cart: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{ name: '西红柿', price: 2.5, quantity: 1, total: 2.5, selected: false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{ name: '黄瓜', price: 1.8, quantity: 2, total: 3.6, selected: false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{ name: '土豆', price: 1.2, quantity: 3, total: 3.6, selected: false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selectAll: false,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totalPrice()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return this.cart.reduce((sum, item) =&gt; sum + (item.selected ? item.total : 0), 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</p:txBody>
      </p:sp>
      <p:sp>
        <p:nvSpPr>
          <p:cNvPr id="22" name="Text 11"/>
          <p:cNvSpPr/>
          <p:nvPr/>
        </p:nvSpPr>
        <p:spPr>
          <a:xfrm>
            <a:off x="923258" y="171351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2"/>
          <p:cNvSpPr/>
          <p:nvPr/>
        </p:nvSpPr>
        <p:spPr>
          <a:xfrm>
            <a:off x="4945371" y="12061766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calculateTotal()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this.cart.forEach(item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item.total = item.price * item.quantity;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removeItem(index)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this.cart.splice(index, 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selectAllItems()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this.cart.forEach(item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item.selected = this.selectAll;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</p:txBody>
      </p:sp>
      <p:sp>
        <p:nvSpPr>
          <p:cNvPr id="24" name="Text 13"/>
          <p:cNvSpPr/>
          <p:nvPr/>
        </p:nvSpPr>
        <p:spPr>
          <a:xfrm>
            <a:off x="4945371" y="156268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4"/>
          <p:cNvSpPr/>
          <p:nvPr/>
        </p:nvSpPr>
        <p:spPr>
          <a:xfrm>
            <a:off x="923258" y="17715576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checkout()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// 在这里执行结算操作，例如发送订单信息到后端等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alert('结算成功！');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created()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从本地存储中恢复购物车数据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savedCart = JSON.parse(localStorage.getItem('cart'));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if (savedCart)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this.cart = savedCart;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</p:txBody>
      </p:sp>
      <p:sp>
        <p:nvSpPr>
          <p:cNvPr id="26" name="Text 15"/>
          <p:cNvSpPr/>
          <p:nvPr/>
        </p:nvSpPr>
        <p:spPr>
          <a:xfrm>
            <a:off x="923258" y="2128062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6"/>
          <p:cNvSpPr/>
          <p:nvPr/>
        </p:nvSpPr>
        <p:spPr>
          <a:xfrm>
            <a:off x="4945371" y="17715576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watch: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cart: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deep: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handler(newVal)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// 监听购物车数据变化，将数据保存到本地存储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localStorage.setItem('cart', JSON.stringify(newVal));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28" name="Text 17"/>
          <p:cNvSpPr/>
          <p:nvPr/>
        </p:nvSpPr>
        <p:spPr>
          <a:xfrm>
            <a:off x="4945371" y="215320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8"/>
          <p:cNvSpPr/>
          <p:nvPr/>
        </p:nvSpPr>
        <p:spPr>
          <a:xfrm>
            <a:off x="923258" y="2211247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9"/>
          <p:cNvSpPr/>
          <p:nvPr/>
        </p:nvSpPr>
        <p:spPr>
          <a:xfrm>
            <a:off x="923258" y="221581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726" y="1348322"/>
            <a:ext cx="1759674" cy="25595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348322"/>
            <a:ext cx="1759674" cy="281090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86" y="1348322"/>
            <a:ext cx="1759674" cy="281090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5" y="1348322"/>
            <a:ext cx="1759674" cy="25595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Vue实例在创建和销毁过程中会经历一系列的生命周期钩子函数，这些钩子函数可以让开发者在不同阶段添加自定义的逻辑和操作。Vue的生命周期分为以下几个阶段：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94176" y="1371174"/>
            <a:ext cx="1668264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创建阶段（Creation）：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`beforeCreate`: 实例被创建之前调用，此时data和methods等属性都不可用。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`created`: 实例创建完成后调用，此时data和methods等属性已经初始化，可以访问。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395355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2719498" y="1371174"/>
            <a:ext cx="1668262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挂载阶段（Mounting）：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`beforeMount`: 在挂载开始之前调用，此时模板编译已完成，但尚未将组件渲染到页面中。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`mounted`: 在挂载完成后调用，此时组件已经被渲染到页面上，可以访问DOM元素。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420493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844818" y="1371174"/>
            <a:ext cx="1668262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更新阶段（Updating）：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`beforeUpdate`: 在数据更新之前调用，当组件数据发生变化时会触发该钩子函数。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`updated`: 在数据更新之后调用，当组件数据发生变化并且重新渲染后会触发该钩子函数。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420493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970138" y="1371174"/>
            <a:ext cx="1668262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销毁阶段（Destroying）：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`beforeDestroy`: 在实例销毁之前调用，可以进行一些清理工作。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`destroyed`: 在实例销毁之后调用，此时Vue实例的所有事件监听和子组件都被销毁，可以进行一些善后工作。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395355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45557"/>
            <a:ext cx="3656466" cy="12966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45557"/>
            <a:ext cx="3656466" cy="12966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举例说明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005530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《title&gt;计数器示例《/title&gt;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《span&gt;{{ name }}《/span&gt;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《p&gt;当前计数：{{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@click="increment"&gt;增加《/button&gt;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@click="decrement"&gt;减少《/button&gt;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@click="destroy"&gt;销毁《/button&gt;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507334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005530"/>
            <a:ext cx="3272537" cy="12569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name: "计数器"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beforeCreate()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console.log('beforeCreate:', this.count);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created()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console.log('created:', this.count);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beforeMount()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console.log('beforeMount: ', document.querySelector('span').innerHTML);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mounted()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console.log('mounted:', document.querySelector('span').innerHTML);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beforeUpdate()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console.log('beforeUpdate: ', document.querySelector('p').innerHTML);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updated()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console.log('updated:', document.querySelector('p').innerHTML);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beforeDestroy()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console.log('beforeDestroy:');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destroyed()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console.log('destroyed: 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decrement()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this.count--;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destroy()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this.$destroy(); // 销毁Vue实例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136203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991076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7"/>
            <a:ext cx="3656466" cy="391698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7"/>
            <a:ext cx="3656466" cy="3916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例1：构建输入框，在 mounted 之后输入框 focus。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30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《title&gt;例1：输入框 Focus《/title&gt;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《input ref="inputBox" type="text" placeholder="输入文本"&gt;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45705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30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mounted()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this.$refs.inputBox.focus();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38164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515104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在上述例子中，我们使用了 `mounted` 钩子函数，它会在 Vue 实例挂载到 DOM 后调用。通过 `this.$refs.inputBox` 我们可以获取到输入框的引用，然后使用 `.focus()` 方法让输入框获得焦点，从而实现输入框在 mounted 之后自动获取焦点。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64536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2023-08-09T07:21:11Z</dcterms:created>
  <dcterms:modified xsi:type="dcterms:W3CDTF">2023-08-09T07:21:11Z</dcterms:modified>
</cp:coreProperties>
</file>