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notesMasterIdLst>
    <p:notesMasterId r:id="rId2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slideLayout" Target="../slideLayouts/slideLayout1.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slideLayout" Target="../slideLayouts/slideLayout1.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slideLayout" Target="../slideLayouts/slideLayout1.xml"/><Relationship Id="rId6"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slideLayout" Target="../slideLayouts/slideLayout1.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slideLayout" Target="../slideLayouts/slideLayout1.xml"/><Relationship Id="rId6"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65938" y="1234057"/>
            <a:ext cx="3459931" cy="4821964"/>
          </a:xfrm>
          <a:prstGeom prst="rect">
            <a:avLst/>
          </a:prstGeom>
        </p:spPr>
      </p:pic>
      <p:pic>
        <p:nvPicPr>
          <p:cNvPr id="3" name="Image 1" descr="preencoded.png">    </p:cNvPr>
          <p:cNvPicPr>
            <a:picLocks noChangeAspect="1"/>
          </p:cNvPicPr>
          <p:nvPr/>
        </p:nvPicPr>
        <p:blipFill>
          <a:blip r:embed="rId2"/>
          <a:stretch>
            <a:fillRect/>
          </a:stretch>
        </p:blipFill>
        <p:spPr>
          <a:xfrm>
            <a:off x="715298" y="1234057"/>
            <a:ext cx="3459931" cy="5073346"/>
          </a:xfrm>
          <a:prstGeom prst="rect">
            <a:avLst/>
          </a:prstGeom>
        </p:spPr>
      </p:pic>
      <p:sp>
        <p:nvSpPr>
          <p:cNvPr id="4"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在Less中，后代选择器和伪类选择器的使用与普通的CSS语法相同，因为Less是一种CSS预处理器，它只是在CSS的基础上增加了一些扩展功能，而并没有改变CSS的语法规则。</a:t>
            </a:r>
            <a:endParaRPr lang="en-US" sz="1631" dirty="0"/>
          </a:p>
        </p:txBody>
      </p:sp>
      <p:sp>
        <p:nvSpPr>
          <p:cNvPr id="5"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6" name="Text 2"/>
          <p:cNvSpPr/>
          <p:nvPr/>
        </p:nvSpPr>
        <p:spPr>
          <a:xfrm>
            <a:off x="806707" y="1256910"/>
            <a:ext cx="3368520" cy="502764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后代选择器：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后代选择器用于选择父元素的后代元素，它通过空格分隔选择器，表示选取指定元素的后代元素。例如：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普通CSS中的后代选择器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.parent-element p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color: red;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在Less中，使用后代选择器的方式与普通CSS相同，例如：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```less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Less中的后代选择器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.parent-element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p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color: red;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p:txBody>
      </p:sp>
      <p:sp>
        <p:nvSpPr>
          <p:cNvPr id="7" name="Text 3"/>
          <p:cNvSpPr/>
          <p:nvPr/>
        </p:nvSpPr>
        <p:spPr>
          <a:xfrm>
            <a:off x="715298" y="6353109"/>
            <a:ext cx="3459931" cy="0"/>
          </a:xfrm>
          <a:prstGeom prst="rect">
            <a:avLst/>
          </a:prstGeom>
          <a:noFill/>
          <a:ln/>
        </p:spPr>
        <p:txBody>
          <a:bodyPr wrap="square" lIns="0" tIns="0" rIns="0" bIns="0" rtlCol="0" anchor="t"/>
          <a:lstStyle/>
          <a:p>
            <a:endParaRPr lang="en-US" dirty="0"/>
          </a:p>
        </p:txBody>
      </p:sp>
      <p:sp>
        <p:nvSpPr>
          <p:cNvPr id="8" name="Text 4"/>
          <p:cNvSpPr/>
          <p:nvPr/>
        </p:nvSpPr>
        <p:spPr>
          <a:xfrm>
            <a:off x="5057350" y="1256910"/>
            <a:ext cx="3368520" cy="477625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伪类选择器：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伪类选择器用于选择元素的特定状态或位置，以冒号（`:`）开头。例如：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普通CSS中的伪类选择器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a:hover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color: blue;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在Less中，使用伪类选择器的方式与普通CSS相同，例如：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```less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Less中的伪类选择器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&amp;:hover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color: blue;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p:txBody>
      </p:sp>
      <p:sp>
        <p:nvSpPr>
          <p:cNvPr id="9" name="Text 5"/>
          <p:cNvSpPr/>
          <p:nvPr/>
        </p:nvSpPr>
        <p:spPr>
          <a:xfrm>
            <a:off x="4965938" y="6101728"/>
            <a:ext cx="3459931"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6247983"/>
            <a:ext cx="3656466" cy="6933572"/>
          </a:xfrm>
          <a:prstGeom prst="rect">
            <a:avLst/>
          </a:prstGeom>
        </p:spPr>
      </p:pic>
      <p:pic>
        <p:nvPicPr>
          <p:cNvPr id="3" name="Image 1" descr="preencoded.png">    </p:cNvPr>
          <p:cNvPicPr>
            <a:picLocks noChangeAspect="1"/>
          </p:cNvPicPr>
          <p:nvPr/>
        </p:nvPicPr>
        <p:blipFill>
          <a:blip r:embed="rId2"/>
          <a:stretch>
            <a:fillRect/>
          </a:stretch>
        </p:blipFill>
        <p:spPr>
          <a:xfrm>
            <a:off x="731295" y="6247983"/>
            <a:ext cx="3656466" cy="6933572"/>
          </a:xfrm>
          <a:prstGeom prst="rect">
            <a:avLst/>
          </a:prstGeom>
        </p:spPr>
      </p:pic>
      <p:pic>
        <p:nvPicPr>
          <p:cNvPr id="4" name="Image 2" descr="preencoded.png">    </p:cNvPr>
          <p:cNvPicPr>
            <a:picLocks noChangeAspect="1"/>
          </p:cNvPicPr>
          <p:nvPr/>
        </p:nvPicPr>
        <p:blipFill>
          <a:blip r:embed="rId3"/>
          <a:stretch>
            <a:fillRect/>
          </a:stretch>
        </p:blipFill>
        <p:spPr>
          <a:xfrm>
            <a:off x="4753406" y="845557"/>
            <a:ext cx="3656466" cy="5173899"/>
          </a:xfrm>
          <a:prstGeom prst="rect">
            <a:avLst/>
          </a:prstGeom>
        </p:spPr>
      </p:pic>
      <p:pic>
        <p:nvPicPr>
          <p:cNvPr id="5" name="Image 3" descr="preencoded.png">    </p:cNvPr>
          <p:cNvPicPr>
            <a:picLocks noChangeAspect="1"/>
          </p:cNvPicPr>
          <p:nvPr/>
        </p:nvPicPr>
        <p:blipFill>
          <a:blip r:embed="rId4"/>
          <a:stretch>
            <a:fillRect/>
          </a:stretch>
        </p:blipFill>
        <p:spPr>
          <a:xfrm>
            <a:off x="731295" y="845557"/>
            <a:ext cx="3656466" cy="5173899"/>
          </a:xfrm>
          <a:prstGeom prst="rect">
            <a:avLst/>
          </a:prstGeom>
        </p:spPr>
      </p:pic>
      <p:sp>
        <p:nvSpPr>
          <p:cNvPr id="6" name="Text 0"/>
          <p:cNvSpPr/>
          <p:nvPr/>
        </p:nvSpPr>
        <p:spPr>
          <a:xfrm>
            <a:off x="365646" y="228527"/>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可以按照以下步骤将注册弹窗和登录弹窗分别做成两个组件，并在 `App.vue` 中显示它们：</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26"/>
            <a:ext cx="3272537" cy="75414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创建 `LoginPage.vue` 和 `RegisterPage.vue` 组件文件，并将对应的 HTML、CSS 和 JS 代码分别拷贝到对应的组件文件中。</a:t>
            </a:r>
            <a:endParaRPr lang="en-US" sz="1178" dirty="0"/>
          </a:p>
        </p:txBody>
      </p:sp>
      <p:sp>
        <p:nvSpPr>
          <p:cNvPr id="9" name="Text 3"/>
          <p:cNvSpPr/>
          <p:nvPr/>
        </p:nvSpPr>
        <p:spPr>
          <a:xfrm>
            <a:off x="923258" y="1805380"/>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26"/>
            <a:ext cx="3272537" cy="477625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在 `LoginPage.vue` 和 `RegisterPage.vue` 组件文件中分别导出组件对象：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LoginPage.vue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LoginPage 的 HTML 模板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 scoped&gt;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LoginPage 的样式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'LoginPage',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mounted()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LoginPage 的 JS 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5827493"/>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6407956"/>
            <a:ext cx="3272537" cy="427349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RegisterPage.vue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RegisterPage 的 HTML 模板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 scoped&gt;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RegisterPage 的样式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'RegisterPage',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mounted()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RegisterPage 的 JS 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10727158"/>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6407956"/>
            <a:ext cx="3272537" cy="65359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在 `App.vue` 中引入 `LoginPage.vue` 和 `RegisterPage.vue` 组件，并在模板中显示它们：</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《LoginPage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《RegisterPage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LoginPage from './components/LoginPage.vue';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RegisterPage from './components/RegisterPage.vue';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LoginPage,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RegisterPage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App.vue 的样式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9"/>
          <p:cNvSpPr/>
          <p:nvPr/>
        </p:nvSpPr>
        <p:spPr>
          <a:xfrm>
            <a:off x="4945371" y="1298959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0407215"/>
            <a:ext cx="3656466" cy="5928046"/>
          </a:xfrm>
          <a:prstGeom prst="rect">
            <a:avLst/>
          </a:prstGeom>
        </p:spPr>
      </p:pic>
      <p:pic>
        <p:nvPicPr>
          <p:cNvPr id="3" name="Image 1" descr="preencoded.png">    </p:cNvPr>
          <p:cNvPicPr>
            <a:picLocks noChangeAspect="1"/>
          </p:cNvPicPr>
          <p:nvPr/>
        </p:nvPicPr>
        <p:blipFill>
          <a:blip r:embed="rId2"/>
          <a:stretch>
            <a:fillRect/>
          </a:stretch>
        </p:blipFill>
        <p:spPr>
          <a:xfrm>
            <a:off x="731295" y="10407215"/>
            <a:ext cx="3656466" cy="5928046"/>
          </a:xfrm>
          <a:prstGeom prst="rect">
            <a:avLst/>
          </a:prstGeom>
        </p:spPr>
      </p:pic>
      <p:pic>
        <p:nvPicPr>
          <p:cNvPr id="4" name="Image 2" descr="preencoded.png">    </p:cNvPr>
          <p:cNvPicPr>
            <a:picLocks noChangeAspect="1"/>
          </p:cNvPicPr>
          <p:nvPr/>
        </p:nvPicPr>
        <p:blipFill>
          <a:blip r:embed="rId3"/>
          <a:stretch>
            <a:fillRect/>
          </a:stretch>
        </p:blipFill>
        <p:spPr>
          <a:xfrm>
            <a:off x="4753406" y="1736827"/>
            <a:ext cx="3656466" cy="8441860"/>
          </a:xfrm>
          <a:prstGeom prst="rect">
            <a:avLst/>
          </a:prstGeom>
        </p:spPr>
      </p:pic>
      <p:pic>
        <p:nvPicPr>
          <p:cNvPr id="5" name="Image 3" descr="preencoded.png">    </p:cNvPr>
          <p:cNvPicPr>
            <a:picLocks noChangeAspect="1"/>
          </p:cNvPicPr>
          <p:nvPr/>
        </p:nvPicPr>
        <p:blipFill>
          <a:blip r:embed="rId4"/>
          <a:stretch>
            <a:fillRect/>
          </a:stretch>
        </p:blipFill>
        <p:spPr>
          <a:xfrm>
            <a:off x="731295" y="1736827"/>
            <a:ext cx="3656466" cy="8441860"/>
          </a:xfrm>
          <a:prstGeom prst="rect">
            <a:avLst/>
          </a:prstGeom>
        </p:spPr>
      </p:pic>
      <p:sp>
        <p:nvSpPr>
          <p:cNvPr id="6" name="Text 0"/>
          <p:cNvSpPr/>
          <p:nvPr/>
        </p:nvSpPr>
        <p:spPr>
          <a:xfrm>
            <a:off x="365646" y="228531"/>
            <a:ext cx="8409873" cy="1188350"/>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在组件中，`data` 是用来存储组件的状态数据的对象。这些数据在组件中可以进行读取和修改，而在其他组件中不可见，因此 `data` 能够帮助我们管理组件内部的状态。在 Vue 组件中，`data` 必须是一个返回一个对象的函数，而不是直接一个对象，这样做是为了保证每个组件实例都有独立的状态，而不会共享。</a:t>
            </a:r>
            <a:endParaRPr lang="en-US" sz="1631" dirty="0"/>
          </a:p>
        </p:txBody>
      </p:sp>
      <p:sp>
        <p:nvSpPr>
          <p:cNvPr id="7" name="Text 1"/>
          <p:cNvSpPr/>
          <p:nvPr/>
        </p:nvSpPr>
        <p:spPr>
          <a:xfrm>
            <a:off x="365646" y="1462584"/>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896796"/>
            <a:ext cx="3272537" cy="804422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现在，让我们创建一个简单的组件来演示增加和减少按钮的功能：</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《p&gt;当前计数：{{ count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@click="increment"&gt;增加《/button&gt;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@click="decrement"&gt;减少《/button&gt;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'Counter',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increment()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decrement()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组件样式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923258" y="9986722"/>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896796"/>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在这个组件中，我们定义了一个名为 `Counter` 的组件，它包含了一个 `data` 对象来存储 `count` 这个状态数据，初始值为 0。然后我们在模板中展示了当前计数，并在按钮上绑定了两个点击事件，分别触发 `increment` 和 `decrement` 这两个方法，用于增加和减少计数。当点击按钮时，`count` 的值会更新，因此界面上显示的计数也会随之改变。</a:t>
            </a:r>
            <a:endParaRPr lang="en-US" sz="1178" dirty="0"/>
          </a:p>
        </p:txBody>
      </p:sp>
      <p:sp>
        <p:nvSpPr>
          <p:cNvPr id="11" name="Text 5"/>
          <p:cNvSpPr/>
          <p:nvPr/>
        </p:nvSpPr>
        <p:spPr>
          <a:xfrm>
            <a:off x="4945371" y="3702171"/>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10567189"/>
            <a:ext cx="3272537" cy="553040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在使用这个组件时，可以像下面这样在父组件中引入和使用它：</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《Counter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Counter from './components/Counter.vue';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App.vue 样式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16143301"/>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10567189"/>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这样，你就可以在 `App.vue` 中使用 `Counter` 组件，并看到一个带有增加和减少按钮的计数器。每当你点击增加或减少按钮时，计数器的值会相应地增加或减少。</a:t>
            </a:r>
            <a:endParaRPr lang="en-US" sz="1178" dirty="0"/>
          </a:p>
        </p:txBody>
      </p:sp>
      <p:sp>
        <p:nvSpPr>
          <p:cNvPr id="15" name="Text 9"/>
          <p:cNvSpPr/>
          <p:nvPr/>
        </p:nvSpPr>
        <p:spPr>
          <a:xfrm>
            <a:off x="4945371" y="1161841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328342"/>
            <a:ext cx="3656466" cy="2660079"/>
          </a:xfrm>
          <a:prstGeom prst="rect">
            <a:avLst/>
          </a:prstGeom>
        </p:spPr>
      </p:pic>
      <p:pic>
        <p:nvPicPr>
          <p:cNvPr id="3" name="Image 1" descr="preencoded.png">    </p:cNvPr>
          <p:cNvPicPr>
            <a:picLocks noChangeAspect="1"/>
          </p:cNvPicPr>
          <p:nvPr/>
        </p:nvPicPr>
        <p:blipFill>
          <a:blip r:embed="rId2"/>
          <a:stretch>
            <a:fillRect/>
          </a:stretch>
        </p:blipFill>
        <p:spPr>
          <a:xfrm>
            <a:off x="4753406" y="1439734"/>
            <a:ext cx="3656466" cy="2660079"/>
          </a:xfrm>
          <a:prstGeom prst="rect">
            <a:avLst/>
          </a:prstGeom>
        </p:spPr>
      </p:pic>
      <p:pic>
        <p:nvPicPr>
          <p:cNvPr id="4" name="Image 2" descr="preencoded.png">    </p:cNvPr>
          <p:cNvPicPr>
            <a:picLocks noChangeAspect="1"/>
          </p:cNvPicPr>
          <p:nvPr/>
        </p:nvPicPr>
        <p:blipFill>
          <a:blip r:embed="rId3"/>
          <a:stretch>
            <a:fillRect/>
          </a:stretch>
        </p:blipFill>
        <p:spPr>
          <a:xfrm>
            <a:off x="731295" y="1439734"/>
            <a:ext cx="3656466" cy="2660079"/>
          </a:xfrm>
          <a:prstGeom prst="rect">
            <a:avLst/>
          </a:prstGeom>
        </p:spPr>
      </p:pic>
      <p:sp>
        <p:nvSpPr>
          <p:cNvPr id="5" name="Text 0"/>
          <p:cNvSpPr/>
          <p:nvPr/>
        </p:nvSpPr>
        <p:spPr>
          <a:xfrm>
            <a:off x="365646" y="228527"/>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 中，组件通信是指不同组件之间进行数据传递和交互的过程。组件通信是构建复杂应用程序的关键部分，有三种主要的组件通信方式：父子组件通信、非父子组件通信和通用解决方案 Vuex。</a:t>
            </a:r>
            <a:endParaRPr lang="en-US" sz="1631" dirty="0"/>
          </a:p>
        </p:txBody>
      </p:sp>
      <p:sp>
        <p:nvSpPr>
          <p:cNvPr id="6"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599703"/>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父子组件通信：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父子组件通信是指父组件向其直接子组件传递数据或通过监听子组件的事件来实现通信。父组件通过 `props` 向子组件传递数据，子组件通过触发事件并通过 `$emit` 方法向父组件传递消息。这种通信方式适用于简单的父子组件关系，但当组件层次嵌套较深或通信复杂时，这种方式可能会导致代码冗余。</a:t>
            </a:r>
            <a:endParaRPr lang="en-US" sz="1178" dirty="0"/>
          </a:p>
        </p:txBody>
      </p:sp>
      <p:sp>
        <p:nvSpPr>
          <p:cNvPr id="8" name="Text 3"/>
          <p:cNvSpPr/>
          <p:nvPr/>
        </p:nvSpPr>
        <p:spPr>
          <a:xfrm>
            <a:off x="923258" y="3656463"/>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599703"/>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非父子组件通信：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非父子组件通信是指不具备直接父子关系的组件之间进行通信。在 Vue 中，可以使用事件总线、自定义事件或发布-订阅模式等方式实现非父子组件通信。事件总线是创建一个新的 Vue 实例来作为中央事件总线，组件通过触发和监听事件来进行通信。自定义事件是利用 `Vue.prototype` 添加自定义事件来进行通信。而发布-订阅模式则可以使用第三方库如 `EventBus` 或 `mitt` 来实现组件之间的通信。</a:t>
            </a:r>
            <a:endParaRPr lang="en-US" sz="1178" dirty="0"/>
          </a:p>
        </p:txBody>
      </p:sp>
      <p:sp>
        <p:nvSpPr>
          <p:cNvPr id="10" name="Text 5"/>
          <p:cNvSpPr/>
          <p:nvPr/>
        </p:nvSpPr>
        <p:spPr>
          <a:xfrm>
            <a:off x="4945371" y="3907848"/>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4488311"/>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通用解决方案 Vuex：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Vuex 是 Vue.js 的状态管理模式和库。它将应用的所有组件的状态集中存储在一个单一的、全局的状态树中，并以相应的规则保证状态的变更可追踪。通过 Vuex，组件可以直接从状态树中获取数据，也可以通过提交 `mutations` 来改变状态。Vuex 可以处理复杂的组件通信，特别是当组件之间的数据流非常复杂或需要共享状态时，Vuex 提供了一种结构化的方式来管理状态和数据。</a:t>
            </a:r>
            <a:endParaRPr lang="en-US" sz="1178" dirty="0"/>
          </a:p>
        </p:txBody>
      </p:sp>
      <p:sp>
        <p:nvSpPr>
          <p:cNvPr id="12" name="Text 7"/>
          <p:cNvSpPr/>
          <p:nvPr/>
        </p:nvSpPr>
        <p:spPr>
          <a:xfrm>
            <a:off x="923258" y="679645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7093540"/>
            <a:ext cx="3656466" cy="4419758"/>
          </a:xfrm>
          <a:prstGeom prst="rect">
            <a:avLst/>
          </a:prstGeom>
        </p:spPr>
      </p:pic>
      <p:pic>
        <p:nvPicPr>
          <p:cNvPr id="3" name="Image 1" descr="preencoded.png">    </p:cNvPr>
          <p:cNvPicPr>
            <a:picLocks noChangeAspect="1"/>
          </p:cNvPicPr>
          <p:nvPr/>
        </p:nvPicPr>
        <p:blipFill>
          <a:blip r:embed="rId2"/>
          <a:stretch>
            <a:fillRect/>
          </a:stretch>
        </p:blipFill>
        <p:spPr>
          <a:xfrm>
            <a:off x="4753406" y="1439734"/>
            <a:ext cx="3656466" cy="5425277"/>
          </a:xfrm>
          <a:prstGeom prst="rect">
            <a:avLst/>
          </a:prstGeom>
        </p:spPr>
      </p:pic>
      <p:pic>
        <p:nvPicPr>
          <p:cNvPr id="4" name="Image 2" descr="preencoded.png">    </p:cNvPr>
          <p:cNvPicPr>
            <a:picLocks noChangeAspect="1"/>
          </p:cNvPicPr>
          <p:nvPr/>
        </p:nvPicPr>
        <p:blipFill>
          <a:blip r:embed="rId3"/>
          <a:stretch>
            <a:fillRect/>
          </a:stretch>
        </p:blipFill>
        <p:spPr>
          <a:xfrm>
            <a:off x="731295" y="1439734"/>
            <a:ext cx="3656466" cy="5425277"/>
          </a:xfrm>
          <a:prstGeom prst="rect">
            <a:avLst/>
          </a:prstGeom>
        </p:spPr>
      </p:pic>
      <p:sp>
        <p:nvSpPr>
          <p:cNvPr id="5" name="Text 0"/>
          <p:cNvSpPr/>
          <p:nvPr/>
        </p:nvSpPr>
        <p:spPr>
          <a:xfrm>
            <a:off x="365646" y="228531"/>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 中，`props` 是用于从父组件向子组件传递数据的一种机制。通过 `props`，父组件可以向子组件传递数据，并且子组件可以通过这些数据来进行渲染或执行相应的逻辑。`props` 在子组件中被定义为一个对象，其中包含了可以接收的属性名称及其对应的类型、默认值等信息。</a:t>
            </a:r>
            <a:endParaRPr lang="en-US" sz="1631" dirty="0"/>
          </a:p>
        </p:txBody>
      </p:sp>
      <p:sp>
        <p:nvSpPr>
          <p:cNvPr id="6"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599703"/>
            <a:ext cx="3272537" cy="50276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下面是一个简单的例子，展示了如何在子组件中使用 `props`：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父组件 App.vue：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 message="Hello from parent!"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ChildComponent from './components/ChildComponent.vue';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923258" y="6673046"/>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599703"/>
            <a:ext cx="3272537" cy="402211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子组件 ChildComponent.vue：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 message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message: String // 定义名为 message 的 prop，类型为 String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4945371" y="5667524"/>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7253517"/>
            <a:ext cx="3272537" cy="402210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在这个例子中，父组件 App.vue 通过使用 `ChildComponent` 组件，并向其传递了一个名为 `message` 的属性，其值为 "Hello from parent!"。子组件 ChildComponent.vue 中通过 `props` 属性接收并定义了一个名为 `message` 的属性，并在模板中使用这个属性进行渲染。</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注意事项：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在子组件中使用 `props` 时，一般情况下应该声明该属性的类型，以便在传递数据时进行类型校验。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`props` 是单向数据流，父组件向子组件传递数据后，子组件不能直接修改 `props` 的值，因为这会违反单向数据流的原则。</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子组件可以通过 `props` 接收父组件传递的数据，并在子组件内部进行使用，这样可以使组件之间更加灵活地交互。</a:t>
            </a:r>
            <a:endParaRPr lang="en-US" sz="1178" dirty="0"/>
          </a:p>
        </p:txBody>
      </p:sp>
      <p:sp>
        <p:nvSpPr>
          <p:cNvPr id="12" name="Text 7"/>
          <p:cNvSpPr/>
          <p:nvPr/>
        </p:nvSpPr>
        <p:spPr>
          <a:xfrm>
            <a:off x="923258" y="1132133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6796460"/>
            <a:ext cx="3656466" cy="7436334"/>
          </a:xfrm>
          <a:prstGeom prst="rect">
            <a:avLst/>
          </a:prstGeom>
        </p:spPr>
      </p:pic>
      <p:pic>
        <p:nvPicPr>
          <p:cNvPr id="3" name="Image 1" descr="preencoded.png">    </p:cNvPr>
          <p:cNvPicPr>
            <a:picLocks noChangeAspect="1"/>
          </p:cNvPicPr>
          <p:nvPr/>
        </p:nvPicPr>
        <p:blipFill>
          <a:blip r:embed="rId2"/>
          <a:stretch>
            <a:fillRect/>
          </a:stretch>
        </p:blipFill>
        <p:spPr>
          <a:xfrm>
            <a:off x="731295" y="6796460"/>
            <a:ext cx="3656466" cy="7436334"/>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5425284"/>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5425284"/>
          </a:xfrm>
          <a:prstGeom prst="rect">
            <a:avLst/>
          </a:prstGeom>
        </p:spPr>
      </p:pic>
      <p:sp>
        <p:nvSpPr>
          <p:cNvPr id="6"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$emit 是 Vue 组件实例的一个方法，用于触发自定义事件。通过 $emit，子组件可以向父组件发送消息，实现组件之间的通信。它是 Vue 组件中常用的一种通信方式之一。</a:t>
            </a:r>
            <a:endParaRPr lang="en-US" sz="1631" dirty="0"/>
          </a:p>
        </p:txBody>
      </p:sp>
      <p:sp>
        <p:nvSpPr>
          <p:cNvPr id="7"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在子组件中，使用 $emit 方法触发一个自定义事件，可以传递任意的数据作为参数。父组件可以监听这个自定义事件，并在接收到事件后执行相应的逻辑。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举个例子，假设我们有一个子组件 Counter 和一个父组件 App。Counter 组件包含一个按钮，每次点击按钮时会触发一个自定义事件 "increment"，同时传递一个增量值作为参数。App 组件监听 "increment" 事件，并根据传递的增量值更新一个计数器。</a:t>
            </a:r>
            <a:endParaRPr lang="en-US" sz="1178" dirty="0"/>
          </a:p>
        </p:txBody>
      </p:sp>
      <p:sp>
        <p:nvSpPr>
          <p:cNvPr id="9" name="Text 3"/>
          <p:cNvSpPr/>
          <p:nvPr/>
        </p:nvSpPr>
        <p:spPr>
          <a:xfrm>
            <a:off x="923258" y="3862136"/>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50276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Counter.vue（子组件）：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@click="incrementCounter"&gt;增加《/button&gt;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incrementCounter()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incrementValue = 1; // 可以根据需要设置增量值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this.$emit("increment", incrementValue);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6375958"/>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6956429"/>
            <a:ext cx="3272537" cy="703869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App.vue（父组件）：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《h1&gt;计数器：{{ counter }}《/h1&gt;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《Counter @increment="updateCounter"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Counter from "./components/Counter.vue";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counter: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updateCounter(incrementValue)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this.counter += incrementValue;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14040825"/>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6956429"/>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在这个例子中，当点击 Counter 组件的按钮时，会触发自定义事件 "increment"，同时将增量值传递给父组件 App。App 组件监听 "increment" 事件，并根据传递的增量值来更新计数器的值，从而实现了子组件向父组件的通信。</a:t>
            </a:r>
            <a:endParaRPr lang="en-US" sz="1178" dirty="0"/>
          </a:p>
        </p:txBody>
      </p:sp>
      <p:sp>
        <p:nvSpPr>
          <p:cNvPr id="15" name="Text 9"/>
          <p:cNvSpPr/>
          <p:nvPr/>
        </p:nvSpPr>
        <p:spPr>
          <a:xfrm>
            <a:off x="4945371" y="825904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9561658"/>
            <a:ext cx="3656466" cy="8693251"/>
          </a:xfrm>
          <a:prstGeom prst="rect">
            <a:avLst/>
          </a:prstGeom>
        </p:spPr>
      </p:pic>
      <p:pic>
        <p:nvPicPr>
          <p:cNvPr id="3" name="Image 1" descr="preencoded.png">    </p:cNvPr>
          <p:cNvPicPr>
            <a:picLocks noChangeAspect="1"/>
          </p:cNvPicPr>
          <p:nvPr/>
        </p:nvPicPr>
        <p:blipFill>
          <a:blip r:embed="rId2"/>
          <a:stretch>
            <a:fillRect/>
          </a:stretch>
        </p:blipFill>
        <p:spPr>
          <a:xfrm>
            <a:off x="731295" y="9561658"/>
            <a:ext cx="3656466" cy="8693251"/>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8190482"/>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8190482"/>
          </a:xfrm>
          <a:prstGeom prst="rect">
            <a:avLst/>
          </a:prstGeom>
        </p:spPr>
      </p:pic>
      <p:sp>
        <p:nvSpPr>
          <p:cNvPr id="6"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 的组件中，使用 props 属性可以从父组件向子组件传递数据。当子组件需要接收来自父组件的数据时，可以通过 props 属性来声明需要接收的数据类型和属性名。</a:t>
            </a:r>
            <a:endParaRPr lang="en-US" sz="1631" dirty="0"/>
          </a:p>
        </p:txBody>
      </p:sp>
      <p:sp>
        <p:nvSpPr>
          <p:cNvPr id="7"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如果要声明多个 props，可以使用数组语法来传递多个属性名，即 props: ['prop1', 'prop2', ...]。这种写法适用于简单的场景，当需要传递的 props 较多时，可以使用数组语法来一次性声明多个。</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当在 Vue 的组件中使用 `props: []` 时，它允许你在组件中声明需要接收的父组件传递的属性（props）。通过该语法，你可以一次性声明多个需要接收的属性，使代码更加简洁和易读。</a:t>
            </a:r>
            <a:endParaRPr lang="en-US" sz="1178" dirty="0"/>
          </a:p>
        </p:txBody>
      </p:sp>
      <p:sp>
        <p:nvSpPr>
          <p:cNvPr id="9" name="Text 3"/>
          <p:cNvSpPr/>
          <p:nvPr/>
        </p:nvSpPr>
        <p:spPr>
          <a:xfrm>
            <a:off x="923258" y="3359375"/>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77928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下面让我们来创建一个简单的个人信息表组件（PersonalInfo.vue）并使用 `props: []` 来接收父组件传递的数据。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PersonalInfo.vue：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《h2&gt;{{ name }}《/h2&gt;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《p&gt;Age: {{ age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《p&gt;Email: {{ email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《p&gt;Address: {{ address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['name', 'age', 'email', 'address']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Add some styles to make it visually appealing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 1px solid #ccc;</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padding: 10px;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 10px;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max-width: 300px;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background-color: #f5f5f5;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border-radius: 5px;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9141165"/>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9721627"/>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 App.vue 中，我们导入 PersonalInfo 组件，并在模板中使用它。通过 `:name`、`:age`、`:email` 和 `:address`，我们将父组件中的 person 对象的属性传递给 PersonalInfo 组件的 props。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在这个组件中，我们声明了四个 props：name、age、email 和 address。在模板中，我们分别显示这些个人信息。现在，让我们在父组件中（例如 App.vue）使用 PersonalInfo 组件并传递一些数据。</a:t>
            </a:r>
            <a:endParaRPr lang="en-US" sz="1178" dirty="0"/>
          </a:p>
        </p:txBody>
      </p:sp>
      <p:sp>
        <p:nvSpPr>
          <p:cNvPr id="13" name="Text 7"/>
          <p:cNvSpPr/>
          <p:nvPr/>
        </p:nvSpPr>
        <p:spPr>
          <a:xfrm>
            <a:off x="923258" y="12029772"/>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9721627"/>
            <a:ext cx="3272537" cy="829560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App.vue：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id="app"&gt;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《PersonalInfo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:name="person.name"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:age="person.age"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:email="person.email"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:address="person.address"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PersonalInfo from './components/PersonalInfo.vue';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PersonalInfo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person: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'John Doe',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age: 30,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email: 'john@example.com',</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address: '123 Main St, City'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9"/>
          <p:cNvSpPr/>
          <p:nvPr/>
        </p:nvSpPr>
        <p:spPr>
          <a:xfrm>
            <a:off x="4945371" y="1806293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439738"/>
            <a:ext cx="3656466" cy="8441867"/>
          </a:xfrm>
          <a:prstGeom prst="rect">
            <a:avLst/>
          </a:prstGeom>
        </p:spPr>
      </p:pic>
      <p:pic>
        <p:nvPicPr>
          <p:cNvPr id="3" name="Image 1" descr="preencoded.png">    </p:cNvPr>
          <p:cNvPicPr>
            <a:picLocks noChangeAspect="1"/>
          </p:cNvPicPr>
          <p:nvPr/>
        </p:nvPicPr>
        <p:blipFill>
          <a:blip r:embed="rId2"/>
          <a:stretch>
            <a:fillRect/>
          </a:stretch>
        </p:blipFill>
        <p:spPr>
          <a:xfrm>
            <a:off x="731295" y="1439738"/>
            <a:ext cx="3656466" cy="8441867"/>
          </a:xfrm>
          <a:prstGeom prst="rect">
            <a:avLst/>
          </a:prstGeom>
        </p:spPr>
      </p:pic>
      <p:sp>
        <p:nvSpPr>
          <p:cNvPr id="4" name="Text 0"/>
          <p:cNvSpPr/>
          <p:nvPr/>
        </p:nvSpPr>
        <p:spPr>
          <a:xfrm>
            <a:off x="365646" y="228531"/>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上面的写法是在 Vue 组件中使用 `props` 属性来定义一个名为 `age` 的 prop。`props` 是用来接收父组件传递给子组件的数据。在这里，我们定义了一个名为 `age` 的 prop，它具有以下属性：</a:t>
            </a:r>
            <a:endParaRPr lang="en-US" sz="1631" dirty="0"/>
          </a:p>
        </p:txBody>
      </p:sp>
      <p:sp>
        <p:nvSpPr>
          <p:cNvPr id="5"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599707"/>
            <a:ext cx="3272537" cy="578178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`type`: 用于指定 `age` 的数据类型。在这里，我们设置为 `Number`，表示 `age` 应该是一个数字类型的数据。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`default`: 可选属性，用于设置 `age` 的默认值。如果父组件没有传递 `age` 属性或者传递的值为 `undefined`，则 `age` 将使用默认值。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`required`: 可选属性，用于指定是否必须传递 `age` 属性。设置为 `true` 表示必须传递 `age` 属性，否则会在控制台输出警告。</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`validator`: 可选属性，用于定义一个自定义验证函数，用于验证传递给 `age` 的值是否符合要求。验证函数接收一个参数，即传递给 `age` 的值，你可以在这个函数中进行一些自定义的验证逻辑，并返回一个布尔值表示验证结果。在这个例子中，我们定义了两个 prop：`name` 和 `age`。其中，`name` 是必须的字符串类型，而 `age` 是必须的数字类型，并且默认值为 18，同时通过自定义的验证函数确保传入的年龄在合理的范围内（1 到 120 岁之间）。父组件使用 `《PersonalInfo&gt;` 标签来传递 `name` 和 `age` 属性，子组件 `PersonalInfo` 接收这些属性并在模板中显示。如果传入的属性不满足定义的类型或者自定义验证函数的条件，将会显示警告。</a:t>
            </a:r>
            <a:endParaRPr lang="en-US" sz="1178" dirty="0"/>
          </a:p>
        </p:txBody>
      </p:sp>
      <p:sp>
        <p:nvSpPr>
          <p:cNvPr id="7" name="Text 3"/>
          <p:cNvSpPr/>
          <p:nvPr/>
        </p:nvSpPr>
        <p:spPr>
          <a:xfrm>
            <a:off x="923258" y="7427196"/>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599707"/>
            <a:ext cx="3272537" cy="804422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下面是一个完善个人信息表的例子，使用上述定义的 `age` prop：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《h1&gt;个人信息表《/h1&gt;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《p&gt;姓名：{{ name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《p&gt;年龄：{{ age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'PersonalInfo',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 String,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required: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age: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 Number,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default: 18,</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required: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validator: (value)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自定义验证函数，确保年龄在 1 到 120 岁之间</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value &gt;= 1 &amp;&amp; value 《= 120;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5"/>
          <p:cNvSpPr/>
          <p:nvPr/>
        </p:nvSpPr>
        <p:spPr>
          <a:xfrm>
            <a:off x="4945371" y="968963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45561"/>
            <a:ext cx="3656466" cy="9447392"/>
          </a:xfrm>
          <a:prstGeom prst="rect">
            <a:avLst/>
          </a:prstGeom>
        </p:spPr>
      </p:pic>
      <p:pic>
        <p:nvPicPr>
          <p:cNvPr id="3" name="Image 1" descr="preencoded.png">    </p:cNvPr>
          <p:cNvPicPr>
            <a:picLocks noChangeAspect="1"/>
          </p:cNvPicPr>
          <p:nvPr/>
        </p:nvPicPr>
        <p:blipFill>
          <a:blip r:embed="rId2"/>
          <a:stretch>
            <a:fillRect/>
          </a:stretch>
        </p:blipFill>
        <p:spPr>
          <a:xfrm>
            <a:off x="731295" y="845561"/>
            <a:ext cx="3656466" cy="9447392"/>
          </a:xfrm>
          <a:prstGeom prst="rect">
            <a:avLst/>
          </a:prstGeom>
        </p:spPr>
      </p:pic>
      <p:sp>
        <p:nvSpPr>
          <p:cNvPr id="4"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props限制</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005530"/>
            <a:ext cx="3272537" cy="90497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下面是一个进度条组件的示例代码，限制进度条的取值范围为1到100：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class="progress-bar"&gt;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class="progress" :style="{ width: progress + '%' }"&gt;《/div&gt;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'ProgressBar',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progress: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 Number,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required: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validator: (value) =&gt; value &gt;= 1 &amp;&amp; value 《= 100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.progress-bar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100%;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height: 20px;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 1px solid #ccc;</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border-radius: 10px;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overflow: hidden;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.progress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height: 100%;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background-color: #4caf50;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23258" y="10100987"/>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005530"/>
            <a:ext cx="3272537" cy="80442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在这个进度条组件中，我们定义了一个名为 `ProgressBar` 的组件，并接收一个名为 `progress` 的 prop。该 prop 的类型为数字类型，且必须传递。我们还通过自定义验证函数确保 `progress` 的值在1到100的范围内。在模板中，我们使用 `《div&gt;` 元素作为进度条的背景，并通过绑定 `width` 样式来实现进度条的动态效果。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使用该组件时，你可以通过传递 `progress` 属性来控制进度条的进度，例如：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《h1&gt;进度条示例《/h1&gt;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《ProgressBar :progress="50"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ProgressBar from './components/ProgressBar.vue';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ProgressBar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在这个例子中，我们在父组件 `App` 中使用了 `《ProgressBar&gt;` 标签，并传递 `progress` 属性为50。进度条将以50%的进度展示出来。你可以根据需要传递不同的 `progress` 属性来控制进度条的显示。</a:t>
            </a:r>
            <a:endParaRPr lang="en-US" sz="1178" dirty="0"/>
          </a:p>
        </p:txBody>
      </p:sp>
      <p:sp>
        <p:nvSpPr>
          <p:cNvPr id="9" name="Text 5"/>
          <p:cNvSpPr/>
          <p:nvPr/>
        </p:nvSpPr>
        <p:spPr>
          <a:xfrm>
            <a:off x="4945371" y="909546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3734161"/>
            <a:ext cx="3656466" cy="6430809"/>
          </a:xfrm>
          <a:prstGeom prst="rect">
            <a:avLst/>
          </a:prstGeom>
        </p:spPr>
      </p:pic>
      <p:pic>
        <p:nvPicPr>
          <p:cNvPr id="3" name="Image 1" descr="preencoded.png">    </p:cNvPr>
          <p:cNvPicPr>
            <a:picLocks noChangeAspect="1"/>
          </p:cNvPicPr>
          <p:nvPr/>
        </p:nvPicPr>
        <p:blipFill>
          <a:blip r:embed="rId2"/>
          <a:stretch>
            <a:fillRect/>
          </a:stretch>
        </p:blipFill>
        <p:spPr>
          <a:xfrm>
            <a:off x="731295" y="3734161"/>
            <a:ext cx="3656466" cy="6430809"/>
          </a:xfrm>
          <a:prstGeom prst="rect">
            <a:avLst/>
          </a:prstGeom>
        </p:spPr>
      </p:pic>
      <p:pic>
        <p:nvPicPr>
          <p:cNvPr id="4" name="Image 2" descr="preencoded.png">    </p:cNvPr>
          <p:cNvPicPr>
            <a:picLocks noChangeAspect="1"/>
          </p:cNvPicPr>
          <p:nvPr/>
        </p:nvPicPr>
        <p:blipFill>
          <a:blip r:embed="rId3"/>
          <a:stretch>
            <a:fillRect/>
          </a:stretch>
        </p:blipFill>
        <p:spPr>
          <a:xfrm>
            <a:off x="4753406" y="845553"/>
            <a:ext cx="3656466" cy="2660079"/>
          </a:xfrm>
          <a:prstGeom prst="rect">
            <a:avLst/>
          </a:prstGeom>
        </p:spPr>
      </p:pic>
      <p:pic>
        <p:nvPicPr>
          <p:cNvPr id="5" name="Image 3" descr="preencoded.png">    </p:cNvPr>
          <p:cNvPicPr>
            <a:picLocks noChangeAspect="1"/>
          </p:cNvPicPr>
          <p:nvPr/>
        </p:nvPicPr>
        <p:blipFill>
          <a:blip r:embed="rId4"/>
          <a:stretch>
            <a:fillRect/>
          </a:stretch>
        </p:blipFill>
        <p:spPr>
          <a:xfrm>
            <a:off x="731295" y="845553"/>
            <a:ext cx="3656466" cy="2660079"/>
          </a:xfrm>
          <a:prstGeom prst="rect">
            <a:avLst/>
          </a:prstGeom>
        </p:spPr>
      </p:pic>
      <p:sp>
        <p:nvSpPr>
          <p:cNvPr id="6" name="Text 0"/>
          <p:cNvSpPr/>
          <p:nvPr/>
        </p:nvSpPr>
        <p:spPr>
          <a:xfrm>
            <a:off x="365646" y="228522"/>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`data` 和 `props` 都是 Vue 组件中用于存储数据的属性，但它们有不同的用途和特点：</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22"/>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**data**: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`data` 是一个函数，返回一个对象，用于定义组件内部的数据状态。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`data` 中定义的数据只能在当前组件中使用，不能在子组件中直接访问。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可以在 `data` 中定义初始数据，并在组件的生命周期内进行更新。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数据在组件内部使用时直接通过 `this.xxx` 来访问。</a:t>
            </a:r>
            <a:endParaRPr lang="en-US" sz="1178" dirty="0"/>
          </a:p>
        </p:txBody>
      </p:sp>
      <p:sp>
        <p:nvSpPr>
          <p:cNvPr id="9" name="Text 3"/>
          <p:cNvSpPr/>
          <p:nvPr/>
        </p:nvSpPr>
        <p:spPr>
          <a:xfrm>
            <a:off x="923258" y="3313667"/>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22"/>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**props**: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`props` 是用于接收外部传递给组件的数据。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`props` 中定义的数据是由父组件传递给子组件的，子组件通过 `props` 来接收这些数据。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父组件可以通过在子组件标签上绑定属性来传递数据给子组件。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子组件内部不能直接修改 `props` 中的数据，因为 `props` 的数据是只读的。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子组件通过 `this.xxx` 访问 `props` 中的数据。</a:t>
            </a:r>
            <a:endParaRPr lang="en-US" sz="1178" dirty="0"/>
          </a:p>
        </p:txBody>
      </p:sp>
      <p:sp>
        <p:nvSpPr>
          <p:cNvPr id="11" name="Text 5"/>
          <p:cNvSpPr/>
          <p:nvPr/>
        </p:nvSpPr>
        <p:spPr>
          <a:xfrm>
            <a:off x="4945371" y="3313667"/>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3894130"/>
            <a:ext cx="3272537" cy="60331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ParentComponent.vue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通过 props 将数据传递给子组件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 :message="greeting"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ChildComponent from './ChildComponent.vue';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greeting: 'Hello, 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9973003"/>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3894130"/>
            <a:ext cx="3272537" cy="578178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通过 props 接收来自父组件的数据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 message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message: String // 声明一个名为 message 的 props，类型为 String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在这个例子中，`ParentComponent` 组件定义了一个 `greeting` 数据，并通过 `props` 将它传递给 `ChildComponent` 组件。`ChildComponent` 通过 `props` 接收了来自父组件的 `message` 数据，并在模板中展示出来。注意到，`ChildComponent` 是只读的，不能直接修改 `message` 数据。</a:t>
            </a:r>
            <a:endParaRPr lang="en-US" sz="1178" dirty="0"/>
          </a:p>
        </p:txBody>
      </p:sp>
      <p:sp>
        <p:nvSpPr>
          <p:cNvPr id="15" name="Text 9"/>
          <p:cNvSpPr/>
          <p:nvPr/>
        </p:nvSpPr>
        <p:spPr>
          <a:xfrm>
            <a:off x="4945371" y="972161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031254"/>
            <a:ext cx="3656466" cy="1654551"/>
          </a:xfrm>
          <a:prstGeom prst="rect">
            <a:avLst/>
          </a:prstGeom>
        </p:spPr>
      </p:pic>
      <p:pic>
        <p:nvPicPr>
          <p:cNvPr id="3" name="Image 1" descr="preencoded.png">    </p:cNvPr>
          <p:cNvPicPr>
            <a:picLocks noChangeAspect="1"/>
          </p:cNvPicPr>
          <p:nvPr/>
        </p:nvPicPr>
        <p:blipFill>
          <a:blip r:embed="rId2"/>
          <a:stretch>
            <a:fillRect/>
          </a:stretch>
        </p:blipFill>
        <p:spPr>
          <a:xfrm>
            <a:off x="4753406" y="1142646"/>
            <a:ext cx="3656466" cy="2660079"/>
          </a:xfrm>
          <a:prstGeom prst="rect">
            <a:avLst/>
          </a:prstGeom>
        </p:spPr>
      </p:pic>
      <p:pic>
        <p:nvPicPr>
          <p:cNvPr id="4" name="Image 2" descr="preencoded.png">    </p:cNvPr>
          <p:cNvPicPr>
            <a:picLocks noChangeAspect="1"/>
          </p:cNvPicPr>
          <p:nvPr/>
        </p:nvPicPr>
        <p:blipFill>
          <a:blip r:embed="rId3"/>
          <a:stretch>
            <a:fillRect/>
          </a:stretch>
        </p:blipFill>
        <p:spPr>
          <a:xfrm>
            <a:off x="731295" y="1142646"/>
            <a:ext cx="3656466" cy="2660079"/>
          </a:xfrm>
          <a:prstGeom prst="rect">
            <a:avLst/>
          </a:prstGeom>
        </p:spPr>
      </p:pic>
      <p:sp>
        <p:nvSpPr>
          <p:cNvPr id="5"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在Vue.js中，`App.vue`文件是主组件，包含三个部分：`《template&gt;`、`《script&gt;`、和`《style&gt;`。</a:t>
            </a:r>
            <a:endParaRPr lang="en-US" sz="1631" dirty="0"/>
          </a:p>
        </p:txBody>
      </p:sp>
      <p:sp>
        <p:nvSpPr>
          <p:cNvPr id="6"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02617"/>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在`《template&gt;`标签中定义了组件的模板部分，用于描述组件的HTML结构。在这个例子中，模板包含了一个`《div&gt;`元素，其id为`app`，并包含一个`《img&gt;`元素和`《HelloWorld&gt;`组件。</a:t>
            </a:r>
            <a:endParaRPr lang="en-US" sz="1178" dirty="0"/>
          </a:p>
        </p:txBody>
      </p:sp>
      <p:sp>
        <p:nvSpPr>
          <p:cNvPr id="8" name="Text 3"/>
          <p:cNvSpPr/>
          <p:nvPr/>
        </p:nvSpPr>
        <p:spPr>
          <a:xfrm>
            <a:off x="923258" y="2605232"/>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02617"/>
            <a:ext cx="3272537" cy="226243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在`《script&gt;`标签中，我们使用`import`语句导入了`HelloWorld`组件，然后使用`export default`导出一个对象，该对象是组件的选项对象。选项对象中可以包含组件的名称、数据、方法、计算属性等等。在这个例子中，我们设置了组件的名称为`'App'`，并在`components`中注册了`HelloWorld`组件，使得`《HelloWorld&gt;`标签可以在模板中使用。</a:t>
            </a:r>
            <a:endParaRPr lang="en-US" sz="1178" dirty="0"/>
          </a:p>
        </p:txBody>
      </p:sp>
      <p:sp>
        <p:nvSpPr>
          <p:cNvPr id="10" name="Text 5"/>
          <p:cNvSpPr/>
          <p:nvPr/>
        </p:nvSpPr>
        <p:spPr>
          <a:xfrm>
            <a:off x="4945371" y="3610760"/>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4191224"/>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在`《style&gt;`标签中，我们可以为组件设置样式。这些样式只对当前组件生效，不会影响其他组件。在这个例子中，我们为`#app`选择器设置了一些样式，包括字体、文字对齐、颜色等。</a:t>
            </a:r>
            <a:endParaRPr lang="en-US" sz="1178" dirty="0"/>
          </a:p>
        </p:txBody>
      </p:sp>
      <p:sp>
        <p:nvSpPr>
          <p:cNvPr id="12" name="Text 7"/>
          <p:cNvSpPr/>
          <p:nvPr/>
        </p:nvSpPr>
        <p:spPr>
          <a:xfrm>
            <a:off x="923258" y="549384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7504897"/>
            <a:ext cx="3656466" cy="3162843"/>
          </a:xfrm>
          <a:prstGeom prst="rect">
            <a:avLst/>
          </a:prstGeom>
        </p:spPr>
      </p:pic>
      <p:pic>
        <p:nvPicPr>
          <p:cNvPr id="3" name="Image 1" descr="preencoded.png">    </p:cNvPr>
          <p:cNvPicPr>
            <a:picLocks noChangeAspect="1"/>
          </p:cNvPicPr>
          <p:nvPr/>
        </p:nvPicPr>
        <p:blipFill>
          <a:blip r:embed="rId2"/>
          <a:stretch>
            <a:fillRect/>
          </a:stretch>
        </p:blipFill>
        <p:spPr>
          <a:xfrm>
            <a:off x="731295" y="7504897"/>
            <a:ext cx="3656466" cy="3162843"/>
          </a:xfrm>
          <a:prstGeom prst="rect">
            <a:avLst/>
          </a:prstGeom>
        </p:spPr>
      </p:pic>
      <p:pic>
        <p:nvPicPr>
          <p:cNvPr id="4" name="Image 2" descr="preencoded.png">    </p:cNvPr>
          <p:cNvPicPr>
            <a:picLocks noChangeAspect="1"/>
          </p:cNvPicPr>
          <p:nvPr/>
        </p:nvPicPr>
        <p:blipFill>
          <a:blip r:embed="rId3"/>
          <a:stretch>
            <a:fillRect/>
          </a:stretch>
        </p:blipFill>
        <p:spPr>
          <a:xfrm>
            <a:off x="4753406" y="845558"/>
            <a:ext cx="3656466" cy="6430809"/>
          </a:xfrm>
          <a:prstGeom prst="rect">
            <a:avLst/>
          </a:prstGeom>
        </p:spPr>
      </p:pic>
      <p:pic>
        <p:nvPicPr>
          <p:cNvPr id="5" name="Image 3" descr="preencoded.png">    </p:cNvPr>
          <p:cNvPicPr>
            <a:picLocks noChangeAspect="1"/>
          </p:cNvPicPr>
          <p:nvPr/>
        </p:nvPicPr>
        <p:blipFill>
          <a:blip r:embed="rId4"/>
          <a:stretch>
            <a:fillRect/>
          </a:stretch>
        </p:blipFill>
        <p:spPr>
          <a:xfrm>
            <a:off x="731295" y="845558"/>
            <a:ext cx="3656466" cy="6430809"/>
          </a:xfrm>
          <a:prstGeom prst="rect">
            <a:avLst/>
          </a:prstGeom>
        </p:spPr>
      </p:pic>
      <p:sp>
        <p:nvSpPr>
          <p:cNvPr id="6" name="Text 0"/>
          <p:cNvSpPr/>
          <p:nvPr/>
        </p:nvSpPr>
        <p:spPr>
          <a:xfrm>
            <a:off x="365646" y="228530"/>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可以在`App.vue`中添加一个额外的功能，例如：</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28"/>
            <a:ext cx="3272537" cy="326796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id="app"&gt;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《img alt="Vue logo" src="./assets/logo.png"&gt;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《HelloWorld msg="Welcome to Your Vue.js A"/&gt;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额外功能：显示当前日期和时间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《p&gt;当前日期和时间：{{ currentTime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HelloWorld from './components/HelloWorld.vue'</a:t>
            </a:r>
            <a:endParaRPr lang="en-US" sz="1178" dirty="0"/>
          </a:p>
        </p:txBody>
      </p:sp>
      <p:sp>
        <p:nvSpPr>
          <p:cNvPr id="9" name="Text 3"/>
          <p:cNvSpPr/>
          <p:nvPr/>
        </p:nvSpPr>
        <p:spPr>
          <a:xfrm>
            <a:off x="923258" y="4319202"/>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28"/>
            <a:ext cx="3272537" cy="603316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HelloWorld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currentTime: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created()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在组件创建时获取当前日期和时间，并将其保存在currentTime中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this.updateCurrentTime();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updateCurrentTime()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获取当前日期和时间，并更新到currentTime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now = new Date();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this.currentTime = now.toLocaleString();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11" name="Text 5"/>
          <p:cNvSpPr/>
          <p:nvPr/>
        </p:nvSpPr>
        <p:spPr>
          <a:xfrm>
            <a:off x="4945371" y="7084403"/>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7664868"/>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#app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font-family: Avenir, Helvetica, Arial, sans-serif;</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-webkit-font-smoothing: antialiased;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-moz-osx-font-smoothing: grayscale;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text-align: center;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#2c3e50;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margin-top: 60px;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10475774"/>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7664868"/>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例子中，我在`App.vue`中添加了一个`《p&gt;`标签，用于显示当前日期和时间。在组件的`data`选项中，我定义了一个`currentTime`变量用于保存当前日期和时间。然后，在组件的`created`生命周期钩子中，调用`updateCurrentTime`方法获取当前日期和时间，并更新到`currentTime`变量中。这样，页面就会显示当前的日期和时间信息。</a:t>
            </a:r>
            <a:endParaRPr lang="en-US" sz="1178" dirty="0"/>
          </a:p>
        </p:txBody>
      </p:sp>
      <p:sp>
        <p:nvSpPr>
          <p:cNvPr id="15" name="Text 9"/>
          <p:cNvSpPr/>
          <p:nvPr/>
        </p:nvSpPr>
        <p:spPr>
          <a:xfrm>
            <a:off x="4945371" y="947024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2774342"/>
            <a:ext cx="3656466" cy="5173899"/>
          </a:xfrm>
          <a:prstGeom prst="rect">
            <a:avLst/>
          </a:prstGeom>
        </p:spPr>
      </p:pic>
      <p:pic>
        <p:nvPicPr>
          <p:cNvPr id="3" name="Image 1" descr="preencoded.png">    </p:cNvPr>
          <p:cNvPicPr>
            <a:picLocks noChangeAspect="1"/>
          </p:cNvPicPr>
          <p:nvPr/>
        </p:nvPicPr>
        <p:blipFill>
          <a:blip r:embed="rId2"/>
          <a:stretch>
            <a:fillRect/>
          </a:stretch>
        </p:blipFill>
        <p:spPr>
          <a:xfrm>
            <a:off x="731295" y="2774342"/>
            <a:ext cx="3656466" cy="5173899"/>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1403168"/>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1403168"/>
          </a:xfrm>
          <a:prstGeom prst="rect">
            <a:avLst/>
          </a:prstGeom>
        </p:spPr>
      </p:pic>
      <p:sp>
        <p:nvSpPr>
          <p:cNvPr id="6"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在Vue中安装`less`和`less-loader`是为了支持使用Less预处理器语法来编写样式。下面是安装和使用Less的步骤：</a:t>
            </a:r>
            <a:endParaRPr lang="en-US" sz="1631" dirty="0"/>
          </a:p>
        </p:txBody>
      </p:sp>
      <p:sp>
        <p:nvSpPr>
          <p:cNvPr id="7" name="Text 1"/>
          <p:cNvSpPr/>
          <p:nvPr/>
        </p:nvSpPr>
        <p:spPr>
          <a:xfrm>
            <a:off x="365646" y="868409"/>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100552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首先，确保已经安装了Node.js和npm（Node Package Manager）。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在Vue项目的根目录下，打开终端或命令提示符窗口，并执行以下命令来安装Less和less-loader：</a:t>
            </a:r>
            <a:endParaRPr lang="en-US" sz="1178" dirty="0"/>
          </a:p>
        </p:txBody>
      </p:sp>
      <p:sp>
        <p:nvSpPr>
          <p:cNvPr id="9" name="Text 3"/>
          <p:cNvSpPr/>
          <p:nvPr/>
        </p:nvSpPr>
        <p:spPr>
          <a:xfrm>
            <a:off x="923258" y="2353849"/>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7541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```bash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npm install less less-loader --save-dev</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2102468"/>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2934313"/>
            <a:ext cx="3272537" cy="47762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安装完成后，在`App.vue`文件中，将`《style&gt;`标签的`lang`属性设置为`less`，以指定该文件使用Less预处理器：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Your template code here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Your script code here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 lang="less"&gt;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Your Less styles here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7756276"/>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2934313"/>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现在，就可以在`《style&gt;`标签内使用Less语法来编写样式。Less的语法和普通的CSS类似，但支持更多的特性，如变量、混合（Mixin）、嵌套规则等，使得样式编写更加方便和灵活。</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在完成以上步骤后，Vue项目就可以成功地使用Less预处理器来编写样式了。</a:t>
            </a:r>
            <a:endParaRPr lang="en-US" sz="1178" dirty="0"/>
          </a:p>
        </p:txBody>
      </p:sp>
      <p:sp>
        <p:nvSpPr>
          <p:cNvPr id="15" name="Text 9"/>
          <p:cNvSpPr/>
          <p:nvPr/>
        </p:nvSpPr>
        <p:spPr>
          <a:xfrm>
            <a:off x="4945371" y="448831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5745222"/>
            <a:ext cx="3656466" cy="7687719"/>
          </a:xfrm>
          <a:prstGeom prst="rect">
            <a:avLst/>
          </a:prstGeom>
        </p:spPr>
      </p:pic>
      <p:pic>
        <p:nvPicPr>
          <p:cNvPr id="3" name="Image 1" descr="preencoded.png">    </p:cNvPr>
          <p:cNvPicPr>
            <a:picLocks noChangeAspect="1"/>
          </p:cNvPicPr>
          <p:nvPr/>
        </p:nvPicPr>
        <p:blipFill>
          <a:blip r:embed="rId2"/>
          <a:stretch>
            <a:fillRect/>
          </a:stretch>
        </p:blipFill>
        <p:spPr>
          <a:xfrm>
            <a:off x="731295" y="5745222"/>
            <a:ext cx="3656466" cy="7687719"/>
          </a:xfrm>
          <a:prstGeom prst="rect">
            <a:avLst/>
          </a:prstGeom>
        </p:spPr>
      </p:pic>
      <p:pic>
        <p:nvPicPr>
          <p:cNvPr id="4" name="Image 2" descr="preencoded.png">    </p:cNvPr>
          <p:cNvPicPr>
            <a:picLocks noChangeAspect="1"/>
          </p:cNvPicPr>
          <p:nvPr/>
        </p:nvPicPr>
        <p:blipFill>
          <a:blip r:embed="rId3"/>
          <a:stretch>
            <a:fillRect/>
          </a:stretch>
        </p:blipFill>
        <p:spPr>
          <a:xfrm>
            <a:off x="4753406" y="845559"/>
            <a:ext cx="3656466" cy="4671135"/>
          </a:xfrm>
          <a:prstGeom prst="rect">
            <a:avLst/>
          </a:prstGeom>
        </p:spPr>
      </p:pic>
      <p:pic>
        <p:nvPicPr>
          <p:cNvPr id="5" name="Image 3" descr="preencoded.png">    </p:cNvPr>
          <p:cNvPicPr>
            <a:picLocks noChangeAspect="1"/>
          </p:cNvPicPr>
          <p:nvPr/>
        </p:nvPicPr>
        <p:blipFill>
          <a:blip r:embed="rId4"/>
          <a:stretch>
            <a:fillRect/>
          </a:stretch>
        </p:blipFill>
        <p:spPr>
          <a:xfrm>
            <a:off x="731295" y="845559"/>
            <a:ext cx="3656466" cy="4671135"/>
          </a:xfrm>
          <a:prstGeom prst="rect">
            <a:avLst/>
          </a:prstGeom>
        </p:spPr>
      </p:pic>
      <p:sp>
        <p:nvSpPr>
          <p:cNvPr id="6" name="Text 0"/>
          <p:cNvSpPr/>
          <p:nvPr/>
        </p:nvSpPr>
        <p:spPr>
          <a:xfrm>
            <a:off x="365646" y="228531"/>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局部组件</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30"/>
            <a:ext cx="3272537" cy="42734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`AppHeader.vue` 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《header&gt;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这里是头部内容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《/header&gt;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'AppHeader',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组件逻辑和数据...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头部样式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923258" y="5324730"/>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30"/>
            <a:ext cx="3272537" cy="42734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`AppBody.vue` 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《main&gt;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这里是主体内容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《/main&gt;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'AppBody',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组件逻辑和数据...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主体样式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5324730"/>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5905191"/>
            <a:ext cx="3272537" cy="427349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`AppFooter.vue` 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《footer&gt;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这里是底部内容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《/footer&gt;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'AppFooter',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组件逻辑和数据...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底部样式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10224392"/>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5905191"/>
            <a:ext cx="3272537" cy="729008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id="app"&gt;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使用AppHeader组件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《AppHeader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使用AppBody组件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《AppBody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使用AppFooter组件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《AppFooter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AppHeader from './components/AppHeader.vue';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AppBody from './components/AppBody.vue';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AppFooter from './components/AppFooter.vue';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AppHeader,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AppBody,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AppFooter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样式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p:txBody>
      </p:sp>
      <p:sp>
        <p:nvSpPr>
          <p:cNvPr id="15" name="Text 9"/>
          <p:cNvSpPr/>
          <p:nvPr/>
        </p:nvSpPr>
        <p:spPr>
          <a:xfrm>
            <a:off x="4945371" y="1324097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142646"/>
            <a:ext cx="3656466" cy="7184957"/>
          </a:xfrm>
          <a:prstGeom prst="rect">
            <a:avLst/>
          </a:prstGeom>
        </p:spPr>
      </p:pic>
      <p:pic>
        <p:nvPicPr>
          <p:cNvPr id="3" name="Image 1" descr="preencoded.png">    </p:cNvPr>
          <p:cNvPicPr>
            <a:picLocks noChangeAspect="1"/>
          </p:cNvPicPr>
          <p:nvPr/>
        </p:nvPicPr>
        <p:blipFill>
          <a:blip r:embed="rId2"/>
          <a:stretch>
            <a:fillRect/>
          </a:stretch>
        </p:blipFill>
        <p:spPr>
          <a:xfrm>
            <a:off x="731295" y="1142646"/>
            <a:ext cx="3656466" cy="7184957"/>
          </a:xfrm>
          <a:prstGeom prst="rect">
            <a:avLst/>
          </a:prstGeom>
        </p:spPr>
      </p:pic>
      <p:sp>
        <p:nvSpPr>
          <p:cNvPr id="4"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在Vue中，组件是构建用户界面的基本单元，可以将一个页面拆分成多个独立的组件来实现复用和管理。组件注册是指将一个组件注册到Vue实例中，以便在模板中使用。</a:t>
            </a:r>
            <a:endParaRPr lang="en-US" sz="1631" dirty="0"/>
          </a:p>
        </p:txBody>
      </p:sp>
      <p:sp>
        <p:nvSpPr>
          <p:cNvPr id="5" name="Text 1"/>
          <p:cNvSpPr/>
          <p:nvPr/>
        </p:nvSpPr>
        <p:spPr>
          <a:xfrm>
            <a:off x="365646" y="86841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302615"/>
            <a:ext cx="3272537" cy="477625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在Vue中，组件可以分为全局组件和局部组件：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全局组件：全局组件在任何Vue实例中都可以使用，一旦注册，就可以在整个应用程序的任何地方使用。全局组件的注册可以通过`Vue.component()`方法来实现，通常在主入口文件（如`main.js`）中进行注册。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在主入口文件（如 main.js）中注册全局组件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Vue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MyComponent from './components/MyComponent.vue';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Vue.component('my-component', MyComponent);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在上述例子中，我们将`MyComponent`组件注册为名为`my-component`的全局组件，之后我们就可以在任何Vue实例的模板中使用`《my-component&gt;《/my-component&gt;`来引用这个组件。</a:t>
            </a:r>
            <a:endParaRPr lang="en-US" sz="1178" dirty="0"/>
          </a:p>
        </p:txBody>
      </p:sp>
      <p:sp>
        <p:nvSpPr>
          <p:cNvPr id="7" name="Text 3"/>
          <p:cNvSpPr/>
          <p:nvPr/>
        </p:nvSpPr>
        <p:spPr>
          <a:xfrm>
            <a:off x="923258" y="6124582"/>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302615"/>
            <a:ext cx="3272537" cy="678731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局部组件：局部组件只能在特定的Vue实例或其子组件中使用。局部组件的注册可以在Vue实例的`components`选项中进行，也可以在其他组件的`components`选项中进行。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使用局部组件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《my-component&gt;《/my-component&gt;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MyComponent from './MyComponent.vue';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'ParentComponent',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'my-component': MyComponent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在上述例子中，我们将`MyComponent`组件注册为`ParentComponent`的局部组件，这样`ParentComponent`就可以在其模板中使用`《my-component&gt;《/my-component&gt;`来引用这个组件。</a:t>
            </a:r>
            <a:endParaRPr lang="en-US" sz="1178" dirty="0"/>
          </a:p>
        </p:txBody>
      </p:sp>
      <p:sp>
        <p:nvSpPr>
          <p:cNvPr id="9" name="Text 5"/>
          <p:cNvSpPr/>
          <p:nvPr/>
        </p:nvSpPr>
        <p:spPr>
          <a:xfrm>
            <a:off x="4945371" y="813563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43514" y="936969"/>
            <a:ext cx="3459931" cy="4821964"/>
          </a:xfrm>
          <a:prstGeom prst="rect">
            <a:avLst/>
          </a:prstGeom>
        </p:spPr>
      </p:pic>
      <p:pic>
        <p:nvPicPr>
          <p:cNvPr id="3" name="Image 1" descr="preencoded.png">    </p:cNvPr>
          <p:cNvPicPr>
            <a:picLocks noChangeAspect="1"/>
          </p:cNvPicPr>
          <p:nvPr/>
        </p:nvPicPr>
        <p:blipFill>
          <a:blip r:embed="rId2"/>
          <a:stretch>
            <a:fillRect/>
          </a:stretch>
        </p:blipFill>
        <p:spPr>
          <a:xfrm>
            <a:off x="737649" y="936969"/>
            <a:ext cx="3370447" cy="5827493"/>
          </a:xfrm>
          <a:prstGeom prst="rect">
            <a:avLst/>
          </a:prstGeom>
        </p:spPr>
      </p:pic>
      <p:sp>
        <p:nvSpPr>
          <p:cNvPr id="4" name="Text 0"/>
          <p:cNvSpPr/>
          <p:nvPr/>
        </p:nvSpPr>
        <p:spPr>
          <a:xfrm>
            <a:off x="365646" y="228529"/>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全局注册：首先，我们创建一个名为 `Span.vue` 的组件文件，用于定义 Span 组件：</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829061" y="959820"/>
            <a:ext cx="3279036" cy="578178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`Span.vue` 组件：</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《span class="custom-span"&gt;{{ text }}《/span&gt;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name: 'Span',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props: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text: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type: String,</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default: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.custom-span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color: blue;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font-weight: bold;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737649" y="6810168"/>
            <a:ext cx="3370447" cy="0"/>
          </a:xfrm>
          <a:prstGeom prst="rect">
            <a:avLst/>
          </a:prstGeom>
          <a:noFill/>
          <a:ln/>
        </p:spPr>
        <p:txBody>
          <a:bodyPr wrap="square" lIns="0" tIns="0" rIns="0" bIns="0" rtlCol="0" anchor="t"/>
          <a:lstStyle/>
          <a:p>
            <a:endParaRPr lang="en-US" dirty="0"/>
          </a:p>
        </p:txBody>
      </p:sp>
      <p:sp>
        <p:nvSpPr>
          <p:cNvPr id="8" name="Text 4"/>
          <p:cNvSpPr/>
          <p:nvPr/>
        </p:nvSpPr>
        <p:spPr>
          <a:xfrm>
            <a:off x="5034926" y="959820"/>
            <a:ext cx="3368518" cy="477625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然后，在项目的入口文件 `main.js` 中进行全局注册：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`main.js` 文件：</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import Vue from 'vue';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import App from './App.vue';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import Span from './components/Span.vue';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Vue.config.productionTip = false;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全局注册 Span 组件</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Vue.component('custom-span', Span);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new Vue({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render: h =&gt; h(App),</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}).$mount('#app');</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现在，我们已经定义了 `Span.vue` 组件，并在 `main.js` 中全局注册了该组件。这意味着在项目的任何位置都可以直接使用 `《custom-span&gt;` 标签来使用这个全局注册的组件。例如，在 `App.vue` 中可以这样使用：</a:t>
            </a:r>
            <a:endParaRPr lang="en-US" sz="1178" dirty="0"/>
          </a:p>
        </p:txBody>
      </p:sp>
      <p:sp>
        <p:nvSpPr>
          <p:cNvPr id="9" name="Text 5"/>
          <p:cNvSpPr/>
          <p:nvPr/>
        </p:nvSpPr>
        <p:spPr>
          <a:xfrm>
            <a:off x="4943514" y="5804641"/>
            <a:ext cx="3459931"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142646"/>
            <a:ext cx="3656466" cy="3665607"/>
          </a:xfrm>
          <a:prstGeom prst="rect">
            <a:avLst/>
          </a:prstGeom>
        </p:spPr>
      </p:pic>
      <p:pic>
        <p:nvPicPr>
          <p:cNvPr id="3" name="Image 1" descr="preencoded.png">    </p:cNvPr>
          <p:cNvPicPr>
            <a:picLocks noChangeAspect="1"/>
          </p:cNvPicPr>
          <p:nvPr/>
        </p:nvPicPr>
        <p:blipFill>
          <a:blip r:embed="rId2"/>
          <a:stretch>
            <a:fillRect/>
          </a:stretch>
        </p:blipFill>
        <p:spPr>
          <a:xfrm>
            <a:off x="731295" y="1142646"/>
            <a:ext cx="3656466" cy="3665607"/>
          </a:xfrm>
          <a:prstGeom prst="rect">
            <a:avLst/>
          </a:prstGeom>
        </p:spPr>
      </p:pic>
      <p:sp>
        <p:nvSpPr>
          <p:cNvPr id="4"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`eslint-plugin-vue` :该规则要求组件名应该使用多个单词，而不是单词组合。这样做可以提高代码的可读性和维护性。解决这个问题的方法有两种：</a:t>
            </a:r>
            <a:endParaRPr lang="en-US" sz="1631" dirty="0"/>
          </a:p>
        </p:txBody>
      </p:sp>
      <p:sp>
        <p:nvSpPr>
          <p:cNvPr id="5"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302615"/>
            <a:ext cx="3272537" cy="502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修改组件名为多个单词，比如将 `Header` 改为 `AppHeader` 或者其他多个单词组合。</a:t>
            </a:r>
            <a:endParaRPr lang="en-US" sz="1178" dirty="0"/>
          </a:p>
        </p:txBody>
      </p:sp>
      <p:sp>
        <p:nvSpPr>
          <p:cNvPr id="7" name="Text 3"/>
          <p:cNvSpPr/>
          <p:nvPr/>
        </p:nvSpPr>
        <p:spPr>
          <a:xfrm>
            <a:off x="923258" y="1851083"/>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302615"/>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关闭 `eslint-plugin-vue` 的 `vue/multi-word-component-names` 规则。在项目的 `.eslintrc.js` 文件中可以添加如下配置：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module.exports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其他配置...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rules: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关闭 vue/multi-word-component-names 规则</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'vue/multi-word-component-names': 'off'</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5"/>
          <p:cNvSpPr/>
          <p:nvPr/>
        </p:nvSpPr>
        <p:spPr>
          <a:xfrm>
            <a:off x="4945371" y="461628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6919861"/>
            <a:ext cx="3656466" cy="2408697"/>
          </a:xfrm>
          <a:prstGeom prst="rect">
            <a:avLst/>
          </a:prstGeom>
        </p:spPr>
      </p:pic>
      <p:pic>
        <p:nvPicPr>
          <p:cNvPr id="3" name="Image 1" descr="preencoded.png">    </p:cNvPr>
          <p:cNvPicPr>
            <a:picLocks noChangeAspect="1"/>
          </p:cNvPicPr>
          <p:nvPr/>
        </p:nvPicPr>
        <p:blipFill>
          <a:blip r:embed="rId2"/>
          <a:stretch>
            <a:fillRect/>
          </a:stretch>
        </p:blipFill>
        <p:spPr>
          <a:xfrm>
            <a:off x="4753406" y="3277108"/>
            <a:ext cx="3656466" cy="3414226"/>
          </a:xfrm>
          <a:prstGeom prst="rect">
            <a:avLst/>
          </a:prstGeom>
        </p:spPr>
      </p:pic>
      <p:pic>
        <p:nvPicPr>
          <p:cNvPr id="4" name="Image 2" descr="preencoded.png">    </p:cNvPr>
          <p:cNvPicPr>
            <a:picLocks noChangeAspect="1"/>
          </p:cNvPicPr>
          <p:nvPr/>
        </p:nvPicPr>
        <p:blipFill>
          <a:blip r:embed="rId3"/>
          <a:stretch>
            <a:fillRect/>
          </a:stretch>
        </p:blipFill>
        <p:spPr>
          <a:xfrm>
            <a:off x="731295" y="3277108"/>
            <a:ext cx="3656466" cy="3414226"/>
          </a:xfrm>
          <a:prstGeom prst="rect">
            <a:avLst/>
          </a:prstGeom>
        </p:spPr>
      </p:pic>
      <p:pic>
        <p:nvPicPr>
          <p:cNvPr id="5" name="Image 3" descr="preencoded.png">    </p:cNvPr>
          <p:cNvPicPr>
            <a:picLocks noChangeAspect="1"/>
          </p:cNvPicPr>
          <p:nvPr/>
        </p:nvPicPr>
        <p:blipFill>
          <a:blip r:embed="rId4"/>
          <a:stretch>
            <a:fillRect/>
          </a:stretch>
        </p:blipFill>
        <p:spPr>
          <a:xfrm>
            <a:off x="4753406" y="1142646"/>
            <a:ext cx="3656466" cy="1905931"/>
          </a:xfrm>
          <a:prstGeom prst="rect">
            <a:avLst/>
          </a:prstGeom>
        </p:spPr>
      </p:pic>
      <p:pic>
        <p:nvPicPr>
          <p:cNvPr id="6" name="Image 4" descr="preencoded.png">    </p:cNvPr>
          <p:cNvPicPr>
            <a:picLocks noChangeAspect="1"/>
          </p:cNvPicPr>
          <p:nvPr/>
        </p:nvPicPr>
        <p:blipFill>
          <a:blip r:embed="rId5"/>
          <a:stretch>
            <a:fillRect/>
          </a:stretch>
        </p:blipFill>
        <p:spPr>
          <a:xfrm>
            <a:off x="731295" y="1142646"/>
            <a:ext cx="3656466" cy="1905931"/>
          </a:xfrm>
          <a:prstGeom prst="rect">
            <a:avLst/>
          </a:prstGeom>
        </p:spPr>
      </p:pic>
      <p:sp>
        <p:nvSpPr>
          <p:cNvPr id="7"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在Vue中，`scoped` 是一个样式作用域的概念，它是用于组件的样式限定，以确保样式仅在组件内部生效，不会影响到其他组件或全局样式。</a:t>
            </a:r>
            <a:endParaRPr lang="en-US" sz="1631" dirty="0"/>
          </a:p>
        </p:txBody>
      </p:sp>
      <p:sp>
        <p:nvSpPr>
          <p:cNvPr id="8"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0261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当在一个 Vue 组件中使用了 `scoped` 特性，组件的样式将被编译成带有唯一属性选择器的 CSS。这个唯一属性选择器是通过将组件的模板中的所有标签的 `data-v-《hash&gt;` 属性添加到样式规则中实现的。这个 `《hash&gt;` 是一个根据组件的唯一标识生成的字符串，用于确保样式的唯一性。</a:t>
            </a:r>
            <a:endParaRPr lang="en-US" sz="1178" dirty="0"/>
          </a:p>
        </p:txBody>
      </p:sp>
      <p:sp>
        <p:nvSpPr>
          <p:cNvPr id="10" name="Text 3"/>
          <p:cNvSpPr/>
          <p:nvPr/>
        </p:nvSpPr>
        <p:spPr>
          <a:xfrm>
            <a:off x="923258" y="2856614"/>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02615"/>
            <a:ext cx="3272537" cy="502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例如，如果在一个 Vue 组件中设置了 `scoped` 特性，并编写了如下样式：</a:t>
            </a:r>
            <a:endParaRPr lang="en-US" sz="1178" dirty="0"/>
          </a:p>
        </p:txBody>
      </p:sp>
      <p:sp>
        <p:nvSpPr>
          <p:cNvPr id="12" name="Text 5"/>
          <p:cNvSpPr/>
          <p:nvPr/>
        </p:nvSpPr>
        <p:spPr>
          <a:xfrm>
            <a:off x="4945371" y="1851088"/>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437081"/>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 class="message"&gt;Hello, Vue!《/p&gt;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 scoped&gt;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.message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red;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7"/>
          <p:cNvSpPr/>
          <p:nvPr/>
        </p:nvSpPr>
        <p:spPr>
          <a:xfrm>
            <a:off x="923258" y="6499372"/>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437081"/>
            <a:ext cx="3272537" cy="20110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则在编译后的 HTML 中，样式规则会变成：</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[data-v-6f5a12ae] .message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red;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5493841"/>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7079830"/>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这样一来，该组件内部的样式规则就只会影响到具有 `data-v-6f5a12ae` 属性的元素，而不会影响到其他组件或全局样式。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原理上，Vue 的编译器在处理样式时会将带有 `scoped` 特性的样式规则转化为带有选择器属性的样式，以实现样式隔离。同时，Vue 会为每个组件生成一个唯一的哈希值，用作选择器属性的一部分，从而确保每个组件的样式都是唯一的。</a:t>
            </a:r>
            <a:endParaRPr lang="en-US" sz="1178" dirty="0"/>
          </a:p>
        </p:txBody>
      </p:sp>
      <p:sp>
        <p:nvSpPr>
          <p:cNvPr id="18" name="Text 11"/>
          <p:cNvSpPr/>
          <p:nvPr/>
        </p:nvSpPr>
        <p:spPr>
          <a:xfrm>
            <a:off x="923258" y="913659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2023-08-09T07:41:16Z</dcterms:created>
  <dcterms:modified xsi:type="dcterms:W3CDTF">2023-08-09T07:41:16Z</dcterms:modified>
</cp:coreProperties>
</file>