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slideLayout" Target="../slideLayouts/slideLayout1.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slideLayout" Target="../slideLayouts/slideLayout1.xml"/><Relationship Id="rId8"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slideLayout" Target="../slideLayouts/slideLayout1.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510424"/>
            <a:ext cx="3656466" cy="10704303"/>
          </a:xfrm>
          <a:prstGeom prst="rect">
            <a:avLst/>
          </a:prstGeom>
        </p:spPr>
      </p:pic>
      <p:pic>
        <p:nvPicPr>
          <p:cNvPr id="3" name="Image 1" descr="preencoded.png">    </p:cNvPr>
          <p:cNvPicPr>
            <a:picLocks noChangeAspect="1"/>
          </p:cNvPicPr>
          <p:nvPr/>
        </p:nvPicPr>
        <p:blipFill>
          <a:blip r:embed="rId2"/>
          <a:stretch>
            <a:fillRect/>
          </a:stretch>
        </p:blipFill>
        <p:spPr>
          <a:xfrm>
            <a:off x="731295" y="8510424"/>
            <a:ext cx="3656466" cy="10704303"/>
          </a:xfrm>
          <a:prstGeom prst="rect">
            <a:avLst/>
          </a:prstGeom>
        </p:spPr>
      </p:pic>
      <p:pic>
        <p:nvPicPr>
          <p:cNvPr id="4" name="Image 2" descr="preencoded.png">    </p:cNvPr>
          <p:cNvPicPr>
            <a:picLocks noChangeAspect="1"/>
          </p:cNvPicPr>
          <p:nvPr/>
        </p:nvPicPr>
        <p:blipFill>
          <a:blip r:embed="rId3"/>
          <a:stretch>
            <a:fillRect/>
          </a:stretch>
        </p:blipFill>
        <p:spPr>
          <a:xfrm>
            <a:off x="4753406" y="845558"/>
            <a:ext cx="3656466" cy="7436338"/>
          </a:xfrm>
          <a:prstGeom prst="rect">
            <a:avLst/>
          </a:prstGeom>
        </p:spPr>
      </p:pic>
      <p:pic>
        <p:nvPicPr>
          <p:cNvPr id="5" name="Image 3" descr="preencoded.png">    </p:cNvPr>
          <p:cNvPicPr>
            <a:picLocks noChangeAspect="1"/>
          </p:cNvPicPr>
          <p:nvPr/>
        </p:nvPicPr>
        <p:blipFill>
          <a:blip r:embed="rId4"/>
          <a:stretch>
            <a:fillRect/>
          </a:stretch>
        </p:blipFill>
        <p:spPr>
          <a:xfrm>
            <a:off x="731295" y="845558"/>
            <a:ext cx="3656466" cy="7436338"/>
          </a:xfrm>
          <a:prstGeom prst="rect">
            <a:avLst/>
          </a:prstGeom>
        </p:spPr>
      </p:pic>
      <p:sp>
        <p:nvSpPr>
          <p:cNvPr id="6" name="Text 0"/>
          <p:cNvSpPr/>
          <p:nvPr/>
        </p:nvSpPr>
        <p:spPr>
          <a:xfrm>
            <a:off x="365646" y="228529"/>
            <a:ext cx="8409873" cy="29708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下面是使用 `data` 和 `props` 两种写法定义计数器组件，并对比说明 `props` 不可修改的特点：</a:t>
            </a:r>
            <a:endParaRPr lang="en-US" sz="1631" dirty="0"/>
          </a:p>
        </p:txBody>
      </p:sp>
      <p:sp>
        <p:nvSpPr>
          <p:cNvPr id="7"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005528"/>
            <a:ext cx="3272537" cy="603316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data 定义计数器组件：**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@click="increment"&gt;Increment《/button&gt;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《p&gt;Count: {{ 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increment()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3"/>
          <p:cNvSpPr/>
          <p:nvPr/>
        </p:nvSpPr>
        <p:spPr>
          <a:xfrm>
            <a:off x="923258" y="7084403"/>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005528"/>
            <a:ext cx="3272537" cy="703869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props 定义计数器组件：**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@click="increment"&gt;Increment《/button&gt;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《p&gt;Count: {{ 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Number,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default: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increment()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props 是只读的，无法直接修改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this.count++; // 这样修改 props 会导致警告</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this.$emit('update:count', this.count + 1); // 通过 emit 事件通知父组件更新 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8089930"/>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8670394"/>
            <a:ext cx="3272537" cy="201105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在第一个例子中，我们使用 `data` 来定义计数器组件的状态。`data` 中的 `count` 变量是可变的，我们可以在组件内部通过 `this.count` 来修改它。</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在第二个例子中，我们使用 `props` 来定义计数器组件接收的数据。`props` 中的 `count` 变量是由父组件传递给子组件的，子组件无法直接修改它。如果在子组件中尝试修改 `props` 的值，Vue 会发出一个警告。</a:t>
            </a:r>
            <a:endParaRPr lang="en-US" sz="1178" dirty="0"/>
          </a:p>
        </p:txBody>
      </p:sp>
      <p:sp>
        <p:nvSpPr>
          <p:cNvPr id="13" name="Text 7"/>
          <p:cNvSpPr/>
          <p:nvPr/>
        </p:nvSpPr>
        <p:spPr>
          <a:xfrm>
            <a:off x="923258" y="10727157"/>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8670394"/>
            <a:ext cx="3272537" cy="103066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但是，虽然子组件不能直接修改 `props`，但我们可以通过在子组件中使用 `this.$emit` 来发送一个自定义事件，通知父组件更新 `count`。在这个例子中，我们使用 `this.$emit('update:count', this.count + 1)` 发送一个名为 `update:count` 的事件，并将更新后的 `count` 值作为参数传递给父组件。父组件通过监听这个事件来更新自己的 `count` 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这样，我们可以在父组件中使用 `v-model` 来实现双向绑定，从而修改子组件中的 `count` 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《Counter :count="count" @update:count="updateCount"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《p&gt;Parent Count: {{ count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Counter from './Counter.vue';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 0</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Counter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updateCount(newCount)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this.count = newCount;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在父组件中使用 `Counter` 组件，并通过 `v-model` 将父组件的 `count` 和子组件的 `count` 双向绑定，这样当子组件中的计数器发生变化时，父组件的计数器也会跟着变化。</a:t>
            </a:r>
            <a:endParaRPr lang="en-US" sz="1178" dirty="0"/>
          </a:p>
        </p:txBody>
      </p:sp>
      <p:sp>
        <p:nvSpPr>
          <p:cNvPr id="15" name="Text 9"/>
          <p:cNvSpPr/>
          <p:nvPr/>
        </p:nvSpPr>
        <p:spPr>
          <a:xfrm>
            <a:off x="4945371" y="1902276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8350451"/>
            <a:ext cx="3656466" cy="5425284"/>
          </a:xfrm>
          <a:prstGeom prst="rect">
            <a:avLst/>
          </a:prstGeom>
        </p:spPr>
      </p:pic>
      <p:pic>
        <p:nvPicPr>
          <p:cNvPr id="3" name="Image 1" descr="preencoded.png">    </p:cNvPr>
          <p:cNvPicPr>
            <a:picLocks noChangeAspect="1"/>
          </p:cNvPicPr>
          <p:nvPr/>
        </p:nvPicPr>
        <p:blipFill>
          <a:blip r:embed="rId2"/>
          <a:stretch>
            <a:fillRect/>
          </a:stretch>
        </p:blipFill>
        <p:spPr>
          <a:xfrm>
            <a:off x="731295" y="8350451"/>
            <a:ext cx="3656466" cy="5425284"/>
          </a:xfrm>
          <a:prstGeom prst="rect">
            <a:avLst/>
          </a:prstGeom>
        </p:spPr>
      </p:pic>
      <p:pic>
        <p:nvPicPr>
          <p:cNvPr id="4" name="Image 2" descr="preencoded.png">    </p:cNvPr>
          <p:cNvPicPr>
            <a:picLocks noChangeAspect="1"/>
          </p:cNvPicPr>
          <p:nvPr/>
        </p:nvPicPr>
        <p:blipFill>
          <a:blip r:embed="rId3"/>
          <a:stretch>
            <a:fillRect/>
          </a:stretch>
        </p:blipFill>
        <p:spPr>
          <a:xfrm>
            <a:off x="4753406" y="1439734"/>
            <a:ext cx="3656466" cy="6682187"/>
          </a:xfrm>
          <a:prstGeom prst="rect">
            <a:avLst/>
          </a:prstGeom>
        </p:spPr>
      </p:pic>
      <p:pic>
        <p:nvPicPr>
          <p:cNvPr id="5" name="Image 3" descr="preencoded.png">    </p:cNvPr>
          <p:cNvPicPr>
            <a:picLocks noChangeAspect="1"/>
          </p:cNvPicPr>
          <p:nvPr/>
        </p:nvPicPr>
        <p:blipFill>
          <a:blip r:embed="rId4"/>
          <a:stretch>
            <a:fillRect/>
          </a:stretch>
        </p:blipFill>
        <p:spPr>
          <a:xfrm>
            <a:off x="731295" y="1439734"/>
            <a:ext cx="3656466" cy="6682187"/>
          </a:xfrm>
          <a:prstGeom prst="rect">
            <a:avLst/>
          </a:prstGeom>
        </p:spPr>
      </p:pic>
      <p:sp>
        <p:nvSpPr>
          <p:cNvPr id="6" name="Text 0"/>
          <p:cNvSpPr/>
          <p:nvPr/>
        </p:nvSpPr>
        <p:spPr>
          <a:xfrm>
            <a:off x="365646" y="228527"/>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中，`.sync` 是一种用于简化父组件和子组件之间双向绑定的语法糖。它允许子组件能够修改父组件传递的 prop 值，并在修改后将修改的值传递回给父组件，从而实现双向绑定的效果。</a:t>
            </a:r>
            <a:endParaRPr lang="en-US" sz="1631" dirty="0"/>
          </a:p>
        </p:txBody>
      </p:sp>
      <p:sp>
        <p:nvSpPr>
          <p:cNvPr id="7" name="Text 1"/>
          <p:cNvSpPr/>
          <p:nvPr/>
        </p:nvSpPr>
        <p:spPr>
          <a:xfrm>
            <a:off x="365646" y="1165495"/>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599703"/>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`.sync` 修饰符是通过在子组件中使用 `v-bind` 和 `v-on` 同时绑定一个 prop 和一个自定义事件来实现的。当在子组件中使用 `.sync` 修饰符时，Vue 会自动为子组件生成一个名为 `update:《propName&gt;` 的自定义事件，并在父组件中监听该事件来更新 prop 的值。</a:t>
            </a:r>
            <a:endParaRPr lang="en-US" sz="1178" dirty="0"/>
          </a:p>
        </p:txBody>
      </p:sp>
      <p:sp>
        <p:nvSpPr>
          <p:cNvPr id="9" name="Text 3"/>
          <p:cNvSpPr/>
          <p:nvPr/>
        </p:nvSpPr>
        <p:spPr>
          <a:xfrm>
            <a:off x="923258" y="3153702"/>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599703"/>
            <a:ext cx="3272537" cy="62845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下面是一个示例来说明 `.sync` 的用法：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父组件 `App.vue`：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:message.sync="parentMessage"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《p&gt;父组件的消息：{{ parentMessage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'./components/ChildComponent.vue';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parentMessage: 'Hello from parent',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5"/>
          <p:cNvSpPr/>
          <p:nvPr/>
        </p:nvSpPr>
        <p:spPr>
          <a:xfrm>
            <a:off x="4945371" y="7929957"/>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8510424"/>
            <a:ext cx="3272537" cy="502763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子组件 `ChildComponent.vue`：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:value="message" @input="$emit('update:message', $event.target.value)"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message: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required: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13583772"/>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8510424"/>
            <a:ext cx="3272537" cy="377072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在父组件 `App.vue` 中，我们传递了一个 `parentMessage` 属性给子组件 `ChildComponent`，并使用 `.sync` 修饰符绑定了 `parentMessage` 和子组件的 `message` prop。在子组件中，我们使用 `v-bind` 将 `message` prop 的值绑定到输入框的 `value` 属性上，并使用 `v-on` 监听输入框的 `input` 事件，当输入框的值发生变化时，通过 `$emit('update:message', ...)` 将变化的值传递回给父组件。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这样一来，父组件和子组件之间就实现了双向绑定，无论是父组件修改了 `parentMessage`，还是子组件修改了 `message`，双方都能及时更新对方的数据。`.sync` 使得双向数据流更加简洁明了，减少了手动进行数据传递的代码量，提高了代码的可读性和可维护性。</a:t>
            </a:r>
            <a:endParaRPr lang="en-US" sz="1178" dirty="0"/>
          </a:p>
        </p:txBody>
      </p:sp>
      <p:sp>
        <p:nvSpPr>
          <p:cNvPr id="15" name="Text 9"/>
          <p:cNvSpPr/>
          <p:nvPr/>
        </p:nvSpPr>
        <p:spPr>
          <a:xfrm>
            <a:off x="4945371" y="12326861"/>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1773822"/>
            <a:ext cx="3656466" cy="4168367"/>
          </a:xfrm>
          <a:prstGeom prst="rect">
            <a:avLst/>
          </a:prstGeom>
        </p:spPr>
      </p:pic>
      <p:pic>
        <p:nvPicPr>
          <p:cNvPr id="3" name="Image 1" descr="preencoded.png">    </p:cNvPr>
          <p:cNvPicPr>
            <a:picLocks noChangeAspect="1"/>
          </p:cNvPicPr>
          <p:nvPr/>
        </p:nvPicPr>
        <p:blipFill>
          <a:blip r:embed="rId2"/>
          <a:stretch>
            <a:fillRect/>
          </a:stretch>
        </p:blipFill>
        <p:spPr>
          <a:xfrm>
            <a:off x="4753406" y="6120012"/>
            <a:ext cx="3656466" cy="5425284"/>
          </a:xfrm>
          <a:prstGeom prst="rect">
            <a:avLst/>
          </a:prstGeom>
        </p:spPr>
      </p:pic>
      <p:pic>
        <p:nvPicPr>
          <p:cNvPr id="4" name="Image 2" descr="preencoded.png">    </p:cNvPr>
          <p:cNvPicPr>
            <a:picLocks noChangeAspect="1"/>
          </p:cNvPicPr>
          <p:nvPr/>
        </p:nvPicPr>
        <p:blipFill>
          <a:blip r:embed="rId3"/>
          <a:stretch>
            <a:fillRect/>
          </a:stretch>
        </p:blipFill>
        <p:spPr>
          <a:xfrm>
            <a:off x="731295" y="6120012"/>
            <a:ext cx="3656466" cy="5425284"/>
          </a:xfrm>
          <a:prstGeom prst="rect">
            <a:avLst/>
          </a:prstGeom>
        </p:spPr>
      </p:pic>
      <p:pic>
        <p:nvPicPr>
          <p:cNvPr id="5" name="Image 3" descr="preencoded.png">    </p:cNvPr>
          <p:cNvPicPr>
            <a:picLocks noChangeAspect="1"/>
          </p:cNvPicPr>
          <p:nvPr/>
        </p:nvPicPr>
        <p:blipFill>
          <a:blip r:embed="rId4"/>
          <a:stretch>
            <a:fillRect/>
          </a:stretch>
        </p:blipFill>
        <p:spPr>
          <a:xfrm>
            <a:off x="4753406" y="3985550"/>
            <a:ext cx="3656466" cy="1905931"/>
          </a:xfrm>
          <a:prstGeom prst="rect">
            <a:avLst/>
          </a:prstGeom>
        </p:spPr>
      </p:pic>
      <p:pic>
        <p:nvPicPr>
          <p:cNvPr id="6" name="Image 4" descr="preencoded.png">    </p:cNvPr>
          <p:cNvPicPr>
            <a:picLocks noChangeAspect="1"/>
          </p:cNvPicPr>
          <p:nvPr/>
        </p:nvPicPr>
        <p:blipFill>
          <a:blip r:embed="rId5"/>
          <a:stretch>
            <a:fillRect/>
          </a:stretch>
        </p:blipFill>
        <p:spPr>
          <a:xfrm>
            <a:off x="731295" y="3985550"/>
            <a:ext cx="3656466" cy="1905931"/>
          </a:xfrm>
          <a:prstGeom prst="rect">
            <a:avLst/>
          </a:prstGeom>
        </p:spPr>
      </p:pic>
      <p:pic>
        <p:nvPicPr>
          <p:cNvPr id="7" name="Image 5" descr="preencoded.png">    </p:cNvPr>
          <p:cNvPicPr>
            <a:picLocks noChangeAspect="1"/>
          </p:cNvPicPr>
          <p:nvPr/>
        </p:nvPicPr>
        <p:blipFill>
          <a:blip r:embed="rId6"/>
          <a:stretch>
            <a:fillRect/>
          </a:stretch>
        </p:blipFill>
        <p:spPr>
          <a:xfrm>
            <a:off x="4753406" y="845557"/>
            <a:ext cx="3656466" cy="2911464"/>
          </a:xfrm>
          <a:prstGeom prst="rect">
            <a:avLst/>
          </a:prstGeom>
        </p:spPr>
      </p:pic>
      <p:pic>
        <p:nvPicPr>
          <p:cNvPr id="8" name="Image 6" descr="preencoded.png">    </p:cNvPr>
          <p:cNvPicPr>
            <a:picLocks noChangeAspect="1"/>
          </p:cNvPicPr>
          <p:nvPr/>
        </p:nvPicPr>
        <p:blipFill>
          <a:blip r:embed="rId7"/>
          <a:stretch>
            <a:fillRect/>
          </a:stretch>
        </p:blipFill>
        <p:spPr>
          <a:xfrm>
            <a:off x="731295" y="845557"/>
            <a:ext cx="3656466" cy="2911464"/>
          </a:xfrm>
          <a:prstGeom prst="rect">
            <a:avLst/>
          </a:prstGeom>
        </p:spPr>
      </p:pic>
      <p:sp>
        <p:nvSpPr>
          <p:cNvPr id="9" name="Text 0"/>
          <p:cNvSpPr/>
          <p:nvPr/>
        </p:nvSpPr>
        <p:spPr>
          <a:xfrm>
            <a:off x="365646" y="228531"/>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$refs和ref</a:t>
            </a:r>
            <a:endParaRPr lang="en-US" sz="1631" dirty="0"/>
          </a:p>
        </p:txBody>
      </p:sp>
      <p:sp>
        <p:nvSpPr>
          <p:cNvPr id="10"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005530"/>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Vue 中，`ref` 是用于给组件或元素注册引用的特殊属性。通过给组件或元素添加 `ref` 属性，我们可以在父组件中访问到子组件或 DOM 元素，并使用 `$refs` 来获取对应的引用。注意，`ref` 只能用于在单个组件中注册引用，不能在循环或条件语句中使用。</a:t>
            </a:r>
            <a:endParaRPr lang="en-US" sz="1178" dirty="0"/>
          </a:p>
        </p:txBody>
      </p:sp>
      <p:sp>
        <p:nvSpPr>
          <p:cNvPr id="12" name="Text 3"/>
          <p:cNvSpPr/>
          <p:nvPr/>
        </p:nvSpPr>
        <p:spPr>
          <a:xfrm>
            <a:off x="923258" y="2559526"/>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005530"/>
            <a:ext cx="3272537" cy="251381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在上面的示例中，我们在 `《input&gt;` 元素上添加了 `ref="inputRef"`，并在 `《ChildComponent&gt;` 上添加了 `ref="childRef"`。在父组件的 `focusInput` 方法中，我们使用 `this.$refs.inputRef` 来获取到 `input` 元素的引用，并调用了 `focus()` 方法将其聚焦。同时，我们也使用 `this.$refs.childRef` 来获取到 `《ChildComponent&gt;` 组件的引用，并调用了 `childMethod()` 方法，这里假设 `《ChildComponent&gt;` 组件中有一个名为 `childMethod` 的方法。</a:t>
            </a:r>
            <a:endParaRPr lang="en-US" sz="1178" dirty="0"/>
          </a:p>
        </p:txBody>
      </p:sp>
      <p:sp>
        <p:nvSpPr>
          <p:cNvPr id="14" name="Text 5"/>
          <p:cNvSpPr/>
          <p:nvPr/>
        </p:nvSpPr>
        <p:spPr>
          <a:xfrm>
            <a:off x="4945371" y="3565056"/>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4145519"/>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需要注意的是，`$refs` 是一个对象，其属性名对应着注册的引用名称，属性值则是对应的组件实例或 DOM 元素。由于 `$refs` 是在组件渲染完毕后才填充的，所以如果在模板中使用了 `$refs`，最好在生命周期钩子函数 `mounted` 中使用它，以确保引用已经被填充。</a:t>
            </a:r>
            <a:endParaRPr lang="en-US" sz="1178" dirty="0"/>
          </a:p>
        </p:txBody>
      </p:sp>
      <p:sp>
        <p:nvSpPr>
          <p:cNvPr id="16" name="Text 7"/>
          <p:cNvSpPr/>
          <p:nvPr/>
        </p:nvSpPr>
        <p:spPr>
          <a:xfrm>
            <a:off x="923258" y="5699518"/>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4145519"/>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虽然 `ref` 和 `$refs` 可以在一些情况下提供便利，但在大多数情况下，最好通过 props 和事件来实现父子组件之间的通信，以避免过多使用 `ref` 和 `$refs`，从而保持代码的清晰性和可维护性。</a:t>
            </a:r>
            <a:endParaRPr lang="en-US" sz="1178" dirty="0"/>
          </a:p>
        </p:txBody>
      </p:sp>
      <p:sp>
        <p:nvSpPr>
          <p:cNvPr id="18" name="Text 9"/>
          <p:cNvSpPr/>
          <p:nvPr/>
        </p:nvSpPr>
        <p:spPr>
          <a:xfrm>
            <a:off x="4945371" y="5196757"/>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6279981"/>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下面是一个简单的示例来说明 `ref` 和 `$refs` 的用法：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ref="inputRef" type="text" v-model="message"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@click="focusInput"&gt;Focus Input《/button&gt;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 ref="childRef"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ChildComponent from './components/ChildComponent.vue';</a:t>
            </a:r>
            <a:endParaRPr lang="en-US" sz="1178" dirty="0"/>
          </a:p>
        </p:txBody>
      </p:sp>
      <p:sp>
        <p:nvSpPr>
          <p:cNvPr id="20" name="Text 11"/>
          <p:cNvSpPr/>
          <p:nvPr/>
        </p:nvSpPr>
        <p:spPr>
          <a:xfrm>
            <a:off x="923258" y="10096413"/>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6279981"/>
            <a:ext cx="3272537" cy="502764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message: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focusInput()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this.$refs.inputRef.focus(); // 获取并聚焦 input 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this.$refs.childRef.childMethod(); // 调用子组件的方法</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2" name="Text 13"/>
          <p:cNvSpPr/>
          <p:nvPr/>
        </p:nvSpPr>
        <p:spPr>
          <a:xfrm>
            <a:off x="4945371" y="11353324"/>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11933791"/>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ChildComponent.vue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《p&gt;Child Component《/p&gt;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childMethod()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alert('Child Method Called!');</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24" name="Text 15"/>
          <p:cNvSpPr/>
          <p:nvPr/>
        </p:nvSpPr>
        <p:spPr>
          <a:xfrm>
            <a:off x="923258" y="15750227"/>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9639351"/>
            <a:ext cx="3656466" cy="1905938"/>
          </a:xfrm>
          <a:prstGeom prst="rect">
            <a:avLst/>
          </a:prstGeom>
        </p:spPr>
      </p:pic>
      <p:pic>
        <p:nvPicPr>
          <p:cNvPr id="3" name="Image 1" descr="preencoded.png">    </p:cNvPr>
          <p:cNvPicPr>
            <a:picLocks noChangeAspect="1"/>
          </p:cNvPicPr>
          <p:nvPr/>
        </p:nvPicPr>
        <p:blipFill>
          <a:blip r:embed="rId2"/>
          <a:stretch>
            <a:fillRect/>
          </a:stretch>
        </p:blipFill>
        <p:spPr>
          <a:xfrm>
            <a:off x="731295" y="9639351"/>
            <a:ext cx="3656466" cy="1905938"/>
          </a:xfrm>
          <a:prstGeom prst="rect">
            <a:avLst/>
          </a:prstGeom>
        </p:spPr>
      </p:pic>
      <p:pic>
        <p:nvPicPr>
          <p:cNvPr id="4" name="Image 2" descr="preencoded.png">    </p:cNvPr>
          <p:cNvPicPr>
            <a:picLocks noChangeAspect="1"/>
          </p:cNvPicPr>
          <p:nvPr/>
        </p:nvPicPr>
        <p:blipFill>
          <a:blip r:embed="rId3"/>
          <a:stretch>
            <a:fillRect/>
          </a:stretch>
        </p:blipFill>
        <p:spPr>
          <a:xfrm>
            <a:off x="4753406" y="3231400"/>
            <a:ext cx="3656466" cy="6179425"/>
          </a:xfrm>
          <a:prstGeom prst="rect">
            <a:avLst/>
          </a:prstGeom>
        </p:spPr>
      </p:pic>
      <p:pic>
        <p:nvPicPr>
          <p:cNvPr id="5" name="Image 3" descr="preencoded.png">    </p:cNvPr>
          <p:cNvPicPr>
            <a:picLocks noChangeAspect="1"/>
          </p:cNvPicPr>
          <p:nvPr/>
        </p:nvPicPr>
        <p:blipFill>
          <a:blip r:embed="rId4"/>
          <a:stretch>
            <a:fillRect/>
          </a:stretch>
        </p:blipFill>
        <p:spPr>
          <a:xfrm>
            <a:off x="731295" y="3231400"/>
            <a:ext cx="3656466" cy="6179425"/>
          </a:xfrm>
          <a:prstGeom prst="rect">
            <a:avLst/>
          </a:prstGeom>
        </p:spPr>
      </p:pic>
      <p:pic>
        <p:nvPicPr>
          <p:cNvPr id="6" name="Image 4" descr="preencoded.png">    </p:cNvPr>
          <p:cNvPicPr>
            <a:picLocks noChangeAspect="1"/>
          </p:cNvPicPr>
          <p:nvPr/>
        </p:nvPicPr>
        <p:blipFill>
          <a:blip r:embed="rId5"/>
          <a:stretch>
            <a:fillRect/>
          </a:stretch>
        </p:blipFill>
        <p:spPr>
          <a:xfrm>
            <a:off x="4753406" y="845553"/>
            <a:ext cx="3656466" cy="2157316"/>
          </a:xfrm>
          <a:prstGeom prst="rect">
            <a:avLst/>
          </a:prstGeom>
        </p:spPr>
      </p:pic>
      <p:pic>
        <p:nvPicPr>
          <p:cNvPr id="7" name="Image 5" descr="preencoded.png">    </p:cNvPr>
          <p:cNvPicPr>
            <a:picLocks noChangeAspect="1"/>
          </p:cNvPicPr>
          <p:nvPr/>
        </p:nvPicPr>
        <p:blipFill>
          <a:blip r:embed="rId6"/>
          <a:stretch>
            <a:fillRect/>
          </a:stretch>
        </p:blipFill>
        <p:spPr>
          <a:xfrm>
            <a:off x="731295" y="845553"/>
            <a:ext cx="3656466" cy="2157316"/>
          </a:xfrm>
          <a:prstGeom prst="rect">
            <a:avLst/>
          </a:prstGeom>
        </p:spPr>
      </p:pic>
      <p:sp>
        <p:nvSpPr>
          <p:cNvPr id="8" name="Text 0"/>
          <p:cNvSpPr/>
          <p:nvPr/>
        </p:nvSpPr>
        <p:spPr>
          <a:xfrm>
            <a:off x="365646" y="228527"/>
            <a:ext cx="8409873" cy="297089"/>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nextTick</a:t>
            </a:r>
            <a:endParaRPr lang="en-US" sz="1631" dirty="0"/>
          </a:p>
        </p:txBody>
      </p:sp>
      <p:sp>
        <p:nvSpPr>
          <p:cNvPr id="9" name="Text 1"/>
          <p:cNvSpPr/>
          <p:nvPr/>
        </p:nvSpPr>
        <p:spPr>
          <a:xfrm>
            <a:off x="365646" y="571323"/>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005522"/>
            <a:ext cx="3272537" cy="100553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`$nextTick` 是 Vue.js 提供的一个异步方法，用于在 DOM 更新完成后执行回调函数。它可以让你在下次 DOM 更新循环结束之后执行一些操作，确保你操作的是更新后的 DOM。</a:t>
            </a:r>
            <a:endParaRPr lang="en-US" sz="1178" dirty="0"/>
          </a:p>
        </p:txBody>
      </p:sp>
      <p:sp>
        <p:nvSpPr>
          <p:cNvPr id="11" name="Text 3"/>
          <p:cNvSpPr/>
          <p:nvPr/>
        </p:nvSpPr>
        <p:spPr>
          <a:xfrm>
            <a:off x="923258" y="2056760"/>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005522"/>
            <a:ext cx="3272537" cy="175968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Vue.js 中，数据更新后并不会立即更新 DOM，而是在更新队列中异步执行，这样可以提高性能和效率。因此，如果想要在数据更新后进行一些 DOM 操作或获取更新后的 DOM 信息，直接在数据更新后立即操作可能不会得到最新的结果。这时就可以使用 `$nextTick` 来确保操作在 DOM 更新完成后执行。</a:t>
            </a:r>
            <a:endParaRPr lang="en-US" sz="1178" dirty="0"/>
          </a:p>
        </p:txBody>
      </p:sp>
      <p:sp>
        <p:nvSpPr>
          <p:cNvPr id="13" name="Text 5"/>
          <p:cNvSpPr/>
          <p:nvPr/>
        </p:nvSpPr>
        <p:spPr>
          <a:xfrm>
            <a:off x="4945371" y="2810906"/>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3391369"/>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@click="showInput"&gt;显示输入框《/button&gt;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v-if="show"&gt;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ref="input" type="text" v-model="inputText" @focus="handleFocus"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5" name="Text 7"/>
          <p:cNvSpPr/>
          <p:nvPr/>
        </p:nvSpPr>
        <p:spPr>
          <a:xfrm>
            <a:off x="923258" y="5950894"/>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3391369"/>
            <a:ext cx="3272537" cy="57817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show: false,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inputText: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showInput()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this.show = true;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 $nextTick 等待输入框渲染完成后获取焦点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this.$nextTick(()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this.$refs.input.focus();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handleFocus()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console.log("输入框获取焦点啦！");</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7" name="Text 9"/>
          <p:cNvSpPr/>
          <p:nvPr/>
        </p:nvSpPr>
        <p:spPr>
          <a:xfrm>
            <a:off x="4945371" y="9218862"/>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9799329"/>
            <a:ext cx="3272537" cy="15082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在上面的代码中，点击按钮后，showInput 方法会将 show 设置为 true，从而显示输入框。然后通过 $nextTick 等待输入框渲染完成后执行回调函数，这样在回调函数中可以使用 this.$refs.input 获取到输入框的 DOM 节点，并调用 focus() 方法使其获取焦点。</a:t>
            </a:r>
            <a:endParaRPr lang="en-US" sz="1178" dirty="0"/>
          </a:p>
        </p:txBody>
      </p:sp>
      <p:sp>
        <p:nvSpPr>
          <p:cNvPr id="19" name="Text 11"/>
          <p:cNvSpPr/>
          <p:nvPr/>
        </p:nvSpPr>
        <p:spPr>
          <a:xfrm>
            <a:off x="923258" y="11353324"/>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9799329"/>
            <a:ext cx="3272537" cy="100552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 $nextTick 是为了确保在 DOM 更新完成后再执行获取焦点的操作。在某些情况下，可能不需要使用 $nextTick 就能成功获取焦点，但为了确保稳定性和一致性，最好使用 $nextTick 来进行操作。</a:t>
            </a:r>
            <a:endParaRPr lang="en-US" sz="1178" dirty="0"/>
          </a:p>
        </p:txBody>
      </p:sp>
      <p:sp>
        <p:nvSpPr>
          <p:cNvPr id="21" name="Text 13"/>
          <p:cNvSpPr/>
          <p:nvPr/>
        </p:nvSpPr>
        <p:spPr>
          <a:xfrm>
            <a:off x="4945371" y="10850563"/>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2322286"/>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4753406" y="8428157"/>
            <a:ext cx="3656466" cy="3665604"/>
          </a:xfrm>
          <a:prstGeom prst="rect">
            <a:avLst/>
          </a:prstGeom>
        </p:spPr>
      </p:pic>
      <p:pic>
        <p:nvPicPr>
          <p:cNvPr id="4" name="Image 2" descr="preencoded.png">    </p:cNvPr>
          <p:cNvPicPr>
            <a:picLocks noChangeAspect="1"/>
          </p:cNvPicPr>
          <p:nvPr/>
        </p:nvPicPr>
        <p:blipFill>
          <a:blip r:embed="rId3"/>
          <a:stretch>
            <a:fillRect/>
          </a:stretch>
        </p:blipFill>
        <p:spPr>
          <a:xfrm>
            <a:off x="731295" y="8428157"/>
            <a:ext cx="3656466" cy="3665604"/>
          </a:xfrm>
          <a:prstGeom prst="rect">
            <a:avLst/>
          </a:prstGeom>
        </p:spPr>
      </p:pic>
      <p:pic>
        <p:nvPicPr>
          <p:cNvPr id="5" name="Image 3" descr="preencoded.png">    </p:cNvPr>
          <p:cNvPicPr>
            <a:picLocks noChangeAspect="1"/>
          </p:cNvPicPr>
          <p:nvPr/>
        </p:nvPicPr>
        <p:blipFill>
          <a:blip r:embed="rId4"/>
          <a:stretch>
            <a:fillRect/>
          </a:stretch>
        </p:blipFill>
        <p:spPr>
          <a:xfrm>
            <a:off x="4753406" y="3528492"/>
            <a:ext cx="3656466" cy="4671136"/>
          </a:xfrm>
          <a:prstGeom prst="rect">
            <a:avLst/>
          </a:prstGeom>
        </p:spPr>
      </p:pic>
      <p:pic>
        <p:nvPicPr>
          <p:cNvPr id="6" name="Image 4" descr="preencoded.png">    </p:cNvPr>
          <p:cNvPicPr>
            <a:picLocks noChangeAspect="1"/>
          </p:cNvPicPr>
          <p:nvPr/>
        </p:nvPicPr>
        <p:blipFill>
          <a:blip r:embed="rId5"/>
          <a:stretch>
            <a:fillRect/>
          </a:stretch>
        </p:blipFill>
        <p:spPr>
          <a:xfrm>
            <a:off x="731295" y="3528492"/>
            <a:ext cx="3656466" cy="4671136"/>
          </a:xfrm>
          <a:prstGeom prst="rect">
            <a:avLst/>
          </a:prstGeom>
        </p:spPr>
      </p:pic>
      <p:pic>
        <p:nvPicPr>
          <p:cNvPr id="7" name="Image 5" descr="preencoded.png">    </p:cNvPr>
          <p:cNvPicPr>
            <a:picLocks noChangeAspect="1"/>
          </p:cNvPicPr>
          <p:nvPr/>
        </p:nvPicPr>
        <p:blipFill>
          <a:blip r:embed="rId6"/>
          <a:stretch>
            <a:fillRect/>
          </a:stretch>
        </p:blipFill>
        <p:spPr>
          <a:xfrm>
            <a:off x="4753406" y="1142646"/>
            <a:ext cx="3656466" cy="2157316"/>
          </a:xfrm>
          <a:prstGeom prst="rect">
            <a:avLst/>
          </a:prstGeom>
        </p:spPr>
      </p:pic>
      <p:pic>
        <p:nvPicPr>
          <p:cNvPr id="8" name="Image 6" descr="preencoded.png">    </p:cNvPr>
          <p:cNvPicPr>
            <a:picLocks noChangeAspect="1"/>
          </p:cNvPicPr>
          <p:nvPr/>
        </p:nvPicPr>
        <p:blipFill>
          <a:blip r:embed="rId7"/>
          <a:stretch>
            <a:fillRect/>
          </a:stretch>
        </p:blipFill>
        <p:spPr>
          <a:xfrm>
            <a:off x="731295" y="1142646"/>
            <a:ext cx="3656466" cy="2157316"/>
          </a:xfrm>
          <a:prstGeom prst="rect">
            <a:avLst/>
          </a:prstGeom>
        </p:spPr>
      </p:pic>
      <p:sp>
        <p:nvSpPr>
          <p:cNvPr id="9"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中，自定义指令是一种可重用的功能，用于添加对 DOM 元素的特定行为。Vue 提供了两种方式来注册自定义指令：局部注册和全局注册。</a:t>
            </a:r>
            <a:endParaRPr lang="en-US" sz="1631" dirty="0"/>
          </a:p>
        </p:txBody>
      </p:sp>
      <p:sp>
        <p:nvSpPr>
          <p:cNvPr id="10"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1" name="Text 2"/>
          <p:cNvSpPr/>
          <p:nvPr/>
        </p:nvSpPr>
        <p:spPr>
          <a:xfrm>
            <a:off x="923258" y="1302615"/>
            <a:ext cx="3272537" cy="150829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局部注册自定义指令：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局部注册的自定义指令只在一个组件内部可用，即仅在注册了该指令的组件及其子组件中生效。</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在组件内部，可以通过 `directives` 选项来注册局部自定义指令。指令对象包含指令名称和相应的钩子函数，用于定义指令的行为。</a:t>
            </a:r>
            <a:endParaRPr lang="en-US" sz="1178" dirty="0"/>
          </a:p>
        </p:txBody>
      </p:sp>
      <p:sp>
        <p:nvSpPr>
          <p:cNvPr id="12" name="Text 3"/>
          <p:cNvSpPr/>
          <p:nvPr/>
        </p:nvSpPr>
        <p:spPr>
          <a:xfrm>
            <a:off x="923258" y="2856614"/>
            <a:ext cx="3272537" cy="0"/>
          </a:xfrm>
          <a:prstGeom prst="rect">
            <a:avLst/>
          </a:prstGeom>
          <a:noFill/>
          <a:ln/>
        </p:spPr>
        <p:txBody>
          <a:bodyPr wrap="square" lIns="0" tIns="0" rIns="0" bIns="0" rtlCol="0" anchor="t"/>
          <a:lstStyle/>
          <a:p>
            <a:endParaRPr lang="en-US" dirty="0"/>
          </a:p>
        </p:txBody>
      </p:sp>
      <p:sp>
        <p:nvSpPr>
          <p:cNvPr id="13" name="Text 4"/>
          <p:cNvSpPr/>
          <p:nvPr/>
        </p:nvSpPr>
        <p:spPr>
          <a:xfrm>
            <a:off x="4945371" y="1302615"/>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v-focus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4" name="Text 5"/>
          <p:cNvSpPr/>
          <p:nvPr/>
        </p:nvSpPr>
        <p:spPr>
          <a:xfrm>
            <a:off x="4945371" y="3107999"/>
            <a:ext cx="3272537" cy="0"/>
          </a:xfrm>
          <a:prstGeom prst="rect">
            <a:avLst/>
          </a:prstGeom>
          <a:noFill/>
          <a:ln/>
        </p:spPr>
        <p:txBody>
          <a:bodyPr wrap="square" lIns="0" tIns="0" rIns="0" bIns="0" rtlCol="0" anchor="t"/>
          <a:lstStyle/>
          <a:p>
            <a:endParaRPr lang="en-US" dirty="0"/>
          </a:p>
        </p:txBody>
      </p:sp>
      <p:sp>
        <p:nvSpPr>
          <p:cNvPr id="15" name="Text 6"/>
          <p:cNvSpPr/>
          <p:nvPr/>
        </p:nvSpPr>
        <p:spPr>
          <a:xfrm>
            <a:off x="923258" y="3688461"/>
            <a:ext cx="3272537" cy="427349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directives: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focus: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指令的钩子函数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inserted: function (el)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el.focus();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在上面的示例中，我们在局部注册的组件内定义了一个名为 `focus` 的自定义指令。在输入框上应用该指令 `v-focus`，一旦组件渲染到 DOM 中，输入框就会自动获取焦点。</a:t>
            </a:r>
            <a:endParaRPr lang="en-US" sz="1178" dirty="0"/>
          </a:p>
        </p:txBody>
      </p:sp>
      <p:sp>
        <p:nvSpPr>
          <p:cNvPr id="16" name="Text 7"/>
          <p:cNvSpPr/>
          <p:nvPr/>
        </p:nvSpPr>
        <p:spPr>
          <a:xfrm>
            <a:off x="923258" y="8007655"/>
            <a:ext cx="3272537" cy="0"/>
          </a:xfrm>
          <a:prstGeom prst="rect">
            <a:avLst/>
          </a:prstGeom>
          <a:noFill/>
          <a:ln/>
        </p:spPr>
        <p:txBody>
          <a:bodyPr wrap="square" lIns="0" tIns="0" rIns="0" bIns="0" rtlCol="0" anchor="t"/>
          <a:lstStyle/>
          <a:p>
            <a:endParaRPr lang="en-US" dirty="0"/>
          </a:p>
        </p:txBody>
      </p:sp>
      <p:sp>
        <p:nvSpPr>
          <p:cNvPr id="17" name="Text 8"/>
          <p:cNvSpPr/>
          <p:nvPr/>
        </p:nvSpPr>
        <p:spPr>
          <a:xfrm>
            <a:off x="4945371" y="3688461"/>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全局注册自定义指令：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全局注册的自定义指令在整个应用中都可用，无需在每个组件中单独注册，可以在任何组件中直接使用。</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 Vue 实例或应用的入口处，可以通过 `Vue.directive` 方法来全局注册自定义指令。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示例：</a:t>
            </a:r>
            <a:endParaRPr lang="en-US" sz="1178" dirty="0"/>
          </a:p>
        </p:txBody>
      </p:sp>
      <p:sp>
        <p:nvSpPr>
          <p:cNvPr id="18" name="Text 9"/>
          <p:cNvSpPr/>
          <p:nvPr/>
        </p:nvSpPr>
        <p:spPr>
          <a:xfrm>
            <a:off x="4945371" y="5493841"/>
            <a:ext cx="3272537" cy="0"/>
          </a:xfrm>
          <a:prstGeom prst="rect">
            <a:avLst/>
          </a:prstGeom>
          <a:noFill/>
          <a:ln/>
        </p:spPr>
        <p:txBody>
          <a:bodyPr wrap="square" lIns="0" tIns="0" rIns="0" bIns="0" rtlCol="0" anchor="t"/>
          <a:lstStyle/>
          <a:p>
            <a:endParaRPr lang="en-US" dirty="0"/>
          </a:p>
        </p:txBody>
      </p:sp>
      <p:sp>
        <p:nvSpPr>
          <p:cNvPr id="19" name="Text 10"/>
          <p:cNvSpPr/>
          <p:nvPr/>
        </p:nvSpPr>
        <p:spPr>
          <a:xfrm>
            <a:off x="923258" y="8588126"/>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main.js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App from './App.vue';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Vue.directive('focus',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inserted: function (el)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el.focus();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new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render: (h) =&gt; h(App),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}).$mount('#app');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0" name="Text 11"/>
          <p:cNvSpPr/>
          <p:nvPr/>
        </p:nvSpPr>
        <p:spPr>
          <a:xfrm>
            <a:off x="923258" y="11901801"/>
            <a:ext cx="3272537" cy="0"/>
          </a:xfrm>
          <a:prstGeom prst="rect">
            <a:avLst/>
          </a:prstGeom>
          <a:noFill/>
          <a:ln/>
        </p:spPr>
        <p:txBody>
          <a:bodyPr wrap="square" lIns="0" tIns="0" rIns="0" bIns="0" rtlCol="0" anchor="t"/>
          <a:lstStyle/>
          <a:p>
            <a:endParaRPr lang="en-US" dirty="0"/>
          </a:p>
        </p:txBody>
      </p:sp>
      <p:sp>
        <p:nvSpPr>
          <p:cNvPr id="21" name="Text 12"/>
          <p:cNvSpPr/>
          <p:nvPr/>
        </p:nvSpPr>
        <p:spPr>
          <a:xfrm>
            <a:off x="4945371" y="8588126"/>
            <a:ext cx="3272537" cy="276519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App.vue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v-focus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22" name="Text 13"/>
          <p:cNvSpPr/>
          <p:nvPr/>
        </p:nvSpPr>
        <p:spPr>
          <a:xfrm>
            <a:off x="4945371" y="11399032"/>
            <a:ext cx="3272537" cy="0"/>
          </a:xfrm>
          <a:prstGeom prst="rect">
            <a:avLst/>
          </a:prstGeom>
          <a:noFill/>
          <a:ln/>
        </p:spPr>
        <p:txBody>
          <a:bodyPr wrap="square" lIns="0" tIns="0" rIns="0" bIns="0" rtlCol="0" anchor="t"/>
          <a:lstStyle/>
          <a:p>
            <a:endParaRPr lang="en-US" dirty="0"/>
          </a:p>
        </p:txBody>
      </p:sp>
      <p:sp>
        <p:nvSpPr>
          <p:cNvPr id="23" name="Text 14"/>
          <p:cNvSpPr/>
          <p:nvPr/>
        </p:nvSpPr>
        <p:spPr>
          <a:xfrm>
            <a:off x="923258" y="12482255"/>
            <a:ext cx="3272537" cy="22624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在上面的示例中，我们在 `main.js` 中全局注册了名为 `focus` 的自定义指令。然后在 `App.vue` 中，我们可以在任何地方直接使用 `v-focus` 指令，让输入框自动获取焦点。</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总结：</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局部注册的自定义指令只在一个组件及其子组件中可用，适用于组件特定的功能；</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全局注册的自定义指令在整个应用中可用，适用于通用的、跨组件的功能。</a:t>
            </a:r>
            <a:endParaRPr lang="en-US" sz="1178" dirty="0"/>
          </a:p>
        </p:txBody>
      </p:sp>
      <p:sp>
        <p:nvSpPr>
          <p:cNvPr id="24" name="Text 15"/>
          <p:cNvSpPr/>
          <p:nvPr/>
        </p:nvSpPr>
        <p:spPr>
          <a:xfrm>
            <a:off x="923258" y="1479040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036775"/>
            <a:ext cx="3656466" cy="3414226"/>
          </a:xfrm>
          <a:prstGeom prst="rect">
            <a:avLst/>
          </a:prstGeom>
        </p:spPr>
      </p:pic>
      <p:pic>
        <p:nvPicPr>
          <p:cNvPr id="3" name="Image 1" descr="preencoded.png">    </p:cNvPr>
          <p:cNvPicPr>
            <a:picLocks noChangeAspect="1"/>
          </p:cNvPicPr>
          <p:nvPr/>
        </p:nvPicPr>
        <p:blipFill>
          <a:blip r:embed="rId2"/>
          <a:stretch>
            <a:fillRect/>
          </a:stretch>
        </p:blipFill>
        <p:spPr>
          <a:xfrm>
            <a:off x="731295" y="5036775"/>
            <a:ext cx="3656466" cy="3414226"/>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3665604"/>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3665604"/>
          </a:xfrm>
          <a:prstGeom prst="rect">
            <a:avLst/>
          </a:prstGeom>
        </p:spPr>
      </p:pic>
      <p:sp>
        <p:nvSpPr>
          <p:cNvPr id="6"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中，自定义指令的定义可以包含指令的值。指令值是通过指令表达式传递给指令的，可以是一个变量、一个字符串、一个对象等。</a:t>
            </a:r>
            <a:endParaRPr lang="en-US" sz="1631" dirty="0"/>
          </a:p>
        </p:txBody>
      </p:sp>
      <p:sp>
        <p:nvSpPr>
          <p:cNvPr id="7" name="Text 1"/>
          <p:cNvSpPr/>
          <p:nvPr/>
        </p:nvSpPr>
        <p:spPr>
          <a:xfrm>
            <a:off x="365646" y="868407"/>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自定义指令的值可以在钩子函数中通过 `binding.value` 访问，用于在指令中使用指令的值进行特定操作。指令的值可以是任意 JavaScript 表达式。</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下面是一个带有指令值的自定义指令的示例：</a:t>
            </a:r>
            <a:endParaRPr lang="en-US" sz="1178" dirty="0"/>
          </a:p>
        </p:txBody>
      </p:sp>
      <p:sp>
        <p:nvSpPr>
          <p:cNvPr id="9" name="Text 3"/>
          <p:cNvSpPr/>
          <p:nvPr/>
        </p:nvSpPr>
        <p:spPr>
          <a:xfrm>
            <a:off x="923258" y="2605229"/>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326796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v-focus="inputValue"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inputValue: 'Initial 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1" name="Text 5"/>
          <p:cNvSpPr/>
          <p:nvPr/>
        </p:nvSpPr>
        <p:spPr>
          <a:xfrm>
            <a:off x="4945371" y="4616282"/>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5196753"/>
            <a:ext cx="3272537" cy="301658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directives: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focus: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inserted: function (el, binding)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console.log('Directive value:', binding.value); // 输出：Directive value: Initial 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el.focus();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8259044"/>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5196753"/>
            <a:ext cx="3272537" cy="1508288"/>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在上面的示例中，我们定义了一个名为 `focus` 的自定义指令，并将 `inputValue` 绑定到 `v-focus` 指令上。在 `inserted` 钩子函数中，我们通过 `binding.value` 访问了指令的值，并在控制台输出了它。在该示例中，指令的值为字符串 `'Initial value'`，即组件的 `inputValue`。</a:t>
            </a:r>
            <a:endParaRPr lang="en-US" sz="1178" dirty="0"/>
          </a:p>
        </p:txBody>
      </p:sp>
      <p:sp>
        <p:nvSpPr>
          <p:cNvPr id="15" name="Text 9"/>
          <p:cNvSpPr/>
          <p:nvPr/>
        </p:nvSpPr>
        <p:spPr>
          <a:xfrm>
            <a:off x="4945371" y="675074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606556"/>
            <a:ext cx="3656466" cy="2157316"/>
          </a:xfrm>
          <a:prstGeom prst="rect">
            <a:avLst/>
          </a:prstGeom>
        </p:spPr>
      </p:pic>
      <p:sp>
        <p:nvSpPr>
          <p:cNvPr id="3" name="Text 0"/>
          <p:cNvSpPr/>
          <p:nvPr/>
        </p:nvSpPr>
        <p:spPr>
          <a:xfrm>
            <a:off x="365646" y="228531"/>
            <a:ext cx="8409873" cy="594178"/>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 Vue 中，自定义指令的钩子函数是用于处理不同阶段的指令生命周期的回调函数。其中，`inserted` 钩子函数是自定义指令在被绑定元素插入父节点时触发的钩子。</a:t>
            </a:r>
            <a:endParaRPr lang="en-US" sz="1631" dirty="0"/>
          </a:p>
        </p:txBody>
      </p:sp>
      <p:sp>
        <p:nvSpPr>
          <p:cNvPr id="4" name="Text 1"/>
          <p:cNvSpPr/>
          <p:nvPr/>
        </p:nvSpPr>
        <p:spPr>
          <a:xfrm>
            <a:off x="365646" y="868415"/>
            <a:ext cx="8409873" cy="0"/>
          </a:xfrm>
          <a:prstGeom prst="rect">
            <a:avLst/>
          </a:prstGeom>
          <a:noFill/>
          <a:ln/>
        </p:spPr>
        <p:txBody>
          <a:bodyPr wrap="square" lIns="0" tIns="0" rIns="0" bIns="0" rtlCol="0" anchor="t"/>
          <a:lstStyle/>
          <a:p>
            <a:endParaRPr lang="en-US" dirty="0"/>
          </a:p>
        </p:txBody>
      </p:sp>
      <p:sp>
        <p:nvSpPr>
          <p:cNvPr id="5" name="Text 2"/>
          <p:cNvSpPr/>
          <p:nvPr/>
        </p:nvSpPr>
        <p:spPr>
          <a:xfrm>
            <a:off x="923258" y="1766525"/>
            <a:ext cx="3272537" cy="175967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`inserted`：在被绑定元素插入父节点时触发的钩子函数。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在自定义指令的钩子函数中，有三个重要的参数：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`el`：指令所绑定的元素，可以直接操作 DOM 元素。</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`binding`：一个对象，包含指令的信息，例如指令的值、参数、修饰</a:t>
            </a:r>
            <a:endParaRPr lang="en-US" sz="1178" dirty="0"/>
          </a:p>
        </p:txBody>
      </p:sp>
      <p:sp>
        <p:nvSpPr>
          <p:cNvPr id="6" name="Text 3"/>
          <p:cNvSpPr/>
          <p:nvPr/>
        </p:nvSpPr>
        <p:spPr>
          <a:xfrm>
            <a:off x="923258" y="357190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6723760"/>
            <a:ext cx="3656466" cy="9196012"/>
          </a:xfrm>
          <a:prstGeom prst="rect">
            <a:avLst/>
          </a:prstGeom>
        </p:spPr>
      </p:pic>
      <p:pic>
        <p:nvPicPr>
          <p:cNvPr id="3" name="Image 1" descr="preencoded.png">    </p:cNvPr>
          <p:cNvPicPr>
            <a:picLocks noChangeAspect="1"/>
          </p:cNvPicPr>
          <p:nvPr/>
        </p:nvPicPr>
        <p:blipFill>
          <a:blip r:embed="rId2"/>
          <a:stretch>
            <a:fillRect/>
          </a:stretch>
        </p:blipFill>
        <p:spPr>
          <a:xfrm>
            <a:off x="731295" y="16723760"/>
            <a:ext cx="3656466" cy="9196012"/>
          </a:xfrm>
          <a:prstGeom prst="rect">
            <a:avLst/>
          </a:prstGeom>
        </p:spPr>
      </p:pic>
      <p:pic>
        <p:nvPicPr>
          <p:cNvPr id="4" name="Image 2" descr="preencoded.png">    </p:cNvPr>
          <p:cNvPicPr>
            <a:picLocks noChangeAspect="1"/>
          </p:cNvPicPr>
          <p:nvPr/>
        </p:nvPicPr>
        <p:blipFill>
          <a:blip r:embed="rId3"/>
          <a:stretch>
            <a:fillRect/>
          </a:stretch>
        </p:blipFill>
        <p:spPr>
          <a:xfrm>
            <a:off x="4753406" y="12326861"/>
            <a:ext cx="3656466" cy="4168370"/>
          </a:xfrm>
          <a:prstGeom prst="rect">
            <a:avLst/>
          </a:prstGeom>
        </p:spPr>
      </p:pic>
      <p:pic>
        <p:nvPicPr>
          <p:cNvPr id="5" name="Image 3" descr="preencoded.png">    </p:cNvPr>
          <p:cNvPicPr>
            <a:picLocks noChangeAspect="1"/>
          </p:cNvPicPr>
          <p:nvPr/>
        </p:nvPicPr>
        <p:blipFill>
          <a:blip r:embed="rId4"/>
          <a:stretch>
            <a:fillRect/>
          </a:stretch>
        </p:blipFill>
        <p:spPr>
          <a:xfrm>
            <a:off x="731295" y="12326861"/>
            <a:ext cx="3656466" cy="4168370"/>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10955685"/>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10955685"/>
          </a:xfrm>
          <a:prstGeom prst="rect">
            <a:avLst/>
          </a:prstGeom>
        </p:spPr>
      </p:pic>
      <p:sp>
        <p:nvSpPr>
          <p:cNvPr id="8" name="Text 0"/>
          <p:cNvSpPr/>
          <p:nvPr/>
        </p:nvSpPr>
        <p:spPr>
          <a:xfrm>
            <a:off x="365646" y="228529"/>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根据任务清单，我们可以将整个应用拆分为三个组件：`TaskListHeader`、`TaskListBody` 和 `TaskListFooter`。</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7"/>
            <a:ext cx="3272537" cy="105580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首先，我们需要在 `App.vue` 中创建这三个组件，并将相应的逻辑和模板代码拆分到它们中间。</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`TaskListHeader` 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TaskListHeader.vue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《h1 class="mb-4"&gt;任务清单《/h1&gt;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class="input-group mb-3"&gt;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v-model="newTask" @keyup.enter="addTask" type="text" class="form-control" placeholder="输入任务"&gt;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@click="addTask" class="btn btn-primary"&gt;添加任务《/button&gt;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@click="deleteAllTasks" class="btn btn-danger"&gt;删除全部任务《/button&gt;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newTask: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addTask()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(this.newTask.trim() !==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this.$emit('add-task', this.newTask); // 通过 $emit 将数据传递给父组件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this.newTask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deleteAllTasks()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this.$emit('delete-all-tasks'); // 通过 $emit 通知父组件删除全部任务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3"/>
          <p:cNvSpPr/>
          <p:nvPr/>
        </p:nvSpPr>
        <p:spPr>
          <a:xfrm>
            <a:off x="923258" y="11906368"/>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7"/>
            <a:ext cx="3272537" cy="703869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`TaskListBody` 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TaskListBody.vue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《ul class="list-group"&gt;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 v-for="(task, index) in tasks" :key="index" class="list-group-item d-flex justify-content-between"&gt;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task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@click="deleteTask(index)" class="btn btn-sm btn-danger"&gt;x《/button&gt;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《/li&gt;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《/ul&gt;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['tasks'], // 通过 props 接收 tasks 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deleteTask(index)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this.$emit('delete-task', index); // 通过 $emit 将删除任务的索引传递给父组件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8387017"/>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12486830"/>
            <a:ext cx="3272537" cy="377073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`TaskListFooter` 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TaskListFooter.vue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 class="mt-3"&gt;任务总数：{{ tasks.length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['tasks'], // 通过 props 接收 tasks 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258" y="16303267"/>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12486830"/>
            <a:ext cx="3272537" cy="326796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然后，在 `App.vue` 中使用这些组件：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```html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id="app" class="container mt-5"&gt;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《task-list-header @add-task="addTask" @delete-all-tasks="deleteAllTasks"&gt;《/task-list-header&gt;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《task-list-body :tasks="tasks" @delete-task="deleteTask"&gt;《/task-list-body&gt;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《task-list-footer :tasks="tasks"&gt;《/task-list-footer&gt;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17" name="Text 9"/>
          <p:cNvSpPr/>
          <p:nvPr/>
        </p:nvSpPr>
        <p:spPr>
          <a:xfrm>
            <a:off x="4945371" y="15800504"/>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16883729"/>
            <a:ext cx="3272537" cy="879837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TaskListHeader from './components/TaskListHeader.vue';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TaskListBody from './components/TaskListBody.vue';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TaskListFooter from './components/TaskListFooter.vue';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TaskListHeader,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TaskListBody,</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TaskListFooter,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newTask: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tasks: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addTask(newTask)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(newTask.trim() !==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this.tasks.push(newTask);</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deleteTask(index)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this.tasks.splice(index, 1);</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deleteAllTasks()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this.tasks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25727810"/>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16883729"/>
            <a:ext cx="3272537" cy="3016585"/>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'https://cdn.jsdelivr.net/npm/bootstrap@5.3.0/dist/css/bootstrap.min.css';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《/style&gt;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现在，我们已经将原始的任务清单应用拆分为三个组件，并在 `App.vue` 中使用它们，实现了父子组件之间的数据传递和通信。`TaskListHeader` 负责添加和删除全部任务，`TaskListBody` 负责展示任务列表和删除单个任务，`TaskListFooter` 负责显示任务总数。每个组件都可以独立地处理自己的逻辑和模板代码，使应用更加模块化和易于维护。</a:t>
            </a:r>
            <a:endParaRPr lang="en-US" sz="1178" dirty="0"/>
          </a:p>
        </p:txBody>
      </p:sp>
      <p:sp>
        <p:nvSpPr>
          <p:cNvPr id="21" name="Text 13"/>
          <p:cNvSpPr/>
          <p:nvPr/>
        </p:nvSpPr>
        <p:spPr>
          <a:xfrm>
            <a:off x="4945371" y="1994602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6165716"/>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731295" y="6165716"/>
            <a:ext cx="3656466" cy="2660079"/>
          </a:xfrm>
          <a:prstGeom prst="rect">
            <a:avLst/>
          </a:prstGeom>
        </p:spPr>
      </p:pic>
      <p:pic>
        <p:nvPicPr>
          <p:cNvPr id="4" name="Image 2" descr="preencoded.png">    </p:cNvPr>
          <p:cNvPicPr>
            <a:picLocks noChangeAspect="1"/>
          </p:cNvPicPr>
          <p:nvPr/>
        </p:nvPicPr>
        <p:blipFill>
          <a:blip r:embed="rId3"/>
          <a:stretch>
            <a:fillRect/>
          </a:stretch>
        </p:blipFill>
        <p:spPr>
          <a:xfrm>
            <a:off x="4753406" y="4031253"/>
            <a:ext cx="3656466" cy="1905933"/>
          </a:xfrm>
          <a:prstGeom prst="rect">
            <a:avLst/>
          </a:prstGeom>
        </p:spPr>
      </p:pic>
      <p:pic>
        <p:nvPicPr>
          <p:cNvPr id="5" name="Image 3" descr="preencoded.png">    </p:cNvPr>
          <p:cNvPicPr>
            <a:picLocks noChangeAspect="1"/>
          </p:cNvPicPr>
          <p:nvPr/>
        </p:nvPicPr>
        <p:blipFill>
          <a:blip r:embed="rId4"/>
          <a:stretch>
            <a:fillRect/>
          </a:stretch>
        </p:blipFill>
        <p:spPr>
          <a:xfrm>
            <a:off x="731295" y="4031253"/>
            <a:ext cx="3656466" cy="1905933"/>
          </a:xfrm>
          <a:prstGeom prst="rect">
            <a:avLst/>
          </a:prstGeom>
        </p:spPr>
      </p:pic>
      <p:pic>
        <p:nvPicPr>
          <p:cNvPr id="6" name="Image 4" descr="preencoded.png">    </p:cNvPr>
          <p:cNvPicPr>
            <a:picLocks noChangeAspect="1"/>
          </p:cNvPicPr>
          <p:nvPr/>
        </p:nvPicPr>
        <p:blipFill>
          <a:blip r:embed="rId5"/>
          <a:stretch>
            <a:fillRect/>
          </a:stretch>
        </p:blipFill>
        <p:spPr>
          <a:xfrm>
            <a:off x="4753406" y="1142646"/>
            <a:ext cx="3656466" cy="2660079"/>
          </a:xfrm>
          <a:prstGeom prst="rect">
            <a:avLst/>
          </a:prstGeom>
        </p:spPr>
      </p:pic>
      <p:pic>
        <p:nvPicPr>
          <p:cNvPr id="7" name="Image 5" descr="preencoded.png">    </p:cNvPr>
          <p:cNvPicPr>
            <a:picLocks noChangeAspect="1"/>
          </p:cNvPicPr>
          <p:nvPr/>
        </p:nvPicPr>
        <p:blipFill>
          <a:blip r:embed="rId6"/>
          <a:stretch>
            <a:fillRect/>
          </a:stretch>
        </p:blipFill>
        <p:spPr>
          <a:xfrm>
            <a:off x="731295" y="1142646"/>
            <a:ext cx="3656466" cy="2660079"/>
          </a:xfrm>
          <a:prstGeom prst="rect">
            <a:avLst/>
          </a:prstGeom>
        </p:spPr>
      </p:pic>
      <p:sp>
        <p:nvSpPr>
          <p:cNvPr id="8" name="Text 0"/>
          <p:cNvSpPr/>
          <p:nvPr/>
        </p:nvSpPr>
        <p:spPr>
          <a:xfrm>
            <a:off x="365646" y="228530"/>
            <a:ext cx="8409873" cy="594176"/>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事件总线是一种在Vue.js中实现组件通信的模式。它可以帮助不直接关联的组件之间进行通信，而无需使用props或vuex。事件总线是一个Vue实例，可以用来触发和监听事件。</a:t>
            </a:r>
            <a:endParaRPr lang="en-US" sz="1631" dirty="0"/>
          </a:p>
        </p:txBody>
      </p:sp>
      <p:sp>
        <p:nvSpPr>
          <p:cNvPr id="9" name="Text 1"/>
          <p:cNvSpPr/>
          <p:nvPr/>
        </p:nvSpPr>
        <p:spPr>
          <a:xfrm>
            <a:off x="365646" y="868411"/>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302617"/>
            <a:ext cx="3272537" cy="75414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在Vue中，我们可以创建一个全局的事件总线，即一个新的Vue实例，然后在需要通信的组件中引用这个事件总线，通过它来传递事件和数据。</a:t>
            </a:r>
            <a:endParaRPr lang="en-US" sz="1178" dirty="0"/>
          </a:p>
        </p:txBody>
      </p:sp>
      <p:sp>
        <p:nvSpPr>
          <p:cNvPr id="11" name="Text 3"/>
          <p:cNvSpPr/>
          <p:nvPr/>
        </p:nvSpPr>
        <p:spPr>
          <a:xfrm>
            <a:off x="923258" y="2102468"/>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302617"/>
            <a:ext cx="3272537" cy="226243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以下是使用事件总线的一般步骤：</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1. 创建事件总线：在一个单独的文件中，创建一个Vue实例来作为事件总线。</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eventBus.js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创建事件总线</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const eventBus = new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3610760"/>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4191224"/>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2. 在需要通信的组件中引入事件总线：在需要进行通信的组件中引入刚刚创建的事件总线。</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eventBus } from './eventBus.js';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258" y="5493840"/>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4191224"/>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3. 发送事件：在组件中触发事件，并携带需要传递的数据。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在组件A中触发事件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eventBus.$emit('custom-event', data);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7" name="Text 9"/>
          <p:cNvSpPr/>
          <p:nvPr/>
        </p:nvSpPr>
        <p:spPr>
          <a:xfrm>
            <a:off x="4945371" y="5745223"/>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6325687"/>
            <a:ext cx="3272537" cy="20110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4. 接收事件：在另一个组件中监听事件，并处理传递的数据。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在组件B中监听事件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eventBus.$on('custom-event', (data)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处理传递的数据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8382448"/>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6325687"/>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通过以上步骤，组件A可以通过事件总线将数据传递给组件B，从而实现了跨组件的通信。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需要注意的是，事件总线是一个全局的实例，因此要避免事件名称冲突。最好在事件名称中加上前缀或命名空间，以确保不会与其他组件发生冲突。</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事件总线是一种简单且有效的组件通信方式，但在大型应用中，可能会导致事件处理的追踪和调试变得复杂。对于更复杂的应用，可以考虑使用Vuex来进行状态管理，以提供更结构化和可维护的代码。</a:t>
            </a:r>
            <a:endParaRPr lang="en-US" sz="1178" dirty="0"/>
          </a:p>
        </p:txBody>
      </p:sp>
      <p:sp>
        <p:nvSpPr>
          <p:cNvPr id="21" name="Text 13"/>
          <p:cNvSpPr/>
          <p:nvPr/>
        </p:nvSpPr>
        <p:spPr>
          <a:xfrm>
            <a:off x="4945371" y="8633830"/>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7569317"/>
            <a:ext cx="3656466" cy="2911460"/>
          </a:xfrm>
          <a:prstGeom prst="rect">
            <a:avLst/>
          </a:prstGeom>
        </p:spPr>
      </p:pic>
      <p:pic>
        <p:nvPicPr>
          <p:cNvPr id="3" name="Image 1" descr="preencoded.png">    </p:cNvPr>
          <p:cNvPicPr>
            <a:picLocks noChangeAspect="1"/>
          </p:cNvPicPr>
          <p:nvPr/>
        </p:nvPicPr>
        <p:blipFill>
          <a:blip r:embed="rId2"/>
          <a:stretch>
            <a:fillRect/>
          </a:stretch>
        </p:blipFill>
        <p:spPr>
          <a:xfrm>
            <a:off x="731295" y="17569317"/>
            <a:ext cx="3656466" cy="2911460"/>
          </a:xfrm>
          <a:prstGeom prst="rect">
            <a:avLst/>
          </a:prstGeom>
        </p:spPr>
      </p:pic>
      <p:pic>
        <p:nvPicPr>
          <p:cNvPr id="4" name="Image 2" descr="preencoded.png">    </p:cNvPr>
          <p:cNvPicPr>
            <a:picLocks noChangeAspect="1"/>
          </p:cNvPicPr>
          <p:nvPr/>
        </p:nvPicPr>
        <p:blipFill>
          <a:blip r:embed="rId3"/>
          <a:stretch>
            <a:fillRect/>
          </a:stretch>
        </p:blipFill>
        <p:spPr>
          <a:xfrm>
            <a:off x="4753406" y="10658596"/>
            <a:ext cx="3656466" cy="6682190"/>
          </a:xfrm>
          <a:prstGeom prst="rect">
            <a:avLst/>
          </a:prstGeom>
        </p:spPr>
      </p:pic>
      <p:pic>
        <p:nvPicPr>
          <p:cNvPr id="5" name="Image 3" descr="preencoded.png">    </p:cNvPr>
          <p:cNvPicPr>
            <a:picLocks noChangeAspect="1"/>
          </p:cNvPicPr>
          <p:nvPr/>
        </p:nvPicPr>
        <p:blipFill>
          <a:blip r:embed="rId4"/>
          <a:stretch>
            <a:fillRect/>
          </a:stretch>
        </p:blipFill>
        <p:spPr>
          <a:xfrm>
            <a:off x="731295" y="10658596"/>
            <a:ext cx="3656466" cy="6682190"/>
          </a:xfrm>
          <a:prstGeom prst="rect">
            <a:avLst/>
          </a:prstGeom>
        </p:spPr>
      </p:pic>
      <p:pic>
        <p:nvPicPr>
          <p:cNvPr id="6" name="Image 4" descr="preencoded.png">    </p:cNvPr>
          <p:cNvPicPr>
            <a:picLocks noChangeAspect="1"/>
          </p:cNvPicPr>
          <p:nvPr/>
        </p:nvPicPr>
        <p:blipFill>
          <a:blip r:embed="rId5"/>
          <a:stretch>
            <a:fillRect/>
          </a:stretch>
        </p:blipFill>
        <p:spPr>
          <a:xfrm>
            <a:off x="4753406" y="1736820"/>
            <a:ext cx="3656466" cy="8693248"/>
          </a:xfrm>
          <a:prstGeom prst="rect">
            <a:avLst/>
          </a:prstGeom>
        </p:spPr>
      </p:pic>
      <p:pic>
        <p:nvPicPr>
          <p:cNvPr id="7" name="Image 5" descr="preencoded.png">    </p:cNvPr>
          <p:cNvPicPr>
            <a:picLocks noChangeAspect="1"/>
          </p:cNvPicPr>
          <p:nvPr/>
        </p:nvPicPr>
        <p:blipFill>
          <a:blip r:embed="rId6"/>
          <a:stretch>
            <a:fillRect/>
          </a:stretch>
        </p:blipFill>
        <p:spPr>
          <a:xfrm>
            <a:off x="731295" y="1736820"/>
            <a:ext cx="3656466" cy="8693248"/>
          </a:xfrm>
          <a:prstGeom prst="rect">
            <a:avLst/>
          </a:prstGeom>
        </p:spPr>
      </p:pic>
      <p:sp>
        <p:nvSpPr>
          <p:cNvPr id="8" name="Text 0"/>
          <p:cNvSpPr/>
          <p:nvPr/>
        </p:nvSpPr>
        <p:spPr>
          <a:xfrm>
            <a:off x="365646" y="228529"/>
            <a:ext cx="8409873" cy="1188352"/>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让我们来举例说明事件总线的使用。在这个例子中，我们将创建一个发送组件（`Sender.vue`）和一个接收组件（`Receiver.vue`），然后在`App.vue`中同时渲染这两个组件。当用户在发送组件中输入文字并点击发送按钮时，发送的消息将通过事件总线传递给接收组件，并在接收组件上方显示出来。</a:t>
            </a:r>
            <a:endParaRPr lang="en-US" sz="1631" dirty="0"/>
          </a:p>
        </p:txBody>
      </p:sp>
      <p:sp>
        <p:nvSpPr>
          <p:cNvPr id="9" name="Text 1"/>
          <p:cNvSpPr/>
          <p:nvPr/>
        </p:nvSpPr>
        <p:spPr>
          <a:xfrm>
            <a:off x="365646" y="1462586"/>
            <a:ext cx="8409873" cy="0"/>
          </a:xfrm>
          <a:prstGeom prst="rect">
            <a:avLst/>
          </a:prstGeom>
          <a:noFill/>
          <a:ln/>
        </p:spPr>
        <p:txBody>
          <a:bodyPr wrap="square" lIns="0" tIns="0" rIns="0" bIns="0" rtlCol="0" anchor="t"/>
          <a:lstStyle/>
          <a:p>
            <a:endParaRPr lang="en-US" dirty="0"/>
          </a:p>
        </p:txBody>
      </p:sp>
      <p:sp>
        <p:nvSpPr>
          <p:cNvPr id="10" name="Text 2"/>
          <p:cNvSpPr/>
          <p:nvPr/>
        </p:nvSpPr>
        <p:spPr>
          <a:xfrm>
            <a:off x="923258" y="1896791"/>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首先，我们需要创建一个事件总线，我们可以将其命名为`eventBus.js`，并在其中创建一个全局的Vue实例作为事件总线：</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`eventBus.js`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```javascript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Vue from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创建事件总线</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const eventBus = new 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1" name="Text 3"/>
          <p:cNvSpPr/>
          <p:nvPr/>
        </p:nvSpPr>
        <p:spPr>
          <a:xfrm>
            <a:off x="923258" y="4204936"/>
            <a:ext cx="3272537" cy="0"/>
          </a:xfrm>
          <a:prstGeom prst="rect">
            <a:avLst/>
          </a:prstGeom>
          <a:noFill/>
          <a:ln/>
        </p:spPr>
        <p:txBody>
          <a:bodyPr wrap="square" lIns="0" tIns="0" rIns="0" bIns="0" rtlCol="0" anchor="t"/>
          <a:lstStyle/>
          <a:p>
            <a:endParaRPr lang="en-US" dirty="0"/>
          </a:p>
        </p:txBody>
      </p:sp>
      <p:sp>
        <p:nvSpPr>
          <p:cNvPr id="12" name="Text 4"/>
          <p:cNvSpPr/>
          <p:nvPr/>
        </p:nvSpPr>
        <p:spPr>
          <a:xfrm>
            <a:off x="4945371" y="1896791"/>
            <a:ext cx="3272537" cy="8295607"/>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接下来，我们可以创建发送组件和接收组件，并在`App.vue`中引入和渲染它们：</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`Sender.vue`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v-model="message" type="text" placeholder="输入消息"&gt;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@click="sendMessage"&gt;发送《/button&gt;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eventBus } from './eventBus.js';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message: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sendMessage()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if (this.message.trim() !==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发送消息到事件总线</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eventBus.$emit('message-sent', this.message);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this.message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5"/>
          <p:cNvSpPr/>
          <p:nvPr/>
        </p:nvSpPr>
        <p:spPr>
          <a:xfrm>
            <a:off x="4945371" y="10238102"/>
            <a:ext cx="3272537" cy="0"/>
          </a:xfrm>
          <a:prstGeom prst="rect">
            <a:avLst/>
          </a:prstGeom>
          <a:noFill/>
          <a:ln/>
        </p:spPr>
        <p:txBody>
          <a:bodyPr wrap="square" lIns="0" tIns="0" rIns="0" bIns="0" rtlCol="0" anchor="t"/>
          <a:lstStyle/>
          <a:p>
            <a:endParaRPr lang="en-US" dirty="0"/>
          </a:p>
        </p:txBody>
      </p:sp>
      <p:sp>
        <p:nvSpPr>
          <p:cNvPr id="14" name="Text 6"/>
          <p:cNvSpPr/>
          <p:nvPr/>
        </p:nvSpPr>
        <p:spPr>
          <a:xfrm>
            <a:off x="923258" y="10818565"/>
            <a:ext cx="3272537" cy="62845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`Receiver.vue`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 v-if="receivedMessage"&gt;{{ receivedMessage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 eventBus } from './eventBus.js';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receivedMessage: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created()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监听事件总线上的消息发送事件</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eventBus.$on('message-sent', (message) =&gt;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this.receivedMessage = 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5" name="Text 7"/>
          <p:cNvSpPr/>
          <p:nvPr/>
        </p:nvSpPr>
        <p:spPr>
          <a:xfrm>
            <a:off x="923258" y="17148821"/>
            <a:ext cx="3272537" cy="0"/>
          </a:xfrm>
          <a:prstGeom prst="rect">
            <a:avLst/>
          </a:prstGeom>
          <a:noFill/>
          <a:ln/>
        </p:spPr>
        <p:txBody>
          <a:bodyPr wrap="square" lIns="0" tIns="0" rIns="0" bIns="0" rtlCol="0" anchor="t"/>
          <a:lstStyle/>
          <a:p>
            <a:endParaRPr lang="en-US" dirty="0"/>
          </a:p>
        </p:txBody>
      </p:sp>
      <p:sp>
        <p:nvSpPr>
          <p:cNvPr id="16" name="Text 8"/>
          <p:cNvSpPr/>
          <p:nvPr/>
        </p:nvSpPr>
        <p:spPr>
          <a:xfrm>
            <a:off x="4945371" y="10818565"/>
            <a:ext cx="3272537" cy="301658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《Sender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《Receiver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Sender from './components/Sender.vue';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Receiver from './components/Receiver.vue';</a:t>
            </a:r>
            <a:endParaRPr lang="en-US" sz="1178" dirty="0"/>
          </a:p>
        </p:txBody>
      </p:sp>
      <p:sp>
        <p:nvSpPr>
          <p:cNvPr id="17" name="Text 9"/>
          <p:cNvSpPr/>
          <p:nvPr/>
        </p:nvSpPr>
        <p:spPr>
          <a:xfrm>
            <a:off x="4945371" y="13880856"/>
            <a:ext cx="3272537" cy="0"/>
          </a:xfrm>
          <a:prstGeom prst="rect">
            <a:avLst/>
          </a:prstGeom>
          <a:noFill/>
          <a:ln/>
        </p:spPr>
        <p:txBody>
          <a:bodyPr wrap="square" lIns="0" tIns="0" rIns="0" bIns="0" rtlCol="0" anchor="t"/>
          <a:lstStyle/>
          <a:p>
            <a:endParaRPr lang="en-US" dirty="0"/>
          </a:p>
        </p:txBody>
      </p:sp>
      <p:sp>
        <p:nvSpPr>
          <p:cNvPr id="18" name="Text 10"/>
          <p:cNvSpPr/>
          <p:nvPr/>
        </p:nvSpPr>
        <p:spPr>
          <a:xfrm>
            <a:off x="923258" y="17729288"/>
            <a:ext cx="3272537" cy="201105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Sender,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Receiver,</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9" name="Text 11"/>
          <p:cNvSpPr/>
          <p:nvPr/>
        </p:nvSpPr>
        <p:spPr>
          <a:xfrm>
            <a:off x="923258" y="19786053"/>
            <a:ext cx="3272537" cy="0"/>
          </a:xfrm>
          <a:prstGeom prst="rect">
            <a:avLst/>
          </a:prstGeom>
          <a:noFill/>
          <a:ln/>
        </p:spPr>
        <p:txBody>
          <a:bodyPr wrap="square" lIns="0" tIns="0" rIns="0" bIns="0" rtlCol="0" anchor="t"/>
          <a:lstStyle/>
          <a:p>
            <a:endParaRPr lang="en-US" dirty="0"/>
          </a:p>
        </p:txBody>
      </p:sp>
      <p:sp>
        <p:nvSpPr>
          <p:cNvPr id="20" name="Text 12"/>
          <p:cNvSpPr/>
          <p:nvPr/>
        </p:nvSpPr>
        <p:spPr>
          <a:xfrm>
            <a:off x="4945371" y="17729288"/>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当用户在发送组件中输入文字并点击发送按钮时，发送组件会将消息发送到事件总线，接收组件监听事件总线上的消息发送事件，并将接收到的消息显示在自己的区域上方。在`App.vue`中，我们同时渲染了发送组件和接收组件，因此两个组件都会在页面上显示出来，并通过事件总线进行通信。</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这样，我们就成功地通过事件总线实现了组件间的通信，并将消息从发送组件传递到接收组件，实现了所需的功能。</a:t>
            </a:r>
            <a:endParaRPr lang="en-US" sz="1178" dirty="0"/>
          </a:p>
        </p:txBody>
      </p:sp>
      <p:sp>
        <p:nvSpPr>
          <p:cNvPr id="21" name="Text 13"/>
          <p:cNvSpPr/>
          <p:nvPr/>
        </p:nvSpPr>
        <p:spPr>
          <a:xfrm>
            <a:off x="4945371" y="20288814"/>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5009794"/>
            <a:ext cx="3656466" cy="2660079"/>
          </a:xfrm>
          <a:prstGeom prst="rect">
            <a:avLst/>
          </a:prstGeom>
        </p:spPr>
      </p:pic>
      <p:pic>
        <p:nvPicPr>
          <p:cNvPr id="3" name="Image 1" descr="preencoded.png">    </p:cNvPr>
          <p:cNvPicPr>
            <a:picLocks noChangeAspect="1"/>
          </p:cNvPicPr>
          <p:nvPr/>
        </p:nvPicPr>
        <p:blipFill>
          <a:blip r:embed="rId2"/>
          <a:stretch>
            <a:fillRect/>
          </a:stretch>
        </p:blipFill>
        <p:spPr>
          <a:xfrm>
            <a:off x="4753406" y="9607366"/>
            <a:ext cx="3656466" cy="5173899"/>
          </a:xfrm>
          <a:prstGeom prst="rect">
            <a:avLst/>
          </a:prstGeom>
        </p:spPr>
      </p:pic>
      <p:pic>
        <p:nvPicPr>
          <p:cNvPr id="4" name="Image 2" descr="preencoded.png">    </p:cNvPr>
          <p:cNvPicPr>
            <a:picLocks noChangeAspect="1"/>
          </p:cNvPicPr>
          <p:nvPr/>
        </p:nvPicPr>
        <p:blipFill>
          <a:blip r:embed="rId3"/>
          <a:stretch>
            <a:fillRect/>
          </a:stretch>
        </p:blipFill>
        <p:spPr>
          <a:xfrm>
            <a:off x="731295" y="9607366"/>
            <a:ext cx="3656466" cy="5173899"/>
          </a:xfrm>
          <a:prstGeom prst="rect">
            <a:avLst/>
          </a:prstGeom>
        </p:spPr>
      </p:pic>
      <p:pic>
        <p:nvPicPr>
          <p:cNvPr id="5" name="Image 3" descr="preencoded.png">    </p:cNvPr>
          <p:cNvPicPr>
            <a:picLocks noChangeAspect="1"/>
          </p:cNvPicPr>
          <p:nvPr/>
        </p:nvPicPr>
        <p:blipFill>
          <a:blip r:embed="rId4"/>
          <a:stretch>
            <a:fillRect/>
          </a:stretch>
        </p:blipFill>
        <p:spPr>
          <a:xfrm>
            <a:off x="4753406" y="1439734"/>
            <a:ext cx="3656466" cy="7939102"/>
          </a:xfrm>
          <a:prstGeom prst="rect">
            <a:avLst/>
          </a:prstGeom>
        </p:spPr>
      </p:pic>
      <p:pic>
        <p:nvPicPr>
          <p:cNvPr id="6" name="Image 4" descr="preencoded.png">    </p:cNvPr>
          <p:cNvPicPr>
            <a:picLocks noChangeAspect="1"/>
          </p:cNvPicPr>
          <p:nvPr/>
        </p:nvPicPr>
        <p:blipFill>
          <a:blip r:embed="rId5"/>
          <a:stretch>
            <a:fillRect/>
          </a:stretch>
        </p:blipFill>
        <p:spPr>
          <a:xfrm>
            <a:off x="731295" y="1439734"/>
            <a:ext cx="3656466" cy="7939102"/>
          </a:xfrm>
          <a:prstGeom prst="rect">
            <a:avLst/>
          </a:prstGeom>
        </p:spPr>
      </p:pic>
      <p:sp>
        <p:nvSpPr>
          <p:cNvPr id="7" name="Text 0"/>
          <p:cNvSpPr/>
          <p:nvPr/>
        </p:nvSpPr>
        <p:spPr>
          <a:xfrm>
            <a:off x="365646" y="228531"/>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provide`和`inject`是Vue中用于跨组件传递数据的高级特性。它们可以在祖先组件中通过`provide`提供数据，并在后代组件中通过`inject`注入这些数据。这种方式可以避免了一层一层地通过`props`和`$emit`来传递数据，使得组件间的数据传递更加简洁和灵活。</a:t>
            </a:r>
            <a:endParaRPr lang="en-US" sz="1631" dirty="0"/>
          </a:p>
        </p:txBody>
      </p:sp>
      <p:sp>
        <p:nvSpPr>
          <p:cNvPr id="8" name="Text 1"/>
          <p:cNvSpPr/>
          <p:nvPr/>
        </p:nvSpPr>
        <p:spPr>
          <a:xfrm>
            <a:off x="365646" y="1165500"/>
            <a:ext cx="8409873" cy="0"/>
          </a:xfrm>
          <a:prstGeom prst="rect">
            <a:avLst/>
          </a:prstGeom>
          <a:noFill/>
          <a:ln/>
        </p:spPr>
        <p:txBody>
          <a:bodyPr wrap="square" lIns="0" tIns="0" rIns="0" bIns="0" rtlCol="0" anchor="t"/>
          <a:lstStyle/>
          <a:p>
            <a:endParaRPr lang="en-US" dirty="0"/>
          </a:p>
        </p:txBody>
      </p:sp>
      <p:sp>
        <p:nvSpPr>
          <p:cNvPr id="9" name="Text 2"/>
          <p:cNvSpPr/>
          <p:nvPr/>
        </p:nvSpPr>
        <p:spPr>
          <a:xfrm>
            <a:off x="923258" y="1599705"/>
            <a:ext cx="3272537" cy="150829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举一个例子来说明`provide`和`inject`的用法。在这个例子中，我们将创建一个父组件（`Parent.vue`）和两个子组件（`ChildA.vue`和`ChildB.vue`）。父组件提供了一个数据`message`，而两个子组件分别通过`inject`来获取这个数据并在页面上显示。</a:t>
            </a:r>
            <a:endParaRPr lang="en-US" sz="1178" dirty="0"/>
          </a:p>
        </p:txBody>
      </p:sp>
      <p:sp>
        <p:nvSpPr>
          <p:cNvPr id="10" name="Text 3"/>
          <p:cNvSpPr/>
          <p:nvPr/>
        </p:nvSpPr>
        <p:spPr>
          <a:xfrm>
            <a:off x="923258" y="3153702"/>
            <a:ext cx="3272537" cy="0"/>
          </a:xfrm>
          <a:prstGeom prst="rect">
            <a:avLst/>
          </a:prstGeom>
          <a:noFill/>
          <a:ln/>
        </p:spPr>
        <p:txBody>
          <a:bodyPr wrap="square" lIns="0" tIns="0" rIns="0" bIns="0" rtlCol="0" anchor="t"/>
          <a:lstStyle/>
          <a:p>
            <a:endParaRPr lang="en-US" dirty="0"/>
          </a:p>
        </p:txBody>
      </p:sp>
      <p:sp>
        <p:nvSpPr>
          <p:cNvPr id="11" name="Text 4"/>
          <p:cNvSpPr/>
          <p:nvPr/>
        </p:nvSpPr>
        <p:spPr>
          <a:xfrm>
            <a:off x="4945371" y="1599705"/>
            <a:ext cx="3272537" cy="754146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首先，我们创建父组件和提供数据：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`Parent.vue`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《ChildA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《ChildB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ChildA from './ChildA.vue';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ChildB from './ChildB.vue';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ChildB,</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message: 'Hello from Parent!',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provide()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message: this.message,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2" name="Text 5"/>
          <p:cNvSpPr/>
          <p:nvPr/>
        </p:nvSpPr>
        <p:spPr>
          <a:xfrm>
            <a:off x="4945371" y="9186870"/>
            <a:ext cx="3272537" cy="0"/>
          </a:xfrm>
          <a:prstGeom prst="rect">
            <a:avLst/>
          </a:prstGeom>
          <a:noFill/>
          <a:ln/>
        </p:spPr>
        <p:txBody>
          <a:bodyPr wrap="square" lIns="0" tIns="0" rIns="0" bIns="0" rtlCol="0" anchor="t"/>
          <a:lstStyle/>
          <a:p>
            <a:endParaRPr lang="en-US" dirty="0"/>
          </a:p>
        </p:txBody>
      </p:sp>
      <p:sp>
        <p:nvSpPr>
          <p:cNvPr id="13" name="Text 6"/>
          <p:cNvSpPr/>
          <p:nvPr/>
        </p:nvSpPr>
        <p:spPr>
          <a:xfrm>
            <a:off x="923258" y="9767335"/>
            <a:ext cx="3272537" cy="477625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接下来，我们创建两个子组件，并通过`inject`来获取父组件提供的数据：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`ChildA.vue`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《p&gt;ChildA: {{ injectedMessage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inject: ['message'],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computed: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injectedMessage()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this.message;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14" name="Text 7"/>
          <p:cNvSpPr/>
          <p:nvPr/>
        </p:nvSpPr>
        <p:spPr>
          <a:xfrm>
            <a:off x="923258" y="14589300"/>
            <a:ext cx="3272537" cy="0"/>
          </a:xfrm>
          <a:prstGeom prst="rect">
            <a:avLst/>
          </a:prstGeom>
          <a:noFill/>
          <a:ln/>
        </p:spPr>
        <p:txBody>
          <a:bodyPr wrap="square" lIns="0" tIns="0" rIns="0" bIns="0" rtlCol="0" anchor="t"/>
          <a:lstStyle/>
          <a:p>
            <a:endParaRPr lang="en-US" dirty="0"/>
          </a:p>
        </p:txBody>
      </p:sp>
      <p:sp>
        <p:nvSpPr>
          <p:cNvPr id="15" name="Text 8"/>
          <p:cNvSpPr/>
          <p:nvPr/>
        </p:nvSpPr>
        <p:spPr>
          <a:xfrm>
            <a:off x="4945371" y="9767335"/>
            <a:ext cx="3272537" cy="477625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`ChildB.vue`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《p&gt;ChildB: {{ injectedMessage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inject: ['message'],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computed: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injectedMessage()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this.message;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6" name="Text 9"/>
          <p:cNvSpPr/>
          <p:nvPr/>
        </p:nvSpPr>
        <p:spPr>
          <a:xfrm>
            <a:off x="4945371" y="14589300"/>
            <a:ext cx="3272537" cy="0"/>
          </a:xfrm>
          <a:prstGeom prst="rect">
            <a:avLst/>
          </a:prstGeom>
          <a:noFill/>
          <a:ln/>
        </p:spPr>
        <p:txBody>
          <a:bodyPr wrap="square" lIns="0" tIns="0" rIns="0" bIns="0" rtlCol="0" anchor="t"/>
          <a:lstStyle/>
          <a:p>
            <a:endParaRPr lang="en-US" dirty="0"/>
          </a:p>
        </p:txBody>
      </p:sp>
      <p:sp>
        <p:nvSpPr>
          <p:cNvPr id="17" name="Text 10"/>
          <p:cNvSpPr/>
          <p:nvPr/>
        </p:nvSpPr>
        <p:spPr>
          <a:xfrm>
            <a:off x="923258" y="15169763"/>
            <a:ext cx="3272537" cy="2262439"/>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在这个例子中，`Parent.vue`通过`provide`方法提供了`message`数据，并将其传递给`ChildA.vue`和`ChildB.vue`。而在`ChildA.vue`和`ChildB.vue`中，我们使用`inject`选项来注入这个数据，并通过`computed`属性来获取和显示这个数据。</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通过这种方式，我们实现了在父组件和多个子组件之间进行数据传递，而不需要通过`props`和`$emit`来进行繁琐的传递。这使得组件之间的数据共享变得更加简单和灵活。</a:t>
            </a:r>
            <a:endParaRPr lang="en-US" sz="1178" dirty="0"/>
          </a:p>
        </p:txBody>
      </p:sp>
      <p:sp>
        <p:nvSpPr>
          <p:cNvPr id="18" name="Text 11"/>
          <p:cNvSpPr/>
          <p:nvPr/>
        </p:nvSpPr>
        <p:spPr>
          <a:xfrm>
            <a:off x="923258" y="1747790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4282636"/>
            <a:ext cx="3656466" cy="5173899"/>
          </a:xfrm>
          <a:prstGeom prst="rect">
            <a:avLst/>
          </a:prstGeom>
        </p:spPr>
      </p:pic>
      <p:pic>
        <p:nvPicPr>
          <p:cNvPr id="3" name="Image 1" descr="preencoded.png">    </p:cNvPr>
          <p:cNvPicPr>
            <a:picLocks noChangeAspect="1"/>
          </p:cNvPicPr>
          <p:nvPr/>
        </p:nvPicPr>
        <p:blipFill>
          <a:blip r:embed="rId2"/>
          <a:stretch>
            <a:fillRect/>
          </a:stretch>
        </p:blipFill>
        <p:spPr>
          <a:xfrm>
            <a:off x="731295" y="4282636"/>
            <a:ext cx="3656466" cy="5173899"/>
          </a:xfrm>
          <a:prstGeom prst="rect">
            <a:avLst/>
          </a:prstGeom>
        </p:spPr>
      </p:pic>
      <p:pic>
        <p:nvPicPr>
          <p:cNvPr id="4" name="Image 2" descr="preencoded.png">    </p:cNvPr>
          <p:cNvPicPr>
            <a:picLocks noChangeAspect="1"/>
          </p:cNvPicPr>
          <p:nvPr/>
        </p:nvPicPr>
        <p:blipFill>
          <a:blip r:embed="rId3"/>
          <a:stretch>
            <a:fillRect/>
          </a:stretch>
        </p:blipFill>
        <p:spPr>
          <a:xfrm>
            <a:off x="4753406" y="1142646"/>
            <a:ext cx="3656466" cy="2911460"/>
          </a:xfrm>
          <a:prstGeom prst="rect">
            <a:avLst/>
          </a:prstGeom>
        </p:spPr>
      </p:pic>
      <p:pic>
        <p:nvPicPr>
          <p:cNvPr id="5" name="Image 3" descr="preencoded.png">    </p:cNvPr>
          <p:cNvPicPr>
            <a:picLocks noChangeAspect="1"/>
          </p:cNvPicPr>
          <p:nvPr/>
        </p:nvPicPr>
        <p:blipFill>
          <a:blip r:embed="rId4"/>
          <a:stretch>
            <a:fillRect/>
          </a:stretch>
        </p:blipFill>
        <p:spPr>
          <a:xfrm>
            <a:off x="731295" y="1142646"/>
            <a:ext cx="3656466" cy="2911460"/>
          </a:xfrm>
          <a:prstGeom prst="rect">
            <a:avLst/>
          </a:prstGeom>
        </p:spPr>
      </p:pic>
      <p:sp>
        <p:nvSpPr>
          <p:cNvPr id="6" name="Text 0"/>
          <p:cNvSpPr/>
          <p:nvPr/>
        </p:nvSpPr>
        <p:spPr>
          <a:xfrm>
            <a:off x="365646" y="228529"/>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在Vue中，`$event`是一个特殊的变量，用于在事件处理函数中获取触发事件时的原生事件对象。它可以配合`v-bind`指令一起使用，实现类似`v-model`的效果。</a:t>
            </a:r>
            <a:endParaRPr lang="en-US" sz="1631" dirty="0"/>
          </a:p>
        </p:txBody>
      </p:sp>
      <p:sp>
        <p:nvSpPr>
          <p:cNvPr id="7" name="Text 1"/>
          <p:cNvSpPr/>
          <p:nvPr/>
        </p:nvSpPr>
        <p:spPr>
          <a:xfrm>
            <a:off x="365646" y="868413"/>
            <a:ext cx="8409873" cy="0"/>
          </a:xfrm>
          <a:prstGeom prst="rect">
            <a:avLst/>
          </a:prstGeom>
          <a:noFill/>
          <a:ln/>
        </p:spPr>
        <p:txBody>
          <a:bodyPr wrap="square" lIns="0" tIns="0" rIns="0" bIns="0" rtlCol="0" anchor="t"/>
          <a:lstStyle/>
          <a:p>
            <a:endParaRPr lang="en-US" dirty="0"/>
          </a:p>
        </p:txBody>
      </p:sp>
      <p:sp>
        <p:nvSpPr>
          <p:cNvPr id="8" name="Text 2"/>
          <p:cNvSpPr/>
          <p:nvPr/>
        </p:nvSpPr>
        <p:spPr>
          <a:xfrm>
            <a:off x="923258" y="1302615"/>
            <a:ext cx="3272537" cy="125691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model`是Vue提供的语法糖，用于双向绑定数据和表单输入元素。通常情况下，我们可以使用`v-model`直接在组件中双向绑定数据。但是在自定义组件中，我们可能需要手动处理双向绑定，这时可以使用`$event`配合`v-bind`来实现类似的效果。</a:t>
            </a:r>
            <a:endParaRPr lang="en-US" sz="1178" dirty="0"/>
          </a:p>
        </p:txBody>
      </p:sp>
      <p:sp>
        <p:nvSpPr>
          <p:cNvPr id="9" name="Text 3"/>
          <p:cNvSpPr/>
          <p:nvPr/>
        </p:nvSpPr>
        <p:spPr>
          <a:xfrm>
            <a:off x="923258" y="2605233"/>
            <a:ext cx="3272537" cy="0"/>
          </a:xfrm>
          <a:prstGeom prst="rect">
            <a:avLst/>
          </a:prstGeom>
          <a:noFill/>
          <a:ln/>
        </p:spPr>
        <p:txBody>
          <a:bodyPr wrap="square" lIns="0" tIns="0" rIns="0" bIns="0" rtlCol="0" anchor="t"/>
          <a:lstStyle/>
          <a:p>
            <a:endParaRPr lang="en-US" dirty="0"/>
          </a:p>
        </p:txBody>
      </p:sp>
      <p:sp>
        <p:nvSpPr>
          <p:cNvPr id="10" name="Text 4"/>
          <p:cNvSpPr/>
          <p:nvPr/>
        </p:nvSpPr>
        <p:spPr>
          <a:xfrm>
            <a:off x="4945371" y="1302615"/>
            <a:ext cx="3272537" cy="2513820"/>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下面举一个例子来说明如何使用`$event`和`v-bind`来实现类似`v-model`的效果：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使用v-bind绑定value，监听input事件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:value="inputValue" @input="updateValue($event)"&gt;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《p&gt;输入的内容：{{ inputValue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p:txBody>
      </p:sp>
      <p:sp>
        <p:nvSpPr>
          <p:cNvPr id="11" name="Text 5"/>
          <p:cNvSpPr/>
          <p:nvPr/>
        </p:nvSpPr>
        <p:spPr>
          <a:xfrm>
            <a:off x="4945371" y="3862142"/>
            <a:ext cx="3272537" cy="0"/>
          </a:xfrm>
          <a:prstGeom prst="rect">
            <a:avLst/>
          </a:prstGeom>
          <a:noFill/>
          <a:ln/>
        </p:spPr>
        <p:txBody>
          <a:bodyPr wrap="square" lIns="0" tIns="0" rIns="0" bIns="0" rtlCol="0" anchor="t"/>
          <a:lstStyle/>
          <a:p>
            <a:endParaRPr lang="en-US" dirty="0"/>
          </a:p>
        </p:txBody>
      </p:sp>
      <p:sp>
        <p:nvSpPr>
          <p:cNvPr id="12" name="Text 6"/>
          <p:cNvSpPr/>
          <p:nvPr/>
        </p:nvSpPr>
        <p:spPr>
          <a:xfrm>
            <a:off x="923258" y="4442607"/>
            <a:ext cx="3272537" cy="477625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inputValue: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updateValue(event)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使用$event获取原生事件对象，并更新inputValue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this.inputValue = event.target.value;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13" name="Text 7"/>
          <p:cNvSpPr/>
          <p:nvPr/>
        </p:nvSpPr>
        <p:spPr>
          <a:xfrm>
            <a:off x="923258" y="9264570"/>
            <a:ext cx="3272537" cy="0"/>
          </a:xfrm>
          <a:prstGeom prst="rect">
            <a:avLst/>
          </a:prstGeom>
          <a:noFill/>
          <a:ln/>
        </p:spPr>
        <p:txBody>
          <a:bodyPr wrap="square" lIns="0" tIns="0" rIns="0" bIns="0" rtlCol="0" anchor="t"/>
          <a:lstStyle/>
          <a:p>
            <a:endParaRPr lang="en-US" dirty="0"/>
          </a:p>
        </p:txBody>
      </p:sp>
      <p:sp>
        <p:nvSpPr>
          <p:cNvPr id="14" name="Text 8"/>
          <p:cNvSpPr/>
          <p:nvPr/>
        </p:nvSpPr>
        <p:spPr>
          <a:xfrm>
            <a:off x="4945371" y="4442607"/>
            <a:ext cx="3272537" cy="326796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在这个例子中，我们创建了一个输入框，并使用`v-bind`绑定`inputValue`作为输入框的`value`属性。同时，我们监听输入框的`input`事件，并调用`updateValue`方法来更新`inputValue`的值。</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在`updateValue`方法中，我们使用`$event`来获取原生的事件对象，即输入框触发的事件。通过`event.target.value`，我们可以获取到输入框当前的值，并将其赋值给`inputValue`，从而实现了双向绑定的效果。</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这样，当用户在输入框中输入内容时，`inputValue`会实时更新，而当我们在`data`中更新`inputValue`时，输入框中的内容也会跟着变化，实现了双向数据绑定。</a:t>
            </a:r>
            <a:endParaRPr lang="en-US" sz="1178" dirty="0"/>
          </a:p>
        </p:txBody>
      </p:sp>
      <p:sp>
        <p:nvSpPr>
          <p:cNvPr id="15" name="Text 9"/>
          <p:cNvSpPr/>
          <p:nvPr/>
        </p:nvSpPr>
        <p:spPr>
          <a:xfrm>
            <a:off x="4945371" y="775627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31295" y="1531143"/>
            <a:ext cx="7678578" cy="777000"/>
          </a:xfrm>
          <a:prstGeom prst="rect">
            <a:avLst/>
          </a:prstGeom>
        </p:spPr>
      </p:pic>
      <p:pic>
        <p:nvPicPr>
          <p:cNvPr id="3" name="Image 1" descr="preencoded.png">    </p:cNvPr>
          <p:cNvPicPr>
            <a:picLocks noChangeAspect="1"/>
          </p:cNvPicPr>
          <p:nvPr/>
        </p:nvPicPr>
        <p:blipFill>
          <a:blip r:embed="rId2"/>
          <a:stretch>
            <a:fillRect/>
          </a:stretch>
        </p:blipFill>
        <p:spPr>
          <a:xfrm>
            <a:off x="4753406" y="2582382"/>
            <a:ext cx="3427937" cy="10370651"/>
          </a:xfrm>
          <a:prstGeom prst="rect">
            <a:avLst/>
          </a:prstGeom>
        </p:spPr>
      </p:pic>
      <p:pic>
        <p:nvPicPr>
          <p:cNvPr id="4" name="Image 2" descr="preencoded.png">    </p:cNvPr>
          <p:cNvPicPr>
            <a:picLocks noChangeAspect="1"/>
          </p:cNvPicPr>
          <p:nvPr/>
        </p:nvPicPr>
        <p:blipFill>
          <a:blip r:embed="rId3"/>
          <a:stretch>
            <a:fillRect/>
          </a:stretch>
        </p:blipFill>
        <p:spPr>
          <a:xfrm>
            <a:off x="4753406" y="2582382"/>
            <a:ext cx="3427937" cy="10462062"/>
          </a:xfrm>
          <a:prstGeom prst="rect">
            <a:avLst/>
          </a:prstGeom>
        </p:spPr>
      </p:pic>
      <p:pic>
        <p:nvPicPr>
          <p:cNvPr id="5" name="Image 3" descr="preencoded.png">    </p:cNvPr>
          <p:cNvPicPr>
            <a:picLocks noChangeAspect="1"/>
          </p:cNvPicPr>
          <p:nvPr/>
        </p:nvPicPr>
        <p:blipFill>
          <a:blip r:embed="rId4"/>
          <a:stretch>
            <a:fillRect/>
          </a:stretch>
        </p:blipFill>
        <p:spPr>
          <a:xfrm>
            <a:off x="959824" y="2582382"/>
            <a:ext cx="3427937" cy="7856830"/>
          </a:xfrm>
          <a:prstGeom prst="rect">
            <a:avLst/>
          </a:prstGeom>
        </p:spPr>
      </p:pic>
      <p:pic>
        <p:nvPicPr>
          <p:cNvPr id="6" name="Image 4" descr="preencoded.png">    </p:cNvPr>
          <p:cNvPicPr>
            <a:picLocks noChangeAspect="1"/>
          </p:cNvPicPr>
          <p:nvPr/>
        </p:nvPicPr>
        <p:blipFill>
          <a:blip r:embed="rId5"/>
          <a:stretch>
            <a:fillRect/>
          </a:stretch>
        </p:blipFill>
        <p:spPr>
          <a:xfrm>
            <a:off x="959824" y="2582382"/>
            <a:ext cx="3427937" cy="10462062"/>
          </a:xfrm>
          <a:prstGeom prst="rect">
            <a:avLst/>
          </a:prstGeom>
        </p:spPr>
      </p:pic>
      <p:sp>
        <p:nvSpPr>
          <p:cNvPr id="7" name="Text 0"/>
          <p:cNvSpPr/>
          <p:nvPr/>
        </p:nvSpPr>
        <p:spPr>
          <a:xfrm>
            <a:off x="365646" y="228529"/>
            <a:ext cx="8409873" cy="891264"/>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Vue中，当定义表单组件时，虽然可以直接使用`v-model`来实现双向绑定，但是有时候直接使用`v-model`会导致组件的复用性和灵活性下降，不利于组件的拆分和维护。因此，推荐将表单组件拆解成多个props和事件，以提高组件的可复用性和灵活性。</a:t>
            </a:r>
            <a:endParaRPr lang="en-US" sz="1631" dirty="0"/>
          </a:p>
        </p:txBody>
      </p:sp>
      <p:sp>
        <p:nvSpPr>
          <p:cNvPr id="8" name="Text 1"/>
          <p:cNvSpPr/>
          <p:nvPr/>
        </p:nvSpPr>
        <p:spPr>
          <a:xfrm>
            <a:off x="365646" y="1165497"/>
            <a:ext cx="8409873" cy="0"/>
          </a:xfrm>
          <a:prstGeom prst="rect">
            <a:avLst/>
          </a:prstGeom>
          <a:noFill/>
          <a:ln/>
        </p:spPr>
        <p:txBody>
          <a:bodyPr wrap="square" lIns="0" tIns="0" rIns="0" bIns="0" rtlCol="0" anchor="t"/>
          <a:lstStyle/>
          <a:p>
            <a:endParaRPr lang="en-US" dirty="0"/>
          </a:p>
        </p:txBody>
      </p:sp>
      <p:sp>
        <p:nvSpPr>
          <p:cNvPr id="9" name="Text 2"/>
          <p:cNvSpPr/>
          <p:nvPr/>
        </p:nvSpPr>
        <p:spPr>
          <a:xfrm>
            <a:off x="914118" y="1668263"/>
            <a:ext cx="7312932" cy="502763"/>
          </a:xfrm>
          <a:prstGeom prst="rect">
            <a:avLst/>
          </a:prstGeom>
          <a:noFill/>
          <a:ln/>
        </p:spPr>
        <p:txBody>
          <a:bodyPr wrap="square" lIns="0" tIns="0" rIns="0" bIns="0" rtlCol="0" anchor="t"/>
          <a:lstStyle/>
          <a:p>
            <a:pPr>
              <a:lnSpc>
                <a:spcPts val="1994"/>
              </a:lnSpc>
            </a:pPr>
            <a:r>
              <a:rPr lang="en-US" sz="1200" b="1" spc="-35" kern="0" dirty="0">
                <a:solidFill>
                  <a:srgbClr val="FFFFFF"/>
                </a:solidFill>
                <a:latin typeface="HarmonyOS Sans SC" pitchFamily="34" charset="0"/>
                <a:ea typeface="HarmonyOS Sans SC" pitchFamily="34" charset="-122"/>
                <a:cs typeface="HarmonyOS Sans SC" pitchFamily="34" charset="-120"/>
              </a:rPr>
              <a:t>举个例子来说明这个问题，假设我们要创建一个自定义的输入框组件，其中包含一个输入框和一个清除按钮。当用户在输入框中输入内容时，可以点击清除按钮来清空输入框的内容。</a:t>
            </a:r>
            <a:endParaRPr lang="en-US" sz="1178" dirty="0"/>
          </a:p>
        </p:txBody>
      </p:sp>
      <p:sp>
        <p:nvSpPr>
          <p:cNvPr id="10" name="Text 3"/>
          <p:cNvSpPr/>
          <p:nvPr/>
        </p:nvSpPr>
        <p:spPr>
          <a:xfrm>
            <a:off x="914118" y="2171028"/>
            <a:ext cx="7312932" cy="0"/>
          </a:xfrm>
          <a:prstGeom prst="rect">
            <a:avLst/>
          </a:prstGeom>
          <a:noFill/>
          <a:ln/>
        </p:spPr>
        <p:txBody>
          <a:bodyPr wrap="square" lIns="0" tIns="0" rIns="0" bIns="0" rtlCol="0" anchor="t"/>
          <a:lstStyle/>
          <a:p>
            <a:endParaRPr lang="en-US" dirty="0"/>
          </a:p>
        </p:txBody>
      </p:sp>
      <p:sp>
        <p:nvSpPr>
          <p:cNvPr id="11" name="Text 4"/>
          <p:cNvSpPr/>
          <p:nvPr/>
        </p:nvSpPr>
        <p:spPr>
          <a:xfrm>
            <a:off x="1114865" y="2614375"/>
            <a:ext cx="3272895" cy="779284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使用`v-model`直接实现：</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v-model="inputValue" type="text"&gt;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@click="clearInput"&gt;清空《/button&gt;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inputValue: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clearInput()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this.inputValue =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v-model`可以很方便地实现功能，但是这样的组件在复用时可能存在问题。假设我们在多个地方都需要使用这个输入框组件，但是有些地方需要输入框的值是受控的，而有些地方需要是非受控的。使用`v-model`就无法满足这种需求，因为`v-model`直接将输入框的值绑定到了组件的`inputValue`上，无法灵活地根据不同的场景来控制输入框的值。</a:t>
            </a:r>
            <a:endParaRPr lang="en-US" sz="1178" dirty="0"/>
          </a:p>
        </p:txBody>
      </p:sp>
      <p:sp>
        <p:nvSpPr>
          <p:cNvPr id="12" name="Text 5"/>
          <p:cNvSpPr/>
          <p:nvPr/>
        </p:nvSpPr>
        <p:spPr>
          <a:xfrm>
            <a:off x="959824" y="10530623"/>
            <a:ext cx="3427937" cy="0"/>
          </a:xfrm>
          <a:prstGeom prst="rect">
            <a:avLst/>
          </a:prstGeom>
          <a:noFill/>
          <a:ln/>
        </p:spPr>
        <p:txBody>
          <a:bodyPr wrap="square" lIns="0" tIns="0" rIns="0" bIns="0" rtlCol="0" anchor="t"/>
          <a:lstStyle/>
          <a:p>
            <a:endParaRPr lang="en-US" dirty="0"/>
          </a:p>
        </p:txBody>
      </p:sp>
      <p:sp>
        <p:nvSpPr>
          <p:cNvPr id="13" name="Text 6"/>
          <p:cNvSpPr/>
          <p:nvPr/>
        </p:nvSpPr>
        <p:spPr>
          <a:xfrm>
            <a:off x="4935015" y="2614375"/>
            <a:ext cx="3246327" cy="10306663"/>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为了提高组件的灵活性和复用性，我们可以将输入框的值和清空操作分别拆解成props和事件，如下所示：</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:value="value" @input="updateValue" type="text"&gt;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《button @click="clear"&gt;清空《/button&gt;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value: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methods: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updateValue(event)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this.$emit('input', event.target.value);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clear()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this.$emit('input',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在这个拆解后的组件中，我们将输入框的值通过`value`属性传入组件，并使用`@input`监听输入框的输入事件，然后通过`this.$emit('input', ...)`将输入框的值更新传递出去。</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使用这种拆解后的方式，我们可以在使用组件时更加灵活地控制输入框的值。例如，如果我们需要在某个地方将输入框的值设为固定值，只需传入一个`value`属性即可；如果需要在另一个地方使输入框的值受到响应，只需绑定一个`v-model`指令即可。这样的组件更加通用、灵活，也更容易维护和复用。</a:t>
            </a:r>
            <a:endParaRPr lang="en-US" sz="1178" dirty="0"/>
          </a:p>
        </p:txBody>
      </p:sp>
      <p:sp>
        <p:nvSpPr>
          <p:cNvPr id="14" name="Text 7"/>
          <p:cNvSpPr/>
          <p:nvPr/>
        </p:nvSpPr>
        <p:spPr>
          <a:xfrm>
            <a:off x="4753406" y="13044445"/>
            <a:ext cx="3427937" cy="0"/>
          </a:xfrm>
          <a:prstGeom prst="rect">
            <a:avLst/>
          </a:prstGeom>
          <a:noFill/>
          <a:ln/>
        </p:spPr>
        <p:txBody>
          <a:bodyPr wrap="square" lIns="0" tIns="0" rIns="0" bIns="0" rtlCol="0" anchor="t"/>
          <a:lstStyle/>
          <a:p>
            <a:endParaRPr lang="en-US" dirty="0"/>
          </a:p>
        </p:txBody>
      </p:sp>
      <p:sp>
        <p:nvSpPr>
          <p:cNvPr id="15" name="Text 8"/>
          <p:cNvSpPr/>
          <p:nvPr/>
        </p:nvSpPr>
        <p:spPr>
          <a:xfrm>
            <a:off x="959824" y="2582382"/>
            <a:ext cx="63632" cy="274234"/>
          </a:xfrm>
          <a:prstGeom prst="rect">
            <a:avLst/>
          </a:prstGeom>
          <a:noFill/>
          <a:ln/>
        </p:spPr>
        <p:txBody>
          <a:bodyPr wrap="square" lIns="0" tIns="0" rIns="0" bIns="0" rtlCol="0" anchor="t"/>
          <a:lstStyle/>
          <a:p>
            <a:pPr>
              <a:lnSpc>
                <a:spcPts val="2175"/>
              </a:lnSpc>
            </a:pPr>
            <a:r>
              <a:rPr lang="en-US" sz="1500" b="1" spc="-43" kern="0" dirty="0">
                <a:solidFill>
                  <a:srgbClr val="306FC7"/>
                </a:solidFill>
                <a:latin typeface="D-DIN" pitchFamily="34" charset="0"/>
                <a:ea typeface="D-DIN" pitchFamily="34" charset="-122"/>
                <a:cs typeface="D-DIN" pitchFamily="34" charset="-120"/>
              </a:rPr>
              <a:t>1</a:t>
            </a:r>
            <a:endParaRPr lang="en-US" sz="1450" dirty="0"/>
          </a:p>
        </p:txBody>
      </p:sp>
      <p:sp>
        <p:nvSpPr>
          <p:cNvPr id="16" name="Text 9"/>
          <p:cNvSpPr/>
          <p:nvPr/>
        </p:nvSpPr>
        <p:spPr>
          <a:xfrm>
            <a:off x="4753406" y="2582382"/>
            <a:ext cx="90198" cy="274234"/>
          </a:xfrm>
          <a:prstGeom prst="rect">
            <a:avLst/>
          </a:prstGeom>
          <a:noFill/>
          <a:ln/>
        </p:spPr>
        <p:txBody>
          <a:bodyPr wrap="square" lIns="0" tIns="0" rIns="0" bIns="0" rtlCol="0" anchor="t"/>
          <a:lstStyle/>
          <a:p>
            <a:pPr>
              <a:lnSpc>
                <a:spcPts val="2175"/>
              </a:lnSpc>
            </a:pPr>
            <a:r>
              <a:rPr lang="en-US" sz="1500" b="1" spc="-43" kern="0" dirty="0">
                <a:solidFill>
                  <a:srgbClr val="306FC7"/>
                </a:solidFill>
                <a:latin typeface="D-DIN" pitchFamily="34" charset="0"/>
                <a:ea typeface="D-DIN" pitchFamily="34" charset="-122"/>
                <a:cs typeface="D-DIN" pitchFamily="34" charset="-120"/>
              </a:rPr>
              <a:t>2</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548469"/>
            <a:ext cx="3656466" cy="4419752"/>
          </a:xfrm>
          <a:prstGeom prst="rect">
            <a:avLst/>
          </a:prstGeom>
        </p:spPr>
      </p:pic>
      <p:pic>
        <p:nvPicPr>
          <p:cNvPr id="3" name="Image 1" descr="preencoded.png">    </p:cNvPr>
          <p:cNvPicPr>
            <a:picLocks noChangeAspect="1"/>
          </p:cNvPicPr>
          <p:nvPr/>
        </p:nvPicPr>
        <p:blipFill>
          <a:blip r:embed="rId2"/>
          <a:stretch>
            <a:fillRect/>
          </a:stretch>
        </p:blipFill>
        <p:spPr>
          <a:xfrm>
            <a:off x="731295" y="548469"/>
            <a:ext cx="3656466" cy="4419752"/>
          </a:xfrm>
          <a:prstGeom prst="rect">
            <a:avLst/>
          </a:prstGeom>
        </p:spPr>
      </p:pic>
      <p:sp>
        <p:nvSpPr>
          <p:cNvPr id="4" name="Text 0"/>
          <p:cNvSpPr/>
          <p:nvPr/>
        </p:nvSpPr>
        <p:spPr>
          <a:xfrm>
            <a:off x="365646" y="228531"/>
            <a:ext cx="8409873" cy="0"/>
          </a:xfrm>
          <a:prstGeom prst="rect">
            <a:avLst/>
          </a:prstGeom>
          <a:noFill/>
          <a:ln/>
        </p:spPr>
        <p:txBody>
          <a:bodyPr wrap="square" lIns="0" tIns="0" rIns="0" bIns="0" rtlCol="0" anchor="t"/>
          <a:lstStyle/>
          <a:p>
            <a:endParaRPr lang="en-US" dirty="0"/>
          </a:p>
        </p:txBody>
      </p:sp>
      <p:sp>
        <p:nvSpPr>
          <p:cNvPr id="5" name="Text 1"/>
          <p:cNvSpPr/>
          <p:nvPr/>
        </p:nvSpPr>
        <p:spPr>
          <a:xfrm>
            <a:off x="365646" y="274234"/>
            <a:ext cx="8409873" cy="0"/>
          </a:xfrm>
          <a:prstGeom prst="rect">
            <a:avLst/>
          </a:prstGeom>
          <a:noFill/>
          <a:ln/>
        </p:spPr>
        <p:txBody>
          <a:bodyPr wrap="square" lIns="0" tIns="0" rIns="0" bIns="0" rtlCol="0" anchor="t"/>
          <a:lstStyle/>
          <a:p>
            <a:endParaRPr lang="en-US" dirty="0"/>
          </a:p>
        </p:txBody>
      </p:sp>
      <p:sp>
        <p:nvSpPr>
          <p:cNvPr id="6" name="Text 2"/>
          <p:cNvSpPr/>
          <p:nvPr/>
        </p:nvSpPr>
        <p:spPr>
          <a:xfrm>
            <a:off x="923258" y="708438"/>
            <a:ext cx="3272537" cy="1759676"/>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 id="app"&gt;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《VBindVmodel :value="inputVal1"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《VBindVmodel :value="inputVal2" @input="inputVal2=$event"/&gt;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p:txBody>
      </p:sp>
      <p:sp>
        <p:nvSpPr>
          <p:cNvPr id="7" name="Text 3"/>
          <p:cNvSpPr/>
          <p:nvPr/>
        </p:nvSpPr>
        <p:spPr>
          <a:xfrm>
            <a:off x="923258" y="2513822"/>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708438"/>
            <a:ext cx="3272537" cy="4022112"/>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import VBindVmodel from './components/VBindVmodel.vue';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export default{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name:'App',</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VBindVmodel</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inputVal1:'abcde',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inputVal2:'88888'</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p:txBody>
      </p:sp>
      <p:sp>
        <p:nvSpPr>
          <p:cNvPr id="9" name="Text 5"/>
          <p:cNvSpPr/>
          <p:nvPr/>
        </p:nvSpPr>
        <p:spPr>
          <a:xfrm>
            <a:off x="4945371" y="4776259"/>
            <a:ext cx="3272537" cy="0"/>
          </a:xfrm>
          <a:prstGeom prst="rect">
            <a:avLst/>
          </a:prstGeom>
          <a:noFill/>
          <a:ln/>
        </p:spPr>
        <p:txBody>
          <a:bodyPr wrap="square" lIns="0" tIns="0" rIns="0" bIns="0" rtlCol="0" anchor="t"/>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753406" y="1645411"/>
            <a:ext cx="3656466" cy="6682194"/>
          </a:xfrm>
          <a:prstGeom prst="rect">
            <a:avLst/>
          </a:prstGeom>
        </p:spPr>
      </p:pic>
      <p:pic>
        <p:nvPicPr>
          <p:cNvPr id="3" name="Image 1" descr="preencoded.png">    </p:cNvPr>
          <p:cNvPicPr>
            <a:picLocks noChangeAspect="1"/>
          </p:cNvPicPr>
          <p:nvPr/>
        </p:nvPicPr>
        <p:blipFill>
          <a:blip r:embed="rId2"/>
          <a:stretch>
            <a:fillRect/>
          </a:stretch>
        </p:blipFill>
        <p:spPr>
          <a:xfrm>
            <a:off x="731295" y="1645411"/>
            <a:ext cx="3656466" cy="6682194"/>
          </a:xfrm>
          <a:prstGeom prst="rect">
            <a:avLst/>
          </a:prstGeom>
        </p:spPr>
      </p:pic>
      <p:sp>
        <p:nvSpPr>
          <p:cNvPr id="4" name="Text 0"/>
          <p:cNvSpPr/>
          <p:nvPr/>
        </p:nvSpPr>
        <p:spPr>
          <a:xfrm>
            <a:off x="365646" y="228531"/>
            <a:ext cx="8409873" cy="594175"/>
          </a:xfrm>
          <a:prstGeom prst="rect">
            <a:avLst/>
          </a:prstGeom>
          <a:noFill/>
          <a:ln/>
        </p:spPr>
        <p:txBody>
          <a:bodyPr wrap="square" lIns="0" tIns="0" rIns="0" bIns="0" rtlCol="0" anchor="t"/>
          <a:lstStyle/>
          <a:p>
            <a:pPr>
              <a:lnSpc>
                <a:spcPts val="2356"/>
              </a:lnSpc>
            </a:pPr>
            <a:r>
              <a:rPr lang="en-US" sz="1600" b="1" spc="-49" kern="0" dirty="0">
                <a:solidFill>
                  <a:srgbClr val="333333"/>
                </a:solidFill>
                <a:latin typeface="HarmonyOS Sans SC" pitchFamily="34" charset="0"/>
                <a:ea typeface="HarmonyOS Sans SC" pitchFamily="34" charset="-122"/>
                <a:cs typeface="HarmonyOS Sans SC" pitchFamily="34" charset="-120"/>
              </a:rPr>
              <a:t>在父组件中使用子组件时，可以通过`v-model`来实现子组件与父组件之间的双向绑定，类似于原生的表单元素。</a:t>
            </a:r>
            <a:endParaRPr lang="en-US" sz="1631" dirty="0"/>
          </a:p>
        </p:txBody>
      </p:sp>
      <p:sp>
        <p:nvSpPr>
          <p:cNvPr id="5" name="Text 1"/>
          <p:cNvSpPr/>
          <p:nvPr/>
        </p:nvSpPr>
        <p:spPr>
          <a:xfrm>
            <a:off x="365646" y="868415"/>
            <a:ext cx="8409873" cy="502763"/>
          </a:xfrm>
          <a:prstGeom prst="rect">
            <a:avLst/>
          </a:prstGeom>
          <a:noFill/>
          <a:ln/>
        </p:spPr>
        <p:txBody>
          <a:bodyPr wrap="square" lIns="0" tIns="0" rIns="0" bIns="0" rtlCol="0" anchor="t"/>
          <a:lstStyle/>
          <a:p>
            <a:pPr>
              <a:lnSpc>
                <a:spcPts val="1994"/>
              </a:lnSpc>
            </a:pPr>
            <a:r>
              <a:rPr lang="en-US" sz="1200" b="0" spc="-35" kern="0" dirty="0">
                <a:solidFill>
                  <a:srgbClr val="888888"/>
                </a:solidFill>
                <a:latin typeface="HarmonyOS Sans SC" pitchFamily="34" charset="0"/>
                <a:ea typeface="HarmonyOS Sans SC" pitchFamily="34" charset="-122"/>
                <a:cs typeface="HarmonyOS Sans SC" pitchFamily="34" charset="-120"/>
              </a:rPr>
              <a:t> 要实现这一效果，首先需要在子组件中定义一个名为`value`的prop，并在子组件的`《input&gt;`元素中使用该prop来绑定输入框的值。然后，通过`$emit('input', ...)`来将输入框的值传递给父组件，从而实现双向绑定。</a:t>
            </a:r>
            <a:endParaRPr lang="en-US" sz="1178" dirty="0"/>
          </a:p>
        </p:txBody>
      </p:sp>
      <p:sp>
        <p:nvSpPr>
          <p:cNvPr id="6" name="Text 2"/>
          <p:cNvSpPr/>
          <p:nvPr/>
        </p:nvSpPr>
        <p:spPr>
          <a:xfrm>
            <a:off x="923258" y="1805384"/>
            <a:ext cx="3272537" cy="4524874"/>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下面是一个简单的例子来说明如何实现这个过程：</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子组件 `CustomInput.vue`：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 :value="value" @input="$emit('input', $event.target.value)"&gt;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props: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value: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type: String,</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7" name="Text 3"/>
          <p:cNvSpPr/>
          <p:nvPr/>
        </p:nvSpPr>
        <p:spPr>
          <a:xfrm>
            <a:off x="923258" y="6375966"/>
            <a:ext cx="3272537" cy="0"/>
          </a:xfrm>
          <a:prstGeom prst="rect">
            <a:avLst/>
          </a:prstGeom>
          <a:noFill/>
          <a:ln/>
        </p:spPr>
        <p:txBody>
          <a:bodyPr wrap="square" lIns="0" tIns="0" rIns="0" bIns="0" rtlCol="0" anchor="t"/>
          <a:lstStyle/>
          <a:p>
            <a:endParaRPr lang="en-US" dirty="0"/>
          </a:p>
        </p:txBody>
      </p:sp>
      <p:sp>
        <p:nvSpPr>
          <p:cNvPr id="8" name="Text 4"/>
          <p:cNvSpPr/>
          <p:nvPr/>
        </p:nvSpPr>
        <p:spPr>
          <a:xfrm>
            <a:off x="4945371" y="1805384"/>
            <a:ext cx="3272537" cy="6284551"/>
          </a:xfrm>
          <a:prstGeom prst="rect">
            <a:avLst/>
          </a:prstGeom>
          <a:noFill/>
          <a:ln/>
        </p:spPr>
        <p:txBody>
          <a:bodyPr wrap="square" lIns="0" tIns="0" rIns="0" bIns="0" rtlCol="0" anchor="t"/>
          <a:lstStyle/>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在父组件中使用子组件 `App.vue`：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 使用v-model来双向绑定子组件的value属性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《CustomInput v-model="inputValue" /&gt;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《p&gt;输入框的值：{{ inputValue }}《/p&gt;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《/div&gt;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《/template&gt;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import CustomInput from './components/CustomInput.vue';</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export default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components: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CustomInput,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data()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return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inputValue: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  },</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《/script&gt;</a:t>
            </a:r>
            <a:endParaRPr lang="en-US" sz="1178" dirty="0"/>
          </a:p>
          <a:p>
            <a:pPr>
              <a:lnSpc>
                <a:spcPts val="1994"/>
              </a:lnSpc>
            </a:pPr>
            <a:r>
              <a:rPr lang="en-US" sz="1200" b="1" spc="-35" kern="0" dirty="0">
                <a:solidFill>
                  <a:srgbClr val="333333"/>
                </a:solidFill>
                <a:latin typeface="HarmonyOS Sans SC" pitchFamily="34" charset="0"/>
                <a:ea typeface="HarmonyOS Sans SC" pitchFamily="34" charset="-122"/>
                <a:cs typeface="HarmonyOS Sans SC" pitchFamily="34" charset="-120"/>
              </a:rPr>
              <a:t>```</a:t>
            </a:r>
            <a:endParaRPr lang="en-US" sz="1178" dirty="0"/>
          </a:p>
        </p:txBody>
      </p:sp>
      <p:sp>
        <p:nvSpPr>
          <p:cNvPr id="9" name="Text 5"/>
          <p:cNvSpPr/>
          <p:nvPr/>
        </p:nvSpPr>
        <p:spPr>
          <a:xfrm>
            <a:off x="4945371" y="8135638"/>
            <a:ext cx="3272537" cy="0"/>
          </a:xfrm>
          <a:prstGeom prst="rect">
            <a:avLst/>
          </a:prstGeom>
          <a:noFill/>
          <a:ln/>
        </p:spPr>
        <p:txBody>
          <a:bodyPr wrap="square" lIns="0" tIns="0" rIns="0" bIns="0" rtlCol="0" anchor="t"/>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2023-08-09T10:42:40Z</dcterms:created>
  <dcterms:modified xsi:type="dcterms:W3CDTF">2023-08-09T10:42:40Z</dcterms:modified>
</cp:coreProperties>
</file>