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slideLayout" Target="../slideLayouts/slideLayout1.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image" Target="../media/image-13-8.png"/><Relationship Id="rId9" Type="http://schemas.openxmlformats.org/officeDocument/2006/relationships/slideLayout" Target="../slideLayouts/slideLayout1.xml"/><Relationship Id="rId10"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slideLayout" Target="../slideLayouts/slideLayout1.xml"/><Relationship Id="rId8"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slideLayout" Target="../slideLayouts/slideLayout1.xml"/><Relationship Id="rId10"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534017"/>
            <a:ext cx="3656466" cy="3414225"/>
          </a:xfrm>
          <a:prstGeom prst="rect">
            <a:avLst/>
          </a:prstGeom>
        </p:spPr>
      </p:pic>
      <p:pic>
        <p:nvPicPr>
          <p:cNvPr id="3" name="Image 1" descr="preencoded.png">    </p:cNvPr>
          <p:cNvPicPr>
            <a:picLocks noChangeAspect="1"/>
          </p:cNvPicPr>
          <p:nvPr/>
        </p:nvPicPr>
        <p:blipFill>
          <a:blip r:embed="rId2"/>
          <a:stretch>
            <a:fillRect/>
          </a:stretch>
        </p:blipFill>
        <p:spPr>
          <a:xfrm>
            <a:off x="731295" y="4534017"/>
            <a:ext cx="3656466" cy="3414225"/>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3162843"/>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3162843"/>
          </a:xfrm>
          <a:prstGeom prst="rect">
            <a:avLst/>
          </a:prstGeom>
        </p:spPr>
      </p:pic>
      <p:sp>
        <p:nvSpPr>
          <p:cNvPr id="6"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 中，自定义指令的钩子函数是用于处理不同阶段的指令生命周期的回调函数。其中，`inserted` 钩子函数是自定义指令在被绑定元素插入父节点时触发的钩子。</a:t>
            </a:r>
            <a:endParaRPr lang="en-US" sz="1631" dirty="0"/>
          </a:p>
        </p:txBody>
      </p:sp>
      <p:sp>
        <p:nvSpPr>
          <p:cNvPr id="7"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6"/>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`inserted`：在被绑定元素插入父节点时触发的钩子函数。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在自定义指令的钩子函数中，有三个重要的参数：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`el`：指令所绑定的元素，可以直接操作 DOM 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`binding`：一个对象，包含指令的信息，例如指令的值、参数、修饰符等。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`vnode`：Vue 编译生成的虚拟节点。</a:t>
            </a:r>
            <a:endParaRPr lang="en-US" sz="1178" dirty="0"/>
          </a:p>
        </p:txBody>
      </p:sp>
      <p:sp>
        <p:nvSpPr>
          <p:cNvPr id="9" name="Text 3"/>
          <p:cNvSpPr/>
          <p:nvPr/>
        </p:nvSpPr>
        <p:spPr>
          <a:xfrm>
            <a:off x="923258" y="3359378"/>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6"/>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现在，让我们来创建一个名为 `v-color` 的自定义指令，并使用 `inserted` 钩子函数实现变色的效果。我们将指令的值传递给 `v-color` 指令，并将其应用于元素的颜色样式。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 v-color="'red'"&gt;Hello, Vue with Custom Directive!《/h1&gt;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1" name="Text 5"/>
          <p:cNvSpPr/>
          <p:nvPr/>
        </p:nvSpPr>
        <p:spPr>
          <a:xfrm>
            <a:off x="4945371" y="4113524"/>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693988"/>
            <a:ext cx="3272537" cy="301658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directives: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inserted: function (el, binding)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el.style.color = binding.value;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7756277"/>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693988"/>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在上面的示例中，我们创建了一个名为 `color` 的自定义指令，并在 `《h1&gt;` 标签上应用了 `v-color="'red'"`。在 `inserted` 钩子函数中，我们使用 `el.style.color` 将 `binding.value` 设置为 `'red'`，从而实现文本变为红色的效果。</a:t>
            </a:r>
            <a:endParaRPr lang="en-US" sz="1178" dirty="0"/>
          </a:p>
        </p:txBody>
      </p:sp>
      <p:sp>
        <p:nvSpPr>
          <p:cNvPr id="15" name="Text 9"/>
          <p:cNvSpPr/>
          <p:nvPr/>
        </p:nvSpPr>
        <p:spPr>
          <a:xfrm>
            <a:off x="4945371" y="599660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187" y="7458109"/>
            <a:ext cx="3655934" cy="7435254"/>
          </a:xfrm>
          <a:prstGeom prst="rect">
            <a:avLst/>
          </a:prstGeom>
        </p:spPr>
      </p:pic>
      <p:pic>
        <p:nvPicPr>
          <p:cNvPr id="3" name="Image 1" descr="preencoded.png">    </p:cNvPr>
          <p:cNvPicPr>
            <a:picLocks noChangeAspect="1"/>
          </p:cNvPicPr>
          <p:nvPr/>
        </p:nvPicPr>
        <p:blipFill>
          <a:blip r:embed="rId2"/>
          <a:stretch>
            <a:fillRect/>
          </a:stretch>
        </p:blipFill>
        <p:spPr>
          <a:xfrm>
            <a:off x="4752714" y="799738"/>
            <a:ext cx="3655934" cy="6429875"/>
          </a:xfrm>
          <a:prstGeom prst="rect">
            <a:avLst/>
          </a:prstGeom>
        </p:spPr>
      </p:pic>
      <p:pic>
        <p:nvPicPr>
          <p:cNvPr id="4" name="Image 2" descr="preencoded.png">    </p:cNvPr>
          <p:cNvPicPr>
            <a:picLocks noChangeAspect="1"/>
          </p:cNvPicPr>
          <p:nvPr/>
        </p:nvPicPr>
        <p:blipFill>
          <a:blip r:embed="rId3"/>
          <a:stretch>
            <a:fillRect/>
          </a:stretch>
        </p:blipFill>
        <p:spPr>
          <a:xfrm>
            <a:off x="731187" y="799738"/>
            <a:ext cx="3655934" cy="6429875"/>
          </a:xfrm>
          <a:prstGeom prst="rect">
            <a:avLst/>
          </a:prstGeom>
        </p:spPr>
      </p:pic>
      <p:sp>
        <p:nvSpPr>
          <p:cNvPr id="5" name="Text 0"/>
          <p:cNvSpPr/>
          <p:nvPr/>
        </p:nvSpPr>
        <p:spPr>
          <a:xfrm>
            <a:off x="365592" y="228498"/>
            <a:ext cx="8408651" cy="0"/>
          </a:xfrm>
          <a:prstGeom prst="rect">
            <a:avLst/>
          </a:prstGeom>
          <a:noFill/>
          <a:ln/>
        </p:spPr>
        <p:txBody>
          <a:bodyPr wrap="square" lIns="0" tIns="0" rIns="0" bIns="0" rtlCol="0" anchor="t"/>
          <a:lstStyle/>
          <a:p>
            <a:endParaRPr lang="en-US" dirty="0"/>
          </a:p>
        </p:txBody>
      </p:sp>
      <p:sp>
        <p:nvSpPr>
          <p:cNvPr id="6" name="Text 1"/>
          <p:cNvSpPr/>
          <p:nvPr/>
        </p:nvSpPr>
        <p:spPr>
          <a:xfrm>
            <a:off x="365592" y="274193"/>
            <a:ext cx="8408651" cy="251349"/>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自定义标签组件EditableTag</a:t>
            </a:r>
            <a:endParaRPr lang="en-US" sz="1178" dirty="0"/>
          </a:p>
        </p:txBody>
      </p:sp>
      <p:sp>
        <p:nvSpPr>
          <p:cNvPr id="7" name="Text 2"/>
          <p:cNvSpPr/>
          <p:nvPr/>
        </p:nvSpPr>
        <p:spPr>
          <a:xfrm>
            <a:off x="923123" y="959682"/>
            <a:ext cx="3272062" cy="3267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我们判断是否鼠标悬停，然后在鼠标双击事件 dblclick 中切换编辑状态 editMode。当编辑状态时，我们使用 input 元素来编辑标签内容，并通过 v-model 来绑定 tempValue。在输入框失去焦点或按下回车时，我们将编辑状态关闭，并将修改后的值传递给父组件。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父组件可以通过 v-model 来绑定标签组件的值，并根据需要进行数据回显。注意在使用异步加载时，我们使用了 $nextTick 来确保在数据更新后进行操作。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可以在父组件中使用 《EditableTag v-model="tagValue" /&gt; 来使用这个自定义标签组件，并通过 tagValue 属性传递和获取标签的值</a:t>
            </a:r>
            <a:endParaRPr lang="en-US" sz="1178" dirty="0"/>
          </a:p>
        </p:txBody>
      </p:sp>
      <p:sp>
        <p:nvSpPr>
          <p:cNvPr id="8" name="Text 3"/>
          <p:cNvSpPr/>
          <p:nvPr/>
        </p:nvSpPr>
        <p:spPr>
          <a:xfrm>
            <a:off x="923123" y="4272872"/>
            <a:ext cx="3272062" cy="0"/>
          </a:xfrm>
          <a:prstGeom prst="rect">
            <a:avLst/>
          </a:prstGeom>
          <a:noFill/>
          <a:ln/>
        </p:spPr>
        <p:txBody>
          <a:bodyPr wrap="square" lIns="0" tIns="0" rIns="0" bIns="0" rtlCol="0" anchor="t"/>
          <a:lstStyle/>
          <a:p>
            <a:endParaRPr lang="en-US" dirty="0"/>
          </a:p>
        </p:txBody>
      </p:sp>
      <p:sp>
        <p:nvSpPr>
          <p:cNvPr id="9" name="Text 4"/>
          <p:cNvSpPr/>
          <p:nvPr/>
        </p:nvSpPr>
        <p:spPr>
          <a:xfrm>
            <a:off x="4944653" y="959682"/>
            <a:ext cx="3272059" cy="60322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《span v-if="!editMode" @dblclick="clickHandler"&gt;{{ value }}《/span&gt;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v-else ref="input" v-model="tempValue" @blur="onBlur"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@keyup.enter="onEnter"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'EditableTag',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value: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editMode: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tempValue: this.value,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5"/>
          <p:cNvSpPr/>
          <p:nvPr/>
        </p:nvSpPr>
        <p:spPr>
          <a:xfrm>
            <a:off x="4944653" y="7037679"/>
            <a:ext cx="3272059" cy="0"/>
          </a:xfrm>
          <a:prstGeom prst="rect">
            <a:avLst/>
          </a:prstGeom>
          <a:noFill/>
          <a:ln/>
        </p:spPr>
        <p:txBody>
          <a:bodyPr wrap="square" lIns="0" tIns="0" rIns="0" bIns="0" rtlCol="0" anchor="t"/>
          <a:lstStyle/>
          <a:p>
            <a:endParaRPr lang="en-US" dirty="0"/>
          </a:p>
        </p:txBody>
      </p:sp>
      <p:sp>
        <p:nvSpPr>
          <p:cNvPr id="11" name="Text 6"/>
          <p:cNvSpPr/>
          <p:nvPr/>
        </p:nvSpPr>
        <p:spPr>
          <a:xfrm>
            <a:off x="923123" y="7618053"/>
            <a:ext cx="3272062" cy="703767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onBlur()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this.editMode =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this.$emit('input', this.tempValue);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onEnter()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this.$refs.input.blur();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clickHandler()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this.editMode =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this.$nextTick(()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this.$refs.input.focus();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 scoped&gt;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display: inline-block;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1px solid #ccc;</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padding: 5px 10px;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border-radius: 4px;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cursor: pointer;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2" name="Text 7"/>
          <p:cNvSpPr/>
          <p:nvPr/>
        </p:nvSpPr>
        <p:spPr>
          <a:xfrm>
            <a:off x="923123" y="14701428"/>
            <a:ext cx="3272062"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187" y="10976943"/>
            <a:ext cx="3655934" cy="4921803"/>
          </a:xfrm>
          <a:prstGeom prst="rect">
            <a:avLst/>
          </a:prstGeom>
        </p:spPr>
      </p:pic>
      <p:pic>
        <p:nvPicPr>
          <p:cNvPr id="3" name="Image 1" descr="preencoded.png">    </p:cNvPr>
          <p:cNvPicPr>
            <a:picLocks noChangeAspect="1"/>
          </p:cNvPicPr>
          <p:nvPr/>
        </p:nvPicPr>
        <p:blipFill>
          <a:blip r:embed="rId2"/>
          <a:stretch>
            <a:fillRect/>
          </a:stretch>
        </p:blipFill>
        <p:spPr>
          <a:xfrm>
            <a:off x="4752714" y="799738"/>
            <a:ext cx="3655934" cy="9948713"/>
          </a:xfrm>
          <a:prstGeom prst="rect">
            <a:avLst/>
          </a:prstGeom>
        </p:spPr>
      </p:pic>
      <p:pic>
        <p:nvPicPr>
          <p:cNvPr id="4" name="Image 2" descr="preencoded.png">    </p:cNvPr>
          <p:cNvPicPr>
            <a:picLocks noChangeAspect="1"/>
          </p:cNvPicPr>
          <p:nvPr/>
        </p:nvPicPr>
        <p:blipFill>
          <a:blip r:embed="rId3"/>
          <a:stretch>
            <a:fillRect/>
          </a:stretch>
        </p:blipFill>
        <p:spPr>
          <a:xfrm>
            <a:off x="731187" y="799738"/>
            <a:ext cx="3655934" cy="9948713"/>
          </a:xfrm>
          <a:prstGeom prst="rect">
            <a:avLst/>
          </a:prstGeom>
        </p:spPr>
      </p:pic>
      <p:sp>
        <p:nvSpPr>
          <p:cNvPr id="5" name="Text 0"/>
          <p:cNvSpPr/>
          <p:nvPr/>
        </p:nvSpPr>
        <p:spPr>
          <a:xfrm>
            <a:off x="365592" y="228498"/>
            <a:ext cx="8408651" cy="0"/>
          </a:xfrm>
          <a:prstGeom prst="rect">
            <a:avLst/>
          </a:prstGeom>
          <a:noFill/>
          <a:ln/>
        </p:spPr>
        <p:txBody>
          <a:bodyPr wrap="square" lIns="0" tIns="0" rIns="0" bIns="0" rtlCol="0" anchor="t"/>
          <a:lstStyle/>
          <a:p>
            <a:endParaRPr lang="en-US" dirty="0"/>
          </a:p>
        </p:txBody>
      </p:sp>
      <p:sp>
        <p:nvSpPr>
          <p:cNvPr id="6" name="Text 1"/>
          <p:cNvSpPr/>
          <p:nvPr/>
        </p:nvSpPr>
        <p:spPr>
          <a:xfrm>
            <a:off x="365592" y="274193"/>
            <a:ext cx="8408651" cy="251349"/>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可以自定义表头和表身的表格组件</a:t>
            </a:r>
            <a:endParaRPr lang="en-US" sz="1178" dirty="0"/>
          </a:p>
        </p:txBody>
      </p:sp>
      <p:sp>
        <p:nvSpPr>
          <p:cNvPr id="7" name="Text 2"/>
          <p:cNvSpPr/>
          <p:nvPr/>
        </p:nvSpPr>
        <p:spPr>
          <a:xfrm>
            <a:off x="923123" y="959682"/>
            <a:ext cx="3272062" cy="955113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 name="table-header"&gt;《/slot&gt;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 v-for="(item, index) in items" :key="index"&gt;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 name="table-body" :myItem="item" :myIndex="index"&gt;《/slot&gt;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items: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Array,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required: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ParentComponent.vue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《TableComponent :items="data"&gt;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自定义表头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 v-slot:table-header&gt;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《th&gt;表头1《/th&gt;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《th&gt;表头2《/th&gt;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p:txBody>
      </p:sp>
      <p:sp>
        <p:nvSpPr>
          <p:cNvPr id="8" name="Text 3"/>
          <p:cNvSpPr/>
          <p:nvPr/>
        </p:nvSpPr>
        <p:spPr>
          <a:xfrm>
            <a:off x="923123" y="10556509"/>
            <a:ext cx="3272062" cy="0"/>
          </a:xfrm>
          <a:prstGeom prst="rect">
            <a:avLst/>
          </a:prstGeom>
          <a:noFill/>
          <a:ln/>
        </p:spPr>
        <p:txBody>
          <a:bodyPr wrap="square" lIns="0" tIns="0" rIns="0" bIns="0" rtlCol="0" anchor="t"/>
          <a:lstStyle/>
          <a:p>
            <a:endParaRPr lang="en-US" dirty="0"/>
          </a:p>
        </p:txBody>
      </p:sp>
      <p:sp>
        <p:nvSpPr>
          <p:cNvPr id="9" name="Text 4"/>
          <p:cNvSpPr/>
          <p:nvPr/>
        </p:nvSpPr>
        <p:spPr>
          <a:xfrm>
            <a:off x="4944653" y="959682"/>
            <a:ext cx="3272059" cy="2010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自定义表身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 v-slot:table-body="obj"&gt;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 obj.myItem.column1 }}《/td&gt;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 obj.myItem.column2 }}《/td&gt;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0" name="Text 5"/>
          <p:cNvSpPr/>
          <p:nvPr/>
        </p:nvSpPr>
        <p:spPr>
          <a:xfrm>
            <a:off x="4944653" y="3016143"/>
            <a:ext cx="3272059" cy="0"/>
          </a:xfrm>
          <a:prstGeom prst="rect">
            <a:avLst/>
          </a:prstGeom>
          <a:noFill/>
          <a:ln/>
        </p:spPr>
        <p:txBody>
          <a:bodyPr wrap="square" lIns="0" tIns="0" rIns="0" bIns="0" rtlCol="0" anchor="t"/>
          <a:lstStyle/>
          <a:p>
            <a:endParaRPr lang="en-US" dirty="0"/>
          </a:p>
        </p:txBody>
      </p:sp>
      <p:sp>
        <p:nvSpPr>
          <p:cNvPr id="11" name="Text 6"/>
          <p:cNvSpPr/>
          <p:nvPr/>
        </p:nvSpPr>
        <p:spPr>
          <a:xfrm>
            <a:off x="923123" y="11136893"/>
            <a:ext cx="3272062" cy="45242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TableComponent from './components/TableComponent.vue';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column1: '行1列1', column2: '行1列2'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column1: '行2列1', column2: '行2列2'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column1: '行3列1', column2: '行3列2'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2" name="Text 7"/>
          <p:cNvSpPr/>
          <p:nvPr/>
        </p:nvSpPr>
        <p:spPr>
          <a:xfrm>
            <a:off x="923123" y="15706811"/>
            <a:ext cx="3272062"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187" y="9053009"/>
            <a:ext cx="3655934" cy="1402961"/>
          </a:xfrm>
          <a:prstGeom prst="rect">
            <a:avLst/>
          </a:prstGeom>
        </p:spPr>
      </p:pic>
      <p:pic>
        <p:nvPicPr>
          <p:cNvPr id="3" name="Image 1" descr="preencoded.png">    </p:cNvPr>
          <p:cNvPicPr>
            <a:picLocks noChangeAspect="1"/>
          </p:cNvPicPr>
          <p:nvPr/>
        </p:nvPicPr>
        <p:blipFill>
          <a:blip r:embed="rId2"/>
          <a:stretch>
            <a:fillRect/>
          </a:stretch>
        </p:blipFill>
        <p:spPr>
          <a:xfrm>
            <a:off x="4752714" y="7170196"/>
            <a:ext cx="3655934" cy="1654318"/>
          </a:xfrm>
          <a:prstGeom prst="rect">
            <a:avLst/>
          </a:prstGeom>
        </p:spPr>
      </p:pic>
      <p:pic>
        <p:nvPicPr>
          <p:cNvPr id="4" name="Image 2" descr="preencoded.png">    </p:cNvPr>
          <p:cNvPicPr>
            <a:picLocks noChangeAspect="1"/>
          </p:cNvPicPr>
          <p:nvPr/>
        </p:nvPicPr>
        <p:blipFill>
          <a:blip r:embed="rId3"/>
          <a:stretch>
            <a:fillRect/>
          </a:stretch>
        </p:blipFill>
        <p:spPr>
          <a:xfrm>
            <a:off x="731187" y="7170196"/>
            <a:ext cx="3655934" cy="1654318"/>
          </a:xfrm>
          <a:prstGeom prst="rect">
            <a:avLst/>
          </a:prstGeom>
        </p:spPr>
      </p:pic>
      <p:pic>
        <p:nvPicPr>
          <p:cNvPr id="5" name="Image 3" descr="preencoded.png">    </p:cNvPr>
          <p:cNvPicPr>
            <a:picLocks noChangeAspect="1"/>
          </p:cNvPicPr>
          <p:nvPr/>
        </p:nvPicPr>
        <p:blipFill>
          <a:blip r:embed="rId4"/>
          <a:stretch>
            <a:fillRect/>
          </a:stretch>
        </p:blipFill>
        <p:spPr>
          <a:xfrm>
            <a:off x="4752714" y="4533356"/>
            <a:ext cx="3655934" cy="2408344"/>
          </a:xfrm>
          <a:prstGeom prst="rect">
            <a:avLst/>
          </a:prstGeom>
        </p:spPr>
      </p:pic>
      <p:pic>
        <p:nvPicPr>
          <p:cNvPr id="6" name="Image 4" descr="preencoded.png">    </p:cNvPr>
          <p:cNvPicPr>
            <a:picLocks noChangeAspect="1"/>
          </p:cNvPicPr>
          <p:nvPr/>
        </p:nvPicPr>
        <p:blipFill>
          <a:blip r:embed="rId5"/>
          <a:stretch>
            <a:fillRect/>
          </a:stretch>
        </p:blipFill>
        <p:spPr>
          <a:xfrm>
            <a:off x="731187" y="4533356"/>
            <a:ext cx="3655934" cy="2408344"/>
          </a:xfrm>
          <a:prstGeom prst="rect">
            <a:avLst/>
          </a:prstGeom>
        </p:spPr>
      </p:pic>
      <p:pic>
        <p:nvPicPr>
          <p:cNvPr id="7" name="Image 5" descr="preencoded.png">    </p:cNvPr>
          <p:cNvPicPr>
            <a:picLocks noChangeAspect="1"/>
          </p:cNvPicPr>
          <p:nvPr/>
        </p:nvPicPr>
        <p:blipFill>
          <a:blip r:embed="rId6"/>
          <a:stretch>
            <a:fillRect/>
          </a:stretch>
        </p:blipFill>
        <p:spPr>
          <a:xfrm>
            <a:off x="4752714" y="1142479"/>
            <a:ext cx="3655934" cy="3162382"/>
          </a:xfrm>
          <a:prstGeom prst="rect">
            <a:avLst/>
          </a:prstGeom>
        </p:spPr>
      </p:pic>
      <p:pic>
        <p:nvPicPr>
          <p:cNvPr id="8" name="Image 6" descr="preencoded.png">    </p:cNvPr>
          <p:cNvPicPr>
            <a:picLocks noChangeAspect="1"/>
          </p:cNvPicPr>
          <p:nvPr/>
        </p:nvPicPr>
        <p:blipFill>
          <a:blip r:embed="rId7"/>
          <a:stretch>
            <a:fillRect/>
          </a:stretch>
        </p:blipFill>
        <p:spPr>
          <a:xfrm>
            <a:off x="731187" y="1142479"/>
            <a:ext cx="3655934" cy="3162382"/>
          </a:xfrm>
          <a:prstGeom prst="rect">
            <a:avLst/>
          </a:prstGeom>
        </p:spPr>
      </p:pic>
      <p:sp>
        <p:nvSpPr>
          <p:cNvPr id="9" name="Text 0"/>
          <p:cNvSpPr/>
          <p:nvPr/>
        </p:nvSpPr>
        <p:spPr>
          <a:xfrm>
            <a:off x="365592" y="228498"/>
            <a:ext cx="8408651" cy="594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单页应用程序（Single Page Application，SPA）和多页应用程序（Multiple Page Application，MPA）是两种常见的前端应用程序架构。</a:t>
            </a:r>
            <a:endParaRPr lang="en-US" sz="1631" dirty="0"/>
          </a:p>
        </p:txBody>
      </p:sp>
      <p:sp>
        <p:nvSpPr>
          <p:cNvPr id="10" name="Text 1"/>
          <p:cNvSpPr/>
          <p:nvPr/>
        </p:nvSpPr>
        <p:spPr>
          <a:xfrm>
            <a:off x="365592" y="868286"/>
            <a:ext cx="8408651" cy="0"/>
          </a:xfrm>
          <a:prstGeom prst="rect">
            <a:avLst/>
          </a:prstGeom>
          <a:noFill/>
          <a:ln/>
        </p:spPr>
        <p:txBody>
          <a:bodyPr wrap="square" lIns="0" tIns="0" rIns="0" bIns="0" rtlCol="0" anchor="t"/>
          <a:lstStyle/>
          <a:p>
            <a:endParaRPr lang="en-US" dirty="0"/>
          </a:p>
        </p:txBody>
      </p:sp>
      <p:sp>
        <p:nvSpPr>
          <p:cNvPr id="11" name="Text 2"/>
          <p:cNvSpPr/>
          <p:nvPr/>
        </p:nvSpPr>
        <p:spPr>
          <a:xfrm>
            <a:off x="923123" y="1302424"/>
            <a:ext cx="3272062" cy="276480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单页应用程序 (SPA)：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单页应用程序是一种基于前端路由的应用程序，其核心思想是将整个应用加载在一个单独的HTML页面中。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在SPA中，所有的交互和页面切换都在客户端内部完成，通过前端路由来管理页面的展示和状态。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SPA通常使用异步加载技术，通过AJAX或者Fetch API等从服务器获取数据，并使用JavaScript动态更新页面内容，无需刷新整个页面。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前端框架如Vue.js、React和Angular等常用于开发SPA应用。</a:t>
            </a:r>
            <a:endParaRPr lang="en-US" sz="1178" dirty="0"/>
          </a:p>
        </p:txBody>
      </p:sp>
      <p:sp>
        <p:nvSpPr>
          <p:cNvPr id="12" name="Text 3"/>
          <p:cNvSpPr/>
          <p:nvPr/>
        </p:nvSpPr>
        <p:spPr>
          <a:xfrm>
            <a:off x="923123" y="4112927"/>
            <a:ext cx="3272062" cy="0"/>
          </a:xfrm>
          <a:prstGeom prst="rect">
            <a:avLst/>
          </a:prstGeom>
          <a:noFill/>
          <a:ln/>
        </p:spPr>
        <p:txBody>
          <a:bodyPr wrap="square" lIns="0" tIns="0" rIns="0" bIns="0" rtlCol="0" anchor="t"/>
          <a:lstStyle/>
          <a:p>
            <a:endParaRPr lang="en-US" dirty="0"/>
          </a:p>
        </p:txBody>
      </p:sp>
      <p:sp>
        <p:nvSpPr>
          <p:cNvPr id="13" name="Text 4"/>
          <p:cNvSpPr/>
          <p:nvPr/>
        </p:nvSpPr>
        <p:spPr>
          <a:xfrm>
            <a:off x="4944653" y="1302424"/>
            <a:ext cx="3272059" cy="10053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优点：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用户体验较好，页面切换快速，无需频繁刷新页面。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前后端分离，实现前后端的独立开发和部署。</a:t>
            </a:r>
            <a:endParaRPr lang="en-US" sz="1178" dirty="0"/>
          </a:p>
        </p:txBody>
      </p:sp>
      <p:sp>
        <p:nvSpPr>
          <p:cNvPr id="14" name="Text 5"/>
          <p:cNvSpPr/>
          <p:nvPr/>
        </p:nvSpPr>
        <p:spPr>
          <a:xfrm>
            <a:off x="4944653" y="2353507"/>
            <a:ext cx="3272059" cy="0"/>
          </a:xfrm>
          <a:prstGeom prst="rect">
            <a:avLst/>
          </a:prstGeom>
          <a:noFill/>
          <a:ln/>
        </p:spPr>
        <p:txBody>
          <a:bodyPr wrap="square" lIns="0" tIns="0" rIns="0" bIns="0" rtlCol="0" anchor="t"/>
          <a:lstStyle/>
          <a:p>
            <a:endParaRPr lang="en-US" dirty="0"/>
          </a:p>
        </p:txBody>
      </p:sp>
      <p:sp>
        <p:nvSpPr>
          <p:cNvPr id="15" name="Text 6"/>
          <p:cNvSpPr/>
          <p:nvPr/>
        </p:nvSpPr>
        <p:spPr>
          <a:xfrm>
            <a:off x="923123" y="4693306"/>
            <a:ext cx="3272062" cy="125672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缺点：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初次加载时，可能需要下载较大的JavaScript文件，增加首次加载时间。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对搜索引擎的SEO不友好，需要通过服务端渲染(SSR)或预渲染(Prerendering)等技术来解决。</a:t>
            </a:r>
            <a:endParaRPr lang="en-US" sz="1178" dirty="0"/>
          </a:p>
        </p:txBody>
      </p:sp>
      <p:sp>
        <p:nvSpPr>
          <p:cNvPr id="16" name="Text 7"/>
          <p:cNvSpPr/>
          <p:nvPr/>
        </p:nvSpPr>
        <p:spPr>
          <a:xfrm>
            <a:off x="923123" y="5995730"/>
            <a:ext cx="3272062" cy="0"/>
          </a:xfrm>
          <a:prstGeom prst="rect">
            <a:avLst/>
          </a:prstGeom>
          <a:noFill/>
          <a:ln/>
        </p:spPr>
        <p:txBody>
          <a:bodyPr wrap="square" lIns="0" tIns="0" rIns="0" bIns="0" rtlCol="0" anchor="t"/>
          <a:lstStyle/>
          <a:p>
            <a:endParaRPr lang="en-US" dirty="0"/>
          </a:p>
        </p:txBody>
      </p:sp>
      <p:sp>
        <p:nvSpPr>
          <p:cNvPr id="17" name="Text 8"/>
          <p:cNvSpPr/>
          <p:nvPr/>
        </p:nvSpPr>
        <p:spPr>
          <a:xfrm>
            <a:off x="4944653" y="4693306"/>
            <a:ext cx="3272059" cy="2010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多页应用程序 (MPA)：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多页应用程序是传统的Web应用程序架构，每个页面都对应一个独立的HTML文件，页面之间通过链接跳转完成。</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在MPA中，每次页面跳转都会触发一个新的HTTP请求，服务器返回一个新的HTML页面。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每个页面通常都包含自己的CSS和JavaScript，页面切换时会重新加载整个页面。</a:t>
            </a:r>
            <a:endParaRPr lang="en-US" sz="1178" dirty="0"/>
          </a:p>
        </p:txBody>
      </p:sp>
      <p:sp>
        <p:nvSpPr>
          <p:cNvPr id="18" name="Text 9"/>
          <p:cNvSpPr/>
          <p:nvPr/>
        </p:nvSpPr>
        <p:spPr>
          <a:xfrm>
            <a:off x="4944653" y="6749772"/>
            <a:ext cx="3272059" cy="0"/>
          </a:xfrm>
          <a:prstGeom prst="rect">
            <a:avLst/>
          </a:prstGeom>
          <a:noFill/>
          <a:ln/>
        </p:spPr>
        <p:txBody>
          <a:bodyPr wrap="square" lIns="0" tIns="0" rIns="0" bIns="0" rtlCol="0" anchor="t"/>
          <a:lstStyle/>
          <a:p>
            <a:endParaRPr lang="en-US" dirty="0"/>
          </a:p>
        </p:txBody>
      </p:sp>
      <p:sp>
        <p:nvSpPr>
          <p:cNvPr id="19" name="Text 10"/>
          <p:cNvSpPr/>
          <p:nvPr/>
        </p:nvSpPr>
        <p:spPr>
          <a:xfrm>
            <a:off x="923123" y="7330151"/>
            <a:ext cx="3272062" cy="125672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优点：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对搜索引擎的SEO较友好，搜索引擎可以直接抓取每个独立页面的内容。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初次加载时，每个页面只需要加载自己的资源，相对较快。</a:t>
            </a:r>
            <a:endParaRPr lang="en-US" sz="1178" dirty="0"/>
          </a:p>
        </p:txBody>
      </p:sp>
      <p:sp>
        <p:nvSpPr>
          <p:cNvPr id="20" name="Text 11"/>
          <p:cNvSpPr/>
          <p:nvPr/>
        </p:nvSpPr>
        <p:spPr>
          <a:xfrm>
            <a:off x="923123" y="8632575"/>
            <a:ext cx="3272062" cy="0"/>
          </a:xfrm>
          <a:prstGeom prst="rect">
            <a:avLst/>
          </a:prstGeom>
          <a:noFill/>
          <a:ln/>
        </p:spPr>
        <p:txBody>
          <a:bodyPr wrap="square" lIns="0" tIns="0" rIns="0" bIns="0" rtlCol="0" anchor="t"/>
          <a:lstStyle/>
          <a:p>
            <a:endParaRPr lang="en-US" dirty="0"/>
          </a:p>
        </p:txBody>
      </p:sp>
      <p:sp>
        <p:nvSpPr>
          <p:cNvPr id="21" name="Text 12"/>
          <p:cNvSpPr/>
          <p:nvPr/>
        </p:nvSpPr>
        <p:spPr>
          <a:xfrm>
            <a:off x="4944653" y="7330151"/>
            <a:ext cx="3272059" cy="100537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缺点：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页面切换较慢，需要重新加载整个页面。</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前后端耦合程度较高，开发和维护复杂度较高。</a:t>
            </a:r>
            <a:endParaRPr lang="en-US" sz="1178" dirty="0"/>
          </a:p>
        </p:txBody>
      </p:sp>
      <p:sp>
        <p:nvSpPr>
          <p:cNvPr id="22" name="Text 13"/>
          <p:cNvSpPr/>
          <p:nvPr/>
        </p:nvSpPr>
        <p:spPr>
          <a:xfrm>
            <a:off x="4944653" y="8381229"/>
            <a:ext cx="3272059" cy="0"/>
          </a:xfrm>
          <a:prstGeom prst="rect">
            <a:avLst/>
          </a:prstGeom>
          <a:noFill/>
          <a:ln/>
        </p:spPr>
        <p:txBody>
          <a:bodyPr wrap="square" lIns="0" tIns="0" rIns="0" bIns="0" rtlCol="0" anchor="t"/>
          <a:lstStyle/>
          <a:p>
            <a:endParaRPr lang="en-US" dirty="0"/>
          </a:p>
        </p:txBody>
      </p:sp>
      <p:sp>
        <p:nvSpPr>
          <p:cNvPr id="23" name="Text 14"/>
          <p:cNvSpPr/>
          <p:nvPr/>
        </p:nvSpPr>
        <p:spPr>
          <a:xfrm>
            <a:off x="923123" y="9212959"/>
            <a:ext cx="3272062" cy="100537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选择SPA还是MPA取决于项目需求和开发团队的偏好。SPA适合构建交互性较强的应用，如Web应用程序和后台管理系统等，而MPA适用于传统网站或页面结构简单的应用。</a:t>
            </a:r>
            <a:endParaRPr lang="en-US" sz="1178" dirty="0"/>
          </a:p>
        </p:txBody>
      </p:sp>
      <p:sp>
        <p:nvSpPr>
          <p:cNvPr id="24" name="Text 15"/>
          <p:cNvSpPr/>
          <p:nvPr/>
        </p:nvSpPr>
        <p:spPr>
          <a:xfrm>
            <a:off x="923123" y="10264032"/>
            <a:ext cx="3272062"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2714" y="5831216"/>
            <a:ext cx="3655934" cy="1402961"/>
          </a:xfrm>
          <a:prstGeom prst="rect">
            <a:avLst/>
          </a:prstGeom>
        </p:spPr>
      </p:pic>
      <p:pic>
        <p:nvPicPr>
          <p:cNvPr id="3" name="Image 1" descr="preencoded.png">    </p:cNvPr>
          <p:cNvPicPr>
            <a:picLocks noChangeAspect="1"/>
          </p:cNvPicPr>
          <p:nvPr/>
        </p:nvPicPr>
        <p:blipFill>
          <a:blip r:embed="rId2"/>
          <a:stretch>
            <a:fillRect/>
          </a:stretch>
        </p:blipFill>
        <p:spPr>
          <a:xfrm>
            <a:off x="731187" y="5831216"/>
            <a:ext cx="3655934" cy="1402961"/>
          </a:xfrm>
          <a:prstGeom prst="rect">
            <a:avLst/>
          </a:prstGeom>
        </p:spPr>
      </p:pic>
      <p:pic>
        <p:nvPicPr>
          <p:cNvPr id="4" name="Image 2" descr="preencoded.png">    </p:cNvPr>
          <p:cNvPicPr>
            <a:picLocks noChangeAspect="1"/>
          </p:cNvPicPr>
          <p:nvPr/>
        </p:nvPicPr>
        <p:blipFill>
          <a:blip r:embed="rId3"/>
          <a:stretch>
            <a:fillRect/>
          </a:stretch>
        </p:blipFill>
        <p:spPr>
          <a:xfrm>
            <a:off x="4752714" y="4451099"/>
            <a:ext cx="3655934" cy="1151621"/>
          </a:xfrm>
          <a:prstGeom prst="rect">
            <a:avLst/>
          </a:prstGeom>
        </p:spPr>
      </p:pic>
      <p:pic>
        <p:nvPicPr>
          <p:cNvPr id="5" name="Image 3" descr="preencoded.png">    </p:cNvPr>
          <p:cNvPicPr>
            <a:picLocks noChangeAspect="1"/>
          </p:cNvPicPr>
          <p:nvPr/>
        </p:nvPicPr>
        <p:blipFill>
          <a:blip r:embed="rId4"/>
          <a:stretch>
            <a:fillRect/>
          </a:stretch>
        </p:blipFill>
        <p:spPr>
          <a:xfrm>
            <a:off x="731187" y="4451099"/>
            <a:ext cx="3655934" cy="1151621"/>
          </a:xfrm>
          <a:prstGeom prst="rect">
            <a:avLst/>
          </a:prstGeom>
        </p:spPr>
      </p:pic>
      <p:pic>
        <p:nvPicPr>
          <p:cNvPr id="6" name="Image 4" descr="preencoded.png">    </p:cNvPr>
          <p:cNvPicPr>
            <a:picLocks noChangeAspect="1"/>
          </p:cNvPicPr>
          <p:nvPr/>
        </p:nvPicPr>
        <p:blipFill>
          <a:blip r:embed="rId5"/>
          <a:stretch>
            <a:fillRect/>
          </a:stretch>
        </p:blipFill>
        <p:spPr>
          <a:xfrm>
            <a:off x="4752714" y="3070983"/>
            <a:ext cx="3655934" cy="1151621"/>
          </a:xfrm>
          <a:prstGeom prst="rect">
            <a:avLst/>
          </a:prstGeom>
        </p:spPr>
      </p:pic>
      <p:pic>
        <p:nvPicPr>
          <p:cNvPr id="7" name="Image 5" descr="preencoded.png">    </p:cNvPr>
          <p:cNvPicPr>
            <a:picLocks noChangeAspect="1"/>
          </p:cNvPicPr>
          <p:nvPr/>
        </p:nvPicPr>
        <p:blipFill>
          <a:blip r:embed="rId6"/>
          <a:stretch>
            <a:fillRect/>
          </a:stretch>
        </p:blipFill>
        <p:spPr>
          <a:xfrm>
            <a:off x="731187" y="3070983"/>
            <a:ext cx="3655934" cy="1151621"/>
          </a:xfrm>
          <a:prstGeom prst="rect">
            <a:avLst/>
          </a:prstGeom>
        </p:spPr>
      </p:pic>
      <p:pic>
        <p:nvPicPr>
          <p:cNvPr id="8" name="Image 6" descr="preencoded.png">    </p:cNvPr>
          <p:cNvPicPr>
            <a:picLocks noChangeAspect="1"/>
          </p:cNvPicPr>
          <p:nvPr/>
        </p:nvPicPr>
        <p:blipFill>
          <a:blip r:embed="rId7"/>
          <a:stretch>
            <a:fillRect/>
          </a:stretch>
        </p:blipFill>
        <p:spPr>
          <a:xfrm>
            <a:off x="4752714" y="1439526"/>
            <a:ext cx="3655934" cy="1402961"/>
          </a:xfrm>
          <a:prstGeom prst="rect">
            <a:avLst/>
          </a:prstGeom>
        </p:spPr>
      </p:pic>
      <p:pic>
        <p:nvPicPr>
          <p:cNvPr id="9" name="Image 7" descr="preencoded.png">    </p:cNvPr>
          <p:cNvPicPr>
            <a:picLocks noChangeAspect="1"/>
          </p:cNvPicPr>
          <p:nvPr/>
        </p:nvPicPr>
        <p:blipFill>
          <a:blip r:embed="rId8"/>
          <a:stretch>
            <a:fillRect/>
          </a:stretch>
        </p:blipFill>
        <p:spPr>
          <a:xfrm>
            <a:off x="731187" y="1439526"/>
            <a:ext cx="3655934" cy="1402961"/>
          </a:xfrm>
          <a:prstGeom prst="rect">
            <a:avLst/>
          </a:prstGeom>
        </p:spPr>
      </p:pic>
      <p:sp>
        <p:nvSpPr>
          <p:cNvPr id="10" name="Text 0"/>
          <p:cNvSpPr/>
          <p:nvPr/>
        </p:nvSpPr>
        <p:spPr>
          <a:xfrm>
            <a:off x="365592" y="228493"/>
            <a:ext cx="8408651" cy="891131"/>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学习Vue Router是因为它是Vue.js的官方路由管理器，用于构建单页应用程序（SPA）的核心工具之一。Vue Router提供了一种优雅的方式来管理前端路由，允许你创建复杂的单页应用，并且实现页面之间的无刷新切换和状态管理。</a:t>
            </a:r>
            <a:endParaRPr lang="en-US" sz="1631" dirty="0"/>
          </a:p>
        </p:txBody>
      </p:sp>
      <p:sp>
        <p:nvSpPr>
          <p:cNvPr id="11" name="Text 1"/>
          <p:cNvSpPr/>
          <p:nvPr/>
        </p:nvSpPr>
        <p:spPr>
          <a:xfrm>
            <a:off x="365592" y="1165332"/>
            <a:ext cx="8408651" cy="0"/>
          </a:xfrm>
          <a:prstGeom prst="rect">
            <a:avLst/>
          </a:prstGeom>
          <a:noFill/>
          <a:ln/>
        </p:spPr>
        <p:txBody>
          <a:bodyPr wrap="square" lIns="0" tIns="0" rIns="0" bIns="0" rtlCol="0" anchor="t"/>
          <a:lstStyle/>
          <a:p>
            <a:endParaRPr lang="en-US" dirty="0"/>
          </a:p>
        </p:txBody>
      </p:sp>
      <p:sp>
        <p:nvSpPr>
          <p:cNvPr id="12" name="Text 2"/>
          <p:cNvSpPr/>
          <p:nvPr/>
        </p:nvSpPr>
        <p:spPr>
          <a:xfrm>
            <a:off x="923123" y="1599470"/>
            <a:ext cx="3272062" cy="7540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路由管理：Vue Router允许你在Vue.js应用中实现路由功能，通过定义路由规则，可以根据URL的变化切换不同的组件，实现页面之间的无刷新切换。</a:t>
            </a:r>
            <a:endParaRPr lang="en-US" sz="1178" dirty="0"/>
          </a:p>
        </p:txBody>
      </p:sp>
      <p:sp>
        <p:nvSpPr>
          <p:cNvPr id="13" name="Text 3"/>
          <p:cNvSpPr/>
          <p:nvPr/>
        </p:nvSpPr>
        <p:spPr>
          <a:xfrm>
            <a:off x="923123" y="2399208"/>
            <a:ext cx="3272062" cy="0"/>
          </a:xfrm>
          <a:prstGeom prst="rect">
            <a:avLst/>
          </a:prstGeom>
          <a:noFill/>
          <a:ln/>
        </p:spPr>
        <p:txBody>
          <a:bodyPr wrap="square" lIns="0" tIns="0" rIns="0" bIns="0" rtlCol="0" anchor="t"/>
          <a:lstStyle/>
          <a:p>
            <a:endParaRPr lang="en-US" dirty="0"/>
          </a:p>
        </p:txBody>
      </p:sp>
      <p:sp>
        <p:nvSpPr>
          <p:cNvPr id="14" name="Text 4"/>
          <p:cNvSpPr/>
          <p:nvPr/>
        </p:nvSpPr>
        <p:spPr>
          <a:xfrm>
            <a:off x="4944653" y="1599470"/>
            <a:ext cx="3272059" cy="100537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单页应用：Vue Router适用于构建单页应用程序（SPA），在SPA中，整个应用加载在一个单独的HTML页面中，通过前端路由实现页面的切换和状态管理。</a:t>
            </a:r>
            <a:endParaRPr lang="en-US" sz="1178" dirty="0"/>
          </a:p>
        </p:txBody>
      </p:sp>
      <p:sp>
        <p:nvSpPr>
          <p:cNvPr id="15" name="Text 5"/>
          <p:cNvSpPr/>
          <p:nvPr/>
        </p:nvSpPr>
        <p:spPr>
          <a:xfrm>
            <a:off x="4944653" y="2650554"/>
            <a:ext cx="3272059" cy="0"/>
          </a:xfrm>
          <a:prstGeom prst="rect">
            <a:avLst/>
          </a:prstGeom>
          <a:noFill/>
          <a:ln/>
        </p:spPr>
        <p:txBody>
          <a:bodyPr wrap="square" lIns="0" tIns="0" rIns="0" bIns="0" rtlCol="0" anchor="t"/>
          <a:lstStyle/>
          <a:p>
            <a:endParaRPr lang="en-US" dirty="0"/>
          </a:p>
        </p:txBody>
      </p:sp>
      <p:sp>
        <p:nvSpPr>
          <p:cNvPr id="16" name="Text 6"/>
          <p:cNvSpPr/>
          <p:nvPr/>
        </p:nvSpPr>
        <p:spPr>
          <a:xfrm>
            <a:off x="923123" y="3230927"/>
            <a:ext cx="3272062" cy="7540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嵌套路由：Vue Router支持嵌套路由，可以在一个组件中嵌套另一个组件，实现更复杂的页面结构和布局。</a:t>
            </a:r>
            <a:endParaRPr lang="en-US" sz="1178" dirty="0"/>
          </a:p>
        </p:txBody>
      </p:sp>
      <p:sp>
        <p:nvSpPr>
          <p:cNvPr id="17" name="Text 7"/>
          <p:cNvSpPr/>
          <p:nvPr/>
        </p:nvSpPr>
        <p:spPr>
          <a:xfrm>
            <a:off x="923123" y="4030665"/>
            <a:ext cx="3272062" cy="0"/>
          </a:xfrm>
          <a:prstGeom prst="rect">
            <a:avLst/>
          </a:prstGeom>
          <a:noFill/>
          <a:ln/>
        </p:spPr>
        <p:txBody>
          <a:bodyPr wrap="square" lIns="0" tIns="0" rIns="0" bIns="0" rtlCol="0" anchor="t"/>
          <a:lstStyle/>
          <a:p>
            <a:endParaRPr lang="en-US" dirty="0"/>
          </a:p>
        </p:txBody>
      </p:sp>
      <p:sp>
        <p:nvSpPr>
          <p:cNvPr id="18" name="Text 8"/>
          <p:cNvSpPr/>
          <p:nvPr/>
        </p:nvSpPr>
        <p:spPr>
          <a:xfrm>
            <a:off x="4944653" y="3230927"/>
            <a:ext cx="3272059" cy="7540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动态路由：Vue Router支持动态路由，可以根据不同的参数动态加载不同的组件，适用于处理带有参数的URL。</a:t>
            </a:r>
            <a:endParaRPr lang="en-US" sz="1178" dirty="0"/>
          </a:p>
        </p:txBody>
      </p:sp>
      <p:sp>
        <p:nvSpPr>
          <p:cNvPr id="19" name="Text 9"/>
          <p:cNvSpPr/>
          <p:nvPr/>
        </p:nvSpPr>
        <p:spPr>
          <a:xfrm>
            <a:off x="4944653" y="4030665"/>
            <a:ext cx="3272059" cy="0"/>
          </a:xfrm>
          <a:prstGeom prst="rect">
            <a:avLst/>
          </a:prstGeom>
          <a:noFill/>
          <a:ln/>
        </p:spPr>
        <p:txBody>
          <a:bodyPr wrap="square" lIns="0" tIns="0" rIns="0" bIns="0" rtlCol="0" anchor="t"/>
          <a:lstStyle/>
          <a:p>
            <a:endParaRPr lang="en-US" dirty="0"/>
          </a:p>
        </p:txBody>
      </p:sp>
      <p:sp>
        <p:nvSpPr>
          <p:cNvPr id="20" name="Text 10"/>
          <p:cNvSpPr/>
          <p:nvPr/>
        </p:nvSpPr>
        <p:spPr>
          <a:xfrm>
            <a:off x="923123" y="4611044"/>
            <a:ext cx="3272062" cy="7540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路由守卫：Vue Router提供了路由守卫功能，可以在路由切换前后执行一些操作，例如验证用户登录状态、权限控制等。</a:t>
            </a:r>
            <a:endParaRPr lang="en-US" sz="1178" dirty="0"/>
          </a:p>
        </p:txBody>
      </p:sp>
      <p:sp>
        <p:nvSpPr>
          <p:cNvPr id="21" name="Text 11"/>
          <p:cNvSpPr/>
          <p:nvPr/>
        </p:nvSpPr>
        <p:spPr>
          <a:xfrm>
            <a:off x="923123" y="5410782"/>
            <a:ext cx="3272062" cy="0"/>
          </a:xfrm>
          <a:prstGeom prst="rect">
            <a:avLst/>
          </a:prstGeom>
          <a:noFill/>
          <a:ln/>
        </p:spPr>
        <p:txBody>
          <a:bodyPr wrap="square" lIns="0" tIns="0" rIns="0" bIns="0" rtlCol="0" anchor="t"/>
          <a:lstStyle/>
          <a:p>
            <a:endParaRPr lang="en-US" dirty="0"/>
          </a:p>
        </p:txBody>
      </p:sp>
      <p:sp>
        <p:nvSpPr>
          <p:cNvPr id="22" name="Text 12"/>
          <p:cNvSpPr/>
          <p:nvPr/>
        </p:nvSpPr>
        <p:spPr>
          <a:xfrm>
            <a:off x="4944653" y="4611044"/>
            <a:ext cx="3272059" cy="7540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历史管理：Vue Router可以管理浏览器的历史记录，支持前进、后退和刷新操作，使得前端路由行为与浏览器的导航行为保持一致。</a:t>
            </a:r>
            <a:endParaRPr lang="en-US" sz="1178" dirty="0"/>
          </a:p>
        </p:txBody>
      </p:sp>
      <p:sp>
        <p:nvSpPr>
          <p:cNvPr id="23" name="Text 13"/>
          <p:cNvSpPr/>
          <p:nvPr/>
        </p:nvSpPr>
        <p:spPr>
          <a:xfrm>
            <a:off x="4944653" y="5410782"/>
            <a:ext cx="3272059" cy="0"/>
          </a:xfrm>
          <a:prstGeom prst="rect">
            <a:avLst/>
          </a:prstGeom>
          <a:noFill/>
          <a:ln/>
        </p:spPr>
        <p:txBody>
          <a:bodyPr wrap="square" lIns="0" tIns="0" rIns="0" bIns="0" rtlCol="0" anchor="t"/>
          <a:lstStyle/>
          <a:p>
            <a:endParaRPr lang="en-US" dirty="0"/>
          </a:p>
        </p:txBody>
      </p:sp>
      <p:sp>
        <p:nvSpPr>
          <p:cNvPr id="24" name="Text 14"/>
          <p:cNvSpPr/>
          <p:nvPr/>
        </p:nvSpPr>
        <p:spPr>
          <a:xfrm>
            <a:off x="923123" y="5991160"/>
            <a:ext cx="3272062" cy="50268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路由状态管理：Vue Router允许你在路由切换时保存一些状态，避免页面刷新导致数据丢失。</a:t>
            </a:r>
            <a:endParaRPr lang="en-US" sz="1178" dirty="0"/>
          </a:p>
        </p:txBody>
      </p:sp>
      <p:sp>
        <p:nvSpPr>
          <p:cNvPr id="25" name="Text 15"/>
          <p:cNvSpPr/>
          <p:nvPr/>
        </p:nvSpPr>
        <p:spPr>
          <a:xfrm>
            <a:off x="923123" y="6539557"/>
            <a:ext cx="3272062" cy="0"/>
          </a:xfrm>
          <a:prstGeom prst="rect">
            <a:avLst/>
          </a:prstGeom>
          <a:noFill/>
          <a:ln/>
        </p:spPr>
        <p:txBody>
          <a:bodyPr wrap="square" lIns="0" tIns="0" rIns="0" bIns="0" rtlCol="0" anchor="t"/>
          <a:lstStyle/>
          <a:p>
            <a:endParaRPr lang="en-US" dirty="0"/>
          </a:p>
        </p:txBody>
      </p:sp>
      <p:sp>
        <p:nvSpPr>
          <p:cNvPr id="26" name="Text 16"/>
          <p:cNvSpPr/>
          <p:nvPr/>
        </p:nvSpPr>
        <p:spPr>
          <a:xfrm>
            <a:off x="4944653" y="5991160"/>
            <a:ext cx="3272059" cy="100538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总的来说，学习Vue Router可以让你更好地掌握Vue.js框架，构建更加复杂和功能丰富的单页应用程序，并提供更好的用户体验。它是成为一名优秀的Vue.js开发者的必备技能之一。</a:t>
            </a:r>
            <a:endParaRPr lang="en-US" sz="1178" dirty="0"/>
          </a:p>
        </p:txBody>
      </p:sp>
      <p:sp>
        <p:nvSpPr>
          <p:cNvPr id="27" name="Text 17"/>
          <p:cNvSpPr/>
          <p:nvPr/>
        </p:nvSpPr>
        <p:spPr>
          <a:xfrm>
            <a:off x="4944653" y="7042244"/>
            <a:ext cx="3272059"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2714" y="6918856"/>
            <a:ext cx="3655934" cy="3665075"/>
          </a:xfrm>
          <a:prstGeom prst="rect">
            <a:avLst/>
          </a:prstGeom>
        </p:spPr>
      </p:pic>
      <p:pic>
        <p:nvPicPr>
          <p:cNvPr id="3" name="Image 1" descr="preencoded.png">    </p:cNvPr>
          <p:cNvPicPr>
            <a:picLocks noChangeAspect="1"/>
          </p:cNvPicPr>
          <p:nvPr/>
        </p:nvPicPr>
        <p:blipFill>
          <a:blip r:embed="rId2"/>
          <a:stretch>
            <a:fillRect/>
          </a:stretch>
        </p:blipFill>
        <p:spPr>
          <a:xfrm>
            <a:off x="731187" y="6918856"/>
            <a:ext cx="3655934" cy="3665075"/>
          </a:xfrm>
          <a:prstGeom prst="rect">
            <a:avLst/>
          </a:prstGeom>
        </p:spPr>
      </p:pic>
      <p:pic>
        <p:nvPicPr>
          <p:cNvPr id="4" name="Image 2" descr="preencoded.png">    </p:cNvPr>
          <p:cNvPicPr>
            <a:picLocks noChangeAspect="1"/>
          </p:cNvPicPr>
          <p:nvPr/>
        </p:nvPicPr>
        <p:blipFill>
          <a:blip r:embed="rId3"/>
          <a:stretch>
            <a:fillRect/>
          </a:stretch>
        </p:blipFill>
        <p:spPr>
          <a:xfrm>
            <a:off x="4752714" y="3276633"/>
            <a:ext cx="3655934" cy="3413727"/>
          </a:xfrm>
          <a:prstGeom prst="rect">
            <a:avLst/>
          </a:prstGeom>
        </p:spPr>
      </p:pic>
      <p:pic>
        <p:nvPicPr>
          <p:cNvPr id="5" name="Image 3" descr="preencoded.png">    </p:cNvPr>
          <p:cNvPicPr>
            <a:picLocks noChangeAspect="1"/>
          </p:cNvPicPr>
          <p:nvPr/>
        </p:nvPicPr>
        <p:blipFill>
          <a:blip r:embed="rId4"/>
          <a:stretch>
            <a:fillRect/>
          </a:stretch>
        </p:blipFill>
        <p:spPr>
          <a:xfrm>
            <a:off x="731187" y="3276633"/>
            <a:ext cx="3655934" cy="3413727"/>
          </a:xfrm>
          <a:prstGeom prst="rect">
            <a:avLst/>
          </a:prstGeom>
        </p:spPr>
      </p:pic>
      <p:pic>
        <p:nvPicPr>
          <p:cNvPr id="6" name="Image 4" descr="preencoded.png">    </p:cNvPr>
          <p:cNvPicPr>
            <a:picLocks noChangeAspect="1"/>
          </p:cNvPicPr>
          <p:nvPr/>
        </p:nvPicPr>
        <p:blipFill>
          <a:blip r:embed="rId5"/>
          <a:stretch>
            <a:fillRect/>
          </a:stretch>
        </p:blipFill>
        <p:spPr>
          <a:xfrm>
            <a:off x="4752714" y="1142479"/>
            <a:ext cx="3655934" cy="1905659"/>
          </a:xfrm>
          <a:prstGeom prst="rect">
            <a:avLst/>
          </a:prstGeom>
        </p:spPr>
      </p:pic>
      <p:pic>
        <p:nvPicPr>
          <p:cNvPr id="7" name="Image 5" descr="preencoded.png">    </p:cNvPr>
          <p:cNvPicPr>
            <a:picLocks noChangeAspect="1"/>
          </p:cNvPicPr>
          <p:nvPr/>
        </p:nvPicPr>
        <p:blipFill>
          <a:blip r:embed="rId6"/>
          <a:stretch>
            <a:fillRect/>
          </a:stretch>
        </p:blipFill>
        <p:spPr>
          <a:xfrm>
            <a:off x="731187" y="1142479"/>
            <a:ext cx="3655934" cy="1905659"/>
          </a:xfrm>
          <a:prstGeom prst="rect">
            <a:avLst/>
          </a:prstGeom>
        </p:spPr>
      </p:pic>
      <p:sp>
        <p:nvSpPr>
          <p:cNvPr id="8" name="Text 0"/>
          <p:cNvSpPr/>
          <p:nvPr/>
        </p:nvSpPr>
        <p:spPr>
          <a:xfrm>
            <a:off x="365592" y="228493"/>
            <a:ext cx="8408651" cy="594093"/>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使用Vue Router可以实现在Vue应用程序中进行页面之间的导航和路由管理。以下是使用Vue Router的基本步骤：</a:t>
            </a:r>
            <a:endParaRPr lang="en-US" sz="1631" dirty="0"/>
          </a:p>
        </p:txBody>
      </p:sp>
      <p:sp>
        <p:nvSpPr>
          <p:cNvPr id="9" name="Text 1"/>
          <p:cNvSpPr/>
          <p:nvPr/>
        </p:nvSpPr>
        <p:spPr>
          <a:xfrm>
            <a:off x="365592" y="868286"/>
            <a:ext cx="8408651" cy="0"/>
          </a:xfrm>
          <a:prstGeom prst="rect">
            <a:avLst/>
          </a:prstGeom>
          <a:noFill/>
          <a:ln/>
        </p:spPr>
        <p:txBody>
          <a:bodyPr wrap="square" lIns="0" tIns="0" rIns="0" bIns="0" rtlCol="0" anchor="t"/>
          <a:lstStyle/>
          <a:p>
            <a:endParaRPr lang="en-US" dirty="0"/>
          </a:p>
        </p:txBody>
      </p:sp>
      <p:sp>
        <p:nvSpPr>
          <p:cNvPr id="10" name="Text 2"/>
          <p:cNvSpPr/>
          <p:nvPr/>
        </p:nvSpPr>
        <p:spPr>
          <a:xfrm>
            <a:off x="923123" y="1302424"/>
            <a:ext cx="3272062" cy="7540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安装Vue Router：首先，在Vue项目中安装Vue Router。通过运行`npm install vue-router@3.x.x`安装Vue Router。</a:t>
            </a:r>
            <a:endParaRPr lang="en-US" sz="1178" dirty="0"/>
          </a:p>
        </p:txBody>
      </p:sp>
      <p:sp>
        <p:nvSpPr>
          <p:cNvPr id="11" name="Text 3"/>
          <p:cNvSpPr/>
          <p:nvPr/>
        </p:nvSpPr>
        <p:spPr>
          <a:xfrm>
            <a:off x="923123" y="2102157"/>
            <a:ext cx="3272062" cy="0"/>
          </a:xfrm>
          <a:prstGeom prst="rect">
            <a:avLst/>
          </a:prstGeom>
          <a:noFill/>
          <a:ln/>
        </p:spPr>
        <p:txBody>
          <a:bodyPr wrap="square" lIns="0" tIns="0" rIns="0" bIns="0" rtlCol="0" anchor="t"/>
          <a:lstStyle/>
          <a:p>
            <a:endParaRPr lang="en-US" dirty="0"/>
          </a:p>
        </p:txBody>
      </p:sp>
      <p:sp>
        <p:nvSpPr>
          <p:cNvPr id="12" name="Text 4"/>
          <p:cNvSpPr/>
          <p:nvPr/>
        </p:nvSpPr>
        <p:spPr>
          <a:xfrm>
            <a:off x="4944653" y="1302424"/>
            <a:ext cx="3272059" cy="150807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引入Vue Router：在Vue项目的入口文件（通常是`main.js`）中，引入Vue和Vue 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VueRouter from 'vue-router';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4653" y="2856199"/>
            <a:ext cx="3272059" cy="0"/>
          </a:xfrm>
          <a:prstGeom prst="rect">
            <a:avLst/>
          </a:prstGeom>
          <a:noFill/>
          <a:ln/>
        </p:spPr>
        <p:txBody>
          <a:bodyPr wrap="square" lIns="0" tIns="0" rIns="0" bIns="0" rtlCol="0" anchor="t"/>
          <a:lstStyle/>
          <a:p>
            <a:endParaRPr lang="en-US" dirty="0"/>
          </a:p>
        </p:txBody>
      </p:sp>
      <p:sp>
        <p:nvSpPr>
          <p:cNvPr id="14" name="Text 6"/>
          <p:cNvSpPr/>
          <p:nvPr/>
        </p:nvSpPr>
        <p:spPr>
          <a:xfrm>
            <a:off x="923123" y="3436578"/>
            <a:ext cx="3272062" cy="125672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注册Vue Router：在入口文件中注册Vue Router插件。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Vue.use(VueRouter);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923123" y="4739001"/>
            <a:ext cx="3272062" cy="0"/>
          </a:xfrm>
          <a:prstGeom prst="rect">
            <a:avLst/>
          </a:prstGeom>
          <a:noFill/>
          <a:ln/>
        </p:spPr>
        <p:txBody>
          <a:bodyPr wrap="square" lIns="0" tIns="0" rIns="0" bIns="0" rtlCol="0" anchor="t"/>
          <a:lstStyle/>
          <a:p>
            <a:endParaRPr lang="en-US" dirty="0"/>
          </a:p>
        </p:txBody>
      </p:sp>
      <p:sp>
        <p:nvSpPr>
          <p:cNvPr id="16" name="Text 8"/>
          <p:cNvSpPr/>
          <p:nvPr/>
        </p:nvSpPr>
        <p:spPr>
          <a:xfrm>
            <a:off x="4944653" y="3436578"/>
            <a:ext cx="3272059" cy="301614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创建路由实例：定义你的路由配置，并创建一个Vue Router实例。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routes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 component: Home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'/about', component: About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更多路由配置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router = new 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4944653" y="6498421"/>
            <a:ext cx="3272059" cy="0"/>
          </a:xfrm>
          <a:prstGeom prst="rect">
            <a:avLst/>
          </a:prstGeom>
          <a:noFill/>
          <a:ln/>
        </p:spPr>
        <p:txBody>
          <a:bodyPr wrap="square" lIns="0" tIns="0" rIns="0" bIns="0" rtlCol="0" anchor="t"/>
          <a:lstStyle/>
          <a:p>
            <a:endParaRPr lang="en-US" dirty="0"/>
          </a:p>
        </p:txBody>
      </p:sp>
      <p:sp>
        <p:nvSpPr>
          <p:cNvPr id="18" name="Text 10"/>
          <p:cNvSpPr/>
          <p:nvPr/>
        </p:nvSpPr>
        <p:spPr>
          <a:xfrm>
            <a:off x="923123" y="7078800"/>
            <a:ext cx="3272062" cy="20107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5. 注入路由：将创建的Vue Router实例注入到Vue实例中。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new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render: (h) =&gt; h(App),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}).$mount('#app');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123" y="9135261"/>
            <a:ext cx="3272062" cy="0"/>
          </a:xfrm>
          <a:prstGeom prst="rect">
            <a:avLst/>
          </a:prstGeom>
          <a:noFill/>
          <a:ln/>
        </p:spPr>
        <p:txBody>
          <a:bodyPr wrap="square" lIns="0" tIns="0" rIns="0" bIns="0" rtlCol="0" anchor="t"/>
          <a:lstStyle/>
          <a:p>
            <a:endParaRPr lang="en-US" dirty="0"/>
          </a:p>
        </p:txBody>
      </p:sp>
      <p:sp>
        <p:nvSpPr>
          <p:cNvPr id="20" name="Text 12"/>
          <p:cNvSpPr/>
          <p:nvPr/>
        </p:nvSpPr>
        <p:spPr>
          <a:xfrm>
            <a:off x="4944653" y="7078800"/>
            <a:ext cx="3272059" cy="3267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6. 在组件中使用路由：在需要导航的组件中，使用`《router-link&gt;`来创建链接，使用`《router-view&gt;`来显示当前路由对应的组件。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《router-link to="/"&gt;Home《/router-link&gt;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《router-link to="/about"&gt;About《/router-link&gt;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《router-view&gt;《/router-view&gt;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1" name="Text 13"/>
          <p:cNvSpPr/>
          <p:nvPr/>
        </p:nvSpPr>
        <p:spPr>
          <a:xfrm>
            <a:off x="4944653" y="10391990"/>
            <a:ext cx="3272059"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2714" y="12526148"/>
            <a:ext cx="3655934" cy="2911037"/>
          </a:xfrm>
          <a:prstGeom prst="rect">
            <a:avLst/>
          </a:prstGeom>
        </p:spPr>
      </p:pic>
      <p:pic>
        <p:nvPicPr>
          <p:cNvPr id="3" name="Image 1" descr="preencoded.png">    </p:cNvPr>
          <p:cNvPicPr>
            <a:picLocks noChangeAspect="1"/>
          </p:cNvPicPr>
          <p:nvPr/>
        </p:nvPicPr>
        <p:blipFill>
          <a:blip r:embed="rId2"/>
          <a:stretch>
            <a:fillRect/>
          </a:stretch>
        </p:blipFill>
        <p:spPr>
          <a:xfrm>
            <a:off x="731187" y="12526148"/>
            <a:ext cx="3655934" cy="2911037"/>
          </a:xfrm>
          <a:prstGeom prst="rect">
            <a:avLst/>
          </a:prstGeom>
        </p:spPr>
      </p:pic>
      <p:pic>
        <p:nvPicPr>
          <p:cNvPr id="4" name="Image 2" descr="preencoded.png">    </p:cNvPr>
          <p:cNvPicPr>
            <a:picLocks noChangeAspect="1"/>
          </p:cNvPicPr>
          <p:nvPr/>
        </p:nvPicPr>
        <p:blipFill>
          <a:blip r:embed="rId3"/>
          <a:stretch>
            <a:fillRect/>
          </a:stretch>
        </p:blipFill>
        <p:spPr>
          <a:xfrm>
            <a:off x="4752714" y="8883915"/>
            <a:ext cx="3655934" cy="3413735"/>
          </a:xfrm>
          <a:prstGeom prst="rect">
            <a:avLst/>
          </a:prstGeom>
        </p:spPr>
      </p:pic>
      <p:pic>
        <p:nvPicPr>
          <p:cNvPr id="5" name="Image 3" descr="preencoded.png">    </p:cNvPr>
          <p:cNvPicPr>
            <a:picLocks noChangeAspect="1"/>
          </p:cNvPicPr>
          <p:nvPr/>
        </p:nvPicPr>
        <p:blipFill>
          <a:blip r:embed="rId4"/>
          <a:stretch>
            <a:fillRect/>
          </a:stretch>
        </p:blipFill>
        <p:spPr>
          <a:xfrm>
            <a:off x="731187" y="8883915"/>
            <a:ext cx="3655934" cy="3413735"/>
          </a:xfrm>
          <a:prstGeom prst="rect">
            <a:avLst/>
          </a:prstGeom>
        </p:spPr>
      </p:pic>
      <p:pic>
        <p:nvPicPr>
          <p:cNvPr id="6" name="Image 4" descr="preencoded.png">    </p:cNvPr>
          <p:cNvPicPr>
            <a:picLocks noChangeAspect="1"/>
          </p:cNvPicPr>
          <p:nvPr/>
        </p:nvPicPr>
        <p:blipFill>
          <a:blip r:embed="rId5"/>
          <a:stretch>
            <a:fillRect/>
          </a:stretch>
        </p:blipFill>
        <p:spPr>
          <a:xfrm>
            <a:off x="4752714" y="5241698"/>
            <a:ext cx="3655934" cy="3413727"/>
          </a:xfrm>
          <a:prstGeom prst="rect">
            <a:avLst/>
          </a:prstGeom>
        </p:spPr>
      </p:pic>
      <p:pic>
        <p:nvPicPr>
          <p:cNvPr id="7" name="Image 5" descr="preencoded.png">    </p:cNvPr>
          <p:cNvPicPr>
            <a:picLocks noChangeAspect="1"/>
          </p:cNvPicPr>
          <p:nvPr/>
        </p:nvPicPr>
        <p:blipFill>
          <a:blip r:embed="rId6"/>
          <a:stretch>
            <a:fillRect/>
          </a:stretch>
        </p:blipFill>
        <p:spPr>
          <a:xfrm>
            <a:off x="731187" y="5241698"/>
            <a:ext cx="3655934" cy="3413727"/>
          </a:xfrm>
          <a:prstGeom prst="rect">
            <a:avLst/>
          </a:prstGeom>
        </p:spPr>
      </p:pic>
      <p:pic>
        <p:nvPicPr>
          <p:cNvPr id="8" name="Image 6" descr="preencoded.png">    </p:cNvPr>
          <p:cNvPicPr>
            <a:picLocks noChangeAspect="1"/>
          </p:cNvPicPr>
          <p:nvPr/>
        </p:nvPicPr>
        <p:blipFill>
          <a:blip r:embed="rId7"/>
          <a:stretch>
            <a:fillRect/>
          </a:stretch>
        </p:blipFill>
        <p:spPr>
          <a:xfrm>
            <a:off x="4752714" y="845433"/>
            <a:ext cx="3655934" cy="4167765"/>
          </a:xfrm>
          <a:prstGeom prst="rect">
            <a:avLst/>
          </a:prstGeom>
        </p:spPr>
      </p:pic>
      <p:pic>
        <p:nvPicPr>
          <p:cNvPr id="9" name="Image 7" descr="preencoded.png">    </p:cNvPr>
          <p:cNvPicPr>
            <a:picLocks noChangeAspect="1"/>
          </p:cNvPicPr>
          <p:nvPr/>
        </p:nvPicPr>
        <p:blipFill>
          <a:blip r:embed="rId8"/>
          <a:stretch>
            <a:fillRect/>
          </a:stretch>
        </p:blipFill>
        <p:spPr>
          <a:xfrm>
            <a:off x="731187" y="845433"/>
            <a:ext cx="3655934" cy="4167765"/>
          </a:xfrm>
          <a:prstGeom prst="rect">
            <a:avLst/>
          </a:prstGeom>
        </p:spPr>
      </p:pic>
      <p:sp>
        <p:nvSpPr>
          <p:cNvPr id="10" name="Text 0"/>
          <p:cNvSpPr/>
          <p:nvPr/>
        </p:nvSpPr>
        <p:spPr>
          <a:xfrm>
            <a:off x="365592" y="228498"/>
            <a:ext cx="8408651" cy="29704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创建一个简单的导航栏，包含四个选项，并通过路由在页面上显示对应的文字内容。</a:t>
            </a:r>
            <a:endParaRPr lang="en-US" sz="1631" dirty="0"/>
          </a:p>
        </p:txBody>
      </p:sp>
      <p:sp>
        <p:nvSpPr>
          <p:cNvPr id="11" name="Text 1"/>
          <p:cNvSpPr/>
          <p:nvPr/>
        </p:nvSpPr>
        <p:spPr>
          <a:xfrm>
            <a:off x="365592" y="571240"/>
            <a:ext cx="8408651" cy="0"/>
          </a:xfrm>
          <a:prstGeom prst="rect">
            <a:avLst/>
          </a:prstGeom>
          <a:noFill/>
          <a:ln/>
        </p:spPr>
        <p:txBody>
          <a:bodyPr wrap="square" lIns="0" tIns="0" rIns="0" bIns="0" rtlCol="0" anchor="t"/>
          <a:lstStyle/>
          <a:p>
            <a:endParaRPr lang="en-US" dirty="0"/>
          </a:p>
        </p:txBody>
      </p:sp>
      <p:sp>
        <p:nvSpPr>
          <p:cNvPr id="12" name="Text 2"/>
          <p:cNvSpPr/>
          <p:nvPr/>
        </p:nvSpPr>
        <p:spPr>
          <a:xfrm>
            <a:off x="923123" y="1005383"/>
            <a:ext cx="3272062" cy="377018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首先，创建一个新的Vue组件`NavBar`用于展示导航栏，并在`NavBar`组件中使用`《router-link&gt;`来定义导航选项。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NavBar.vue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《router-link to="/"&gt;主页《/router-link&gt;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《router-link to="/my"&gt;我的《/router-link&gt;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《router-link to="/friends"&gt;朋友《/router-link&gt;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《router-link to="/favorites"&gt;收藏《/router-link&gt;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3"/>
          <p:cNvSpPr/>
          <p:nvPr/>
        </p:nvSpPr>
        <p:spPr>
          <a:xfrm>
            <a:off x="923123" y="4821269"/>
            <a:ext cx="3272062" cy="0"/>
          </a:xfrm>
          <a:prstGeom prst="rect">
            <a:avLst/>
          </a:prstGeom>
          <a:noFill/>
          <a:ln/>
        </p:spPr>
        <p:txBody>
          <a:bodyPr wrap="square" lIns="0" tIns="0" rIns="0" bIns="0" rtlCol="0" anchor="t"/>
          <a:lstStyle/>
          <a:p>
            <a:endParaRPr lang="en-US" dirty="0"/>
          </a:p>
        </p:txBody>
      </p:sp>
      <p:sp>
        <p:nvSpPr>
          <p:cNvPr id="14" name="Text 4"/>
          <p:cNvSpPr/>
          <p:nvPr/>
        </p:nvSpPr>
        <p:spPr>
          <a:xfrm>
            <a:off x="4944653" y="1005383"/>
            <a:ext cx="3272059" cy="226211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接下来，在主页、我的、朋友和收藏四个组件中分别定义对应的文字内容。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Home.vue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《h1&gt;这里是主页内容《/h1&gt;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5" name="Text 5"/>
          <p:cNvSpPr/>
          <p:nvPr/>
        </p:nvSpPr>
        <p:spPr>
          <a:xfrm>
            <a:off x="4944653" y="3313195"/>
            <a:ext cx="3272059" cy="0"/>
          </a:xfrm>
          <a:prstGeom prst="rect">
            <a:avLst/>
          </a:prstGeom>
          <a:noFill/>
          <a:ln/>
        </p:spPr>
        <p:txBody>
          <a:bodyPr wrap="square" lIns="0" tIns="0" rIns="0" bIns="0" rtlCol="0" anchor="t"/>
          <a:lstStyle/>
          <a:p>
            <a:endParaRPr lang="en-US" dirty="0"/>
          </a:p>
        </p:txBody>
      </p:sp>
      <p:sp>
        <p:nvSpPr>
          <p:cNvPr id="16" name="Text 6"/>
          <p:cNvSpPr/>
          <p:nvPr/>
        </p:nvSpPr>
        <p:spPr>
          <a:xfrm>
            <a:off x="923123" y="5401642"/>
            <a:ext cx="3272062" cy="301615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然后，定义路由配置，并创建Vue Router实例。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main.js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VueRouter from 'vue-router';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App from './App.vue';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NavBar from './components/NavBar.vue';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Home from './components/Home.vue';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My from './components/My.vue';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Friends from './components/Friends.vue';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Favorites from './components/Favorites.vue';</a:t>
            </a:r>
            <a:endParaRPr lang="en-US" sz="1178" dirty="0"/>
          </a:p>
        </p:txBody>
      </p:sp>
      <p:sp>
        <p:nvSpPr>
          <p:cNvPr id="17" name="Text 7"/>
          <p:cNvSpPr/>
          <p:nvPr/>
        </p:nvSpPr>
        <p:spPr>
          <a:xfrm>
            <a:off x="923123" y="8463496"/>
            <a:ext cx="3272062" cy="0"/>
          </a:xfrm>
          <a:prstGeom prst="rect">
            <a:avLst/>
          </a:prstGeom>
          <a:noFill/>
          <a:ln/>
        </p:spPr>
        <p:txBody>
          <a:bodyPr wrap="square" lIns="0" tIns="0" rIns="0" bIns="0" rtlCol="0" anchor="t"/>
          <a:lstStyle/>
          <a:p>
            <a:endParaRPr lang="en-US" dirty="0"/>
          </a:p>
        </p:txBody>
      </p:sp>
      <p:sp>
        <p:nvSpPr>
          <p:cNvPr id="18" name="Text 8"/>
          <p:cNvSpPr/>
          <p:nvPr/>
        </p:nvSpPr>
        <p:spPr>
          <a:xfrm>
            <a:off x="4944653" y="5401642"/>
            <a:ext cx="3272059" cy="17594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Vue.use(VueRouter);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routes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 component: Home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'/my', component: My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'/friends', component: Friends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path: '/favorites', component: Favorites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9"/>
          <p:cNvSpPr/>
          <p:nvPr/>
        </p:nvSpPr>
        <p:spPr>
          <a:xfrm>
            <a:off x="4944653" y="7206763"/>
            <a:ext cx="3272059" cy="0"/>
          </a:xfrm>
          <a:prstGeom prst="rect">
            <a:avLst/>
          </a:prstGeom>
          <a:noFill/>
          <a:ln/>
        </p:spPr>
        <p:txBody>
          <a:bodyPr wrap="square" lIns="0" tIns="0" rIns="0" bIns="0" rtlCol="0" anchor="t"/>
          <a:lstStyle/>
          <a:p>
            <a:endParaRPr lang="en-US" dirty="0"/>
          </a:p>
        </p:txBody>
      </p:sp>
      <p:sp>
        <p:nvSpPr>
          <p:cNvPr id="20" name="Text 10"/>
          <p:cNvSpPr/>
          <p:nvPr/>
        </p:nvSpPr>
        <p:spPr>
          <a:xfrm>
            <a:off x="923123" y="9043875"/>
            <a:ext cx="3272062" cy="201075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const router = new VueRouter({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new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render: (h) =&gt; h(App),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}).$mount('#app');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1" name="Text 11"/>
          <p:cNvSpPr/>
          <p:nvPr/>
        </p:nvSpPr>
        <p:spPr>
          <a:xfrm>
            <a:off x="923123" y="11100336"/>
            <a:ext cx="3272062" cy="0"/>
          </a:xfrm>
          <a:prstGeom prst="rect">
            <a:avLst/>
          </a:prstGeom>
          <a:noFill/>
          <a:ln/>
        </p:spPr>
        <p:txBody>
          <a:bodyPr wrap="square" lIns="0" tIns="0" rIns="0" bIns="0" rtlCol="0" anchor="t"/>
          <a:lstStyle/>
          <a:p>
            <a:endParaRPr lang="en-US" dirty="0"/>
          </a:p>
        </p:txBody>
      </p:sp>
      <p:sp>
        <p:nvSpPr>
          <p:cNvPr id="22" name="Text 12"/>
          <p:cNvSpPr/>
          <p:nvPr/>
        </p:nvSpPr>
        <p:spPr>
          <a:xfrm>
            <a:off x="4944653" y="9043875"/>
            <a:ext cx="3272059" cy="301614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最后，在App.vue组件中，将`NavBar`组件和`《router-view&gt;`组件放置在一起。</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《nav-bar&gt;《/nav-bar&gt;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《router-view&gt;《/router-view&gt;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NavBar from './components/NavBar.vue';</a:t>
            </a:r>
            <a:endParaRPr lang="en-US" sz="1178" dirty="0"/>
          </a:p>
        </p:txBody>
      </p:sp>
      <p:sp>
        <p:nvSpPr>
          <p:cNvPr id="23" name="Text 13"/>
          <p:cNvSpPr/>
          <p:nvPr/>
        </p:nvSpPr>
        <p:spPr>
          <a:xfrm>
            <a:off x="4944653" y="12105719"/>
            <a:ext cx="3272059" cy="0"/>
          </a:xfrm>
          <a:prstGeom prst="rect">
            <a:avLst/>
          </a:prstGeom>
          <a:noFill/>
          <a:ln/>
        </p:spPr>
        <p:txBody>
          <a:bodyPr wrap="square" lIns="0" tIns="0" rIns="0" bIns="0" rtlCol="0" anchor="t"/>
          <a:lstStyle/>
          <a:p>
            <a:endParaRPr lang="en-US" dirty="0"/>
          </a:p>
        </p:txBody>
      </p:sp>
      <p:sp>
        <p:nvSpPr>
          <p:cNvPr id="24" name="Text 14"/>
          <p:cNvSpPr/>
          <p:nvPr/>
        </p:nvSpPr>
        <p:spPr>
          <a:xfrm>
            <a:off x="923123" y="12686098"/>
            <a:ext cx="3272062" cy="175941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NavBar,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5" name="Text 15"/>
          <p:cNvSpPr/>
          <p:nvPr/>
        </p:nvSpPr>
        <p:spPr>
          <a:xfrm>
            <a:off x="923123" y="14491208"/>
            <a:ext cx="3272062" cy="0"/>
          </a:xfrm>
          <a:prstGeom prst="rect">
            <a:avLst/>
          </a:prstGeom>
          <a:noFill/>
          <a:ln/>
        </p:spPr>
        <p:txBody>
          <a:bodyPr wrap="square" lIns="0" tIns="0" rIns="0" bIns="0" rtlCol="0" anchor="t"/>
          <a:lstStyle/>
          <a:p>
            <a:endParaRPr lang="en-US" dirty="0"/>
          </a:p>
        </p:txBody>
      </p:sp>
      <p:sp>
        <p:nvSpPr>
          <p:cNvPr id="26" name="Text 16"/>
          <p:cNvSpPr/>
          <p:nvPr/>
        </p:nvSpPr>
        <p:spPr>
          <a:xfrm>
            <a:off x="4944653" y="12686098"/>
            <a:ext cx="3272059" cy="251345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src/</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NavBar.vue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views/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Home.vue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My.vue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Friends.vue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Favorites.vue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main.js</a:t>
            </a:r>
            <a:endParaRPr lang="en-US" sz="1178" dirty="0"/>
          </a:p>
        </p:txBody>
      </p:sp>
      <p:sp>
        <p:nvSpPr>
          <p:cNvPr id="27" name="Text 17"/>
          <p:cNvSpPr/>
          <p:nvPr/>
        </p:nvSpPr>
        <p:spPr>
          <a:xfrm>
            <a:off x="4944653" y="15245250"/>
            <a:ext cx="3272059" cy="0"/>
          </a:xfrm>
          <a:prstGeom prst="rect">
            <a:avLst/>
          </a:prstGeom>
          <a:noFill/>
          <a:ln/>
        </p:spPr>
        <p:txBody>
          <a:bodyPr wrap="square" lIns="0" tIns="0" rIns="0" bIns="0" rtlCol="0" anchor="t"/>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39836" cy="5141158"/>
          </a:xfrm>
          <a:prstGeom prst="rect">
            <a:avLst/>
          </a:prstGeom>
        </p:spPr>
      </p:pic>
      <p:sp>
        <p:nvSpPr>
          <p:cNvPr id="3" name="Text 0"/>
          <p:cNvSpPr/>
          <p:nvPr/>
        </p:nvSpPr>
        <p:spPr>
          <a:xfrm>
            <a:off x="365592" y="228498"/>
            <a:ext cx="8408651" cy="594093"/>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`《router-view&gt;` 和 `《router-link&gt;` 是 Vue Router 提供的两个重要的标签，用于在 Vue.js 应用中实现页面的路由切换和导航。</a:t>
            </a:r>
            <a:endParaRPr lang="en-US" sz="1631" dirty="0"/>
          </a:p>
        </p:txBody>
      </p:sp>
      <p:sp>
        <p:nvSpPr>
          <p:cNvPr id="4" name="Text 1"/>
          <p:cNvSpPr/>
          <p:nvPr/>
        </p:nvSpPr>
        <p:spPr>
          <a:xfrm>
            <a:off x="365592" y="868286"/>
            <a:ext cx="8408651" cy="0"/>
          </a:xfrm>
          <a:prstGeom prst="rect">
            <a:avLst/>
          </a:prstGeom>
          <a:noFill/>
          <a:ln/>
        </p:spPr>
        <p:txBody>
          <a:bodyPr wrap="square" lIns="0" tIns="0" rIns="0" bIns="0" rtlCol="0" anchor="t"/>
          <a:lstStyle/>
          <a:p>
            <a:endParaRPr lang="en-US" dirty="0"/>
          </a:p>
        </p:txBody>
      </p:sp>
      <p:sp>
        <p:nvSpPr>
          <p:cNvPr id="5" name="Text 2"/>
          <p:cNvSpPr/>
          <p:nvPr/>
        </p:nvSpPr>
        <p:spPr>
          <a:xfrm>
            <a:off x="365592" y="1142479"/>
            <a:ext cx="8408651" cy="1005379"/>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1. `《router-view&gt;`：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`《router-view&gt;` 是 Vue Router 中的一个占位符组件，用于显示当前路由对应的组件内容。在 Vue Router 中，我们定义了不同的路由规则，每个路由规则都对应一个组件，当用户访问某个路由时，`《router-view&gt;` 会显示相应的组件内容。这样，我们可以在同一个页面中实现不同路由的内容切换，实现单页应用的效果。</a:t>
            </a:r>
            <a:endParaRPr lang="en-US" sz="1178" dirty="0"/>
          </a:p>
        </p:txBody>
      </p:sp>
      <p:sp>
        <p:nvSpPr>
          <p:cNvPr id="6" name="Text 3"/>
          <p:cNvSpPr/>
          <p:nvPr/>
        </p:nvSpPr>
        <p:spPr>
          <a:xfrm>
            <a:off x="365592" y="2147862"/>
            <a:ext cx="8408651" cy="0"/>
          </a:xfrm>
          <a:prstGeom prst="rect">
            <a:avLst/>
          </a:prstGeom>
          <a:noFill/>
          <a:ln/>
        </p:spPr>
        <p:txBody>
          <a:bodyPr wrap="square" lIns="0" tIns="0" rIns="0" bIns="0" rtlCol="0" anchor="t"/>
          <a:lstStyle/>
          <a:p>
            <a:endParaRPr lang="en-US" dirty="0"/>
          </a:p>
        </p:txBody>
      </p:sp>
      <p:sp>
        <p:nvSpPr>
          <p:cNvPr id="7" name="Text 4"/>
          <p:cNvSpPr/>
          <p:nvPr/>
        </p:nvSpPr>
        <p:spPr>
          <a:xfrm>
            <a:off x="365592" y="2376360"/>
            <a:ext cx="8408651" cy="1256727"/>
          </a:xfrm>
          <a:prstGeom prst="rect">
            <a:avLst/>
          </a:prstGeom>
          <a:noFill/>
          <a:ln/>
        </p:spPr>
        <p:txBody>
          <a:bodyPr wrap="square" lIns="0" tIns="0" rIns="0" bIns="0" rtlCol="0" anchor="t"/>
          <a:lstStyle/>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2. `《router-link&gt;`：</a:t>
            </a:r>
            <a:endParaRPr lang="en-US" sz="1178" dirty="0"/>
          </a:p>
          <a:p>
            <a:pPr>
              <a:lnSpc>
                <a:spcPts val="1994"/>
              </a:lnSpc>
            </a:pPr>
            <a:r>
              <a:rPr lang="en-US" sz="1200" b="1" spc="-35" kern="0" dirty="0">
                <a:solidFill>
                  <a:srgbClr val="306FC7"/>
                </a:solidFill>
                <a:latin typeface="HarmonyOS Sans SC" pitchFamily="34" charset="0"/>
                <a:ea typeface="HarmonyOS Sans SC" pitchFamily="34" charset="-122"/>
                <a:cs typeface="HarmonyOS Sans SC" pitchFamily="34" charset="-120"/>
              </a:rPr>
              <a:t>   `《router-link&gt;` 是 Vue Router 中的一个组件，用于在应用中创建导航链接。它相当于普通 HTML 中的 `《a&gt;` 标签，但是它能够根据路由配置自动为链接添加正确的路径，并且在切换路由时，不需要重新加载整个页面。`《router-link&gt;` 可以接收一个 `to` 属性，指定要导航的目标路由路径。当用户点击 `《router-link&gt;` 时，会触发路由的切换，并通过 Vue Router 的路由系统来加载对应的组件内容。</a:t>
            </a:r>
            <a:endParaRPr lang="en-US" sz="1178" dirty="0"/>
          </a:p>
        </p:txBody>
      </p:sp>
      <p:sp>
        <p:nvSpPr>
          <p:cNvPr id="8" name="Text 5"/>
          <p:cNvSpPr/>
          <p:nvPr/>
        </p:nvSpPr>
        <p:spPr>
          <a:xfrm>
            <a:off x="365592" y="3633084"/>
            <a:ext cx="8408651"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9639358"/>
            <a:ext cx="3656466" cy="1905931"/>
          </a:xfrm>
          <a:prstGeom prst="rect">
            <a:avLst/>
          </a:prstGeom>
        </p:spPr>
      </p:pic>
      <p:pic>
        <p:nvPicPr>
          <p:cNvPr id="3" name="Image 1" descr="preencoded.png">    </p:cNvPr>
          <p:cNvPicPr>
            <a:picLocks noChangeAspect="1"/>
          </p:cNvPicPr>
          <p:nvPr/>
        </p:nvPicPr>
        <p:blipFill>
          <a:blip r:embed="rId2"/>
          <a:stretch>
            <a:fillRect/>
          </a:stretch>
        </p:blipFill>
        <p:spPr>
          <a:xfrm>
            <a:off x="4753406" y="3985547"/>
            <a:ext cx="3656466" cy="5425282"/>
          </a:xfrm>
          <a:prstGeom prst="rect">
            <a:avLst/>
          </a:prstGeom>
        </p:spPr>
      </p:pic>
      <p:pic>
        <p:nvPicPr>
          <p:cNvPr id="4" name="Image 2" descr="preencoded.png">    </p:cNvPr>
          <p:cNvPicPr>
            <a:picLocks noChangeAspect="1"/>
          </p:cNvPicPr>
          <p:nvPr/>
        </p:nvPicPr>
        <p:blipFill>
          <a:blip r:embed="rId3"/>
          <a:stretch>
            <a:fillRect/>
          </a:stretch>
        </p:blipFill>
        <p:spPr>
          <a:xfrm>
            <a:off x="731295" y="3985547"/>
            <a:ext cx="3656466" cy="5425282"/>
          </a:xfrm>
          <a:prstGeom prst="rect">
            <a:avLst/>
          </a:prstGeom>
        </p:spPr>
      </p:pic>
      <p:pic>
        <p:nvPicPr>
          <p:cNvPr id="5" name="Image 3" descr="preencoded.png">    </p:cNvPr>
          <p:cNvPicPr>
            <a:picLocks noChangeAspect="1"/>
          </p:cNvPicPr>
          <p:nvPr/>
        </p:nvPicPr>
        <p:blipFill>
          <a:blip r:embed="rId4"/>
          <a:stretch>
            <a:fillRect/>
          </a:stretch>
        </p:blipFill>
        <p:spPr>
          <a:xfrm>
            <a:off x="4753406" y="845558"/>
            <a:ext cx="3656466" cy="2911460"/>
          </a:xfrm>
          <a:prstGeom prst="rect">
            <a:avLst/>
          </a:prstGeom>
        </p:spPr>
      </p:pic>
      <p:pic>
        <p:nvPicPr>
          <p:cNvPr id="6" name="Image 4" descr="preencoded.png">    </p:cNvPr>
          <p:cNvPicPr>
            <a:picLocks noChangeAspect="1"/>
          </p:cNvPicPr>
          <p:nvPr/>
        </p:nvPicPr>
        <p:blipFill>
          <a:blip r:embed="rId5"/>
          <a:stretch>
            <a:fillRect/>
          </a:stretch>
        </p:blipFill>
        <p:spPr>
          <a:xfrm>
            <a:off x="731295" y="845558"/>
            <a:ext cx="3656466" cy="2911460"/>
          </a:xfrm>
          <a:prstGeom prst="rect">
            <a:avLst/>
          </a:prstGeom>
        </p:spPr>
      </p:pic>
      <p:sp>
        <p:nvSpPr>
          <p:cNvPr id="7"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除了 `inserted`，Vue 还提供了其他几个钩子函数，可以与自定义指令配合使用：</a:t>
            </a:r>
            <a:endParaRPr lang="en-US" sz="1631" dirty="0"/>
          </a:p>
        </p:txBody>
      </p:sp>
      <p:sp>
        <p:nvSpPr>
          <p:cNvPr id="8"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005528"/>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`bind`：在指令绑定到元素时调用，只调用一次，可以在这里进行初始设置。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`update`：在包含组件的 VNode 更新时调用，可能会发生多次调用，可以在这里对指令的值进行更新。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`componentUpdated`：在包含组件的 VNode 及其子 VNode 全部更新后调用，可能会发生多次调用。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`unbind`：在指令从元素上解绑时调用，只调用一次，可以在这里进行清理操作。</a:t>
            </a:r>
            <a:endParaRPr lang="en-US" sz="1178" dirty="0"/>
          </a:p>
        </p:txBody>
      </p:sp>
      <p:sp>
        <p:nvSpPr>
          <p:cNvPr id="10" name="Text 3"/>
          <p:cNvSpPr/>
          <p:nvPr/>
        </p:nvSpPr>
        <p:spPr>
          <a:xfrm>
            <a:off x="923258" y="3565053"/>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005528"/>
            <a:ext cx="3272537" cy="201105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这些钩子函数的参数与 `inserted` 相同，分别是 `el`、`binding`、`vnode`。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可以根据自定义指令的需求，选择合适的钩子函数来实现相应的功能。例如，如果需要在指令绑定时进行初始设置，可以使用 `bind` 钩子；如果需要在指令的值更新时进行操作，可以使用 `update` 钩子；如果需要在指令从元素上解绑时进行清理，可以使用 `unbind` 钩子。</a:t>
            </a:r>
            <a:endParaRPr lang="en-US" sz="1178" dirty="0"/>
          </a:p>
        </p:txBody>
      </p:sp>
      <p:sp>
        <p:nvSpPr>
          <p:cNvPr id="12" name="Text 5"/>
          <p:cNvSpPr/>
          <p:nvPr/>
        </p:nvSpPr>
        <p:spPr>
          <a:xfrm>
            <a:off x="4945371" y="3062290"/>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4145518"/>
            <a:ext cx="3272537" cy="226243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下面是一个使用 `bind` 和 `update` 钩子函数的示例：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v-color="'blue'" v-model="colorValue"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4" name="Text 7"/>
          <p:cNvSpPr/>
          <p:nvPr/>
        </p:nvSpPr>
        <p:spPr>
          <a:xfrm>
            <a:off x="923258" y="6453662"/>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4145518"/>
            <a:ext cx="3272537" cy="50276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directives: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bind: function (el, binding)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el.style.color = binding.value;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update: function (el, binding)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el.style.color = binding.value;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colorValue: 'red',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9218864"/>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9799327"/>
            <a:ext cx="3272537" cy="15082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在上面的示例中，我们定义了一个双向绑定的输入框，使用 `v-color` 指令将输入框的文本颜色设置为指定的颜色。在 `bind` 和 `update` 钩子函数中，我们将输入框的颜色样式设置为 `binding.value`，即指令的值，实现了随着输入框的内容变化，文本颜色也相应改变的效果。</a:t>
            </a:r>
            <a:endParaRPr lang="en-US" sz="1178" dirty="0"/>
          </a:p>
        </p:txBody>
      </p:sp>
      <p:sp>
        <p:nvSpPr>
          <p:cNvPr id="18" name="Text 11"/>
          <p:cNvSpPr/>
          <p:nvPr/>
        </p:nvSpPr>
        <p:spPr>
          <a:xfrm>
            <a:off x="923258" y="1135332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142646"/>
            <a:ext cx="3656466" cy="7184955"/>
          </a:xfrm>
          <a:prstGeom prst="rect">
            <a:avLst/>
          </a:prstGeom>
        </p:spPr>
      </p:pic>
      <p:pic>
        <p:nvPicPr>
          <p:cNvPr id="3" name="Image 1" descr="preencoded.png">    </p:cNvPr>
          <p:cNvPicPr>
            <a:picLocks noChangeAspect="1"/>
          </p:cNvPicPr>
          <p:nvPr/>
        </p:nvPicPr>
        <p:blipFill>
          <a:blip r:embed="rId2"/>
          <a:stretch>
            <a:fillRect/>
          </a:stretch>
        </p:blipFill>
        <p:spPr>
          <a:xfrm>
            <a:off x="731295" y="1142646"/>
            <a:ext cx="3656466" cy="7184955"/>
          </a:xfrm>
          <a:prstGeom prst="rect">
            <a:avLst/>
          </a:prstGeom>
        </p:spPr>
      </p:pic>
      <p:sp>
        <p:nvSpPr>
          <p:cNvPr id="4" name="Text 0"/>
          <p:cNvSpPr/>
          <p:nvPr/>
        </p:nvSpPr>
        <p:spPr>
          <a:xfrm>
            <a:off x="365646" y="228530"/>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 环境中安装 axios，可以使用 npm 或者 yarn 进行安装。首先，确保你已经在项目中安装了 Vue，然后执行以下命令来安装 axios：</a:t>
            </a:r>
            <a:endParaRPr lang="en-US" sz="1631" dirty="0"/>
          </a:p>
        </p:txBody>
      </p:sp>
      <p:sp>
        <p:nvSpPr>
          <p:cNvPr id="5"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1302617"/>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npm：</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npm install axios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yarn：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yarn add axios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安装完成后，在代码中引入 axios，并使用它发送 GET 请求并处理响应数据，可以按照如下方式实现：</a:t>
            </a:r>
            <a:endParaRPr lang="en-US" sz="1178" dirty="0"/>
          </a:p>
        </p:txBody>
      </p:sp>
      <p:sp>
        <p:nvSpPr>
          <p:cNvPr id="7" name="Text 3"/>
          <p:cNvSpPr/>
          <p:nvPr/>
        </p:nvSpPr>
        <p:spPr>
          <a:xfrm>
            <a:off x="923258" y="4113525"/>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302617"/>
            <a:ext cx="3272537" cy="678731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在你的 Vue 组件中的 script 标签中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axios from 'axios';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'MyComponent',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created()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axios.get('https://api.github.com/users/pytorch/repos')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.then(response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repositories = response.data;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repositories.forEach(repo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console.log(repo.name);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.catch(error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console.error(error);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在这个例子中，我们在组件的 `created` 钩子函数中使用 axios 发送 GET 请求到 GitHub API 获取 `pytorch` 用户的仓库列表，并在控制台打印每个仓库的名称。</a:t>
            </a:r>
            <a:endParaRPr lang="en-US" sz="1178" dirty="0"/>
          </a:p>
        </p:txBody>
      </p:sp>
      <p:sp>
        <p:nvSpPr>
          <p:cNvPr id="9" name="Text 5"/>
          <p:cNvSpPr/>
          <p:nvPr/>
        </p:nvSpPr>
        <p:spPr>
          <a:xfrm>
            <a:off x="4945371" y="813563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0187829"/>
            <a:ext cx="3656466" cy="2911460"/>
          </a:xfrm>
          <a:prstGeom prst="rect">
            <a:avLst/>
          </a:prstGeom>
        </p:spPr>
      </p:pic>
      <p:pic>
        <p:nvPicPr>
          <p:cNvPr id="3" name="Image 1" descr="preencoded.png">    </p:cNvPr>
          <p:cNvPicPr>
            <a:picLocks noChangeAspect="1"/>
          </p:cNvPicPr>
          <p:nvPr/>
        </p:nvPicPr>
        <p:blipFill>
          <a:blip r:embed="rId2"/>
          <a:stretch>
            <a:fillRect/>
          </a:stretch>
        </p:blipFill>
        <p:spPr>
          <a:xfrm>
            <a:off x="731295" y="10187829"/>
            <a:ext cx="3656466" cy="2911460"/>
          </a:xfrm>
          <a:prstGeom prst="rect">
            <a:avLst/>
          </a:prstGeom>
        </p:spPr>
      </p:pic>
      <p:pic>
        <p:nvPicPr>
          <p:cNvPr id="4" name="Image 2" descr="preencoded.png">    </p:cNvPr>
          <p:cNvPicPr>
            <a:picLocks noChangeAspect="1"/>
          </p:cNvPicPr>
          <p:nvPr/>
        </p:nvPicPr>
        <p:blipFill>
          <a:blip r:embed="rId3"/>
          <a:stretch>
            <a:fillRect/>
          </a:stretch>
        </p:blipFill>
        <p:spPr>
          <a:xfrm>
            <a:off x="4753406" y="6042308"/>
            <a:ext cx="3656466" cy="3916991"/>
          </a:xfrm>
          <a:prstGeom prst="rect">
            <a:avLst/>
          </a:prstGeom>
        </p:spPr>
      </p:pic>
      <p:pic>
        <p:nvPicPr>
          <p:cNvPr id="5" name="Image 3" descr="preencoded.png">    </p:cNvPr>
          <p:cNvPicPr>
            <a:picLocks noChangeAspect="1"/>
          </p:cNvPicPr>
          <p:nvPr/>
        </p:nvPicPr>
        <p:blipFill>
          <a:blip r:embed="rId4"/>
          <a:stretch>
            <a:fillRect/>
          </a:stretch>
        </p:blipFill>
        <p:spPr>
          <a:xfrm>
            <a:off x="731295" y="6042308"/>
            <a:ext cx="3656466" cy="3916991"/>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4671135"/>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4671135"/>
          </a:xfrm>
          <a:prstGeom prst="rect">
            <a:avLst/>
          </a:prstGeom>
        </p:spPr>
      </p:pic>
      <p:sp>
        <p:nvSpPr>
          <p:cNvPr id="8"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要实现一个 `v-loading` 指令，在 App.vue 中使用 Vue 自定义指令进行全局注册。指令的作用是在绑定的元素上显示加载动画，然后延迟三秒后隐藏加载动画并显示页面内容。</a:t>
            </a:r>
            <a:endParaRPr lang="en-US" sz="1631" dirty="0"/>
          </a:p>
        </p:txBody>
      </p:sp>
      <p:sp>
        <p:nvSpPr>
          <p:cNvPr id="9" name="Text 1"/>
          <p:cNvSpPr/>
          <p:nvPr/>
        </p:nvSpPr>
        <p:spPr>
          <a:xfrm>
            <a:off x="365646" y="868409"/>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5"/>
            <a:ext cx="3272537" cy="30165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首先，我们在 App.vue 中进行全局注册 `v-loading` 指令：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v-loading="loading"&gt;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页面内容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v-if="!loading"&gt;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这里放页面的内容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1" name="Text 3"/>
          <p:cNvSpPr/>
          <p:nvPr/>
        </p:nvSpPr>
        <p:spPr>
          <a:xfrm>
            <a:off x="923258" y="4364905"/>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5"/>
            <a:ext cx="3272537" cy="42734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loading: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...其他组件逻辑...</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directives: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loading: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bind(el, binding, vnode)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显示加载动画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const loadingEl = document.createElement('div');</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loadingEl.classList.add('loading-animation');</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el.appendChild(loadingEl);</a:t>
            </a:r>
            <a:endParaRPr lang="en-US" sz="1178" dirty="0"/>
          </a:p>
        </p:txBody>
      </p:sp>
      <p:sp>
        <p:nvSpPr>
          <p:cNvPr id="13" name="Text 5"/>
          <p:cNvSpPr/>
          <p:nvPr/>
        </p:nvSpPr>
        <p:spPr>
          <a:xfrm>
            <a:off x="4945371" y="5621814"/>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6202279"/>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设置延迟三秒隐藏加载动画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setTimeout(()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el.removeChild(loadingEl);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vnode.context.loading =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3000);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5" name="Text 7"/>
          <p:cNvSpPr/>
          <p:nvPr/>
        </p:nvSpPr>
        <p:spPr>
          <a:xfrm>
            <a:off x="923258" y="8761805"/>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6202279"/>
            <a:ext cx="3272537" cy="351934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加载动画样式，可根据需求自定义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.loading-animation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width: 100px;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height: 100px;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 8px solid #f3f3f3;</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border-top: 8px solid #3498db;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border-radius: 50%;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animation: spin 2s linear infinite;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position: absolute;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top: 50%;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left: 50%;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translate(-50%, -50%);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4945371" y="9767333"/>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10347798"/>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@keyframes spin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rotate(0deg);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100%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transform: rotate(360deg);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258" y="12907321"/>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10347798"/>
            <a:ext cx="3272537" cy="201105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在上述代码中，我们创建了一个全局的 `v-loading` 指令，并在 `data` 中添加了 `loading` 属性用于控制加载动画的显示和隐藏。指令在绑定时会在元素上创建一个加载动画元素，并设置延迟三秒后隐藏加载动画并显示页面内容。加载动画的样式可以根据需求自定义。</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现在，在 App.vue 中使用 `v-loading` 指令即可实现加载动画效果。</a:t>
            </a:r>
            <a:endParaRPr lang="en-US" sz="1178" dirty="0"/>
          </a:p>
        </p:txBody>
      </p:sp>
      <p:sp>
        <p:nvSpPr>
          <p:cNvPr id="21" name="Text 13"/>
          <p:cNvSpPr/>
          <p:nvPr/>
        </p:nvSpPr>
        <p:spPr>
          <a:xfrm>
            <a:off x="4945371" y="1240455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7093544"/>
            <a:ext cx="3656466" cy="3162841"/>
          </a:xfrm>
          <a:prstGeom prst="rect">
            <a:avLst/>
          </a:prstGeom>
        </p:spPr>
      </p:pic>
      <p:pic>
        <p:nvPicPr>
          <p:cNvPr id="3" name="Image 1" descr="preencoded.png">    </p:cNvPr>
          <p:cNvPicPr>
            <a:picLocks noChangeAspect="1"/>
          </p:cNvPicPr>
          <p:nvPr/>
        </p:nvPicPr>
        <p:blipFill>
          <a:blip r:embed="rId2"/>
          <a:stretch>
            <a:fillRect/>
          </a:stretch>
        </p:blipFill>
        <p:spPr>
          <a:xfrm>
            <a:off x="731295" y="7093544"/>
            <a:ext cx="3656466" cy="3162841"/>
          </a:xfrm>
          <a:prstGeom prst="rect">
            <a:avLst/>
          </a:prstGeom>
        </p:spPr>
      </p:pic>
      <p:pic>
        <p:nvPicPr>
          <p:cNvPr id="4" name="Image 2" descr="preencoded.png">    </p:cNvPr>
          <p:cNvPicPr>
            <a:picLocks noChangeAspect="1"/>
          </p:cNvPicPr>
          <p:nvPr/>
        </p:nvPicPr>
        <p:blipFill>
          <a:blip r:embed="rId3"/>
          <a:stretch>
            <a:fillRect/>
          </a:stretch>
        </p:blipFill>
        <p:spPr>
          <a:xfrm>
            <a:off x="4753406" y="1439734"/>
            <a:ext cx="3656466" cy="5425282"/>
          </a:xfrm>
          <a:prstGeom prst="rect">
            <a:avLst/>
          </a:prstGeom>
        </p:spPr>
      </p:pic>
      <p:pic>
        <p:nvPicPr>
          <p:cNvPr id="5" name="Image 3" descr="preencoded.png">    </p:cNvPr>
          <p:cNvPicPr>
            <a:picLocks noChangeAspect="1"/>
          </p:cNvPicPr>
          <p:nvPr/>
        </p:nvPicPr>
        <p:blipFill>
          <a:blip r:embed="rId4"/>
          <a:stretch>
            <a:fillRect/>
          </a:stretch>
        </p:blipFill>
        <p:spPr>
          <a:xfrm>
            <a:off x="731295" y="1439734"/>
            <a:ext cx="3656466" cy="5425282"/>
          </a:xfrm>
          <a:prstGeom prst="rect">
            <a:avLst/>
          </a:prstGeom>
        </p:spPr>
      </p:pic>
      <p:sp>
        <p:nvSpPr>
          <p:cNvPr id="6"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插槽（Slots）是 Vue.js 中一项强大且灵活的特性，它允许在组件的模板中预留一些位置，使父组件可以向子组件插入内容。这样可以让组件更加灵活，复用性更高，并且能够处理不同情况下的内容变化。</a:t>
            </a:r>
            <a:endParaRPr lang="en-US" sz="1631" dirty="0"/>
          </a:p>
        </p:txBody>
      </p:sp>
      <p:sp>
        <p:nvSpPr>
          <p:cNvPr id="7"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599705"/>
            <a:ext cx="3272537" cy="50276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在子组件中，可以使用 `《slot&gt;《/slot&gt;` 标签来定义插槽，作为子组件模板的一部分。在父组件中，通过在子组件的标签内部插入内容，这些内容就会被传递到子组件的插槽中。</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下面通过一个示例说明插槽的用法：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子组件 ChildComponent.vue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《h2&gt;{{ title }}《/h2&gt;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《slot&gt;《/slot&gt;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['title'],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6673050"/>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599705"/>
            <a:ext cx="3272537" cy="402211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父组件 App.vue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title="Welcome"&gt;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在这里插入的内容会显示在插槽中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《p&gt;Hello, this is the content inside the slot!《/p&gt;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title="Greetings"&gt;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也可以插入不同的内容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《p&gt;Hi there! This is different content for the second ChildComponent.《/p&gt;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1" name="Text 5"/>
          <p:cNvSpPr/>
          <p:nvPr/>
        </p:nvSpPr>
        <p:spPr>
          <a:xfrm>
            <a:off x="4945371" y="5667524"/>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7253513"/>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'./components/ChildComponent.vue';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10064423"/>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7253513"/>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在上面的示例中，我们定义了一个名为 `ChildComponent` 的子组件，它包含一个插槽。在父组件 `App.vue` 中，我们通过 `《ChildComponent&gt;` 标签来使用子组件，并在其内部插入不同的内容。这些内容会被传递到子组件的插槽中，并显示在子组件模板的位置。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运行上面的示例代码，可以看到两个子组件分别显示了不同的标题和插入的内容。这样，我们可以轻松地根据需要在不同情况下定制子组件的内容，实现更加灵活和复用的组件设计。</a:t>
            </a:r>
            <a:endParaRPr lang="en-US" sz="1178" dirty="0"/>
          </a:p>
        </p:txBody>
      </p:sp>
      <p:sp>
        <p:nvSpPr>
          <p:cNvPr id="15" name="Text 9"/>
          <p:cNvSpPr/>
          <p:nvPr/>
        </p:nvSpPr>
        <p:spPr>
          <a:xfrm>
            <a:off x="4945371" y="981304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9182302"/>
            <a:ext cx="3656466" cy="3162841"/>
          </a:xfrm>
          <a:prstGeom prst="rect">
            <a:avLst/>
          </a:prstGeom>
        </p:spPr>
      </p:pic>
      <p:pic>
        <p:nvPicPr>
          <p:cNvPr id="3" name="Image 1" descr="preencoded.png">    </p:cNvPr>
          <p:cNvPicPr>
            <a:picLocks noChangeAspect="1"/>
          </p:cNvPicPr>
          <p:nvPr/>
        </p:nvPicPr>
        <p:blipFill>
          <a:blip r:embed="rId2"/>
          <a:stretch>
            <a:fillRect/>
          </a:stretch>
        </p:blipFill>
        <p:spPr>
          <a:xfrm>
            <a:off x="4753406" y="5036782"/>
            <a:ext cx="3656466" cy="3916989"/>
          </a:xfrm>
          <a:prstGeom prst="rect">
            <a:avLst/>
          </a:prstGeom>
        </p:spPr>
      </p:pic>
      <p:pic>
        <p:nvPicPr>
          <p:cNvPr id="4" name="Image 2" descr="preencoded.png">    </p:cNvPr>
          <p:cNvPicPr>
            <a:picLocks noChangeAspect="1"/>
          </p:cNvPicPr>
          <p:nvPr/>
        </p:nvPicPr>
        <p:blipFill>
          <a:blip r:embed="rId3"/>
          <a:stretch>
            <a:fillRect/>
          </a:stretch>
        </p:blipFill>
        <p:spPr>
          <a:xfrm>
            <a:off x="731295" y="5036782"/>
            <a:ext cx="3656466" cy="3916989"/>
          </a:xfrm>
          <a:prstGeom prst="rect">
            <a:avLst/>
          </a:prstGeom>
        </p:spPr>
      </p:pic>
      <p:pic>
        <p:nvPicPr>
          <p:cNvPr id="5" name="Image 3" descr="preencoded.png">    </p:cNvPr>
          <p:cNvPicPr>
            <a:picLocks noChangeAspect="1"/>
          </p:cNvPicPr>
          <p:nvPr/>
        </p:nvPicPr>
        <p:blipFill>
          <a:blip r:embed="rId4"/>
          <a:stretch>
            <a:fillRect/>
          </a:stretch>
        </p:blipFill>
        <p:spPr>
          <a:xfrm>
            <a:off x="4753406" y="1142646"/>
            <a:ext cx="3656466" cy="3665607"/>
          </a:xfrm>
          <a:prstGeom prst="rect">
            <a:avLst/>
          </a:prstGeom>
        </p:spPr>
      </p:pic>
      <p:pic>
        <p:nvPicPr>
          <p:cNvPr id="6" name="Image 4" descr="preencoded.png">    </p:cNvPr>
          <p:cNvPicPr>
            <a:picLocks noChangeAspect="1"/>
          </p:cNvPicPr>
          <p:nvPr/>
        </p:nvPicPr>
        <p:blipFill>
          <a:blip r:embed="rId5"/>
          <a:stretch>
            <a:fillRect/>
          </a:stretch>
        </p:blipFill>
        <p:spPr>
          <a:xfrm>
            <a:off x="731295" y="1142646"/>
            <a:ext cx="3656466" cy="3665607"/>
          </a:xfrm>
          <a:prstGeom prst="rect">
            <a:avLst/>
          </a:prstGeom>
        </p:spPr>
      </p:pic>
      <p:sp>
        <p:nvSpPr>
          <p:cNvPr id="7"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插槽可以设置默认显示内容，这样可以在没有传递具体内容时，显示预先定义的默认内容。在定义插槽时，可以使用带有默认内容的 `《slot&gt;《/slot&gt;` 标签。</a:t>
            </a:r>
            <a:endParaRPr lang="en-US" sz="1631" dirty="0"/>
          </a:p>
        </p:txBody>
      </p:sp>
      <p:sp>
        <p:nvSpPr>
          <p:cNvPr id="8" name="Text 1"/>
          <p:cNvSpPr/>
          <p:nvPr/>
        </p:nvSpPr>
        <p:spPr>
          <a:xfrm>
            <a:off x="365646" y="868413"/>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302615"/>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下面通过示例说明如何设置插槽的默认显示内容：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子组件 ChildComponent.vue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《h2&gt;{{ title }}《/h2&gt;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使用带有默认内容的插槽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《p&gt;This is the default content if nothing is provided.《/p&gt;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0" name="Text 3"/>
          <p:cNvSpPr/>
          <p:nvPr/>
        </p:nvSpPr>
        <p:spPr>
          <a:xfrm>
            <a:off x="923258" y="4616288"/>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302615"/>
            <a:ext cx="3272537" cy="175967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['title'],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3107997"/>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5196751"/>
            <a:ext cx="3272537" cy="351934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父组件 App.vue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title="Welcome"&gt;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不提供具体内容时，将显示默认内容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title="Greetings"&gt;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提供具体内容时，会替换默认内容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《p&gt;Hello! This is different content for the second ChildComponent.《/p&gt;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4" name="Text 7"/>
          <p:cNvSpPr/>
          <p:nvPr/>
        </p:nvSpPr>
        <p:spPr>
          <a:xfrm>
            <a:off x="923258" y="8761805"/>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5196751"/>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'./components/ChildComponent.vue';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8007663"/>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9342272"/>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在上面的示例中，我们在子组件 `ChildComponent.vue` 的插槽中设置了默认内容 `《p&gt;This is the default content if nothing is provided.《/p&gt;`。当在父组件 `App.vue` 中使用 `《ChildComponent&gt;` 标签时，如果没有在标签内部插入具体内容，就会显示默认内容。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运行上面的示例代码，可以看到第一个子组件显示了默认内容，而第二个子组件提供了具体内容，替换了默认内容。这样，通过设置默认显示内容，可以更好地处理插槽的使用情况，确保在没有传递具体内容时，仍然能够显示有意义的内容。</a:t>
            </a:r>
            <a:endParaRPr lang="en-US" sz="1178" dirty="0"/>
          </a:p>
        </p:txBody>
      </p:sp>
      <p:sp>
        <p:nvSpPr>
          <p:cNvPr id="18" name="Text 11"/>
          <p:cNvSpPr/>
          <p:nvPr/>
        </p:nvSpPr>
        <p:spPr>
          <a:xfrm>
            <a:off x="923258" y="1215317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1787534"/>
            <a:ext cx="3656466" cy="4419752"/>
          </a:xfrm>
          <a:prstGeom prst="rect">
            <a:avLst/>
          </a:prstGeom>
        </p:spPr>
      </p:pic>
      <p:pic>
        <p:nvPicPr>
          <p:cNvPr id="3" name="Image 1" descr="preencoded.png">    </p:cNvPr>
          <p:cNvPicPr>
            <a:picLocks noChangeAspect="1"/>
          </p:cNvPicPr>
          <p:nvPr/>
        </p:nvPicPr>
        <p:blipFill>
          <a:blip r:embed="rId2"/>
          <a:stretch>
            <a:fillRect/>
          </a:stretch>
        </p:blipFill>
        <p:spPr>
          <a:xfrm>
            <a:off x="4753406" y="7642015"/>
            <a:ext cx="3656466" cy="3916989"/>
          </a:xfrm>
          <a:prstGeom prst="rect">
            <a:avLst/>
          </a:prstGeom>
        </p:spPr>
      </p:pic>
      <p:pic>
        <p:nvPicPr>
          <p:cNvPr id="4" name="Image 2" descr="preencoded.png">    </p:cNvPr>
          <p:cNvPicPr>
            <a:picLocks noChangeAspect="1"/>
          </p:cNvPicPr>
          <p:nvPr/>
        </p:nvPicPr>
        <p:blipFill>
          <a:blip r:embed="rId3"/>
          <a:stretch>
            <a:fillRect/>
          </a:stretch>
        </p:blipFill>
        <p:spPr>
          <a:xfrm>
            <a:off x="731295" y="7642015"/>
            <a:ext cx="3656466" cy="3916989"/>
          </a:xfrm>
          <a:prstGeom prst="rect">
            <a:avLst/>
          </a:prstGeom>
        </p:spPr>
      </p:pic>
      <p:pic>
        <p:nvPicPr>
          <p:cNvPr id="5" name="Image 3" descr="preencoded.png">    </p:cNvPr>
          <p:cNvPicPr>
            <a:picLocks noChangeAspect="1"/>
          </p:cNvPicPr>
          <p:nvPr/>
        </p:nvPicPr>
        <p:blipFill>
          <a:blip r:embed="rId4"/>
          <a:stretch>
            <a:fillRect/>
          </a:stretch>
        </p:blipFill>
        <p:spPr>
          <a:xfrm>
            <a:off x="4753406" y="1736820"/>
            <a:ext cx="3656466" cy="5676665"/>
          </a:xfrm>
          <a:prstGeom prst="rect">
            <a:avLst/>
          </a:prstGeom>
        </p:spPr>
      </p:pic>
      <p:pic>
        <p:nvPicPr>
          <p:cNvPr id="6" name="Image 4" descr="preencoded.png">    </p:cNvPr>
          <p:cNvPicPr>
            <a:picLocks noChangeAspect="1"/>
          </p:cNvPicPr>
          <p:nvPr/>
        </p:nvPicPr>
        <p:blipFill>
          <a:blip r:embed="rId5"/>
          <a:stretch>
            <a:fillRect/>
          </a:stretch>
        </p:blipFill>
        <p:spPr>
          <a:xfrm>
            <a:off x="731295" y="1736820"/>
            <a:ext cx="3656466" cy="5676665"/>
          </a:xfrm>
          <a:prstGeom prst="rect">
            <a:avLst/>
          </a:prstGeom>
        </p:spPr>
      </p:pic>
      <p:sp>
        <p:nvSpPr>
          <p:cNvPr id="7" name="Text 0"/>
          <p:cNvSpPr/>
          <p:nvPr/>
        </p:nvSpPr>
        <p:spPr>
          <a:xfrm>
            <a:off x="365646" y="228529"/>
            <a:ext cx="8409873" cy="1188350"/>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具名插槽是一种在父组件中向子组件传递内容的方式，通过在子组件中使用特定名称的插槽，可以将不同内容传递给子组件的不同插槽位置。在子组件中，可以通过 `《slot name="插槽名称"&gt;《/slot&gt;` 来定义具名插槽。同时，为了简化具名插槽的使用，Vue 提供了一种简写法，使得在父组件中使用具名插槽更加方便。</a:t>
            </a:r>
            <a:endParaRPr lang="en-US" sz="1631" dirty="0"/>
          </a:p>
        </p:txBody>
      </p:sp>
      <p:sp>
        <p:nvSpPr>
          <p:cNvPr id="8" name="Text 1"/>
          <p:cNvSpPr/>
          <p:nvPr/>
        </p:nvSpPr>
        <p:spPr>
          <a:xfrm>
            <a:off x="365646" y="1462588"/>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896793"/>
            <a:ext cx="3272537" cy="527902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下面通过示例来说明具名插槽和简写法的用法：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子组件 ChildComponent.vue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定义具名插槽 name="header"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 name="header"&gt;《/slot&gt;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定义默认插槽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《slot&gt;《/slot&gt;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定义具名插槽 name="footer"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 name="footer"&gt;《/slot&gt;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0" name="Text 3"/>
          <p:cNvSpPr/>
          <p:nvPr/>
        </p:nvSpPr>
        <p:spPr>
          <a:xfrm>
            <a:off x="923258" y="7221521"/>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896793"/>
            <a:ext cx="3272537" cy="226243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父组件 App.vue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使用默认插槽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《p&gt;This is the default content for the ChildComponent.《/p&gt;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p:txBody>
      </p:sp>
      <p:sp>
        <p:nvSpPr>
          <p:cNvPr id="12" name="Text 5"/>
          <p:cNvSpPr/>
          <p:nvPr/>
        </p:nvSpPr>
        <p:spPr>
          <a:xfrm>
            <a:off x="4945371" y="4204939"/>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7801984"/>
            <a:ext cx="3272537" cy="351934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使用具名插槽 name="header"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 v-slot:header&gt;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《h1&gt;Welcome to the ChildComponent!《/h1&gt;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使用具名插槽 name="footer"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 v-slot:footer&gt;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《p&gt;Thank you for using the ChildComponent.《/p&gt;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4" name="Text 7"/>
          <p:cNvSpPr/>
          <p:nvPr/>
        </p:nvSpPr>
        <p:spPr>
          <a:xfrm>
            <a:off x="923258" y="11367036"/>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7801984"/>
            <a:ext cx="3272537" cy="276520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'./components/ChildComponent.vue';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10612894"/>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11947503"/>
            <a:ext cx="3272537" cy="402211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在上面的示例中，我们在子组件 `ChildComponent.vue` 中定义了三个插槽：默认插槽、具名插槽 `header` 和具名插槽 `footer`。在父组件 `App.vue` 中使用 `《ChildComponent&gt;` 标签时，我们可以通过 `《template v-slot:插槽名称&gt;《/template&gt;` 的形式为子组件传递具体内容。当使用具名插槽时，我们可以使用简写法 `v-slot:插槽名称`，将具名插槽的名称作为属性名简写为 `v-slot`。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运行上面的示例代码，可以看到第一个 `《ChildComponent&gt;` 标签使用了默认插槽，显示了默认内容；而第二个 `《ChildComponent&gt;` 标签使用了具名插槽 `header` 和 `footer`，分别显示了不同的内容。这样，通过具名插槽和简写法，我们可以更灵活地向子组件传递内容，并根据需要在不同的插槽位置显示不同的内容。</a:t>
            </a:r>
            <a:endParaRPr lang="en-US" sz="1178" dirty="0"/>
          </a:p>
        </p:txBody>
      </p:sp>
      <p:sp>
        <p:nvSpPr>
          <p:cNvPr id="18" name="Text 11"/>
          <p:cNvSpPr/>
          <p:nvPr/>
        </p:nvSpPr>
        <p:spPr>
          <a:xfrm>
            <a:off x="923258" y="1601532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347493" y="1895535"/>
            <a:ext cx="3063337" cy="2649786"/>
          </a:xfrm>
          <a:prstGeom prst="rect">
            <a:avLst/>
          </a:prstGeom>
        </p:spPr>
      </p:pic>
      <p:pic>
        <p:nvPicPr>
          <p:cNvPr id="3" name="Image 1" descr="preencoded.png">    </p:cNvPr>
          <p:cNvPicPr>
            <a:picLocks noChangeAspect="1"/>
          </p:cNvPicPr>
          <p:nvPr/>
        </p:nvPicPr>
        <p:blipFill>
          <a:blip r:embed="rId2"/>
          <a:stretch>
            <a:fillRect/>
          </a:stretch>
        </p:blipFill>
        <p:spPr>
          <a:xfrm>
            <a:off x="-2022177" y="1895535"/>
            <a:ext cx="3063337" cy="2649786"/>
          </a:xfrm>
          <a:prstGeom prst="rect">
            <a:avLst/>
          </a:prstGeom>
        </p:spPr>
      </p:pic>
      <p:pic>
        <p:nvPicPr>
          <p:cNvPr id="4" name="Image 2" descr="preencoded.png">    </p:cNvPr>
          <p:cNvPicPr>
            <a:picLocks noChangeAspect="1"/>
          </p:cNvPicPr>
          <p:nvPr/>
        </p:nvPicPr>
        <p:blipFill>
          <a:blip r:embed="rId3"/>
          <a:stretch>
            <a:fillRect/>
          </a:stretch>
        </p:blipFill>
        <p:spPr>
          <a:xfrm>
            <a:off x="1347493" y="-1788127"/>
            <a:ext cx="3063337" cy="3492204"/>
          </a:xfrm>
          <a:prstGeom prst="rect">
            <a:avLst/>
          </a:prstGeom>
        </p:spPr>
      </p:pic>
      <p:pic>
        <p:nvPicPr>
          <p:cNvPr id="5" name="Image 3" descr="preencoded.png">    </p:cNvPr>
          <p:cNvPicPr>
            <a:picLocks noChangeAspect="1"/>
          </p:cNvPicPr>
          <p:nvPr/>
        </p:nvPicPr>
        <p:blipFill>
          <a:blip r:embed="rId4"/>
          <a:stretch>
            <a:fillRect/>
          </a:stretch>
        </p:blipFill>
        <p:spPr>
          <a:xfrm>
            <a:off x="-2022177" y="-1788127"/>
            <a:ext cx="3063337" cy="3492204"/>
          </a:xfrm>
          <a:prstGeom prst="rect">
            <a:avLst/>
          </a:prstGeom>
        </p:spPr>
      </p:pic>
      <p:pic>
        <p:nvPicPr>
          <p:cNvPr id="6" name="Image 4" descr="preencoded.png">    </p:cNvPr>
          <p:cNvPicPr>
            <a:picLocks noChangeAspect="1"/>
          </p:cNvPicPr>
          <p:nvPr/>
        </p:nvPicPr>
        <p:blipFill>
          <a:blip r:embed="rId5"/>
          <a:stretch>
            <a:fillRect/>
          </a:stretch>
        </p:blipFill>
        <p:spPr>
          <a:xfrm>
            <a:off x="1347493" y="-4629372"/>
            <a:ext cx="3063337" cy="2649786"/>
          </a:xfrm>
          <a:prstGeom prst="rect">
            <a:avLst/>
          </a:prstGeom>
        </p:spPr>
      </p:pic>
      <p:pic>
        <p:nvPicPr>
          <p:cNvPr id="7" name="Image 5" descr="preencoded.png">    </p:cNvPr>
          <p:cNvPicPr>
            <a:picLocks noChangeAspect="1"/>
          </p:cNvPicPr>
          <p:nvPr/>
        </p:nvPicPr>
        <p:blipFill>
          <a:blip r:embed="rId6"/>
          <a:stretch>
            <a:fillRect/>
          </a:stretch>
        </p:blipFill>
        <p:spPr>
          <a:xfrm>
            <a:off x="-2022177" y="-4629372"/>
            <a:ext cx="3063337" cy="2649786"/>
          </a:xfrm>
          <a:prstGeom prst="rect">
            <a:avLst/>
          </a:prstGeom>
        </p:spPr>
      </p:pic>
      <p:sp>
        <p:nvSpPr>
          <p:cNvPr id="8" name="Text 0"/>
          <p:cNvSpPr/>
          <p:nvPr/>
        </p:nvSpPr>
        <p:spPr>
          <a:xfrm>
            <a:off x="-2328512" y="-5644102"/>
            <a:ext cx="7045676" cy="7466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具名插槽（Named Slots）是 Vue 中一种特殊类型的插槽，允许我们在父组件中通过具名的方式将内容传递给子组件的特定插槽位置。使用具名插槽，我们可以在子组件中定义多个具名插槽，并在父组件中选择性地为每个具名插槽传递内容。</a:t>
            </a:r>
            <a:endParaRPr lang="en-US" sz="1631" dirty="0"/>
          </a:p>
        </p:txBody>
      </p:sp>
      <p:sp>
        <p:nvSpPr>
          <p:cNvPr id="9" name="Text 1"/>
          <p:cNvSpPr/>
          <p:nvPr/>
        </p:nvSpPr>
        <p:spPr>
          <a:xfrm>
            <a:off x="-2328512" y="-4859123"/>
            <a:ext cx="7045676" cy="0"/>
          </a:xfrm>
          <a:prstGeom prst="rect">
            <a:avLst/>
          </a:prstGeom>
          <a:noFill/>
          <a:ln/>
        </p:spPr>
        <p:txBody>
          <a:bodyPr wrap="square" lIns="0" tIns="0" rIns="0" bIns="0" rtlCol="0" anchor="t"/>
          <a:lstStyle/>
          <a:p>
            <a:endParaRPr lang="en-US" dirty="0"/>
          </a:p>
        </p:txBody>
      </p:sp>
      <p:sp>
        <p:nvSpPr>
          <p:cNvPr id="10" name="Text 2"/>
          <p:cNvSpPr/>
          <p:nvPr/>
        </p:nvSpPr>
        <p:spPr>
          <a:xfrm>
            <a:off x="-1861352" y="-4495351"/>
            <a:ext cx="2741687" cy="231664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下面通过示例说明如何使用具名插槽：</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子组件 ChildComponent.vue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《h2&gt;{{ title }}《/h2&gt;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使用具名插槽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 name="content"&gt;《/slot&gt;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 name="footer"&gt;《/slot&gt;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1" name="Text 3"/>
          <p:cNvSpPr/>
          <p:nvPr/>
        </p:nvSpPr>
        <p:spPr>
          <a:xfrm>
            <a:off x="-1861352" y="-2140408"/>
            <a:ext cx="2741687" cy="0"/>
          </a:xfrm>
          <a:prstGeom prst="rect">
            <a:avLst/>
          </a:prstGeom>
          <a:noFill/>
          <a:ln/>
        </p:spPr>
        <p:txBody>
          <a:bodyPr wrap="square" lIns="0" tIns="0" rIns="0" bIns="0" rtlCol="0" anchor="t"/>
          <a:lstStyle/>
          <a:p>
            <a:endParaRPr lang="en-US" dirty="0"/>
          </a:p>
        </p:txBody>
      </p:sp>
      <p:sp>
        <p:nvSpPr>
          <p:cNvPr id="12" name="Text 4"/>
          <p:cNvSpPr/>
          <p:nvPr/>
        </p:nvSpPr>
        <p:spPr>
          <a:xfrm>
            <a:off x="1508320" y="-4495351"/>
            <a:ext cx="2741685" cy="147423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['title'],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1508320" y="-2982826"/>
            <a:ext cx="2741685" cy="0"/>
          </a:xfrm>
          <a:prstGeom prst="rect">
            <a:avLst/>
          </a:prstGeom>
          <a:noFill/>
          <a:ln/>
        </p:spPr>
        <p:txBody>
          <a:bodyPr wrap="square" lIns="0" tIns="0" rIns="0" bIns="0" rtlCol="0" anchor="t"/>
          <a:lstStyle/>
          <a:p>
            <a:endParaRPr lang="en-US" dirty="0"/>
          </a:p>
        </p:txBody>
      </p:sp>
      <p:sp>
        <p:nvSpPr>
          <p:cNvPr id="14" name="Text 6"/>
          <p:cNvSpPr/>
          <p:nvPr/>
        </p:nvSpPr>
        <p:spPr>
          <a:xfrm>
            <a:off x="-1861352" y="-1654108"/>
            <a:ext cx="2741687" cy="31590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父组件 App.vue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title="Welcome"&gt;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使用具名插槽传递内容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 v-slot:content&gt;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《p&gt;This is the main content for the first ChildComponent.《/p&gt;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 v-slot:footer&gt;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《p&gt;This is the footer for the first ChildComponent.《/p&gt;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p:txBody>
      </p:sp>
      <p:sp>
        <p:nvSpPr>
          <p:cNvPr id="15" name="Text 7"/>
          <p:cNvSpPr/>
          <p:nvPr/>
        </p:nvSpPr>
        <p:spPr>
          <a:xfrm>
            <a:off x="-1861352" y="1543254"/>
            <a:ext cx="2741687" cy="0"/>
          </a:xfrm>
          <a:prstGeom prst="rect">
            <a:avLst/>
          </a:prstGeom>
          <a:noFill/>
          <a:ln/>
        </p:spPr>
        <p:txBody>
          <a:bodyPr wrap="square" lIns="0" tIns="0" rIns="0" bIns="0" rtlCol="0" anchor="t"/>
          <a:lstStyle/>
          <a:p>
            <a:endParaRPr lang="en-US" dirty="0"/>
          </a:p>
        </p:txBody>
      </p:sp>
      <p:sp>
        <p:nvSpPr>
          <p:cNvPr id="16" name="Text 8"/>
          <p:cNvSpPr/>
          <p:nvPr/>
        </p:nvSpPr>
        <p:spPr>
          <a:xfrm>
            <a:off x="1508320" y="-1654108"/>
            <a:ext cx="2741685" cy="273785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title="Greetings"&gt;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使用具名插槽传递不同的内容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 v-slot:content&gt;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《p&gt;Hello! This is the main content for the second ChildComponent.《/p&gt;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 v-slot:footer&gt;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《p&gt;This is the footer for the second ChildComponent.《/p&gt;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7" name="Text 9"/>
          <p:cNvSpPr/>
          <p:nvPr/>
        </p:nvSpPr>
        <p:spPr>
          <a:xfrm>
            <a:off x="1508320" y="1122040"/>
            <a:ext cx="2741685" cy="0"/>
          </a:xfrm>
          <a:prstGeom prst="rect">
            <a:avLst/>
          </a:prstGeom>
          <a:noFill/>
          <a:ln/>
        </p:spPr>
        <p:txBody>
          <a:bodyPr wrap="square" lIns="0" tIns="0" rIns="0" bIns="0" rtlCol="0" anchor="t"/>
          <a:lstStyle/>
          <a:p>
            <a:endParaRPr lang="en-US" dirty="0"/>
          </a:p>
        </p:txBody>
      </p:sp>
      <p:sp>
        <p:nvSpPr>
          <p:cNvPr id="18" name="Text 10"/>
          <p:cNvSpPr/>
          <p:nvPr/>
        </p:nvSpPr>
        <p:spPr>
          <a:xfrm>
            <a:off x="-1861352" y="2029554"/>
            <a:ext cx="2741687" cy="231664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'./components/ChildComponent.vue';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 'App',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1861352" y="4384497"/>
            <a:ext cx="2741687" cy="0"/>
          </a:xfrm>
          <a:prstGeom prst="rect">
            <a:avLst/>
          </a:prstGeom>
          <a:noFill/>
          <a:ln/>
        </p:spPr>
        <p:txBody>
          <a:bodyPr wrap="square" lIns="0" tIns="0" rIns="0" bIns="0" rtlCol="0" anchor="t"/>
          <a:lstStyle/>
          <a:p>
            <a:endParaRPr lang="en-US" dirty="0"/>
          </a:p>
        </p:txBody>
      </p:sp>
      <p:sp>
        <p:nvSpPr>
          <p:cNvPr id="20" name="Text 12"/>
          <p:cNvSpPr/>
          <p:nvPr/>
        </p:nvSpPr>
        <p:spPr>
          <a:xfrm>
            <a:off x="1508320" y="2029554"/>
            <a:ext cx="2741685" cy="210604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在上面的示例中，我们在子组件 `ChildComponent.vue` 中定义了两个具名插槽：`content` 和 `footer`。在父组件 `App.vue` 中，通过 `《template v-slot:具名插槽名称&gt;` 的方式，为每个具名插槽传递不同的内容。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运行上面的示例代码，可以看到第一个子组件显示了具名插槽的内容，而第二个子组件也显示了不同的具名插槽内容。这样，通过具名插槽，我们可以更加灵活地为子组件传递不同的内容，并将内容放置到子组件模板的特定位置。</a:t>
            </a:r>
            <a:endParaRPr lang="en-US" sz="1178" dirty="0"/>
          </a:p>
        </p:txBody>
      </p:sp>
      <p:sp>
        <p:nvSpPr>
          <p:cNvPr id="21" name="Text 13"/>
          <p:cNvSpPr/>
          <p:nvPr/>
        </p:nvSpPr>
        <p:spPr>
          <a:xfrm>
            <a:off x="1508320" y="4173892"/>
            <a:ext cx="2741685"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2714" y="4487656"/>
            <a:ext cx="3655934" cy="9194675"/>
          </a:xfrm>
          <a:prstGeom prst="rect">
            <a:avLst/>
          </a:prstGeom>
        </p:spPr>
      </p:pic>
      <p:pic>
        <p:nvPicPr>
          <p:cNvPr id="3" name="Image 1" descr="preencoded.png">    </p:cNvPr>
          <p:cNvPicPr>
            <a:picLocks noChangeAspect="1"/>
          </p:cNvPicPr>
          <p:nvPr/>
        </p:nvPicPr>
        <p:blipFill>
          <a:blip r:embed="rId2"/>
          <a:stretch>
            <a:fillRect/>
          </a:stretch>
        </p:blipFill>
        <p:spPr>
          <a:xfrm>
            <a:off x="731187" y="4487656"/>
            <a:ext cx="3655934" cy="9194675"/>
          </a:xfrm>
          <a:prstGeom prst="rect">
            <a:avLst/>
          </a:prstGeom>
        </p:spPr>
      </p:pic>
      <p:pic>
        <p:nvPicPr>
          <p:cNvPr id="4" name="Image 2" descr="preencoded.png">    </p:cNvPr>
          <p:cNvPicPr>
            <a:picLocks noChangeAspect="1"/>
          </p:cNvPicPr>
          <p:nvPr/>
        </p:nvPicPr>
        <p:blipFill>
          <a:blip r:embed="rId3"/>
          <a:stretch>
            <a:fillRect/>
          </a:stretch>
        </p:blipFill>
        <p:spPr>
          <a:xfrm>
            <a:off x="4752714" y="845433"/>
            <a:ext cx="3655934" cy="3413731"/>
          </a:xfrm>
          <a:prstGeom prst="rect">
            <a:avLst/>
          </a:prstGeom>
        </p:spPr>
      </p:pic>
      <p:pic>
        <p:nvPicPr>
          <p:cNvPr id="5" name="Image 3" descr="preencoded.png">    </p:cNvPr>
          <p:cNvPicPr>
            <a:picLocks noChangeAspect="1"/>
          </p:cNvPicPr>
          <p:nvPr/>
        </p:nvPicPr>
        <p:blipFill>
          <a:blip r:embed="rId4"/>
          <a:stretch>
            <a:fillRect/>
          </a:stretch>
        </p:blipFill>
        <p:spPr>
          <a:xfrm>
            <a:off x="731187" y="845433"/>
            <a:ext cx="3655934" cy="3413731"/>
          </a:xfrm>
          <a:prstGeom prst="rect">
            <a:avLst/>
          </a:prstGeom>
        </p:spPr>
      </p:pic>
      <p:sp>
        <p:nvSpPr>
          <p:cNvPr id="6" name="Text 0"/>
          <p:cNvSpPr/>
          <p:nvPr/>
        </p:nvSpPr>
        <p:spPr>
          <a:xfrm>
            <a:off x="365592" y="228493"/>
            <a:ext cx="8408651" cy="29704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作用域插槽（Scoped Slots）是 Vue 中一种特殊类型的插槽</a:t>
            </a:r>
            <a:endParaRPr lang="en-US" sz="1631" dirty="0"/>
          </a:p>
        </p:txBody>
      </p:sp>
      <p:sp>
        <p:nvSpPr>
          <p:cNvPr id="7" name="Text 1"/>
          <p:cNvSpPr/>
          <p:nvPr/>
        </p:nvSpPr>
        <p:spPr>
          <a:xfrm>
            <a:off x="365592" y="571240"/>
            <a:ext cx="8408651" cy="0"/>
          </a:xfrm>
          <a:prstGeom prst="rect">
            <a:avLst/>
          </a:prstGeom>
          <a:noFill/>
          <a:ln/>
        </p:spPr>
        <p:txBody>
          <a:bodyPr wrap="square" lIns="0" tIns="0" rIns="0" bIns="0" rtlCol="0" anchor="t"/>
          <a:lstStyle/>
          <a:p>
            <a:endParaRPr lang="en-US" dirty="0"/>
          </a:p>
        </p:txBody>
      </p:sp>
      <p:sp>
        <p:nvSpPr>
          <p:cNvPr id="8" name="Text 2"/>
          <p:cNvSpPr/>
          <p:nvPr/>
        </p:nvSpPr>
        <p:spPr>
          <a:xfrm>
            <a:off x="923123" y="1005383"/>
            <a:ext cx="3272062" cy="22621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《h2&gt;表格2：带查看操作《/h2&gt;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:data="personInfo"&gt;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 v-slot:actions="obj"&gt;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@click="viewPerson(obj)"&gt;查看《/button&gt;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p:txBody>
      </p:sp>
      <p:sp>
        <p:nvSpPr>
          <p:cNvPr id="9" name="Text 3"/>
          <p:cNvSpPr/>
          <p:nvPr/>
        </p:nvSpPr>
        <p:spPr>
          <a:xfrm>
            <a:off x="923123" y="3313189"/>
            <a:ext cx="3272062" cy="0"/>
          </a:xfrm>
          <a:prstGeom prst="rect">
            <a:avLst/>
          </a:prstGeom>
          <a:noFill/>
          <a:ln/>
        </p:spPr>
        <p:txBody>
          <a:bodyPr wrap="square" lIns="0" tIns="0" rIns="0" bIns="0" rtlCol="0" anchor="t"/>
          <a:lstStyle/>
          <a:p>
            <a:endParaRPr lang="en-US" dirty="0"/>
          </a:p>
        </p:txBody>
      </p:sp>
      <p:sp>
        <p:nvSpPr>
          <p:cNvPr id="10" name="Text 4"/>
          <p:cNvSpPr/>
          <p:nvPr/>
        </p:nvSpPr>
        <p:spPr>
          <a:xfrm>
            <a:off x="4944653" y="1005383"/>
            <a:ext cx="3272059" cy="301614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《h2&gt;表格1：带删除操作《/h2&gt;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:data="personInfo"&gt;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 v-slot:actions="obj"&gt;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@click="deletePerson(obj)"&gt;删除《/button&gt;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'./components/ChildComponent.vue';</a:t>
            </a:r>
            <a:endParaRPr lang="en-US" sz="1178" dirty="0"/>
          </a:p>
        </p:txBody>
      </p:sp>
      <p:sp>
        <p:nvSpPr>
          <p:cNvPr id="11" name="Text 5"/>
          <p:cNvSpPr/>
          <p:nvPr/>
        </p:nvSpPr>
        <p:spPr>
          <a:xfrm>
            <a:off x="4944653" y="4067227"/>
            <a:ext cx="3272059" cy="0"/>
          </a:xfrm>
          <a:prstGeom prst="rect">
            <a:avLst/>
          </a:prstGeom>
          <a:noFill/>
          <a:ln/>
        </p:spPr>
        <p:txBody>
          <a:bodyPr wrap="square" lIns="0" tIns="0" rIns="0" bIns="0" rtlCol="0" anchor="t"/>
          <a:lstStyle/>
          <a:p>
            <a:endParaRPr lang="en-US" dirty="0"/>
          </a:p>
        </p:txBody>
      </p:sp>
      <p:sp>
        <p:nvSpPr>
          <p:cNvPr id="12" name="Text 6"/>
          <p:cNvSpPr/>
          <p:nvPr/>
        </p:nvSpPr>
        <p:spPr>
          <a:xfrm>
            <a:off x="923123" y="4647605"/>
            <a:ext cx="3272062" cy="653498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personInfo: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name: 'Alice', age: 25, gender: 'Female'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name: 'Bob', age: 30, gender: 'Male'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name: 'Eve', age: 28, gender: 'Female'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deletePerson(obj)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console.log(obj);</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this.personInfo.splice(obj.index,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viewPerson(obj)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console.log(obj);</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alert(JSON.stringify(this.personInfo[obj.index]));</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3" name="Text 7"/>
          <p:cNvSpPr/>
          <p:nvPr/>
        </p:nvSpPr>
        <p:spPr>
          <a:xfrm>
            <a:off x="923123" y="11228289"/>
            <a:ext cx="3272062" cy="0"/>
          </a:xfrm>
          <a:prstGeom prst="rect">
            <a:avLst/>
          </a:prstGeom>
          <a:noFill/>
          <a:ln/>
        </p:spPr>
        <p:txBody>
          <a:bodyPr wrap="square" lIns="0" tIns="0" rIns="0" bIns="0" rtlCol="0" anchor="t"/>
          <a:lstStyle/>
          <a:p>
            <a:endParaRPr lang="en-US" dirty="0"/>
          </a:p>
        </p:txBody>
      </p:sp>
      <p:sp>
        <p:nvSpPr>
          <p:cNvPr id="14" name="Text 8"/>
          <p:cNvSpPr/>
          <p:nvPr/>
        </p:nvSpPr>
        <p:spPr>
          <a:xfrm>
            <a:off x="4944653" y="4647605"/>
            <a:ext cx="3272059" cy="879709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《th&gt;Name《/th&gt;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《th&gt;Age《/th&gt;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《th&gt;Gender《/th&gt;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《th&gt;Actions《/th&gt;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《/thead&gt;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 v-for="(item, index) in data" :key="index"&gt;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 item.name }}《/td&gt;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 item.age }}《/td&gt;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 item.gender }}《/td&gt;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《slot name="actions" :myIndex="index" :myItem="item" &gt;《/slot&gt;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《/td&gt;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《/table&gt;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Array,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5" name="Text 9"/>
          <p:cNvSpPr/>
          <p:nvPr/>
        </p:nvSpPr>
        <p:spPr>
          <a:xfrm>
            <a:off x="4944653" y="13490395"/>
            <a:ext cx="3272059"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2023-08-09T10:44:39Z</dcterms:created>
  <dcterms:modified xsi:type="dcterms:W3CDTF">2023-08-09T10:44:39Z</dcterms:modified>
</cp:coreProperties>
</file>