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slideLayout" Target="../slideLayouts/slideLayout1.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slideLayout" Target="../slideLayouts/slideLayout1.xml"/><Relationship Id="rId11"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3-10.png"/><Relationship Id="rId11" Type="http://schemas.openxmlformats.org/officeDocument/2006/relationships/slideLayout" Target="../slideLayouts/slideLayout1.xml"/><Relationship Id="rId1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4" Type="http://schemas.openxmlformats.org/officeDocument/2006/relationships/hyperlink" Target="#/home&quot; class=&quot;nav-link router-link-active"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slideLayout" Target="../slideLayouts/slideLayout1.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622774"/>
            <a:ext cx="3656466" cy="3414225"/>
          </a:xfrm>
          <a:prstGeom prst="rect">
            <a:avLst/>
          </a:prstGeom>
        </p:spPr>
      </p:pic>
      <p:pic>
        <p:nvPicPr>
          <p:cNvPr id="3" name="Image 1" descr="preencoded.png">    </p:cNvPr>
          <p:cNvPicPr>
            <a:picLocks noChangeAspect="1"/>
          </p:cNvPicPr>
          <p:nvPr/>
        </p:nvPicPr>
        <p:blipFill>
          <a:blip r:embed="rId2"/>
          <a:stretch>
            <a:fillRect/>
          </a:stretch>
        </p:blipFill>
        <p:spPr>
          <a:xfrm>
            <a:off x="4753406" y="2980019"/>
            <a:ext cx="3656466" cy="3414225"/>
          </a:xfrm>
          <a:prstGeom prst="rect">
            <a:avLst/>
          </a:prstGeom>
        </p:spPr>
      </p:pic>
      <p:pic>
        <p:nvPicPr>
          <p:cNvPr id="4" name="Image 2" descr="preencoded.png">    </p:cNvPr>
          <p:cNvPicPr>
            <a:picLocks noChangeAspect="1"/>
          </p:cNvPicPr>
          <p:nvPr/>
        </p:nvPicPr>
        <p:blipFill>
          <a:blip r:embed="rId3"/>
          <a:stretch>
            <a:fillRect/>
          </a:stretch>
        </p:blipFill>
        <p:spPr>
          <a:xfrm>
            <a:off x="731295" y="2980019"/>
            <a:ext cx="3656466" cy="3414225"/>
          </a:xfrm>
          <a:prstGeom prst="rect">
            <a:avLst/>
          </a:prstGeom>
        </p:spPr>
      </p:pic>
      <p:pic>
        <p:nvPicPr>
          <p:cNvPr id="5" name="Image 3" descr="preencoded.png">    </p:cNvPr>
          <p:cNvPicPr>
            <a:picLocks noChangeAspect="1"/>
          </p:cNvPicPr>
          <p:nvPr/>
        </p:nvPicPr>
        <p:blipFill>
          <a:blip r:embed="rId4"/>
          <a:stretch>
            <a:fillRect/>
          </a:stretch>
        </p:blipFill>
        <p:spPr>
          <a:xfrm>
            <a:off x="4753406" y="845558"/>
            <a:ext cx="3656466" cy="1905933"/>
          </a:xfrm>
          <a:prstGeom prst="rect">
            <a:avLst/>
          </a:prstGeom>
        </p:spPr>
      </p:pic>
      <p:pic>
        <p:nvPicPr>
          <p:cNvPr id="6" name="Image 4" descr="preencoded.png">    </p:cNvPr>
          <p:cNvPicPr>
            <a:picLocks noChangeAspect="1"/>
          </p:cNvPicPr>
          <p:nvPr/>
        </p:nvPicPr>
        <p:blipFill>
          <a:blip r:embed="rId5"/>
          <a:stretch>
            <a:fillRect/>
          </a:stretch>
        </p:blipFill>
        <p:spPr>
          <a:xfrm>
            <a:off x="731295" y="845558"/>
            <a:ext cx="3656466" cy="1905933"/>
          </a:xfrm>
          <a:prstGeom prst="rect">
            <a:avLst/>
          </a:prstGeom>
        </p:spPr>
      </p:pic>
      <p:sp>
        <p:nvSpPr>
          <p:cNvPr id="7"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路由代码封装在`src/router/index.js`文件中，并在`main.js`中正确使用。</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8"/>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首先，创建`src/router/index.js`文件，并将路由相关的代码封装进去：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src/router/index.js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VueRouter from 'vue-router';</a:t>
            </a:r>
            <a:endParaRPr lang="en-US" sz="1178" dirty="0"/>
          </a:p>
        </p:txBody>
      </p:sp>
      <p:sp>
        <p:nvSpPr>
          <p:cNvPr id="10" name="Text 3"/>
          <p:cNvSpPr/>
          <p:nvPr/>
        </p:nvSpPr>
        <p:spPr>
          <a:xfrm>
            <a:off x="923258" y="2559526"/>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Home from '../views/Home.vue';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My from '../views/My.vue';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Friends from '../views/Friends.vue';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Favorites from '../views/Favorites.vue';</a:t>
            </a:r>
            <a:endParaRPr lang="en-US" sz="1178" dirty="0"/>
          </a:p>
        </p:txBody>
      </p:sp>
      <p:sp>
        <p:nvSpPr>
          <p:cNvPr id="12" name="Text 5"/>
          <p:cNvSpPr/>
          <p:nvPr/>
        </p:nvSpPr>
        <p:spPr>
          <a:xfrm>
            <a:off x="4945371" y="205676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139990"/>
            <a:ext cx="3272537" cy="301658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Vue.use(VueRouter);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'/home', component: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'/my', component: My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'/friends', component: Friends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'/favorites', component: Favorites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router = new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20228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139990"/>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接下来，在`main.js`中正确使用封装好的路由模块：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 from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router from './router/index';</a:t>
            </a:r>
            <a:endParaRPr lang="en-US" sz="1178" dirty="0"/>
          </a:p>
        </p:txBody>
      </p:sp>
      <p:sp>
        <p:nvSpPr>
          <p:cNvPr id="16" name="Text 9"/>
          <p:cNvSpPr/>
          <p:nvPr/>
        </p:nvSpPr>
        <p:spPr>
          <a:xfrm>
            <a:off x="4945371" y="4945370"/>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6782744"/>
            <a:ext cx="3272537" cy="301658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 (h) =&gt; h(App),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由于路由模块的路径变化，我们在`main.js`中引入路由模块的路径需要从`'./router'`改为`'./router/index'`。这样我们就成功地将路由代码封装在了`src/router/index.js`文件中，并在主应用程序文件`main.js`中正确使用了。这种封装的方式可以帮助我们更好地组织和管理路由相关的代码。</a:t>
            </a:r>
            <a:endParaRPr lang="en-US" sz="1178" dirty="0"/>
          </a:p>
        </p:txBody>
      </p:sp>
      <p:sp>
        <p:nvSpPr>
          <p:cNvPr id="18" name="Text 11"/>
          <p:cNvSpPr/>
          <p:nvPr/>
        </p:nvSpPr>
        <p:spPr>
          <a:xfrm>
            <a:off x="923258" y="984503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125534"/>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731295" y="7125534"/>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4753406" y="3482780"/>
            <a:ext cx="3656466" cy="3414223"/>
          </a:xfrm>
          <a:prstGeom prst="rect">
            <a:avLst/>
          </a:prstGeom>
        </p:spPr>
      </p:pic>
      <p:pic>
        <p:nvPicPr>
          <p:cNvPr id="5" name="Image 3" descr="preencoded.png">    </p:cNvPr>
          <p:cNvPicPr>
            <a:picLocks noChangeAspect="1"/>
          </p:cNvPicPr>
          <p:nvPr/>
        </p:nvPicPr>
        <p:blipFill>
          <a:blip r:embed="rId4"/>
          <a:stretch>
            <a:fillRect/>
          </a:stretch>
        </p:blipFill>
        <p:spPr>
          <a:xfrm>
            <a:off x="731295" y="3482780"/>
            <a:ext cx="3656466" cy="3414223"/>
          </a:xfrm>
          <a:prstGeom prst="rect">
            <a:avLst/>
          </a:prstGeom>
        </p:spPr>
      </p:pic>
      <p:pic>
        <p:nvPicPr>
          <p:cNvPr id="6" name="Image 4" descr="preencoded.png">    </p:cNvPr>
          <p:cNvPicPr>
            <a:picLocks noChangeAspect="1"/>
          </p:cNvPicPr>
          <p:nvPr/>
        </p:nvPicPr>
        <p:blipFill>
          <a:blip r:embed="rId5"/>
          <a:stretch>
            <a:fillRect/>
          </a:stretch>
        </p:blipFill>
        <p:spPr>
          <a:xfrm>
            <a:off x="4753406" y="845557"/>
            <a:ext cx="3656466" cy="2408697"/>
          </a:xfrm>
          <a:prstGeom prst="rect">
            <a:avLst/>
          </a:prstGeom>
        </p:spPr>
      </p:pic>
      <p:pic>
        <p:nvPicPr>
          <p:cNvPr id="7" name="Image 5" descr="preencoded.png">    </p:cNvPr>
          <p:cNvPicPr>
            <a:picLocks noChangeAspect="1"/>
          </p:cNvPicPr>
          <p:nvPr/>
        </p:nvPicPr>
        <p:blipFill>
          <a:blip r:embed="rId6"/>
          <a:stretch>
            <a:fillRect/>
          </a:stretch>
        </p:blipFill>
        <p:spPr>
          <a:xfrm>
            <a:off x="731295" y="845557"/>
            <a:ext cx="3656466" cy="2408697"/>
          </a:xfrm>
          <a:prstGeom prst="rect">
            <a:avLst/>
          </a:prstGeom>
        </p:spPr>
      </p:pic>
      <p:sp>
        <p:nvSpPr>
          <p:cNvPr id="8"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当使用 Vue CLI 自定义创建项目时，可以按照以下步骤进行设置和选择：</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6"/>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安装 Vue CLI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首先，确保已经在你的系统中安装了 Node.js 和 npm，然后打开终端或命令行，并运行以下命令来安装 Vue CLI：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npm install -g @vue/cli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281091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6"/>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创建项目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在终端或命令行中运行以下命令来创建一个新的 Vue 2.x 项目：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 create my-project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`my-project` 是你自定义项目的名称，可以根据自己的需求修改。</a:t>
            </a:r>
            <a:endParaRPr lang="en-US" sz="1178" dirty="0"/>
          </a:p>
        </p:txBody>
      </p:sp>
      <p:sp>
        <p:nvSpPr>
          <p:cNvPr id="13" name="Text 5"/>
          <p:cNvSpPr/>
          <p:nvPr/>
        </p:nvSpPr>
        <p:spPr>
          <a:xfrm>
            <a:off x="4945371" y="3062291"/>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642753"/>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进行项目配置选择</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创建项目后，Vue CLI 会提示你进行一系列配置选择，根据要求选择以下配置：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Babel：用于将 ES6+ 语法转换为 ES5，以便在较旧的浏览器中运行。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Router：选择 Vue Router，用于处理应用程序的路由。</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Vuex：选择 Vuex，用于状态管理和数据传递。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 Pre-processors：选择 Less 作为 CSS 的前置处理器，用于更便捷地书写样式。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Linter / Formatter：选择代码检查和格式化工具。</a:t>
            </a:r>
            <a:endParaRPr lang="en-US" sz="1178" dirty="0"/>
          </a:p>
        </p:txBody>
      </p:sp>
      <p:sp>
        <p:nvSpPr>
          <p:cNvPr id="15" name="Text 7"/>
          <p:cNvSpPr/>
          <p:nvPr/>
        </p:nvSpPr>
        <p:spPr>
          <a:xfrm>
            <a:off x="923258" y="6705040"/>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642753"/>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选择历史模式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当提示是否使用 history 模式时，根据你的需求选择是否启用。history 模式允许你在没有 # 的情况下使用美化的 URL。</a:t>
            </a:r>
            <a:endParaRPr lang="en-US" sz="1178" dirty="0"/>
          </a:p>
        </p:txBody>
      </p:sp>
      <p:sp>
        <p:nvSpPr>
          <p:cNvPr id="17" name="Text 9"/>
          <p:cNvSpPr/>
          <p:nvPr/>
        </p:nvSpPr>
        <p:spPr>
          <a:xfrm>
            <a:off x="4945371" y="469398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7285511"/>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安装依赖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完成配置后，Vue CLI 会根据你的选择自动安装相关的依赖项。</a:t>
            </a:r>
            <a:endParaRPr lang="en-US" sz="1178" dirty="0"/>
          </a:p>
        </p:txBody>
      </p:sp>
      <p:sp>
        <p:nvSpPr>
          <p:cNvPr id="19" name="Text 11"/>
          <p:cNvSpPr/>
          <p:nvPr/>
        </p:nvSpPr>
        <p:spPr>
          <a:xfrm>
            <a:off x="923258" y="8085361"/>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7285511"/>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运行项目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进入项目文件夹，然后运行以下命令启动开发服务器：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cd my-project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npm run serve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4945371" y="909088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5918900"/>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7438622" y="3725025"/>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3725025"/>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3725025"/>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3725025"/>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7438622" y="1531145"/>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5313302" y="1531145"/>
            <a:ext cx="639881" cy="639883"/>
          </a:xfrm>
          <a:prstGeom prst="rect">
            <a:avLst/>
          </a:prstGeom>
        </p:spPr>
      </p:pic>
      <p:pic>
        <p:nvPicPr>
          <p:cNvPr id="9" name="Image 7" descr="preencoded.png">    </p:cNvPr>
          <p:cNvPicPr>
            <a:picLocks noChangeAspect="1"/>
          </p:cNvPicPr>
          <p:nvPr/>
        </p:nvPicPr>
        <p:blipFill>
          <a:blip r:embed="rId8"/>
          <a:stretch>
            <a:fillRect/>
          </a:stretch>
        </p:blipFill>
        <p:spPr>
          <a:xfrm>
            <a:off x="3187982" y="1531145"/>
            <a:ext cx="639881" cy="639883"/>
          </a:xfrm>
          <a:prstGeom prst="rect">
            <a:avLst/>
          </a:prstGeom>
        </p:spPr>
      </p:pic>
      <p:pic>
        <p:nvPicPr>
          <p:cNvPr id="10" name="Image 8" descr="preencoded.png">    </p:cNvPr>
          <p:cNvPicPr>
            <a:picLocks noChangeAspect="1"/>
          </p:cNvPicPr>
          <p:nvPr/>
        </p:nvPicPr>
        <p:blipFill>
          <a:blip r:embed="rId9"/>
          <a:stretch>
            <a:fillRect/>
          </a:stretch>
        </p:blipFill>
        <p:spPr>
          <a:xfrm>
            <a:off x="1062662" y="1531145"/>
            <a:ext cx="639881" cy="639883"/>
          </a:xfrm>
          <a:prstGeom prst="rect">
            <a:avLst/>
          </a:prstGeom>
        </p:spPr>
      </p:pic>
      <p:sp>
        <p:nvSpPr>
          <p:cNvPr id="11"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Standard Style 是一种用于编写 JavaScript 代码的规范和风格指南。它旨在提供一种一致、易于阅读和维护的代码风格，并鼓励开发者遵循一组约定俗成的最佳实践。以下是 JavaScript Standard Style 的一些主要特点和规则：</a:t>
            </a:r>
            <a:endParaRPr lang="en-US" sz="1631" dirty="0"/>
          </a:p>
        </p:txBody>
      </p:sp>
      <p:sp>
        <p:nvSpPr>
          <p:cNvPr id="12"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3" name="Text 2"/>
          <p:cNvSpPr/>
          <p:nvPr/>
        </p:nvSpPr>
        <p:spPr>
          <a:xfrm>
            <a:off x="502765" y="2262437"/>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**缩进：** 使用两个空格作为缩进。</a:t>
            </a:r>
            <a:endParaRPr lang="en-US" sz="1178" dirty="0"/>
          </a:p>
        </p:txBody>
      </p:sp>
      <p:sp>
        <p:nvSpPr>
          <p:cNvPr id="14" name="Text 3"/>
          <p:cNvSpPr/>
          <p:nvPr/>
        </p:nvSpPr>
        <p:spPr>
          <a:xfrm>
            <a:off x="502765" y="2856614"/>
            <a:ext cx="1759674" cy="0"/>
          </a:xfrm>
          <a:prstGeom prst="rect">
            <a:avLst/>
          </a:prstGeom>
          <a:noFill/>
          <a:ln/>
        </p:spPr>
        <p:txBody>
          <a:bodyPr wrap="square" lIns="0" tIns="0" rIns="0" bIns="0" rtlCol="0" anchor="t"/>
          <a:lstStyle/>
          <a:p>
            <a:endParaRPr lang="en-US" dirty="0"/>
          </a:p>
        </p:txBody>
      </p:sp>
      <p:sp>
        <p:nvSpPr>
          <p:cNvPr id="15" name="Text 4"/>
          <p:cNvSpPr/>
          <p:nvPr/>
        </p:nvSpPr>
        <p:spPr>
          <a:xfrm>
            <a:off x="2628086" y="2262437"/>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**分号：** 不使用分号。Standard Style 依赖于自动插入分号的能力，通常不需要显式使用分号。</a:t>
            </a:r>
            <a:endParaRPr lang="en-US" sz="1178" dirty="0"/>
          </a:p>
        </p:txBody>
      </p:sp>
      <p:sp>
        <p:nvSpPr>
          <p:cNvPr id="16" name="Text 5"/>
          <p:cNvSpPr/>
          <p:nvPr/>
        </p:nvSpPr>
        <p:spPr>
          <a:xfrm>
            <a:off x="2628086" y="3359379"/>
            <a:ext cx="1759674" cy="0"/>
          </a:xfrm>
          <a:prstGeom prst="rect">
            <a:avLst/>
          </a:prstGeom>
          <a:noFill/>
          <a:ln/>
        </p:spPr>
        <p:txBody>
          <a:bodyPr wrap="square" lIns="0" tIns="0" rIns="0" bIns="0" rtlCol="0" anchor="t"/>
          <a:lstStyle/>
          <a:p>
            <a:endParaRPr lang="en-US" dirty="0"/>
          </a:p>
        </p:txBody>
      </p:sp>
      <p:sp>
        <p:nvSpPr>
          <p:cNvPr id="17" name="Text 6"/>
          <p:cNvSpPr/>
          <p:nvPr/>
        </p:nvSpPr>
        <p:spPr>
          <a:xfrm>
            <a:off x="4753406" y="2262437"/>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**变量声明：** 使用 `const` 或 `let` 声明变量，尽量避免使用 `var`。</a:t>
            </a:r>
            <a:endParaRPr lang="en-US" sz="1178" dirty="0"/>
          </a:p>
        </p:txBody>
      </p:sp>
      <p:sp>
        <p:nvSpPr>
          <p:cNvPr id="18" name="Text 7"/>
          <p:cNvSpPr/>
          <p:nvPr/>
        </p:nvSpPr>
        <p:spPr>
          <a:xfrm>
            <a:off x="4753406" y="3107999"/>
            <a:ext cx="1759674" cy="0"/>
          </a:xfrm>
          <a:prstGeom prst="rect">
            <a:avLst/>
          </a:prstGeom>
          <a:noFill/>
          <a:ln/>
        </p:spPr>
        <p:txBody>
          <a:bodyPr wrap="square" lIns="0" tIns="0" rIns="0" bIns="0" rtlCol="0" anchor="t"/>
          <a:lstStyle/>
          <a:p>
            <a:endParaRPr lang="en-US" dirty="0"/>
          </a:p>
        </p:txBody>
      </p:sp>
      <p:sp>
        <p:nvSpPr>
          <p:cNvPr id="19" name="Text 8"/>
          <p:cNvSpPr/>
          <p:nvPr/>
        </p:nvSpPr>
        <p:spPr>
          <a:xfrm>
            <a:off x="6878726" y="2262437"/>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**引号：** 在字符串中使用单引号 `'`，除非字符串内有单引号时，才使用双引号 `"`。</a:t>
            </a:r>
            <a:endParaRPr lang="en-US" sz="1178" dirty="0"/>
          </a:p>
        </p:txBody>
      </p:sp>
      <p:sp>
        <p:nvSpPr>
          <p:cNvPr id="20" name="Text 9"/>
          <p:cNvSpPr/>
          <p:nvPr/>
        </p:nvSpPr>
        <p:spPr>
          <a:xfrm>
            <a:off x="6878726" y="3359379"/>
            <a:ext cx="1759674" cy="0"/>
          </a:xfrm>
          <a:prstGeom prst="rect">
            <a:avLst/>
          </a:prstGeom>
          <a:noFill/>
          <a:ln/>
        </p:spPr>
        <p:txBody>
          <a:bodyPr wrap="square" lIns="0" tIns="0" rIns="0" bIns="0" rtlCol="0" anchor="t"/>
          <a:lstStyle/>
          <a:p>
            <a:endParaRPr lang="en-US" dirty="0"/>
          </a:p>
        </p:txBody>
      </p:sp>
      <p:sp>
        <p:nvSpPr>
          <p:cNvPr id="21" name="Text 10"/>
          <p:cNvSpPr/>
          <p:nvPr/>
        </p:nvSpPr>
        <p:spPr>
          <a:xfrm>
            <a:off x="502765" y="4456317"/>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**括号：** 在条件语句、循环语句和函数调用中使用括号，即使它们在语法上不是必需的。</a:t>
            </a:r>
            <a:endParaRPr lang="en-US" sz="1178" dirty="0"/>
          </a:p>
        </p:txBody>
      </p:sp>
      <p:sp>
        <p:nvSpPr>
          <p:cNvPr id="22" name="Text 11"/>
          <p:cNvSpPr/>
          <p:nvPr/>
        </p:nvSpPr>
        <p:spPr>
          <a:xfrm>
            <a:off x="502765" y="5553259"/>
            <a:ext cx="1759674" cy="0"/>
          </a:xfrm>
          <a:prstGeom prst="rect">
            <a:avLst/>
          </a:prstGeom>
          <a:noFill/>
          <a:ln/>
        </p:spPr>
        <p:txBody>
          <a:bodyPr wrap="square" lIns="0" tIns="0" rIns="0" bIns="0" rtlCol="0" anchor="t"/>
          <a:lstStyle/>
          <a:p>
            <a:endParaRPr lang="en-US" dirty="0"/>
          </a:p>
        </p:txBody>
      </p:sp>
      <p:sp>
        <p:nvSpPr>
          <p:cNvPr id="23" name="Text 12"/>
          <p:cNvSpPr/>
          <p:nvPr/>
        </p:nvSpPr>
        <p:spPr>
          <a:xfrm>
            <a:off x="2628086" y="4456317"/>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**空格：** 操作符前后使用空格，例如 `a + b` 而不是 `a+b`。</a:t>
            </a:r>
            <a:endParaRPr lang="en-US" sz="1178" dirty="0"/>
          </a:p>
        </p:txBody>
      </p:sp>
      <p:sp>
        <p:nvSpPr>
          <p:cNvPr id="24" name="Text 13"/>
          <p:cNvSpPr/>
          <p:nvPr/>
        </p:nvSpPr>
        <p:spPr>
          <a:xfrm>
            <a:off x="2628086" y="5301874"/>
            <a:ext cx="1759674" cy="0"/>
          </a:xfrm>
          <a:prstGeom prst="rect">
            <a:avLst/>
          </a:prstGeom>
          <a:noFill/>
          <a:ln/>
        </p:spPr>
        <p:txBody>
          <a:bodyPr wrap="square" lIns="0" tIns="0" rIns="0" bIns="0" rtlCol="0" anchor="t"/>
          <a:lstStyle/>
          <a:p>
            <a:endParaRPr lang="en-US" dirty="0"/>
          </a:p>
        </p:txBody>
      </p:sp>
      <p:sp>
        <p:nvSpPr>
          <p:cNvPr id="25" name="Text 14"/>
          <p:cNvSpPr/>
          <p:nvPr/>
        </p:nvSpPr>
        <p:spPr>
          <a:xfrm>
            <a:off x="4753406" y="4456317"/>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**命名约定：** 使用驼峰命名法命名变量和函数，首字母小写，构造函数首字母大写。</a:t>
            </a:r>
            <a:endParaRPr lang="en-US" sz="1178" dirty="0"/>
          </a:p>
        </p:txBody>
      </p:sp>
      <p:sp>
        <p:nvSpPr>
          <p:cNvPr id="26" name="Text 15"/>
          <p:cNvSpPr/>
          <p:nvPr/>
        </p:nvSpPr>
        <p:spPr>
          <a:xfrm>
            <a:off x="4753406" y="5553259"/>
            <a:ext cx="1759674" cy="0"/>
          </a:xfrm>
          <a:prstGeom prst="rect">
            <a:avLst/>
          </a:prstGeom>
          <a:noFill/>
          <a:ln/>
        </p:spPr>
        <p:txBody>
          <a:bodyPr wrap="square" lIns="0" tIns="0" rIns="0" bIns="0" rtlCol="0" anchor="t"/>
          <a:lstStyle/>
          <a:p>
            <a:endParaRPr lang="en-US" dirty="0"/>
          </a:p>
        </p:txBody>
      </p:sp>
      <p:sp>
        <p:nvSpPr>
          <p:cNvPr id="27" name="Text 16"/>
          <p:cNvSpPr/>
          <p:nvPr/>
        </p:nvSpPr>
        <p:spPr>
          <a:xfrm>
            <a:off x="6878726" y="4456317"/>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**箭头函数：** 使用箭头函数表达式 `() =&gt; {}`</a:t>
            </a:r>
            <a:endParaRPr lang="en-US" sz="1178" dirty="0"/>
          </a:p>
        </p:txBody>
      </p:sp>
      <p:sp>
        <p:nvSpPr>
          <p:cNvPr id="28" name="Text 17"/>
          <p:cNvSpPr/>
          <p:nvPr/>
        </p:nvSpPr>
        <p:spPr>
          <a:xfrm>
            <a:off x="6878726" y="5050498"/>
            <a:ext cx="1759674" cy="0"/>
          </a:xfrm>
          <a:prstGeom prst="rect">
            <a:avLst/>
          </a:prstGeom>
          <a:noFill/>
          <a:ln/>
        </p:spPr>
        <p:txBody>
          <a:bodyPr wrap="square" lIns="0" tIns="0" rIns="0" bIns="0" rtlCol="0" anchor="t"/>
          <a:lstStyle/>
          <a:p>
            <a:endParaRPr lang="en-US" dirty="0"/>
          </a:p>
        </p:txBody>
      </p:sp>
      <p:sp>
        <p:nvSpPr>
          <p:cNvPr id="29" name="Text 18"/>
          <p:cNvSpPr/>
          <p:nvPr/>
        </p:nvSpPr>
        <p:spPr>
          <a:xfrm>
            <a:off x="502765" y="6650201"/>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**模板字符串：** 使用反引号（`）创建模板字符串</a:t>
            </a:r>
            <a:endParaRPr lang="en-US" sz="1178" dirty="0"/>
          </a:p>
        </p:txBody>
      </p:sp>
      <p:sp>
        <p:nvSpPr>
          <p:cNvPr id="30" name="Text 19"/>
          <p:cNvSpPr/>
          <p:nvPr/>
        </p:nvSpPr>
        <p:spPr>
          <a:xfrm>
            <a:off x="502765" y="724437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439734"/>
            <a:ext cx="3656466" cy="4922514"/>
          </a:xfrm>
          <a:prstGeom prst="rect">
            <a:avLst/>
          </a:prstGeom>
        </p:spPr>
      </p:pic>
      <p:pic>
        <p:nvPicPr>
          <p:cNvPr id="3" name="Image 1" descr="preencoded.png">    </p:cNvPr>
          <p:cNvPicPr>
            <a:picLocks noChangeAspect="1"/>
          </p:cNvPicPr>
          <p:nvPr/>
        </p:nvPicPr>
        <p:blipFill>
          <a:blip r:embed="rId2"/>
          <a:stretch>
            <a:fillRect/>
          </a:stretch>
        </p:blipFill>
        <p:spPr>
          <a:xfrm>
            <a:off x="731295" y="1439734"/>
            <a:ext cx="3656466" cy="4922514"/>
          </a:xfrm>
          <a:prstGeom prst="rect">
            <a:avLst/>
          </a:prstGeom>
        </p:spPr>
      </p:pic>
      <p:sp>
        <p:nvSpPr>
          <p:cNvPr id="4" name="Text 0"/>
          <p:cNvSpPr/>
          <p:nvPr/>
        </p:nvSpPr>
        <p:spPr>
          <a:xfrm>
            <a:off x="365646" y="228527"/>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Visual Studio Code 中，你可以通过在 `settings.json` 文件中配置 `source.fixAll: true` 和 `editor.formatOnSave: false` 来实现自动修复 JavaScript/TypeScript 代码的功能，但在保存时不进行代码格式化。</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599703"/>
            <a:ext cx="3272537" cy="35193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`source.fixAll: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这个配置项是用来启用 VS Code 的自动修复功能。当你保存文件时，ESLint 或其他 Linter 插件会自动检查代码中的问题，并尝试自动修复可以修复的问题，如语法错误、代码风格问题等。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在你的 VS Code 的 `settings.json` 文件中，添加以下配置来启用自动修复：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```json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"editor.codeActionsOnSave":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"source.fixAll":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7" name="Text 3"/>
          <p:cNvSpPr/>
          <p:nvPr/>
        </p:nvSpPr>
        <p:spPr>
          <a:xfrm>
            <a:off x="923258" y="516475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99703"/>
            <a:ext cx="3272537" cy="45248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`editor.formatOnSave: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这个配置项是用来关闭默认的保存时代码格式化功能。在关闭后，当你保存文件时，代码格式化不会自动触发，仅仅会触发 Linter 的自动修复功能。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在你的 VS Code 的 `settings.json` 文件中，添加以下配置来关闭保存时的代码格式化：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```json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"editor.formatOnSave":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这样配置后，每次保存文件时，VS Code 将会先运行 Linter 插件检查代码，并尝试自动修复可以修复的问题，然后再保存文件。同时，代码格式化不会在保存时自动触发，仅在你手动调用格式化命令时生效（通常是通过快捷键 `Shift + Alt + F` 或者右键选择 "Format Document"）。</a:t>
            </a:r>
            <a:endParaRPr lang="en-US" sz="1178" dirty="0"/>
          </a:p>
        </p:txBody>
      </p:sp>
      <p:sp>
        <p:nvSpPr>
          <p:cNvPr id="9" name="Text 5"/>
          <p:cNvSpPr/>
          <p:nvPr/>
        </p:nvSpPr>
        <p:spPr>
          <a:xfrm>
            <a:off x="4945371" y="617028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6878732"/>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1062662" y="6878732"/>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7438622" y="4182082"/>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5313302" y="4182082"/>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3187982" y="4182082"/>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1062662" y="4182082"/>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7438622" y="1485438"/>
            <a:ext cx="639881" cy="639883"/>
          </a:xfrm>
          <a:prstGeom prst="rect">
            <a:avLst/>
          </a:prstGeom>
        </p:spPr>
      </p:pic>
      <p:pic>
        <p:nvPicPr>
          <p:cNvPr id="9" name="Image 7" descr="preencoded.png">    </p:cNvPr>
          <p:cNvPicPr>
            <a:picLocks noChangeAspect="1"/>
          </p:cNvPicPr>
          <p:nvPr/>
        </p:nvPicPr>
        <p:blipFill>
          <a:blip r:embed="rId8"/>
          <a:stretch>
            <a:fillRect/>
          </a:stretch>
        </p:blipFill>
        <p:spPr>
          <a:xfrm>
            <a:off x="5313302" y="1485438"/>
            <a:ext cx="639881" cy="639883"/>
          </a:xfrm>
          <a:prstGeom prst="rect">
            <a:avLst/>
          </a:prstGeom>
        </p:spPr>
      </p:pic>
      <p:pic>
        <p:nvPicPr>
          <p:cNvPr id="10" name="Image 8" descr="preencoded.png">    </p:cNvPr>
          <p:cNvPicPr>
            <a:picLocks noChangeAspect="1"/>
          </p:cNvPicPr>
          <p:nvPr/>
        </p:nvPicPr>
        <p:blipFill>
          <a:blip r:embed="rId9"/>
          <a:stretch>
            <a:fillRect/>
          </a:stretch>
        </p:blipFill>
        <p:spPr>
          <a:xfrm>
            <a:off x="3187982" y="1485438"/>
            <a:ext cx="639881" cy="639883"/>
          </a:xfrm>
          <a:prstGeom prst="rect">
            <a:avLst/>
          </a:prstGeom>
        </p:spPr>
      </p:pic>
      <p:pic>
        <p:nvPicPr>
          <p:cNvPr id="11" name="Image 9" descr="preencoded.png">    </p:cNvPr>
          <p:cNvPicPr>
            <a:picLocks noChangeAspect="1"/>
          </p:cNvPicPr>
          <p:nvPr/>
        </p:nvPicPr>
        <p:blipFill>
          <a:blip r:embed="rId10"/>
          <a:stretch>
            <a:fillRect/>
          </a:stretch>
        </p:blipFill>
        <p:spPr>
          <a:xfrm>
            <a:off x="1062662" y="1485438"/>
            <a:ext cx="639881" cy="639883"/>
          </a:xfrm>
          <a:prstGeom prst="rect">
            <a:avLst/>
          </a:prstGeom>
        </p:spPr>
      </p:pic>
      <p:sp>
        <p:nvSpPr>
          <p:cNvPr id="12"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Vuex是Vue.js中用于集中式状态管理的库。它可以帮助我们在不同组件之间共享和管理状态，从而简化组件通信，特别是在组件层级较深或跨组件之间的情况下。</a:t>
            </a:r>
            <a:endParaRPr lang="en-US" sz="1631" dirty="0"/>
          </a:p>
        </p:txBody>
      </p:sp>
      <p:sp>
        <p:nvSpPr>
          <p:cNvPr id="13" name="Text 1"/>
          <p:cNvSpPr/>
          <p:nvPr/>
        </p:nvSpPr>
        <p:spPr>
          <a:xfrm>
            <a:off x="365646" y="868411"/>
            <a:ext cx="8409873" cy="251378"/>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以下是可以关注的关键词：</a:t>
            </a:r>
            <a:endParaRPr lang="en-US" sz="1178" dirty="0"/>
          </a:p>
        </p:txBody>
      </p:sp>
      <p:sp>
        <p:nvSpPr>
          <p:cNvPr id="14" name="Text 2"/>
          <p:cNvSpPr/>
          <p:nvPr/>
        </p:nvSpPr>
        <p:spPr>
          <a:xfrm>
            <a:off x="502765" y="2216729"/>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**State（状态）**：Vuex 使用 state 来存储应用程序的数据。这是应用程序的中央存储库，所有组件都可以访问它。</a:t>
            </a:r>
            <a:endParaRPr lang="en-US" sz="1178" dirty="0"/>
          </a:p>
        </p:txBody>
      </p:sp>
      <p:sp>
        <p:nvSpPr>
          <p:cNvPr id="15" name="Text 3"/>
          <p:cNvSpPr/>
          <p:nvPr/>
        </p:nvSpPr>
        <p:spPr>
          <a:xfrm>
            <a:off x="502765" y="3565056"/>
            <a:ext cx="1759674" cy="0"/>
          </a:xfrm>
          <a:prstGeom prst="rect">
            <a:avLst/>
          </a:prstGeom>
          <a:noFill/>
          <a:ln/>
        </p:spPr>
        <p:txBody>
          <a:bodyPr wrap="square" lIns="0" tIns="0" rIns="0" bIns="0" rtlCol="0" anchor="t"/>
          <a:lstStyle/>
          <a:p>
            <a:endParaRPr lang="en-US" dirty="0"/>
          </a:p>
        </p:txBody>
      </p:sp>
      <p:sp>
        <p:nvSpPr>
          <p:cNvPr id="16" name="Text 4"/>
          <p:cNvSpPr/>
          <p:nvPr/>
        </p:nvSpPr>
        <p:spPr>
          <a:xfrm>
            <a:off x="2628086" y="2216729"/>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**Getters（获取器）**：Getters 允许你在 Vuex 中派生出一些状态，就像计算属性一样。它们是 store 的计算属性。</a:t>
            </a:r>
            <a:endParaRPr lang="en-US" sz="1178" dirty="0"/>
          </a:p>
        </p:txBody>
      </p:sp>
      <p:sp>
        <p:nvSpPr>
          <p:cNvPr id="17" name="Text 5"/>
          <p:cNvSpPr/>
          <p:nvPr/>
        </p:nvSpPr>
        <p:spPr>
          <a:xfrm>
            <a:off x="2628086" y="3565056"/>
            <a:ext cx="1759674" cy="0"/>
          </a:xfrm>
          <a:prstGeom prst="rect">
            <a:avLst/>
          </a:prstGeom>
          <a:noFill/>
          <a:ln/>
        </p:spPr>
        <p:txBody>
          <a:bodyPr wrap="square" lIns="0" tIns="0" rIns="0" bIns="0" rtlCol="0" anchor="t"/>
          <a:lstStyle/>
          <a:p>
            <a:endParaRPr lang="en-US" dirty="0"/>
          </a:p>
        </p:txBody>
      </p:sp>
      <p:sp>
        <p:nvSpPr>
          <p:cNvPr id="18" name="Text 6"/>
          <p:cNvSpPr/>
          <p:nvPr/>
        </p:nvSpPr>
        <p:spPr>
          <a:xfrm>
            <a:off x="4753406" y="2216729"/>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**Actions（动作）**：Actions 是用来提交 mutations 的函数。它可以包含任意异步操作，并最终通过提交 mutation 来改变 state。</a:t>
            </a:r>
            <a:endParaRPr lang="en-US" sz="1178" dirty="0"/>
          </a:p>
        </p:txBody>
      </p:sp>
      <p:sp>
        <p:nvSpPr>
          <p:cNvPr id="19" name="Text 7"/>
          <p:cNvSpPr/>
          <p:nvPr/>
        </p:nvSpPr>
        <p:spPr>
          <a:xfrm>
            <a:off x="4753406" y="3816437"/>
            <a:ext cx="1759674" cy="0"/>
          </a:xfrm>
          <a:prstGeom prst="rect">
            <a:avLst/>
          </a:prstGeom>
          <a:noFill/>
          <a:ln/>
        </p:spPr>
        <p:txBody>
          <a:bodyPr wrap="square" lIns="0" tIns="0" rIns="0" bIns="0" rtlCol="0" anchor="t"/>
          <a:lstStyle/>
          <a:p>
            <a:endParaRPr lang="en-US" dirty="0"/>
          </a:p>
        </p:txBody>
      </p:sp>
      <p:sp>
        <p:nvSpPr>
          <p:cNvPr id="20" name="Text 8"/>
          <p:cNvSpPr/>
          <p:nvPr/>
        </p:nvSpPr>
        <p:spPr>
          <a:xfrm>
            <a:off x="6878726" y="2216729"/>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**Mutations（变更）**：Mutations 是实际改变 state 的唯一方法。它们是同步的，用于修改 state 中的数据。</a:t>
            </a:r>
            <a:endParaRPr lang="en-US" sz="1178" dirty="0"/>
          </a:p>
        </p:txBody>
      </p:sp>
      <p:sp>
        <p:nvSpPr>
          <p:cNvPr id="21" name="Text 9"/>
          <p:cNvSpPr/>
          <p:nvPr/>
        </p:nvSpPr>
        <p:spPr>
          <a:xfrm>
            <a:off x="6878726" y="3565056"/>
            <a:ext cx="1759674" cy="0"/>
          </a:xfrm>
          <a:prstGeom prst="rect">
            <a:avLst/>
          </a:prstGeom>
          <a:noFill/>
          <a:ln/>
        </p:spPr>
        <p:txBody>
          <a:bodyPr wrap="square" lIns="0" tIns="0" rIns="0" bIns="0" rtlCol="0" anchor="t"/>
          <a:lstStyle/>
          <a:p>
            <a:endParaRPr lang="en-US" dirty="0"/>
          </a:p>
        </p:txBody>
      </p:sp>
      <p:sp>
        <p:nvSpPr>
          <p:cNvPr id="22" name="Text 10"/>
          <p:cNvSpPr/>
          <p:nvPr/>
        </p:nvSpPr>
        <p:spPr>
          <a:xfrm>
            <a:off x="502765" y="4913379"/>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**Modules（模块）**：当应用程序的状态变得复杂时，可以将 Vuex store 分割成模块。每个模块都有自己的 state、getters、mutations 和 actions。</a:t>
            </a:r>
            <a:endParaRPr lang="en-US" sz="1178" dirty="0"/>
          </a:p>
        </p:txBody>
      </p:sp>
      <p:sp>
        <p:nvSpPr>
          <p:cNvPr id="23" name="Text 11"/>
          <p:cNvSpPr/>
          <p:nvPr/>
        </p:nvSpPr>
        <p:spPr>
          <a:xfrm>
            <a:off x="502765" y="6513077"/>
            <a:ext cx="1759674" cy="0"/>
          </a:xfrm>
          <a:prstGeom prst="rect">
            <a:avLst/>
          </a:prstGeom>
          <a:noFill/>
          <a:ln/>
        </p:spPr>
        <p:txBody>
          <a:bodyPr wrap="square" lIns="0" tIns="0" rIns="0" bIns="0" rtlCol="0" anchor="t"/>
          <a:lstStyle/>
          <a:p>
            <a:endParaRPr lang="en-US" dirty="0"/>
          </a:p>
        </p:txBody>
      </p:sp>
      <p:sp>
        <p:nvSpPr>
          <p:cNvPr id="24" name="Text 12"/>
          <p:cNvSpPr/>
          <p:nvPr/>
        </p:nvSpPr>
        <p:spPr>
          <a:xfrm>
            <a:off x="2628086" y="49133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**mapState**：用于在组件中快速访问 Vuex state 的辅助函数。</a:t>
            </a:r>
            <a:endParaRPr lang="en-US" sz="1178" dirty="0"/>
          </a:p>
        </p:txBody>
      </p:sp>
      <p:sp>
        <p:nvSpPr>
          <p:cNvPr id="25" name="Text 13"/>
          <p:cNvSpPr/>
          <p:nvPr/>
        </p:nvSpPr>
        <p:spPr>
          <a:xfrm>
            <a:off x="2628086" y="5758931"/>
            <a:ext cx="1759674" cy="0"/>
          </a:xfrm>
          <a:prstGeom prst="rect">
            <a:avLst/>
          </a:prstGeom>
          <a:noFill/>
          <a:ln/>
        </p:spPr>
        <p:txBody>
          <a:bodyPr wrap="square" lIns="0" tIns="0" rIns="0" bIns="0" rtlCol="0" anchor="t"/>
          <a:lstStyle/>
          <a:p>
            <a:endParaRPr lang="en-US" dirty="0"/>
          </a:p>
        </p:txBody>
      </p:sp>
      <p:sp>
        <p:nvSpPr>
          <p:cNvPr id="26" name="Text 14"/>
          <p:cNvSpPr/>
          <p:nvPr/>
        </p:nvSpPr>
        <p:spPr>
          <a:xfrm>
            <a:off x="4753406" y="49133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**mapGetters**：用于在组件中快速访问 Vuex getters 的辅助函数。</a:t>
            </a:r>
            <a:endParaRPr lang="en-US" sz="1178" dirty="0"/>
          </a:p>
        </p:txBody>
      </p:sp>
      <p:sp>
        <p:nvSpPr>
          <p:cNvPr id="27" name="Text 15"/>
          <p:cNvSpPr/>
          <p:nvPr/>
        </p:nvSpPr>
        <p:spPr>
          <a:xfrm>
            <a:off x="4753406" y="5758931"/>
            <a:ext cx="1759674" cy="0"/>
          </a:xfrm>
          <a:prstGeom prst="rect">
            <a:avLst/>
          </a:prstGeom>
          <a:noFill/>
          <a:ln/>
        </p:spPr>
        <p:txBody>
          <a:bodyPr wrap="square" lIns="0" tIns="0" rIns="0" bIns="0" rtlCol="0" anchor="t"/>
          <a:lstStyle/>
          <a:p>
            <a:endParaRPr lang="en-US" dirty="0"/>
          </a:p>
        </p:txBody>
      </p:sp>
      <p:sp>
        <p:nvSpPr>
          <p:cNvPr id="28" name="Text 16"/>
          <p:cNvSpPr/>
          <p:nvPr/>
        </p:nvSpPr>
        <p:spPr>
          <a:xfrm>
            <a:off x="6878726" y="491337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**mapActions**：用于在组件中快速访问 Vuex actions 的辅助函数。</a:t>
            </a:r>
            <a:endParaRPr lang="en-US" sz="1178" dirty="0"/>
          </a:p>
        </p:txBody>
      </p:sp>
      <p:sp>
        <p:nvSpPr>
          <p:cNvPr id="29" name="Text 17"/>
          <p:cNvSpPr/>
          <p:nvPr/>
        </p:nvSpPr>
        <p:spPr>
          <a:xfrm>
            <a:off x="6878726" y="5758931"/>
            <a:ext cx="1759674" cy="0"/>
          </a:xfrm>
          <a:prstGeom prst="rect">
            <a:avLst/>
          </a:prstGeom>
          <a:noFill/>
          <a:ln/>
        </p:spPr>
        <p:txBody>
          <a:bodyPr wrap="square" lIns="0" tIns="0" rIns="0" bIns="0" rtlCol="0" anchor="t"/>
          <a:lstStyle/>
          <a:p>
            <a:endParaRPr lang="en-US" dirty="0"/>
          </a:p>
        </p:txBody>
      </p:sp>
      <p:sp>
        <p:nvSpPr>
          <p:cNvPr id="30" name="Text 18"/>
          <p:cNvSpPr/>
          <p:nvPr/>
        </p:nvSpPr>
        <p:spPr>
          <a:xfrm>
            <a:off x="502765" y="7610023"/>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**mapMutations**：用于在组件中快速访问 Vuex mutations 的辅助函数。</a:t>
            </a:r>
            <a:endParaRPr lang="en-US" sz="1178" dirty="0"/>
          </a:p>
        </p:txBody>
      </p:sp>
      <p:sp>
        <p:nvSpPr>
          <p:cNvPr id="31" name="Text 19"/>
          <p:cNvSpPr/>
          <p:nvPr/>
        </p:nvSpPr>
        <p:spPr>
          <a:xfrm>
            <a:off x="502765" y="8455576"/>
            <a:ext cx="1759674" cy="0"/>
          </a:xfrm>
          <a:prstGeom prst="rect">
            <a:avLst/>
          </a:prstGeom>
          <a:noFill/>
          <a:ln/>
        </p:spPr>
        <p:txBody>
          <a:bodyPr wrap="square" lIns="0" tIns="0" rIns="0" bIns="0" rtlCol="0" anchor="t"/>
          <a:lstStyle/>
          <a:p>
            <a:endParaRPr lang="en-US" dirty="0"/>
          </a:p>
        </p:txBody>
      </p:sp>
      <p:sp>
        <p:nvSpPr>
          <p:cNvPr id="32" name="Text 20"/>
          <p:cNvSpPr/>
          <p:nvPr/>
        </p:nvSpPr>
        <p:spPr>
          <a:xfrm>
            <a:off x="2628086" y="761002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**单向数据流**：Vuex 遵循单向数据流，即数据流从 state 经过 getters、actions 或 mutations 最终到达组件。</a:t>
            </a:r>
            <a:endParaRPr lang="en-US" sz="1178" dirty="0"/>
          </a:p>
        </p:txBody>
      </p:sp>
      <p:sp>
        <p:nvSpPr>
          <p:cNvPr id="33" name="Text 21"/>
          <p:cNvSpPr/>
          <p:nvPr/>
        </p:nvSpPr>
        <p:spPr>
          <a:xfrm>
            <a:off x="2628086" y="895833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890736"/>
            <a:ext cx="3656466" cy="1403168"/>
          </a:xfrm>
          <a:prstGeom prst="rect">
            <a:avLst/>
          </a:prstGeom>
        </p:spPr>
      </p:pic>
      <p:pic>
        <p:nvPicPr>
          <p:cNvPr id="3" name="Image 1" descr="preencoded.png">    </p:cNvPr>
          <p:cNvPicPr>
            <a:picLocks noChangeAspect="1"/>
          </p:cNvPicPr>
          <p:nvPr/>
        </p:nvPicPr>
        <p:blipFill>
          <a:blip r:embed="rId2"/>
          <a:stretch>
            <a:fillRect/>
          </a:stretch>
        </p:blipFill>
        <p:spPr>
          <a:xfrm>
            <a:off x="731295" y="9890736"/>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4753406" y="5745222"/>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731295" y="5745222"/>
            <a:ext cx="3656466" cy="3916989"/>
          </a:xfrm>
          <a:prstGeom prst="rect">
            <a:avLst/>
          </a:prstGeom>
        </p:spPr>
      </p:pic>
      <p:pic>
        <p:nvPicPr>
          <p:cNvPr id="6" name="Image 4" descr="preencoded.png">    </p:cNvPr>
          <p:cNvPicPr>
            <a:picLocks noChangeAspect="1"/>
          </p:cNvPicPr>
          <p:nvPr/>
        </p:nvPicPr>
        <p:blipFill>
          <a:blip r:embed="rId5"/>
          <a:stretch>
            <a:fillRect/>
          </a:stretch>
        </p:blipFill>
        <p:spPr>
          <a:xfrm>
            <a:off x="4753406" y="845553"/>
            <a:ext cx="3656466" cy="4671136"/>
          </a:xfrm>
          <a:prstGeom prst="rect">
            <a:avLst/>
          </a:prstGeom>
        </p:spPr>
      </p:pic>
      <p:pic>
        <p:nvPicPr>
          <p:cNvPr id="7" name="Image 5" descr="preencoded.png">    </p:cNvPr>
          <p:cNvPicPr>
            <a:picLocks noChangeAspect="1"/>
          </p:cNvPicPr>
          <p:nvPr/>
        </p:nvPicPr>
        <p:blipFill>
          <a:blip r:embed="rId6"/>
          <a:stretch>
            <a:fillRect/>
          </a:stretch>
        </p:blipFill>
        <p:spPr>
          <a:xfrm>
            <a:off x="731295" y="845553"/>
            <a:ext cx="3656466" cy="4671136"/>
          </a:xfrm>
          <a:prstGeom prst="rect">
            <a:avLst/>
          </a:prstGeom>
        </p:spPr>
      </p:pic>
      <p:sp>
        <p:nvSpPr>
          <p:cNvPr id="8"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**State（状态）**：</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2"/>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Vuex 中，State 是应用程序的中央存储库，它包含着你的应用程序中大部分的状态数据。State 是唯一的，表示全局共享的数据。通过使用 State，你可以在应用程序的任何组件中访问和修改这些数据，而不需要显式地通过 props 或事件传递。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现在，我们将举例说明如何在 Vuex 中使用 State。</a:t>
            </a:r>
            <a:endParaRPr lang="en-US" sz="1178" dirty="0"/>
          </a:p>
        </p:txBody>
      </p:sp>
      <p:sp>
        <p:nvSpPr>
          <p:cNvPr id="11" name="Text 3"/>
          <p:cNvSpPr/>
          <p:nvPr/>
        </p:nvSpPr>
        <p:spPr>
          <a:xfrm>
            <a:off x="923258" y="2559521"/>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2"/>
            <a:ext cx="3272537" cy="427350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**创建 Vuex 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在项目中创建一个 `store` 文件夹，并在其中新建一个 `index.js` 文件，用于创建和配置 Vuex 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store/index.js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Vuex from 'vuex';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Vue.use(Vuex);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new Vuex.Store({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state: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0, // 示例状态，用于计数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在上面的示例中，我们创建了一个 Vuex store，并定义了一个名为 `count` 的状态，它的初始值为 0。</a:t>
            </a:r>
            <a:endParaRPr lang="en-US" sz="1178" dirty="0"/>
          </a:p>
        </p:txBody>
      </p:sp>
      <p:sp>
        <p:nvSpPr>
          <p:cNvPr id="13" name="Text 5"/>
          <p:cNvSpPr/>
          <p:nvPr/>
        </p:nvSpPr>
        <p:spPr>
          <a:xfrm>
            <a:off x="4945371" y="5324728"/>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5905191"/>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**在组件中访问 State**：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现在我们来看看如何在组件中访问 Vuex 中的 State。假设我们有一个名为 `CounterComponent` 的组件，我们希望在这个组件中展示 Vuex store 中的 `count` 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 CounterComponent.vue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Current Count: {{ 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mapState } from 'vuex';</a:t>
            </a:r>
            <a:endParaRPr lang="en-US" sz="1178" dirty="0"/>
          </a:p>
        </p:txBody>
      </p:sp>
      <p:sp>
        <p:nvSpPr>
          <p:cNvPr id="15" name="Text 7"/>
          <p:cNvSpPr/>
          <p:nvPr/>
        </p:nvSpPr>
        <p:spPr>
          <a:xfrm>
            <a:off x="923258" y="947024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5905191"/>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...mapState(['count']),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7710575"/>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0050705"/>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在上面的示例中，我们使用了 `mapState` 辅助函数来将 `count` 状态映射到组件的 `count` 计算属性中，从而可以在模板中通过 `{{ count }}` 来访问 Vuex store 中的 `count` 状态。</a:t>
            </a:r>
            <a:endParaRPr lang="en-US" sz="1178" dirty="0"/>
          </a:p>
        </p:txBody>
      </p:sp>
      <p:sp>
        <p:nvSpPr>
          <p:cNvPr id="19" name="Text 11"/>
          <p:cNvSpPr/>
          <p:nvPr/>
        </p:nvSpPr>
        <p:spPr>
          <a:xfrm>
            <a:off x="923258" y="11101943"/>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0050705"/>
            <a:ext cx="3272537" cy="0"/>
          </a:xfrm>
          <a:prstGeom prst="rect">
            <a:avLst/>
          </a:prstGeom>
          <a:noFill/>
          <a:ln/>
        </p:spPr>
        <p:txBody>
          <a:bodyPr wrap="square" lIns="0" tIns="0" rIns="0" bIns="0" rtlCol="0" anchor="t"/>
          <a:lstStyle/>
          <a:p>
            <a:endParaRPr lang="en-US" dirty="0"/>
          </a:p>
        </p:txBody>
      </p:sp>
      <p:sp>
        <p:nvSpPr>
          <p:cNvPr id="21" name="Text 13"/>
          <p:cNvSpPr/>
          <p:nvPr/>
        </p:nvSpPr>
        <p:spPr>
          <a:xfrm>
            <a:off x="4945371" y="1009641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462584"/>
            <a:ext cx="639879" cy="639883"/>
          </a:xfrm>
          <a:prstGeom prst="rect">
            <a:avLst/>
          </a:prstGeom>
        </p:spPr>
      </p:pic>
      <p:pic>
        <p:nvPicPr>
          <p:cNvPr id="3" name="Image 1" descr="preencoded.png">    </p:cNvPr>
          <p:cNvPicPr>
            <a:picLocks noChangeAspect="1"/>
          </p:cNvPicPr>
          <p:nvPr/>
        </p:nvPicPr>
        <p:blipFill>
          <a:blip r:embed="rId2"/>
          <a:stretch>
            <a:fillRect/>
          </a:stretch>
        </p:blipFill>
        <p:spPr>
          <a:xfrm>
            <a:off x="2125321" y="1462584"/>
            <a:ext cx="639881" cy="639883"/>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mapState：</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193884"/>
            <a:ext cx="3034866"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mapState 是 Vuex 提供的一个辅助函数，用于在组件中快速访问 Vuex store 中的状态（state）。它将 store 中的状态映射为组件的计算属性，使得在模板中可以直接使用映射后的属性名，而无需每次访问状态时都写长长的 this.$store.state.xxx。</a:t>
            </a:r>
            <a:endParaRPr lang="en-US" sz="1178" dirty="0"/>
          </a:p>
        </p:txBody>
      </p:sp>
      <p:sp>
        <p:nvSpPr>
          <p:cNvPr id="7" name="Text 3"/>
          <p:cNvSpPr/>
          <p:nvPr/>
        </p:nvSpPr>
        <p:spPr>
          <a:xfrm>
            <a:off x="927830" y="3793583"/>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193884"/>
            <a:ext cx="3034866"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mapState 可以让代码更加简洁、易读，并且减少重复性代码。</a:t>
            </a:r>
            <a:endParaRPr lang="en-US" sz="1178" dirty="0"/>
          </a:p>
        </p:txBody>
      </p:sp>
      <p:sp>
        <p:nvSpPr>
          <p:cNvPr id="9" name="Text 5"/>
          <p:cNvSpPr/>
          <p:nvPr/>
        </p:nvSpPr>
        <p:spPr>
          <a:xfrm>
            <a:off x="5178470" y="2788052"/>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599707"/>
            <a:ext cx="3459931" cy="1051237"/>
          </a:xfrm>
          <a:prstGeom prst="rect">
            <a:avLst/>
          </a:prstGeom>
        </p:spPr>
      </p:pic>
      <p:pic>
        <p:nvPicPr>
          <p:cNvPr id="3" name="Image 1" descr="preencoded.png">    </p:cNvPr>
          <p:cNvPicPr>
            <a:picLocks noChangeAspect="1"/>
          </p:cNvPicPr>
          <p:nvPr/>
        </p:nvPicPr>
        <p:blipFill>
          <a:blip r:embed="rId2"/>
          <a:stretch>
            <a:fillRect/>
          </a:stretch>
        </p:blipFill>
        <p:spPr>
          <a:xfrm>
            <a:off x="715298" y="1599707"/>
            <a:ext cx="3459931" cy="2308147"/>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安装一个名为 "Vetur" 的插件。Vetur 是为 Vue.js 项目提供支持的插件，它包含了丰富的代码片段、语法高亮、自动补全和错误检查功能，能够大大提升 Vue.js 开发的效率和便捷性。</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622561"/>
            <a:ext cx="3368520"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以下是安装 "Vetur" 插件的步骤：</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打开 Visual Studio Code。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点击左侧的插件图标 (Extensions) 或使用快捷键 `Ctrl+Shift+X` 打开插件市场。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在搜索框中输入 "Vetur"。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在搜索结果中找到 "Vetur" 插件并点击 "Install" 安装它。</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安装完成后，重启 Visual Studio Code 使插件生效。</a:t>
            </a:r>
            <a:endParaRPr lang="en-US" sz="1178" dirty="0"/>
          </a:p>
        </p:txBody>
      </p:sp>
      <p:sp>
        <p:nvSpPr>
          <p:cNvPr id="7" name="Text 3"/>
          <p:cNvSpPr/>
          <p:nvPr/>
        </p:nvSpPr>
        <p:spPr>
          <a:xfrm>
            <a:off x="715298" y="3953560"/>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622561"/>
            <a:ext cx="3368520" cy="100552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安装完 "Vetur" 插件后，当你输入 `vue` 后按下 Tab 键，它将会自动补充出 Vue 文件的基本骨架，包括 `《template&gt;`、`《script&gt;` 和 `《style&gt;` 标签，以及相应的 Vue 组件结构。</a:t>
            </a:r>
            <a:endParaRPr lang="en-US" sz="1178" dirty="0"/>
          </a:p>
        </p:txBody>
      </p:sp>
      <p:sp>
        <p:nvSpPr>
          <p:cNvPr id="9" name="Text 5"/>
          <p:cNvSpPr/>
          <p:nvPr/>
        </p:nvSpPr>
        <p:spPr>
          <a:xfrm>
            <a:off x="4965938" y="2696645"/>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171246"/>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4753406" y="3277108"/>
            <a:ext cx="3656466" cy="3665611"/>
          </a:xfrm>
          <a:prstGeom prst="rect">
            <a:avLst/>
          </a:prstGeom>
        </p:spPr>
      </p:pic>
      <p:pic>
        <p:nvPicPr>
          <p:cNvPr id="4" name="Image 2" descr="preencoded.png">    </p:cNvPr>
          <p:cNvPicPr>
            <a:picLocks noChangeAspect="1"/>
          </p:cNvPicPr>
          <p:nvPr/>
        </p:nvPicPr>
        <p:blipFill>
          <a:blip r:embed="rId3"/>
          <a:stretch>
            <a:fillRect/>
          </a:stretch>
        </p:blipFill>
        <p:spPr>
          <a:xfrm>
            <a:off x="731295" y="3277108"/>
            <a:ext cx="3656466" cy="3665611"/>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1905931"/>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是 JavaScript 中的扩展运算符（Spread Operator），在 `computed` 中使用 `...mapState(['count'])` 的写法是为了简化代码。</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在以前的版本中，我们需要在 `computed` 中使用函数来返回 `count` 状态的值， `countval() { return this.$store.state.count; }`。这样确实是有效的，但随着 Vuex store 中的状态越来越多，这种写法会导致代码变得冗长和繁琐。</a:t>
            </a:r>
            <a:endParaRPr lang="en-US" sz="1178" dirty="0"/>
          </a:p>
        </p:txBody>
      </p:sp>
      <p:sp>
        <p:nvSpPr>
          <p:cNvPr id="10" name="Text 3"/>
          <p:cNvSpPr/>
          <p:nvPr/>
        </p:nvSpPr>
        <p:spPr>
          <a:xfrm>
            <a:off x="923258" y="260522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而使用 `mapState` 辅助函数的 `...` 扩展运算符，可以帮助我们更简洁地将 Vuex store 中的状态映射到组件的计算属性中，而无需编写额外的函数。`...mapState(['count'])` 将会展开为一个对象，该对象包含计算属性 `count`，其值为 Vuex store 中的 `count` 状态。</a:t>
            </a:r>
            <a:endParaRPr lang="en-US" sz="1178" dirty="0"/>
          </a:p>
        </p:txBody>
      </p:sp>
      <p:sp>
        <p:nvSpPr>
          <p:cNvPr id="12"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437077"/>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举例来说，假设我们有一个更复杂的状态需要映射：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store/index.js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new Vuex.Store({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state: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username: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更多状态...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75075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437077"/>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我们可以这样使用 `mapState`：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使用扩展运算符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...mapState(['count', 'username', 'age'])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5242461"/>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33121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这样就会自动将 `count`、`username` 和 `age` 这三个状态映射为计算属性，可以直接在模板中使用它们：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《p&gt;Current 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《p&gt;Username: {{ username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《p&gt;Age: {{ 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11"/>
          <p:cNvSpPr/>
          <p:nvPr/>
        </p:nvSpPr>
        <p:spPr>
          <a:xfrm>
            <a:off x="923258" y="103935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099066"/>
            <a:ext cx="3656466" cy="3665604"/>
          </a:xfrm>
          <a:prstGeom prst="rect">
            <a:avLst/>
          </a:prstGeom>
        </p:spPr>
      </p:pic>
      <p:pic>
        <p:nvPicPr>
          <p:cNvPr id="3" name="Image 1" descr="preencoded.png">    </p:cNvPr>
          <p:cNvPicPr>
            <a:picLocks noChangeAspect="1"/>
          </p:cNvPicPr>
          <p:nvPr/>
        </p:nvPicPr>
        <p:blipFill>
          <a:blip r:embed="rId2"/>
          <a:stretch>
            <a:fillRect/>
          </a:stretch>
        </p:blipFill>
        <p:spPr>
          <a:xfrm>
            <a:off x="731295" y="8099066"/>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4753406" y="1439730"/>
            <a:ext cx="3656466" cy="6430809"/>
          </a:xfrm>
          <a:prstGeom prst="rect">
            <a:avLst/>
          </a:prstGeom>
        </p:spPr>
      </p:pic>
      <p:pic>
        <p:nvPicPr>
          <p:cNvPr id="5" name="Image 3" descr="preencoded.png">    </p:cNvPr>
          <p:cNvPicPr>
            <a:picLocks noChangeAspect="1"/>
          </p:cNvPicPr>
          <p:nvPr/>
        </p:nvPicPr>
        <p:blipFill>
          <a:blip r:embed="rId4"/>
          <a:stretch>
            <a:fillRect/>
          </a:stretch>
        </p:blipFill>
        <p:spPr>
          <a:xfrm>
            <a:off x="731295" y="1439730"/>
            <a:ext cx="3656466" cy="6430809"/>
          </a:xfrm>
          <a:prstGeom prst="rect">
            <a:avLst/>
          </a:prstGeom>
        </p:spPr>
      </p:pic>
      <p:sp>
        <p:nvSpPr>
          <p:cNvPr id="6"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Getters（获取器）。Getters 允许你派生出一些状态，类似于 Vue 组件中的计算属性。Getters 可以用来处理 state 中的数据，进行过滤、计算或者其他任何操作，并返回一个新的值，这些值可以在组件中像计算属性一样使用。</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69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让我们来学习 Getters 的使用：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**Getters（获取器）**：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Vuex store 中，Getters 允许你派生出一些状态，这些状态可以基于 store 的 state 进行一些处理，并返回新的值。Getters 类似于计算属性，它可以方便地对 store 中的数据进行处理，而不需要直接修改 state。</a:t>
            </a:r>
            <a:endParaRPr lang="en-US" sz="1178" dirty="0"/>
          </a:p>
        </p:txBody>
      </p:sp>
      <p:sp>
        <p:nvSpPr>
          <p:cNvPr id="9" name="Text 3"/>
          <p:cNvSpPr/>
          <p:nvPr/>
        </p:nvSpPr>
        <p:spPr>
          <a:xfrm>
            <a:off x="923258" y="340507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699"/>
            <a:ext cx="3272537" cy="60331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Getters 的基本用法：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**在 Vuex Store 中定义 Getters**：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store/index.js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new Vuex.Store({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state: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todos: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id: 1, text: 'Learn Vue', completed: false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id: 2, text: 'Master Vuex', completed: true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more todo objects...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getters: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获取未完成的 todo 数量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incompleteTodoCount: state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state.todos.filter(todo =&gt; !todo.completed).length;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Vuex store 中定义了一个 Getter `incompleteTodoCount`，用于获取未完成的 todo 项目的数量。</a:t>
            </a:r>
            <a:endParaRPr lang="en-US" sz="1178" dirty="0"/>
          </a:p>
        </p:txBody>
      </p:sp>
      <p:sp>
        <p:nvSpPr>
          <p:cNvPr id="11" name="Text 5"/>
          <p:cNvSpPr/>
          <p:nvPr/>
        </p:nvSpPr>
        <p:spPr>
          <a:xfrm>
            <a:off x="4945371" y="7678581"/>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25903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**在组件中使用 Getters**：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现在，我们来修改一个组件，使用 `mapGetters` 来访问 Vuex store 中的 Getter。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TodoCountComponent.vue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《p&gt;Incomplete Todo Count: {{ incompleteTodoCount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mapGetters } from 'vuex';</a:t>
            </a:r>
            <a:endParaRPr lang="en-US" sz="1178" dirty="0"/>
          </a:p>
        </p:txBody>
      </p:sp>
      <p:sp>
        <p:nvSpPr>
          <p:cNvPr id="13" name="Text 7"/>
          <p:cNvSpPr/>
          <p:nvPr/>
        </p:nvSpPr>
        <p:spPr>
          <a:xfrm>
            <a:off x="923258" y="11572711"/>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825903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...mapGetters(['incompleteTodoCount']),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在上面的示例中，我们使用 `mapGetters` 辅助函数来将 `incompleteTodoCount` Getter 映射为组件的 `incompleteCount` 计算属性，从而在模板中可以直接使用 `{{ incompleteCount }}` 来获取未完成的 todo 数量。</a:t>
            </a:r>
            <a:endParaRPr lang="en-US" sz="1178" dirty="0"/>
          </a:p>
        </p:txBody>
      </p:sp>
      <p:sp>
        <p:nvSpPr>
          <p:cNvPr id="15" name="Text 9"/>
          <p:cNvSpPr/>
          <p:nvPr/>
        </p:nvSpPr>
        <p:spPr>
          <a:xfrm>
            <a:off x="4945371" y="1132132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310273"/>
            <a:ext cx="3656466" cy="397636"/>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7939104"/>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7939104"/>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`...mapGetters(['incompleteTodoCount'])` 有一个等价的写法，即使用 `$store.getters` 来访问 Vuex store 中的 Getter。</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52790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让我们来看看这个等价写法：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**使用 `...mapGetters`**：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《p&gt;Incomplete Todo Count: {{ incompleteTodoCount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mapGetters } from 'vuex';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...mapGetters(['incompleteTodoCount']),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这里使用 ...mapGetters 将 incompleteTodoCount 映射为计算属性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662734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 `$store.getters`**：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《p&gt;Incomplete Todo Count: {{ incompleteCount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incompleteCount()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this.$store.getters.incompleteTodoCount;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这里直接使用 $store.getters.incompleteTodoCount 来获取 incompleteTodoCount Getter 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在上面的示例中，我们使用 `$store.getters.incompleteTodoCount` 直接访问了 Vuex store 中的 `incompleteTodoCount` Getter。这样也可以获得与 `...mapGetters(['incompleteTodoCount'])` 相同的效果，获取 `incompleteTodoCount` Getter 的值并在模板中使用。</a:t>
            </a:r>
            <a:endParaRPr lang="en-US" sz="1178" dirty="0"/>
          </a:p>
        </p:txBody>
      </p:sp>
      <p:sp>
        <p:nvSpPr>
          <p:cNvPr id="10" name="Text 5"/>
          <p:cNvSpPr/>
          <p:nvPr/>
        </p:nvSpPr>
        <p:spPr>
          <a:xfrm>
            <a:off x="4945371" y="8889780"/>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9470242"/>
            <a:ext cx="3272537" cy="0"/>
          </a:xfrm>
          <a:prstGeom prst="rect">
            <a:avLst/>
          </a:prstGeom>
          <a:noFill/>
          <a:ln/>
        </p:spPr>
        <p:txBody>
          <a:bodyPr wrap="square" lIns="0" tIns="0" rIns="0" bIns="0" rtlCol="0" anchor="t"/>
          <a:lstStyle/>
          <a:p>
            <a:endParaRPr lang="en-US" dirty="0"/>
          </a:p>
        </p:txBody>
      </p:sp>
      <p:sp>
        <p:nvSpPr>
          <p:cNvPr id="12" name="Text 7"/>
          <p:cNvSpPr/>
          <p:nvPr/>
        </p:nvSpPr>
        <p:spPr>
          <a:xfrm>
            <a:off x="923258" y="951595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2342423"/>
            <a:ext cx="2439763" cy="297088"/>
          </a:xfrm>
          <a:prstGeom prst="rect">
            <a:avLst/>
          </a:prstGeom>
        </p:spPr>
      </p:pic>
      <p:pic>
        <p:nvPicPr>
          <p:cNvPr id="3" name="Image 1" descr="preencoded.png">    </p:cNvPr>
          <p:cNvPicPr>
            <a:picLocks noChangeAspect="1"/>
          </p:cNvPicPr>
          <p:nvPr/>
        </p:nvPicPr>
        <p:blipFill>
          <a:blip r:embed="rId2"/>
          <a:stretch>
            <a:fillRect/>
          </a:stretch>
        </p:blipFill>
        <p:spPr>
          <a:xfrm>
            <a:off x="3350664" y="2342423"/>
            <a:ext cx="2439763" cy="1051234"/>
          </a:xfrm>
          <a:prstGeom prst="rect">
            <a:avLst/>
          </a:prstGeom>
        </p:spPr>
      </p:pic>
      <p:pic>
        <p:nvPicPr>
          <p:cNvPr id="4" name="Image 2" descr="preencoded.png">    </p:cNvPr>
          <p:cNvPicPr>
            <a:picLocks noChangeAspect="1"/>
          </p:cNvPicPr>
          <p:nvPr/>
        </p:nvPicPr>
        <p:blipFill>
          <a:blip r:embed="rId3"/>
          <a:stretch>
            <a:fillRect/>
          </a:stretch>
        </p:blipFill>
        <p:spPr>
          <a:xfrm>
            <a:off x="516905" y="2342423"/>
            <a:ext cx="2439763" cy="1051234"/>
          </a:xfrm>
          <a:prstGeom prst="rect">
            <a:avLst/>
          </a:prstGeom>
        </p:spPr>
      </p:pic>
      <p:sp>
        <p:nvSpPr>
          <p:cNvPr id="5" name="Text 0"/>
          <p:cNvSpPr/>
          <p:nvPr/>
        </p:nvSpPr>
        <p:spPr>
          <a:xfrm>
            <a:off x="365646" y="228529"/>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&lt;router-link&gt;在渲染时会被解析成&lt;a&gt;标签，并且Vue Router会为匹配到的路由自动添加特定的类，如router-link-active和router-link-exact-active。这些类会帮助我们实现高亮和悬停效果。</a:t>
            </a:r>
            <a:endParaRPr lang="en-US" sz="1631" dirty="0"/>
          </a:p>
        </p:txBody>
      </p:sp>
      <p:sp>
        <p:nvSpPr>
          <p:cNvPr id="6" name="Text 1"/>
          <p:cNvSpPr/>
          <p:nvPr/>
        </p:nvSpPr>
        <p:spPr>
          <a:xfrm>
            <a:off x="365646" y="1165499"/>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2365277"/>
            <a:ext cx="2348350" cy="100552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&lt;router-link to="/home"  class="nav-link" &gt;主页&lt;/router-link&gt;被解析出来是一个a标签：</a:t>
            </a:r>
            <a:pPr>
              <a:lnSpc>
                <a:spcPts val="1994"/>
              </a:lnSpc>
            </a:pPr>
            <a:r>
              <a:rPr lang="en-US" sz="1200" b="1" u="sng" spc="-35" kern="0" dirty="0">
                <a:solidFill>
                  <a:srgbClr val="6E9CFA"/>
                </a:solidFill>
                <a:latin typeface="HarmonyOS Sans SC" pitchFamily="34" charset="0"/>
                <a:ea typeface="HarmonyOS Sans SC" pitchFamily="34" charset="-122"/>
                <a:cs typeface="HarmonyOS Sans SC" pitchFamily="34" charset="-120"/>
                <a:hlinkClick r:id="rId4" invalidUrl="" action="" tgtFrame="" tooltip="" history="1" highlightClick="0" endSnd="0">
                  <a:extLst>
                    <a:ext uri="{A12FA001-AC4F-418D-AE19-62706E023703}">
                      <ahyp:hlinkClr xmlns:ahyp="http://schemas.microsoft.com/office/drawing/2018/hyperlinkcolor" val="tx"/>
                    </a:ext>
                  </a:extLst>
                </a:hlinkClick>
              </a:rPr>
              <a:t>主页</a:t>
            </a:r>
            <a:endParaRPr lang="en-US" sz="1178" dirty="0"/>
          </a:p>
        </p:txBody>
      </p:sp>
      <p:sp>
        <p:nvSpPr>
          <p:cNvPr id="8" name="Text 3"/>
          <p:cNvSpPr/>
          <p:nvPr/>
        </p:nvSpPr>
        <p:spPr>
          <a:xfrm>
            <a:off x="516905" y="3439363"/>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2365277"/>
            <a:ext cx="2348350" cy="100552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因此我们可以通过a.router-link-active{}来加上选中高亮效果，a:hover{}加上悬停效果，a.router-link-exact-active{}效果类似</a:t>
            </a:r>
            <a:endParaRPr lang="en-US" sz="1178" dirty="0"/>
          </a:p>
        </p:txBody>
      </p:sp>
      <p:sp>
        <p:nvSpPr>
          <p:cNvPr id="10" name="Text 5"/>
          <p:cNvSpPr/>
          <p:nvPr/>
        </p:nvSpPr>
        <p:spPr>
          <a:xfrm>
            <a:off x="3350664" y="3439363"/>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2365277"/>
            <a:ext cx="381571" cy="25138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区别</a:t>
            </a:r>
            <a:endParaRPr lang="en-US" sz="1178" dirty="0"/>
          </a:p>
        </p:txBody>
      </p:sp>
      <p:sp>
        <p:nvSpPr>
          <p:cNvPr id="12" name="Text 7"/>
          <p:cNvSpPr/>
          <p:nvPr/>
        </p:nvSpPr>
        <p:spPr>
          <a:xfrm>
            <a:off x="6184426" y="2685217"/>
            <a:ext cx="2439763"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在#/home/find网址下，a.router-link-active{}使得&lt;router-link to="/home"  class="nav-link" &gt;也能被高亮，但是a.router-link-exact-active{}不行</a:t>
            </a:r>
            <a:endParaRPr lang="en-US" sz="99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304743"/>
            <a:ext cx="3656466" cy="4168367"/>
          </a:xfrm>
          <a:prstGeom prst="rect">
            <a:avLst/>
          </a:prstGeom>
        </p:spPr>
      </p:pic>
      <p:pic>
        <p:nvPicPr>
          <p:cNvPr id="3" name="Image 1" descr="preencoded.png">    </p:cNvPr>
          <p:cNvPicPr>
            <a:picLocks noChangeAspect="1"/>
          </p:cNvPicPr>
          <p:nvPr/>
        </p:nvPicPr>
        <p:blipFill>
          <a:blip r:embed="rId2"/>
          <a:stretch>
            <a:fillRect/>
          </a:stretch>
        </p:blipFill>
        <p:spPr>
          <a:xfrm>
            <a:off x="731295" y="8304743"/>
            <a:ext cx="3656466" cy="4168367"/>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6933572"/>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6933572"/>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接下来，我们学习 Vuex 的另一个重要概念——Actions（动作）。Actions 允许我们在 Vuex store 中执行异步操作，并且可以用来提交 mutations。</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**Actions（动作）**：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Vuex 中，Actions 允许我们处理异步操作或复杂的业务逻辑。Actions 是用于提交 mutations 的，而不是直接修改 state。通过 Actions，我们可以更好地管理 Vuex store 中的状态，并且可以在异步操作完成后再提交 mutations 来更新 state。</a:t>
            </a:r>
            <a:endParaRPr lang="en-US" sz="1178" dirty="0"/>
          </a:p>
        </p:txBody>
      </p:sp>
      <p:sp>
        <p:nvSpPr>
          <p:cNvPr id="9"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653593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 Actions 的基本用法：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**在 Vuex Store 中定义 Actions**：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store/index.js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new Vuex.Store({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state: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state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mutations: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mutations...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actions: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fetchDataFromServer({ commit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模拟异步操作，延迟 1 秒钟后提交 mutation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setTimeout(()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commit('updateData', 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1000);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Vuex store 中定义了一个 Action `fetchDataFromServer`，用于模拟从服务器获取数据的异步操作。在这个 Action 中，我们使用 `commit` 方法来提交名为 `updateData` 的 mutation。</a:t>
            </a:r>
            <a:endParaRPr lang="en-US" sz="1178" dirty="0"/>
          </a:p>
        </p:txBody>
      </p:sp>
      <p:sp>
        <p:nvSpPr>
          <p:cNvPr id="11" name="Text 5"/>
          <p:cNvSpPr/>
          <p:nvPr/>
        </p:nvSpPr>
        <p:spPr>
          <a:xfrm>
            <a:off x="4945371" y="788425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464712"/>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**在组件中触发 Actions**：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现在，我们来修改一个组件，触发 Vuex store 中的 Action。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FetchDataComponent.vue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@click="fetchData"&gt;Fetch Data《/button&gt;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mapActions } from 'vuex';</a:t>
            </a:r>
            <a:endParaRPr lang="en-US" sz="1178" dirty="0"/>
          </a:p>
        </p:txBody>
      </p:sp>
      <p:sp>
        <p:nvSpPr>
          <p:cNvPr id="13" name="Text 7"/>
          <p:cNvSpPr/>
          <p:nvPr/>
        </p:nvSpPr>
        <p:spPr>
          <a:xfrm>
            <a:off x="923258" y="11778396"/>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8464712"/>
            <a:ext cx="3272537" cy="37707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...mapActions(['fetchDataFromServer']),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fetchData()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调用 Action 来触发异步操作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this.fetchDataFromServer();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在上面的示例中，我们使用 `mapActions` 辅助函数将 `fetchDataFromServer` Action 映射为组件的 `fetchData` 方法，从而在组件中可以通过调用 `fetchData` 来触发异步操作。</a:t>
            </a:r>
            <a:endParaRPr lang="en-US" sz="1178" dirty="0"/>
          </a:p>
        </p:txBody>
      </p:sp>
      <p:sp>
        <p:nvSpPr>
          <p:cNvPr id="15" name="Text 9"/>
          <p:cNvSpPr/>
          <p:nvPr/>
        </p:nvSpPr>
        <p:spPr>
          <a:xfrm>
            <a:off x="4945371" y="1228114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8181777"/>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4753406" y="13533495"/>
            <a:ext cx="3656466" cy="4419752"/>
          </a:xfrm>
          <a:prstGeom prst="rect">
            <a:avLst/>
          </a:prstGeom>
        </p:spPr>
      </p:pic>
      <p:pic>
        <p:nvPicPr>
          <p:cNvPr id="4" name="Image 2" descr="preencoded.png">    </p:cNvPr>
          <p:cNvPicPr>
            <a:picLocks noChangeAspect="1"/>
          </p:cNvPicPr>
          <p:nvPr/>
        </p:nvPicPr>
        <p:blipFill>
          <a:blip r:embed="rId3"/>
          <a:stretch>
            <a:fillRect/>
          </a:stretch>
        </p:blipFill>
        <p:spPr>
          <a:xfrm>
            <a:off x="731295" y="13533495"/>
            <a:ext cx="3656466" cy="4419752"/>
          </a:xfrm>
          <a:prstGeom prst="rect">
            <a:avLst/>
          </a:prstGeom>
        </p:spPr>
      </p:pic>
      <p:pic>
        <p:nvPicPr>
          <p:cNvPr id="5" name="Image 3" descr="preencoded.png">    </p:cNvPr>
          <p:cNvPicPr>
            <a:picLocks noChangeAspect="1"/>
          </p:cNvPicPr>
          <p:nvPr/>
        </p:nvPicPr>
        <p:blipFill>
          <a:blip r:embed="rId4"/>
          <a:stretch>
            <a:fillRect/>
          </a:stretch>
        </p:blipFill>
        <p:spPr>
          <a:xfrm>
            <a:off x="4753406" y="8885211"/>
            <a:ext cx="3656466" cy="4419755"/>
          </a:xfrm>
          <a:prstGeom prst="rect">
            <a:avLst/>
          </a:prstGeom>
        </p:spPr>
      </p:pic>
      <p:pic>
        <p:nvPicPr>
          <p:cNvPr id="6" name="Image 4" descr="preencoded.png">    </p:cNvPr>
          <p:cNvPicPr>
            <a:picLocks noChangeAspect="1"/>
          </p:cNvPicPr>
          <p:nvPr/>
        </p:nvPicPr>
        <p:blipFill>
          <a:blip r:embed="rId5"/>
          <a:stretch>
            <a:fillRect/>
          </a:stretch>
        </p:blipFill>
        <p:spPr>
          <a:xfrm>
            <a:off x="731295" y="8885211"/>
            <a:ext cx="3656466" cy="4419755"/>
          </a:xfrm>
          <a:prstGeom prst="rect">
            <a:avLst/>
          </a:prstGeom>
        </p:spPr>
      </p:pic>
      <p:pic>
        <p:nvPicPr>
          <p:cNvPr id="7" name="Image 5" descr="preencoded.png">    </p:cNvPr>
          <p:cNvPicPr>
            <a:picLocks noChangeAspect="1"/>
          </p:cNvPicPr>
          <p:nvPr/>
        </p:nvPicPr>
        <p:blipFill>
          <a:blip r:embed="rId6"/>
          <a:stretch>
            <a:fillRect/>
          </a:stretch>
        </p:blipFill>
        <p:spPr>
          <a:xfrm>
            <a:off x="4753406" y="3734166"/>
            <a:ext cx="3656466" cy="4922516"/>
          </a:xfrm>
          <a:prstGeom prst="rect">
            <a:avLst/>
          </a:prstGeom>
        </p:spPr>
      </p:pic>
      <p:pic>
        <p:nvPicPr>
          <p:cNvPr id="8" name="Image 6" descr="preencoded.png">    </p:cNvPr>
          <p:cNvPicPr>
            <a:picLocks noChangeAspect="1"/>
          </p:cNvPicPr>
          <p:nvPr/>
        </p:nvPicPr>
        <p:blipFill>
          <a:blip r:embed="rId7"/>
          <a:stretch>
            <a:fillRect/>
          </a:stretch>
        </p:blipFill>
        <p:spPr>
          <a:xfrm>
            <a:off x="731295" y="3734166"/>
            <a:ext cx="3656466" cy="4922516"/>
          </a:xfrm>
          <a:prstGeom prst="rect">
            <a:avLst/>
          </a:prstGeom>
        </p:spPr>
      </p:pic>
      <p:pic>
        <p:nvPicPr>
          <p:cNvPr id="9" name="Image 7" descr="preencoded.png">    </p:cNvPr>
          <p:cNvPicPr>
            <a:picLocks noChangeAspect="1"/>
          </p:cNvPicPr>
          <p:nvPr/>
        </p:nvPicPr>
        <p:blipFill>
          <a:blip r:embed="rId8"/>
          <a:stretch>
            <a:fillRect/>
          </a:stretch>
        </p:blipFill>
        <p:spPr>
          <a:xfrm>
            <a:off x="4753406" y="845558"/>
            <a:ext cx="3656466" cy="2660079"/>
          </a:xfrm>
          <a:prstGeom prst="rect">
            <a:avLst/>
          </a:prstGeom>
        </p:spPr>
      </p:pic>
      <p:pic>
        <p:nvPicPr>
          <p:cNvPr id="10" name="Image 8" descr="preencoded.png">    </p:cNvPr>
          <p:cNvPicPr>
            <a:picLocks noChangeAspect="1"/>
          </p:cNvPicPr>
          <p:nvPr/>
        </p:nvPicPr>
        <p:blipFill>
          <a:blip r:embed="rId9"/>
          <a:stretch>
            <a:fillRect/>
          </a:stretch>
        </p:blipFill>
        <p:spPr>
          <a:xfrm>
            <a:off x="731295" y="845558"/>
            <a:ext cx="3656466" cy="2660079"/>
          </a:xfrm>
          <a:prstGeom prst="rect">
            <a:avLst/>
          </a:prstGeom>
        </p:spPr>
      </p:pic>
      <p:sp>
        <p:nvSpPr>
          <p:cNvPr id="11" name="Text 0"/>
          <p:cNvSpPr/>
          <p:nvPr/>
        </p:nvSpPr>
        <p:spPr>
          <a:xfrm>
            <a:off x="365646" y="228530"/>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在`Home.vue`组件中添加搜索界面，包括搜索栏和热门搜索链接：</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00552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Home.vue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搜索栏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v-model="searchInput" placeholder="请输入搜索关键字"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@click="submitSearch"&gt;提交《/button&gt;</a:t>
            </a:r>
            <a:endParaRPr lang="en-US" sz="1178" dirty="0"/>
          </a:p>
        </p:txBody>
      </p:sp>
      <p:sp>
        <p:nvSpPr>
          <p:cNvPr id="14" name="Text 3"/>
          <p:cNvSpPr/>
          <p:nvPr/>
        </p:nvSpPr>
        <p:spPr>
          <a:xfrm>
            <a:off x="923258" y="3313672"/>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00552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热门搜索链接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to="/search?key=vue" class="nav-link"&gt;vue《/router-link&gt;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to="/search?key=springboot" class="nav-link"&gt;springboot《/router-link&gt;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to="/search?key=javascript" class="nav-link"&gt;javascript《/router-link&gt;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6" name="Text 5"/>
          <p:cNvSpPr/>
          <p:nvPr/>
        </p:nvSpPr>
        <p:spPr>
          <a:xfrm>
            <a:off x="4945371" y="3313672"/>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3894137"/>
            <a:ext cx="3272537" cy="45248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searchInput: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submitSearch()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在这里执行搜索操作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我们暂时不实现具体的搜索功能，而是在Search.vue中显示搜索关键字和搜索结果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this.$router.push({ path: "/search", query: { key: this.searchInput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8" name="Text 7"/>
          <p:cNvSpPr/>
          <p:nvPr/>
        </p:nvSpPr>
        <p:spPr>
          <a:xfrm>
            <a:off x="923258" y="8464719"/>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389413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添加样式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.nav-link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inline-block;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margin-right: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cursor: pointer;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9"/>
          <p:cNvSpPr/>
          <p:nvPr/>
        </p:nvSpPr>
        <p:spPr>
          <a:xfrm>
            <a:off x="4945371" y="6453663"/>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9045184"/>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接下来，我们来实现`Search.vue`组件，显示搜索关键字和搜索结果：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Search.vue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class="search-container"&gt;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class="search-keyword"&gt;搜索关键字：{{ $route.query.key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class="search-result"&gt;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在这里显示搜索结果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这里只是一个示例，您可以根据实际需求来展示搜索结果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《p&gt;搜索结果：{{ searchResults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22" name="Text 11"/>
          <p:cNvSpPr/>
          <p:nvPr/>
        </p:nvSpPr>
        <p:spPr>
          <a:xfrm>
            <a:off x="923258" y="13112999"/>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9045184"/>
            <a:ext cx="3272537" cy="251381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searchResults: "这里显示搜索结果，您可以根据实际情况更新内容。",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24" name="Text 13"/>
          <p:cNvSpPr/>
          <p:nvPr/>
        </p:nvSpPr>
        <p:spPr>
          <a:xfrm>
            <a:off x="4945371" y="11604708"/>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13693464"/>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添加样式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.search-container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#ccc;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margin-top: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.search-keyword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16px;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font-weight: bold;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.search-result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margin-top: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6" name="Text 15"/>
          <p:cNvSpPr/>
          <p:nvPr/>
        </p:nvSpPr>
        <p:spPr>
          <a:xfrm>
            <a:off x="923258" y="17761283"/>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13693464"/>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最后，我们需要在路由中添加`search`的路由：</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router/index.js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VueRouter from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Home from "@/views/Home.vue";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My from "@/views/My.vue";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Friends from "@/views/Friends.vue";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Favorites from "@/views/Favorites.vue";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Search from "@/views/Search.vue";</a:t>
            </a:r>
            <a:endParaRPr lang="en-US" sz="1178" dirty="0"/>
          </a:p>
        </p:txBody>
      </p:sp>
      <p:sp>
        <p:nvSpPr>
          <p:cNvPr id="28" name="Text 17"/>
          <p:cNvSpPr/>
          <p:nvPr/>
        </p:nvSpPr>
        <p:spPr>
          <a:xfrm>
            <a:off x="4945371" y="16252989"/>
            <a:ext cx="3272537" cy="0"/>
          </a:xfrm>
          <a:prstGeom prst="rect">
            <a:avLst/>
          </a:prstGeom>
          <a:noFill/>
          <a:ln/>
        </p:spPr>
        <p:txBody>
          <a:bodyPr wrap="square" lIns="0" tIns="0" rIns="0" bIns="0" rtlCol="0" anchor="t"/>
          <a:lstStyle/>
          <a:p>
            <a:endParaRPr lang="en-US" dirty="0"/>
          </a:p>
        </p:txBody>
      </p:sp>
      <p:sp>
        <p:nvSpPr>
          <p:cNvPr id="29" name="Text 18"/>
          <p:cNvSpPr/>
          <p:nvPr/>
        </p:nvSpPr>
        <p:spPr>
          <a:xfrm>
            <a:off x="923258" y="18341746"/>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Vue.use(VueRouter);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 component: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"/my", component: My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"/friends", component: Friends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"/favorites", component: Favorites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"/search", component: Search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router = new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30" name="Text 19"/>
          <p:cNvSpPr/>
          <p:nvPr/>
        </p:nvSpPr>
        <p:spPr>
          <a:xfrm>
            <a:off x="923258" y="2165541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动态路由传参是在路由定义时使用动态的参数值，使得每次路由跳转时可以根据不同的参数值来显示不同的内容或页面。在Vue Router中，可以通过在路由定义中使用冒号 ":" 后面跟上参数名来实现动态路由传参。</a:t>
            </a:r>
            <a:endParaRPr lang="en-US" sz="1631" dirty="0"/>
          </a:p>
        </p:txBody>
      </p:sp>
      <p:sp>
        <p:nvSpPr>
          <p:cNvPr id="4"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439732"/>
            <a:ext cx="8409873" cy="2262439"/>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例如，假设我们有一个新闻网站，我们希望根据新闻的ID来显示不同的新闻内容页面。我们可以使用动态路由传参来实现这个功能。</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定义动态路由：</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path: '/news/:id', component: NewsDetail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在上面的例子中，我们使用了动态参数 ":id"，表示这个路由可以接受一个名为 "id" 的参数。</a:t>
            </a:r>
            <a:endParaRPr lang="en-US" sz="1178" dirty="0"/>
          </a:p>
        </p:txBody>
      </p:sp>
      <p:sp>
        <p:nvSpPr>
          <p:cNvPr id="6" name="Text 3"/>
          <p:cNvSpPr/>
          <p:nvPr/>
        </p:nvSpPr>
        <p:spPr>
          <a:xfrm>
            <a:off x="365646" y="3702171"/>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3930700"/>
            <a:ext cx="8409873" cy="150829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跳转到动态路由：</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《router-link :to="'/news/' + newsId"&gt;查看新闻详情《/router-link&gt;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在上面的例子中，我们使用了绑定表达式来动态生成路由链接。假设 "newsId" 是一个变量，它存储了当前新闻的ID，那么点击这个链接将会跳转到对应ID的新闻详情页面。</a:t>
            </a:r>
            <a:endParaRPr lang="en-US" sz="1178" dirty="0"/>
          </a:p>
        </p:txBody>
      </p:sp>
      <p:sp>
        <p:nvSpPr>
          <p:cNvPr id="8" name="Text 5"/>
          <p:cNvSpPr/>
          <p:nvPr/>
        </p:nvSpPr>
        <p:spPr>
          <a:xfrm>
            <a:off x="365646" y="5438991"/>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5667520"/>
            <a:ext cx="8409873" cy="35193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3. 在组件中获取动态参数：</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name: 'NewsDetail',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newsId()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return this.$route.params.id;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...其它组件代码...</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在目标组件（NewsDetail）中，我们可以通过 `$route.params` 来获取动态路由传递的参数。在上面的例子中，我们可以通过 `this.$route.params.id` 来获取新闻的ID。</a:t>
            </a:r>
            <a:endParaRPr lang="en-US" sz="1178" dirty="0"/>
          </a:p>
        </p:txBody>
      </p:sp>
      <p:sp>
        <p:nvSpPr>
          <p:cNvPr id="10" name="Text 7"/>
          <p:cNvSpPr/>
          <p:nvPr/>
        </p:nvSpPr>
        <p:spPr>
          <a:xfrm>
            <a:off x="365646" y="9186868"/>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622773"/>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3734167"/>
            <a:ext cx="3656466" cy="2660077"/>
          </a:xfrm>
          <a:prstGeom prst="rect">
            <a:avLst/>
          </a:prstGeom>
        </p:spPr>
      </p:pic>
      <p:pic>
        <p:nvPicPr>
          <p:cNvPr id="4" name="Image 2" descr="preencoded.png">    </p:cNvPr>
          <p:cNvPicPr>
            <a:picLocks noChangeAspect="1"/>
          </p:cNvPicPr>
          <p:nvPr/>
        </p:nvPicPr>
        <p:blipFill>
          <a:blip r:embed="rId3"/>
          <a:stretch>
            <a:fillRect/>
          </a:stretch>
        </p:blipFill>
        <p:spPr>
          <a:xfrm>
            <a:off x="731295" y="3734167"/>
            <a:ext cx="3656466" cy="2660077"/>
          </a:xfrm>
          <a:prstGeom prst="rect">
            <a:avLst/>
          </a:prstGeom>
        </p:spPr>
      </p:pic>
      <p:pic>
        <p:nvPicPr>
          <p:cNvPr id="5" name="Image 3" descr="preencoded.png">    </p:cNvPr>
          <p:cNvPicPr>
            <a:picLocks noChangeAspect="1"/>
          </p:cNvPicPr>
          <p:nvPr/>
        </p:nvPicPr>
        <p:blipFill>
          <a:blip r:embed="rId4"/>
          <a:stretch>
            <a:fillRect/>
          </a:stretch>
        </p:blipFill>
        <p:spPr>
          <a:xfrm>
            <a:off x="4753406" y="845559"/>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731295" y="845559"/>
            <a:ext cx="3656466" cy="2660079"/>
          </a:xfrm>
          <a:prstGeom prst="rect">
            <a:avLst/>
          </a:prstGeom>
        </p:spPr>
      </p:pic>
      <p:sp>
        <p:nvSpPr>
          <p:cNvPr id="7"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查询参数传参和动态路由传参都是在Vue Router中传递参数的方式，但它们有一些不同之处：</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URL形式：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查询参数传参：参数以查询字符串的形式出现在URL的后面，以问号 "?" 开头，多个参数使用 "&amp;" 连接。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动态路由传参：参数直接嵌套在URL路径中，形成动态的URL片段。</a:t>
            </a:r>
            <a:endParaRPr lang="en-US" sz="1178" dirty="0"/>
          </a:p>
        </p:txBody>
      </p:sp>
      <p:sp>
        <p:nvSpPr>
          <p:cNvPr id="10" name="Text 3"/>
          <p:cNvSpPr/>
          <p:nvPr/>
        </p:nvSpPr>
        <p:spPr>
          <a:xfrm>
            <a:off x="923258" y="2559528"/>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使用场景：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查询参数传参：适用于传递一些非必要的、可选的参数，例如搜索关键字、排序方式、筛选条件等。查询参数对于URL的美观性有一定的优势，因为它们不会影响URL的整体结构。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动态路由传参：适用于传递一些必要的、不可缺少的参数，例如用户ID、商品ID等。动态路由参数通常对于URL的结构有一定的依赖，因为参数直接嵌套在URL路径中。</a:t>
            </a:r>
            <a:endParaRPr lang="en-US" sz="1178" dirty="0"/>
          </a:p>
        </p:txBody>
      </p:sp>
      <p:sp>
        <p:nvSpPr>
          <p:cNvPr id="12" name="Text 5"/>
          <p:cNvSpPr/>
          <p:nvPr/>
        </p:nvSpPr>
        <p:spPr>
          <a:xfrm>
            <a:off x="4945371" y="3313673"/>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94138"/>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使用方式：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查询参数传参：在 `《router-link&gt;` 中使用 `:to` 属性的对象形式，将参数放在 `query` 字段中。在目标组件中使用 `this.$route.query` 来获取参数。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动态路由传参：在路由定义中使用冒号 ":" 加参数名的形式，将参数嵌套在URL路径中。在 `《router-link&gt;` 中使用 `:to` 属性的字符串形式，将参数值直接填入URL路径中。在目标组件中使用 `this.$route.params` 来获取参数。</a:t>
            </a:r>
            <a:endParaRPr lang="en-US" sz="1178" dirty="0"/>
          </a:p>
        </p:txBody>
      </p:sp>
      <p:sp>
        <p:nvSpPr>
          <p:cNvPr id="14" name="Text 7"/>
          <p:cNvSpPr/>
          <p:nvPr/>
        </p:nvSpPr>
        <p:spPr>
          <a:xfrm>
            <a:off x="923258" y="6202281"/>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9413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URL变化：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查询参数传参：参数的变化不会引起URL的整体变化，只会在查询字符串部分显示不同的参数。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动态路由传参：参数的变化会引起URL的整体变化，因为参数直接嵌套在URL路径中。</a:t>
            </a:r>
            <a:endParaRPr lang="en-US" sz="1178" dirty="0"/>
          </a:p>
        </p:txBody>
      </p:sp>
      <p:sp>
        <p:nvSpPr>
          <p:cNvPr id="16" name="Text 9"/>
          <p:cNvSpPr/>
          <p:nvPr/>
        </p:nvSpPr>
        <p:spPr>
          <a:xfrm>
            <a:off x="4945371" y="5196753"/>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678274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的来说，查询参数传参更加灵活和可选，适用于传递一些可选参数和查询条件。动态路由传参更加直观和必要，适用于传递一些必要的参数，且参数直接影响URL的结构。在实际开发中，可以根据具体需求选择合适的传参方式。</a:t>
            </a:r>
            <a:endParaRPr lang="en-US" sz="1178" dirty="0"/>
          </a:p>
        </p:txBody>
      </p:sp>
      <p:sp>
        <p:nvSpPr>
          <p:cNvPr id="18" name="Text 11"/>
          <p:cNvSpPr/>
          <p:nvPr/>
        </p:nvSpPr>
        <p:spPr>
          <a:xfrm>
            <a:off x="923258" y="808536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328344"/>
            <a:ext cx="3656466" cy="5173899"/>
          </a:xfrm>
          <a:prstGeom prst="rect">
            <a:avLst/>
          </a:prstGeom>
        </p:spPr>
      </p:pic>
      <p:pic>
        <p:nvPicPr>
          <p:cNvPr id="3" name="Image 1" descr="preencoded.png">    </p:cNvPr>
          <p:cNvPicPr>
            <a:picLocks noChangeAspect="1"/>
          </p:cNvPicPr>
          <p:nvPr/>
        </p:nvPicPr>
        <p:blipFill>
          <a:blip r:embed="rId2"/>
          <a:stretch>
            <a:fillRect/>
          </a:stretch>
        </p:blipFill>
        <p:spPr>
          <a:xfrm>
            <a:off x="731295" y="4328344"/>
            <a:ext cx="3656466" cy="5173899"/>
          </a:xfrm>
          <a:prstGeom prst="rect">
            <a:avLst/>
          </a:prstGeom>
        </p:spPr>
      </p:pic>
      <p:pic>
        <p:nvPicPr>
          <p:cNvPr id="4" name="Image 2" descr="preencoded.png">    </p:cNvPr>
          <p:cNvPicPr>
            <a:picLocks noChangeAspect="1"/>
          </p:cNvPicPr>
          <p:nvPr/>
        </p:nvPicPr>
        <p:blipFill>
          <a:blip r:embed="rId3"/>
          <a:stretch>
            <a:fillRect/>
          </a:stretch>
        </p:blipFill>
        <p:spPr>
          <a:xfrm>
            <a:off x="4753406" y="1439736"/>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1439736"/>
            <a:ext cx="3656466" cy="2660079"/>
          </a:xfrm>
          <a:prstGeom prst="rect">
            <a:avLst/>
          </a:prstGeom>
        </p:spPr>
      </p:pic>
      <p:sp>
        <p:nvSpPr>
          <p:cNvPr id="6"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查询参数传参是一种在URL中通过查询字符串的形式传递参数的方式。查询字符串是指URL中位于"?"符号后面的部分，通常由一系列键值对组成，每个键值对之间使用"&amp;"符号进行分隔。查询参数传参可以用来传递一些辅助性的信息，用于页面的筛选、排序、搜索等操作。</a:t>
            </a:r>
            <a:endParaRPr lang="en-US" sz="1631" dirty="0"/>
          </a:p>
        </p:txBody>
      </p:sp>
      <p:sp>
        <p:nvSpPr>
          <p:cNvPr id="7"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5"/>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例如，假设我们有一个商品列表页面，我们希望用户可以通过查询参数来实现对商品的筛选和排序功能。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定义带查询参数的路由：</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'/products', component: ProductList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3907848"/>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5"/>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在上面的例子中，我们定义了一个名为 "ProductList" 的组件，并将其对应的路由设置为 "/products"。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跳转到带查询参数的路由：</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《router-link :to="{ path: '/products', query: { category: 'electronics', sort: 'price' } }"&gt;查看电子产品《/router-link&gt;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390784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488313"/>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在上面的例子中，我们使用了 `:to` 的对象表示法，将一个包含查询参数的对象作为目标路由。其中，`query` 对象包含了我们希望传递的查询参数，如 "category" 和 "sort"。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在组件中获取查询参数：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'ProductList',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category()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this.$route.query.category;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sort()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this.$route.query.sort;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...其它组件代码...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9310278"/>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488313"/>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在目标组件（ProductList）中，我们可以通过 `$route.query` 来获取查询参数。在上面的例子中，我们可以通过 `this.$route.query.category` 和 `this.$route.query.sort` 来获取用户传递的查询参数值。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查询参数传参常常用于实现页面的筛选、搜索、排序等功能。它可以帮助我们根据用户的需求动态地展示不同的内容，从而提供更好的用户体验。</a:t>
            </a:r>
            <a:endParaRPr lang="en-US" sz="1178" dirty="0"/>
          </a:p>
        </p:txBody>
      </p:sp>
      <p:sp>
        <p:nvSpPr>
          <p:cNvPr id="15" name="Text 9"/>
          <p:cNvSpPr/>
          <p:nvPr/>
        </p:nvSpPr>
        <p:spPr>
          <a:xfrm>
            <a:off x="4945371" y="654507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036782"/>
            <a:ext cx="3656466" cy="3414223"/>
          </a:xfrm>
          <a:prstGeom prst="rect">
            <a:avLst/>
          </a:prstGeom>
        </p:spPr>
      </p:pic>
      <p:pic>
        <p:nvPicPr>
          <p:cNvPr id="3" name="Image 1" descr="preencoded.png">    </p:cNvPr>
          <p:cNvPicPr>
            <a:picLocks noChangeAspect="1"/>
          </p:cNvPicPr>
          <p:nvPr/>
        </p:nvPicPr>
        <p:blipFill>
          <a:blip r:embed="rId2"/>
          <a:stretch>
            <a:fillRect/>
          </a:stretch>
        </p:blipFill>
        <p:spPr>
          <a:xfrm>
            <a:off x="731295" y="5036782"/>
            <a:ext cx="3656466" cy="3414223"/>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665607"/>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665607"/>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重定向是指将用户导航到一个不同的 URL 地址，通常是因为原先的 URL 已经失效或需要跳转到其他页面。在 Vue Router 中，我们可以使用重定向来配置导航的跳转。</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 Router 提供了两种方式来实现重定向：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声明式重定向：在路由配置中使用 `redirect` 属性来声明重定向。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编程式重定向：在组件内部使用编程式导航实现重定向。</a:t>
            </a:r>
            <a:endParaRPr lang="en-US" sz="1178" dirty="0"/>
          </a:p>
        </p:txBody>
      </p:sp>
      <p:sp>
        <p:nvSpPr>
          <p:cNvPr id="9" name="Text 3"/>
          <p:cNvSpPr/>
          <p:nvPr/>
        </p:nvSpPr>
        <p:spPr>
          <a:xfrm>
            <a:off x="923258" y="2605231"/>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声明式重定向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声明式重定向是在路由配置中直接使用 `redirect` 属性来指定要重定向到的目标路由。</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声明式重定向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 redirect: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'/home', component: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'/about', component: About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上述配置中，当用户访问根路径 `/` 时，会被重定向到 `/home` 页面。</a:t>
            </a:r>
            <a:endParaRPr lang="en-US" sz="1178" dirty="0"/>
          </a:p>
        </p:txBody>
      </p:sp>
      <p:sp>
        <p:nvSpPr>
          <p:cNvPr id="11" name="Text 5"/>
          <p:cNvSpPr/>
          <p:nvPr/>
        </p:nvSpPr>
        <p:spPr>
          <a:xfrm>
            <a:off x="4945371" y="461628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196751"/>
            <a:ext cx="3272537" cy="30165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编程式重定向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编程式重定向是在组件内部使用编程式导航实现重定向，通常在处理某些条件或用户交互后触发跳转。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this.$router.push() 方法实现编程式重定向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redirectToHome()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this.$router.push('/home');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8259041"/>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196751"/>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上述代码在组件内部使用 `this.$router.push()` 方法来实现编程式重定向，当 `redirectToHome()` 方法被调用时，页面会重定向到 `/home`。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无论是声明式重定向还是编程式重定向，重定向都能帮助我们更灵活地导航用户到正确的页面，提供更好的用户体验。重定向是指将用户导航到一个不同的 URL 地址，通常是因为原先的 URL 已经失效或需要跳转到其他页面。在 Vue Router 中，我们可以使用重定向来配置导航的跳转。</a:t>
            </a:r>
            <a:endParaRPr lang="en-US" sz="1178" dirty="0"/>
          </a:p>
        </p:txBody>
      </p:sp>
      <p:sp>
        <p:nvSpPr>
          <p:cNvPr id="15" name="Text 9"/>
          <p:cNvSpPr/>
          <p:nvPr/>
        </p:nvSpPr>
        <p:spPr>
          <a:xfrm>
            <a:off x="4945371" y="750489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39545"/>
            <a:ext cx="3656466" cy="3162845"/>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4168370"/>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4168370"/>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Router 中，可以通过配置一个通配符路由来实现当页面不存在时输出 404 页面。通配符路由会匹配所有未匹配到其他路由的页面，因此可以用它来捕获页面不存在的情况。</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首先，在路由配置中添加一个通配符路由，用来匹配所有未匹配到的路径：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其他路由配置...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 component: NotFound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在上述代码中，`path: '*'` 表示匹配所有路径，`component: NotFound` 是一个自定义组件，用来展示 404 页面的内容。</a:t>
            </a:r>
            <a:endParaRPr lang="en-US" sz="1178" dirty="0"/>
          </a:p>
        </p:txBody>
      </p:sp>
      <p:sp>
        <p:nvSpPr>
          <p:cNvPr id="8" name="Text 3"/>
          <p:cNvSpPr/>
          <p:nvPr/>
        </p:nvSpPr>
        <p:spPr>
          <a:xfrm>
            <a:off x="923258" y="4113525"/>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然后，创建一个名为 `NotFound` 的组件，用于显示 404 页面的内容：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《h1&gt;404 - Page Not Found《/h1&gt;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《p&gt;The page you are looking for does not exist.《/p&gt;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'NotFound',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0" name="Text 5"/>
          <p:cNvSpPr/>
          <p:nvPr/>
        </p:nvSpPr>
        <p:spPr>
          <a:xfrm>
            <a:off x="4945371" y="5119051"/>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699518"/>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可以添加样式来美化404页面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在上述代码中，我们定义了一个简单的 404 组件，它显示了一个标题和一段文字，用于告知用户页面不存在。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当用户访问一个未匹配到其他路由的页面时，Vue Router 就会自动匹配到通配符路由，并加载 `NotFound` 组件，从而实现输出 404 页面的效果。</a:t>
            </a:r>
            <a:endParaRPr lang="en-US" sz="1178" dirty="0"/>
          </a:p>
        </p:txBody>
      </p:sp>
      <p:sp>
        <p:nvSpPr>
          <p:cNvPr id="12" name="Text 7"/>
          <p:cNvSpPr/>
          <p:nvPr/>
        </p:nvSpPr>
        <p:spPr>
          <a:xfrm>
            <a:off x="923258" y="851042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308361"/>
            <a:ext cx="3656466" cy="1905935"/>
          </a:xfrm>
          <a:prstGeom prst="rect">
            <a:avLst/>
          </a:prstGeom>
        </p:spPr>
      </p:pic>
      <p:pic>
        <p:nvPicPr>
          <p:cNvPr id="3" name="Image 1" descr="preencoded.png">    </p:cNvPr>
          <p:cNvPicPr>
            <a:picLocks noChangeAspect="1"/>
          </p:cNvPicPr>
          <p:nvPr/>
        </p:nvPicPr>
        <p:blipFill>
          <a:blip r:embed="rId2"/>
          <a:stretch>
            <a:fillRect/>
          </a:stretch>
        </p:blipFill>
        <p:spPr>
          <a:xfrm>
            <a:off x="731295" y="7308361"/>
            <a:ext cx="3656466" cy="1905935"/>
          </a:xfrm>
          <a:prstGeom prst="rect">
            <a:avLst/>
          </a:prstGeom>
        </p:spPr>
      </p:pic>
      <p:pic>
        <p:nvPicPr>
          <p:cNvPr id="4" name="Image 2" descr="preencoded.png">    </p:cNvPr>
          <p:cNvPicPr>
            <a:picLocks noChangeAspect="1"/>
          </p:cNvPicPr>
          <p:nvPr/>
        </p:nvPicPr>
        <p:blipFill>
          <a:blip r:embed="rId3"/>
          <a:stretch>
            <a:fillRect/>
          </a:stretch>
        </p:blipFill>
        <p:spPr>
          <a:xfrm>
            <a:off x="4753406" y="4419753"/>
            <a:ext cx="3656466" cy="2660079"/>
          </a:xfrm>
          <a:prstGeom prst="rect">
            <a:avLst/>
          </a:prstGeom>
        </p:spPr>
      </p:pic>
      <p:pic>
        <p:nvPicPr>
          <p:cNvPr id="5" name="Image 3" descr="preencoded.png">    </p:cNvPr>
          <p:cNvPicPr>
            <a:picLocks noChangeAspect="1"/>
          </p:cNvPicPr>
          <p:nvPr/>
        </p:nvPicPr>
        <p:blipFill>
          <a:blip r:embed="rId4"/>
          <a:stretch>
            <a:fillRect/>
          </a:stretch>
        </p:blipFill>
        <p:spPr>
          <a:xfrm>
            <a:off x="731295" y="4419753"/>
            <a:ext cx="3656466" cy="2660079"/>
          </a:xfrm>
          <a:prstGeom prst="rect">
            <a:avLst/>
          </a:prstGeom>
        </p:spPr>
      </p:pic>
      <p:pic>
        <p:nvPicPr>
          <p:cNvPr id="6" name="Image 4" descr="preencoded.png">    </p:cNvPr>
          <p:cNvPicPr>
            <a:picLocks noChangeAspect="1"/>
          </p:cNvPicPr>
          <p:nvPr/>
        </p:nvPicPr>
        <p:blipFill>
          <a:blip r:embed="rId5"/>
          <a:stretch>
            <a:fillRect/>
          </a:stretch>
        </p:blipFill>
        <p:spPr>
          <a:xfrm>
            <a:off x="4753406" y="2033911"/>
            <a:ext cx="3656466" cy="2157313"/>
          </a:xfrm>
          <a:prstGeom prst="rect">
            <a:avLst/>
          </a:prstGeom>
        </p:spPr>
      </p:pic>
      <p:pic>
        <p:nvPicPr>
          <p:cNvPr id="7" name="Image 5" descr="preencoded.png">    </p:cNvPr>
          <p:cNvPicPr>
            <a:picLocks noChangeAspect="1"/>
          </p:cNvPicPr>
          <p:nvPr/>
        </p:nvPicPr>
        <p:blipFill>
          <a:blip r:embed="rId6"/>
          <a:stretch>
            <a:fillRect/>
          </a:stretch>
        </p:blipFill>
        <p:spPr>
          <a:xfrm>
            <a:off x="731295" y="2033911"/>
            <a:ext cx="3656466" cy="2157313"/>
          </a:xfrm>
          <a:prstGeom prst="rect">
            <a:avLst/>
          </a:prstGeom>
        </p:spPr>
      </p:pic>
      <p:sp>
        <p:nvSpPr>
          <p:cNvPr id="8" name="Text 0"/>
          <p:cNvSpPr/>
          <p:nvPr/>
        </p:nvSpPr>
        <p:spPr>
          <a:xfrm>
            <a:off x="365646" y="228531"/>
            <a:ext cx="8409873" cy="148543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在主页Home.vue的搜索栏点击搜索后，执行函数 submitSearch() { this.$router.push({ path: "/search", query: { key: this.searchInput } }); }, 即可实现跳转到'/search',然后路由将/search定位到组件Search.vue，Search.vue当中用$route.query.key即可显示用户搜索的关键词。 this.$router.push()的内容不是唯一的，有查询参数传参和动态路由传参两种，而他们都有字符串表示法和对象表示法</a:t>
            </a:r>
            <a:endParaRPr lang="en-US" sz="1631" dirty="0"/>
          </a:p>
        </p:txBody>
      </p:sp>
      <p:sp>
        <p:nvSpPr>
          <p:cNvPr id="9" name="Text 1"/>
          <p:cNvSpPr/>
          <p:nvPr/>
        </p:nvSpPr>
        <p:spPr>
          <a:xfrm>
            <a:off x="365646" y="1759676"/>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219388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`this.$router.push()` 是 Vue Router 提供的用于进行路由跳转的方法，它有多种用法来实现不同类型的路由跳转。下面分别介绍这四种方法，包括查询参数传参和动态路由传参，以及字符串表示法和对象表示法。</a:t>
            </a:r>
            <a:endParaRPr lang="en-US" sz="1178" dirty="0"/>
          </a:p>
        </p:txBody>
      </p:sp>
      <p:sp>
        <p:nvSpPr>
          <p:cNvPr id="11" name="Text 3"/>
          <p:cNvSpPr/>
          <p:nvPr/>
        </p:nvSpPr>
        <p:spPr>
          <a:xfrm>
            <a:off x="923258" y="3496499"/>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2193880"/>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字符串表示法：直接传入目标路径的字符串。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查询参数传参：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在当前路由下添加查询参数 key，并跳转到 /search?key=xxx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this.$router.push("/search?key=xxx");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399925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579726"/>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动态路由传参：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在当前路由下传入动态参数 id，并跳转到 /detail/xxx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this.$router.push("/detail/" + id);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6133721"/>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579726"/>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对象表示法：传入一个包含目标路由信息的对象。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查询参数传参：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在当前路由下添加查询参数 key，并跳转到 /search?key=xxx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this.$router.push({ path: "/search", query: { key: "xxx"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6887867"/>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7468334"/>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动态路由传参：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在当前路由下传入动态参数 id，并跳转到 /detail/xxx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this.$router.push({ path: "/detail/" + id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9022329"/>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746833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总结：`this.$router.push()` 提供了多种方法来实现路由跳转，可以根据不同的需求选择使用字符串表示法或对象表示法，以及查询参数传参或动态路由传参。通过这些方法，可以轻松实现页面的跳转和传参，提供更好的用户体验。</a:t>
            </a:r>
            <a:endParaRPr lang="en-US" sz="1178" dirty="0"/>
          </a:p>
        </p:txBody>
      </p:sp>
      <p:sp>
        <p:nvSpPr>
          <p:cNvPr id="21" name="Text 13"/>
          <p:cNvSpPr/>
          <p:nvPr/>
        </p:nvSpPr>
        <p:spPr>
          <a:xfrm>
            <a:off x="4945371" y="877094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2023-08-09T10:47:13Z</dcterms:created>
  <dcterms:modified xsi:type="dcterms:W3CDTF">2023-08-09T10:47:13Z</dcterms:modified>
</cp:coreProperties>
</file>