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notesMasterIdLst>
    <p:notesMasterId r:id="rId2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slideLayout" Target="../slideLayouts/slideLayout1.xml"/><Relationship Id="rId10"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slideLayout" Target="../slideLayouts/slideLayout1.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slideLayout" Target="../slideLayouts/slideLayout1.xml"/><Relationship Id="rId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slideLayout" Target="../slideLayouts/slideLayout1.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image" Target="../media/image-13-6.png"/><Relationship Id="rId7" Type="http://schemas.openxmlformats.org/officeDocument/2006/relationships/slideLayout" Target="../slideLayouts/slideLayout1.xml"/><Relationship Id="rId8"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slideLayout" Target="../slideLayouts/slideLayout1.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slideLayout" Target="../slideLayouts/slideLayout1.xml"/><Relationship Id="rId6"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slideLayout" Target="../slideLayouts/slideLayout1.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image" Target="../media/image-17-4.png"/><Relationship Id="rId5" Type="http://schemas.openxmlformats.org/officeDocument/2006/relationships/image" Target="../media/image-17-5.png"/><Relationship Id="rId6" Type="http://schemas.openxmlformats.org/officeDocument/2006/relationships/image" Target="../media/image-17-6.png"/><Relationship Id="rId7" Type="http://schemas.openxmlformats.org/officeDocument/2006/relationships/slideLayout" Target="../slideLayouts/slideLayout1.xml"/><Relationship Id="rId8"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image" Target="../media/image-18-5.png"/><Relationship Id="rId6" Type="http://schemas.openxmlformats.org/officeDocument/2006/relationships/image" Target="../media/image-18-6.png"/><Relationship Id="rId7" Type="http://schemas.openxmlformats.org/officeDocument/2006/relationships/slideLayout" Target="../slideLayouts/slideLayout1.xml"/><Relationship Id="rId8"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image" Target="../media/image-19-4.png"/><Relationship Id="rId5" Type="http://schemas.openxmlformats.org/officeDocument/2006/relationships/image" Target="../media/image-19-5.png"/><Relationship Id="rId6" Type="http://schemas.openxmlformats.org/officeDocument/2006/relationships/slideLayout" Target="../slideLayouts/slideLayout1.xml"/><Relationship Id="rId7"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slideLayout" Target="../slideLayouts/slideLayout1.xml"/><Relationship Id="rId11"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slideLayout" Target="../slideLayouts/slideLayout1.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1.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7" Type="http://schemas.openxmlformats.org/officeDocument/2006/relationships/slideLayout" Target="../slideLayouts/slideLayout1.xml"/><Relationship Id="rId8"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878726" y="4959082"/>
            <a:ext cx="1759674" cy="1302616"/>
          </a:xfrm>
          <a:prstGeom prst="rect">
            <a:avLst/>
          </a:prstGeom>
        </p:spPr>
      </p:pic>
      <p:pic>
        <p:nvPicPr>
          <p:cNvPr id="3" name="Image 1" descr="preencoded.png">    </p:cNvPr>
          <p:cNvPicPr>
            <a:picLocks noChangeAspect="1"/>
          </p:cNvPicPr>
          <p:nvPr/>
        </p:nvPicPr>
        <p:blipFill>
          <a:blip r:embed="rId2"/>
          <a:stretch>
            <a:fillRect/>
          </a:stretch>
        </p:blipFill>
        <p:spPr>
          <a:xfrm>
            <a:off x="4753406" y="4959082"/>
            <a:ext cx="1759674" cy="1553998"/>
          </a:xfrm>
          <a:prstGeom prst="rect">
            <a:avLst/>
          </a:prstGeom>
        </p:spPr>
      </p:pic>
      <p:pic>
        <p:nvPicPr>
          <p:cNvPr id="4" name="Image 2" descr="preencoded.png">    </p:cNvPr>
          <p:cNvPicPr>
            <a:picLocks noChangeAspect="1"/>
          </p:cNvPicPr>
          <p:nvPr/>
        </p:nvPicPr>
        <p:blipFill>
          <a:blip r:embed="rId3"/>
          <a:stretch>
            <a:fillRect/>
          </a:stretch>
        </p:blipFill>
        <p:spPr>
          <a:xfrm>
            <a:off x="2628086" y="4959082"/>
            <a:ext cx="1759674" cy="1805379"/>
          </a:xfrm>
          <a:prstGeom prst="rect">
            <a:avLst/>
          </a:prstGeom>
        </p:spPr>
      </p:pic>
      <p:pic>
        <p:nvPicPr>
          <p:cNvPr id="5" name="Image 3" descr="preencoded.png">    </p:cNvPr>
          <p:cNvPicPr>
            <a:picLocks noChangeAspect="1"/>
          </p:cNvPicPr>
          <p:nvPr/>
        </p:nvPicPr>
        <p:blipFill>
          <a:blip r:embed="rId4"/>
          <a:stretch>
            <a:fillRect/>
          </a:stretch>
        </p:blipFill>
        <p:spPr>
          <a:xfrm>
            <a:off x="502765" y="4959082"/>
            <a:ext cx="1759674" cy="1805379"/>
          </a:xfrm>
          <a:prstGeom prst="rect">
            <a:avLst/>
          </a:prstGeom>
        </p:spPr>
      </p:pic>
      <p:pic>
        <p:nvPicPr>
          <p:cNvPr id="6" name="Image 4" descr="preencoded.png">    </p:cNvPr>
          <p:cNvPicPr>
            <a:picLocks noChangeAspect="1"/>
          </p:cNvPicPr>
          <p:nvPr/>
        </p:nvPicPr>
        <p:blipFill>
          <a:blip r:embed="rId5"/>
          <a:stretch>
            <a:fillRect/>
          </a:stretch>
        </p:blipFill>
        <p:spPr>
          <a:xfrm>
            <a:off x="6878726" y="1234057"/>
            <a:ext cx="1759674" cy="1805380"/>
          </a:xfrm>
          <a:prstGeom prst="rect">
            <a:avLst/>
          </a:prstGeom>
        </p:spPr>
      </p:pic>
      <p:pic>
        <p:nvPicPr>
          <p:cNvPr id="7" name="Image 5" descr="preencoded.png">    </p:cNvPr>
          <p:cNvPicPr>
            <a:picLocks noChangeAspect="1"/>
          </p:cNvPicPr>
          <p:nvPr/>
        </p:nvPicPr>
        <p:blipFill>
          <a:blip r:embed="rId6"/>
          <a:stretch>
            <a:fillRect/>
          </a:stretch>
        </p:blipFill>
        <p:spPr>
          <a:xfrm>
            <a:off x="4753406" y="1234057"/>
            <a:ext cx="1759674" cy="1805380"/>
          </a:xfrm>
          <a:prstGeom prst="rect">
            <a:avLst/>
          </a:prstGeom>
        </p:spPr>
      </p:pic>
      <p:pic>
        <p:nvPicPr>
          <p:cNvPr id="8" name="Image 6" descr="preencoded.png">    </p:cNvPr>
          <p:cNvPicPr>
            <a:picLocks noChangeAspect="1"/>
          </p:cNvPicPr>
          <p:nvPr/>
        </p:nvPicPr>
        <p:blipFill>
          <a:blip r:embed="rId7"/>
          <a:stretch>
            <a:fillRect/>
          </a:stretch>
        </p:blipFill>
        <p:spPr>
          <a:xfrm>
            <a:off x="2628086" y="1234057"/>
            <a:ext cx="1759674" cy="2308144"/>
          </a:xfrm>
          <a:prstGeom prst="rect">
            <a:avLst/>
          </a:prstGeom>
        </p:spPr>
      </p:pic>
      <p:pic>
        <p:nvPicPr>
          <p:cNvPr id="9" name="Image 7" descr="preencoded.png">    </p:cNvPr>
          <p:cNvPicPr>
            <a:picLocks noChangeAspect="1"/>
          </p:cNvPicPr>
          <p:nvPr/>
        </p:nvPicPr>
        <p:blipFill>
          <a:blip r:embed="rId8"/>
          <a:stretch>
            <a:fillRect/>
          </a:stretch>
        </p:blipFill>
        <p:spPr>
          <a:xfrm>
            <a:off x="502765" y="1234057"/>
            <a:ext cx="1759674" cy="3313672"/>
          </a:xfrm>
          <a:prstGeom prst="rect">
            <a:avLst/>
          </a:prstGeom>
        </p:spPr>
      </p:pic>
      <p:sp>
        <p:nvSpPr>
          <p:cNvPr id="10" name="Text 0"/>
          <p:cNvSpPr/>
          <p:nvPr/>
        </p:nvSpPr>
        <p:spPr>
          <a:xfrm>
            <a:off x="365646" y="228529"/>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Vue 3 是 Vue.js 框架的最新版本，相较于 Vue 2，它引入了许多新的特性和改进，提升了性能、开发体验和开发效率。下面我会简要介绍 Vue 3 的一些重要特性：</a:t>
            </a:r>
            <a:endParaRPr lang="en-US" sz="1631" dirty="0"/>
          </a:p>
        </p:txBody>
      </p:sp>
      <p:sp>
        <p:nvSpPr>
          <p:cNvPr id="11"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2" name="Text 2"/>
          <p:cNvSpPr/>
          <p:nvPr/>
        </p:nvSpPr>
        <p:spPr>
          <a:xfrm>
            <a:off x="594176" y="1256910"/>
            <a:ext cx="1668264" cy="326796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Composition API: Composition API 是 Vue 3 引入的一项重要特性，它使得组件的逻辑可以更好地组织和复用。通过 Composition API，可以将相关逻辑组合在一起，而不是按照选项的方式分散在不同的部分。这样，可以更好地组织代码，提高代码的可读性和可维护性。</a:t>
            </a:r>
            <a:endParaRPr lang="en-US" sz="1178" dirty="0"/>
          </a:p>
        </p:txBody>
      </p:sp>
      <p:sp>
        <p:nvSpPr>
          <p:cNvPr id="13" name="Text 3"/>
          <p:cNvSpPr/>
          <p:nvPr/>
        </p:nvSpPr>
        <p:spPr>
          <a:xfrm>
            <a:off x="502765" y="4593435"/>
            <a:ext cx="1759674" cy="0"/>
          </a:xfrm>
          <a:prstGeom prst="rect">
            <a:avLst/>
          </a:prstGeom>
          <a:noFill/>
          <a:ln/>
        </p:spPr>
        <p:txBody>
          <a:bodyPr wrap="square" lIns="0" tIns="0" rIns="0" bIns="0" rtlCol="0" anchor="t"/>
          <a:lstStyle/>
          <a:p>
            <a:endParaRPr lang="en-US" dirty="0"/>
          </a:p>
        </p:txBody>
      </p:sp>
      <p:sp>
        <p:nvSpPr>
          <p:cNvPr id="14" name="Text 4"/>
          <p:cNvSpPr/>
          <p:nvPr/>
        </p:nvSpPr>
        <p:spPr>
          <a:xfrm>
            <a:off x="2719498" y="1256910"/>
            <a:ext cx="1668262" cy="226243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更好的性能：Vue 3 对渲染性能进行了优化，通过重写了虚拟 DOM 的实现，提高了渲染速度。Vue 3 还使用了静态提升技术，减少了生成的渲染函数的体积，进一步提高了性能。</a:t>
            </a:r>
            <a:endParaRPr lang="en-US" sz="1178" dirty="0"/>
          </a:p>
        </p:txBody>
      </p:sp>
      <p:sp>
        <p:nvSpPr>
          <p:cNvPr id="15" name="Text 5"/>
          <p:cNvSpPr/>
          <p:nvPr/>
        </p:nvSpPr>
        <p:spPr>
          <a:xfrm>
            <a:off x="2628086" y="3587907"/>
            <a:ext cx="1759674" cy="0"/>
          </a:xfrm>
          <a:prstGeom prst="rect">
            <a:avLst/>
          </a:prstGeom>
          <a:noFill/>
          <a:ln/>
        </p:spPr>
        <p:txBody>
          <a:bodyPr wrap="square" lIns="0" tIns="0" rIns="0" bIns="0" rtlCol="0" anchor="t"/>
          <a:lstStyle/>
          <a:p>
            <a:endParaRPr lang="en-US" dirty="0"/>
          </a:p>
        </p:txBody>
      </p:sp>
      <p:sp>
        <p:nvSpPr>
          <p:cNvPr id="16" name="Text 6"/>
          <p:cNvSpPr/>
          <p:nvPr/>
        </p:nvSpPr>
        <p:spPr>
          <a:xfrm>
            <a:off x="4844818" y="1256910"/>
            <a:ext cx="1668262" cy="1759674"/>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3. 更小的包体积：Vue 3 在包体积方面也进行了优化，通过 Tree-Shaking 技术和按需引入，可以减少不需要的代码，从而使打包后的包体积更小。</a:t>
            </a:r>
            <a:endParaRPr lang="en-US" sz="1178" dirty="0"/>
          </a:p>
        </p:txBody>
      </p:sp>
      <p:sp>
        <p:nvSpPr>
          <p:cNvPr id="17" name="Text 7"/>
          <p:cNvSpPr/>
          <p:nvPr/>
        </p:nvSpPr>
        <p:spPr>
          <a:xfrm>
            <a:off x="4753406" y="3085143"/>
            <a:ext cx="1759674" cy="0"/>
          </a:xfrm>
          <a:prstGeom prst="rect">
            <a:avLst/>
          </a:prstGeom>
          <a:noFill/>
          <a:ln/>
        </p:spPr>
        <p:txBody>
          <a:bodyPr wrap="square" lIns="0" tIns="0" rIns="0" bIns="0" rtlCol="0" anchor="t"/>
          <a:lstStyle/>
          <a:p>
            <a:endParaRPr lang="en-US" dirty="0"/>
          </a:p>
        </p:txBody>
      </p:sp>
      <p:sp>
        <p:nvSpPr>
          <p:cNvPr id="18" name="Text 8"/>
          <p:cNvSpPr/>
          <p:nvPr/>
        </p:nvSpPr>
        <p:spPr>
          <a:xfrm>
            <a:off x="6970138" y="1256910"/>
            <a:ext cx="1668262" cy="1759674"/>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4. TypeScript 支持：Vue 3 提供了更好的 TypeScript 支持，可以更方便地使用 TypeScript 来开发 Vue 应用，提高了代码的类型安全性和开发效率。</a:t>
            </a:r>
            <a:endParaRPr lang="en-US" sz="1178" dirty="0"/>
          </a:p>
        </p:txBody>
      </p:sp>
      <p:sp>
        <p:nvSpPr>
          <p:cNvPr id="19" name="Text 9"/>
          <p:cNvSpPr/>
          <p:nvPr/>
        </p:nvSpPr>
        <p:spPr>
          <a:xfrm>
            <a:off x="6878726" y="3085143"/>
            <a:ext cx="1759674" cy="0"/>
          </a:xfrm>
          <a:prstGeom prst="rect">
            <a:avLst/>
          </a:prstGeom>
          <a:noFill/>
          <a:ln/>
        </p:spPr>
        <p:txBody>
          <a:bodyPr wrap="square" lIns="0" tIns="0" rIns="0" bIns="0" rtlCol="0" anchor="t"/>
          <a:lstStyle/>
          <a:p>
            <a:endParaRPr lang="en-US" dirty="0"/>
          </a:p>
        </p:txBody>
      </p:sp>
      <p:sp>
        <p:nvSpPr>
          <p:cNvPr id="20" name="Text 10"/>
          <p:cNvSpPr/>
          <p:nvPr/>
        </p:nvSpPr>
        <p:spPr>
          <a:xfrm>
            <a:off x="594176" y="4981934"/>
            <a:ext cx="1668264" cy="1759674"/>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5. 更强大的组件系统：Vue 3 的组件系统进行了一些改进，支持 Fragment 和 Teleport 等新的特性，使得组件的开发更加灵活和强大。</a:t>
            </a:r>
            <a:endParaRPr lang="en-US" sz="1178" dirty="0"/>
          </a:p>
        </p:txBody>
      </p:sp>
      <p:sp>
        <p:nvSpPr>
          <p:cNvPr id="21" name="Text 11"/>
          <p:cNvSpPr/>
          <p:nvPr/>
        </p:nvSpPr>
        <p:spPr>
          <a:xfrm>
            <a:off x="502765" y="6810167"/>
            <a:ext cx="1759674" cy="0"/>
          </a:xfrm>
          <a:prstGeom prst="rect">
            <a:avLst/>
          </a:prstGeom>
          <a:noFill/>
          <a:ln/>
        </p:spPr>
        <p:txBody>
          <a:bodyPr wrap="square" lIns="0" tIns="0" rIns="0" bIns="0" rtlCol="0" anchor="t"/>
          <a:lstStyle/>
          <a:p>
            <a:endParaRPr lang="en-US" dirty="0"/>
          </a:p>
        </p:txBody>
      </p:sp>
      <p:sp>
        <p:nvSpPr>
          <p:cNvPr id="22" name="Text 12"/>
          <p:cNvSpPr/>
          <p:nvPr/>
        </p:nvSpPr>
        <p:spPr>
          <a:xfrm>
            <a:off x="2719498" y="4981934"/>
            <a:ext cx="1668262" cy="1759674"/>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6. 更好的响应式系统：Vue 3 重新设计了响应式系统，使用 Proxy 替代了 Object.defineProperty，提高了响应式数据的性能和稳定性。</a:t>
            </a:r>
            <a:endParaRPr lang="en-US" sz="1178" dirty="0"/>
          </a:p>
        </p:txBody>
      </p:sp>
      <p:sp>
        <p:nvSpPr>
          <p:cNvPr id="23" name="Text 13"/>
          <p:cNvSpPr/>
          <p:nvPr/>
        </p:nvSpPr>
        <p:spPr>
          <a:xfrm>
            <a:off x="2628086" y="6810167"/>
            <a:ext cx="1759674" cy="0"/>
          </a:xfrm>
          <a:prstGeom prst="rect">
            <a:avLst/>
          </a:prstGeom>
          <a:noFill/>
          <a:ln/>
        </p:spPr>
        <p:txBody>
          <a:bodyPr wrap="square" lIns="0" tIns="0" rIns="0" bIns="0" rtlCol="0" anchor="t"/>
          <a:lstStyle/>
          <a:p>
            <a:endParaRPr lang="en-US" dirty="0"/>
          </a:p>
        </p:txBody>
      </p:sp>
      <p:sp>
        <p:nvSpPr>
          <p:cNvPr id="24" name="Text 14"/>
          <p:cNvSpPr/>
          <p:nvPr/>
        </p:nvSpPr>
        <p:spPr>
          <a:xfrm>
            <a:off x="4844818" y="4981934"/>
            <a:ext cx="1668262" cy="1508292"/>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7. 更多的编译时优化：Vue 3 在编译时进行了更多的优化，如标记静态节点和提升静态节点，减少了运行时的开销。</a:t>
            </a:r>
            <a:endParaRPr lang="en-US" sz="1178" dirty="0"/>
          </a:p>
        </p:txBody>
      </p:sp>
      <p:sp>
        <p:nvSpPr>
          <p:cNvPr id="25" name="Text 15"/>
          <p:cNvSpPr/>
          <p:nvPr/>
        </p:nvSpPr>
        <p:spPr>
          <a:xfrm>
            <a:off x="4753406" y="6558786"/>
            <a:ext cx="1759674" cy="0"/>
          </a:xfrm>
          <a:prstGeom prst="rect">
            <a:avLst/>
          </a:prstGeom>
          <a:noFill/>
          <a:ln/>
        </p:spPr>
        <p:txBody>
          <a:bodyPr wrap="square" lIns="0" tIns="0" rIns="0" bIns="0" rtlCol="0" anchor="t"/>
          <a:lstStyle/>
          <a:p>
            <a:endParaRPr lang="en-US" dirty="0"/>
          </a:p>
        </p:txBody>
      </p:sp>
      <p:sp>
        <p:nvSpPr>
          <p:cNvPr id="26" name="Text 16"/>
          <p:cNvSpPr/>
          <p:nvPr/>
        </p:nvSpPr>
        <p:spPr>
          <a:xfrm>
            <a:off x="6970138" y="4981934"/>
            <a:ext cx="1668262" cy="125691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8. Suspense 和异步组件：Vue 3 引入了 Suspense 特性，可以更方便地处理异步组件的加载状态。</a:t>
            </a:r>
            <a:endParaRPr lang="en-US" sz="1178" dirty="0"/>
          </a:p>
        </p:txBody>
      </p:sp>
      <p:sp>
        <p:nvSpPr>
          <p:cNvPr id="27" name="Text 17"/>
          <p:cNvSpPr/>
          <p:nvPr/>
        </p:nvSpPr>
        <p:spPr>
          <a:xfrm>
            <a:off x="6878726" y="6307403"/>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6042310"/>
            <a:ext cx="3656466" cy="2911457"/>
          </a:xfrm>
          <a:prstGeom prst="rect">
            <a:avLst/>
          </a:prstGeom>
        </p:spPr>
      </p:pic>
      <p:pic>
        <p:nvPicPr>
          <p:cNvPr id="3" name="Image 1" descr="preencoded.png">    </p:cNvPr>
          <p:cNvPicPr>
            <a:picLocks noChangeAspect="1"/>
          </p:cNvPicPr>
          <p:nvPr/>
        </p:nvPicPr>
        <p:blipFill>
          <a:blip r:embed="rId2"/>
          <a:stretch>
            <a:fillRect/>
          </a:stretch>
        </p:blipFill>
        <p:spPr>
          <a:xfrm>
            <a:off x="731295" y="6042310"/>
            <a:ext cx="3656466" cy="2911457"/>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4671136"/>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4671136"/>
          </a:xfrm>
          <a:prstGeom prst="rect">
            <a:avLst/>
          </a:prstGeom>
        </p:spPr>
      </p:pic>
      <p:sp>
        <p:nvSpPr>
          <p:cNvPr id="6" name="Text 0"/>
          <p:cNvSpPr/>
          <p:nvPr/>
        </p:nvSpPr>
        <p:spPr>
          <a:xfrm>
            <a:off x="365646" y="228527"/>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Vue.js 3 的 `watch` 函数提供了一种监听多个数据变化的写法，可以同时观察多个响应式数据的变化，并在其中任何一个数据发生变化时执行回调函数。</a:t>
            </a:r>
            <a:endParaRPr lang="en-US" sz="1631" dirty="0"/>
          </a:p>
        </p:txBody>
      </p:sp>
      <p:sp>
        <p:nvSpPr>
          <p:cNvPr id="7"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5"/>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`watch` 函数的第一个参数可以是一个数组，数组中包含要观察的多个响应式数据。当数组中的任何一个数据发生变化时，回调函数都会被触发。</a:t>
            </a:r>
            <a:endParaRPr lang="en-US" sz="1178" dirty="0"/>
          </a:p>
        </p:txBody>
      </p:sp>
      <p:sp>
        <p:nvSpPr>
          <p:cNvPr id="9" name="Text 3"/>
          <p:cNvSpPr/>
          <p:nvPr/>
        </p:nvSpPr>
        <p:spPr>
          <a:xfrm>
            <a:off x="923258" y="2102464"/>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5"/>
            <a:ext cx="3272537" cy="427349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 setup&gt;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import { ref, watch }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count1 = ref(0);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count2 = ref(10);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 watch 监听多个数据的变化</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watch([count1, count2], (newValues, oldValues)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console.log('数据发生变化：', newValues, oldValues);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increment1 = ()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count1.value++;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increment2 = ()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count2.value++;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p:txBody>
      </p:sp>
      <p:sp>
        <p:nvSpPr>
          <p:cNvPr id="11" name="Text 5"/>
          <p:cNvSpPr/>
          <p:nvPr/>
        </p:nvSpPr>
        <p:spPr>
          <a:xfrm>
            <a:off x="4945371" y="5621816"/>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6202279"/>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《p&gt;Count1: {{ count1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《p&gt;Count2: {{ count2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@click="increment1"&gt;Increment Count1《/button&gt;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@click="increment2"&gt;Increment Count2《/button&gt;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13" name="Text 7"/>
          <p:cNvSpPr/>
          <p:nvPr/>
        </p:nvSpPr>
        <p:spPr>
          <a:xfrm>
            <a:off x="923258" y="8761805"/>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6202279"/>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在上面的代码中，我们使用 `watch` 函数同时观察了 `count1` 和 `count2` 这两个响应式数据。当其中任何一个数据发生变化时，都会触发回调函数，并将变化后的值 `newValues` 和变化前的值 `oldValues` 作为参数传递给该回调函数。</a:t>
            </a:r>
            <a:endParaRPr lang="en-US" sz="1178" dirty="0"/>
          </a:p>
        </p:txBody>
      </p:sp>
      <p:sp>
        <p:nvSpPr>
          <p:cNvPr id="15" name="Text 9"/>
          <p:cNvSpPr/>
          <p:nvPr/>
        </p:nvSpPr>
        <p:spPr>
          <a:xfrm>
            <a:off x="4945371" y="7504894"/>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3779869"/>
            <a:ext cx="3656466" cy="2408701"/>
          </a:xfrm>
          <a:prstGeom prst="rect">
            <a:avLst/>
          </a:prstGeom>
        </p:spPr>
      </p:pic>
      <p:pic>
        <p:nvPicPr>
          <p:cNvPr id="3" name="Image 1" descr="preencoded.png">    </p:cNvPr>
          <p:cNvPicPr>
            <a:picLocks noChangeAspect="1"/>
          </p:cNvPicPr>
          <p:nvPr/>
        </p:nvPicPr>
        <p:blipFill>
          <a:blip r:embed="rId2"/>
          <a:stretch>
            <a:fillRect/>
          </a:stretch>
        </p:blipFill>
        <p:spPr>
          <a:xfrm>
            <a:off x="731295" y="3779869"/>
            <a:ext cx="3656466" cy="2408701"/>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2408694"/>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2408694"/>
          </a:xfrm>
          <a:prstGeom prst="rect">
            <a:avLst/>
          </a:prstGeom>
        </p:spPr>
      </p:pic>
      <p:sp>
        <p:nvSpPr>
          <p:cNvPr id="6"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Vue.js 3 中，使用 `watch` 函数可以监听响应式数据的变化，并在数据发生变化时执行回调函数。当需要监听对象的属性变化时，可以通过将 `deep` 选项设置为 `true` 来实现深度监听。</a:t>
            </a:r>
            <a:endParaRPr lang="en-US" sz="1631" dirty="0"/>
          </a:p>
        </p:txBody>
      </p:sp>
      <p:sp>
        <p:nvSpPr>
          <p:cNvPr id="7"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5"/>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深度监听对象的写法如下：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 setup&gt;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import { ref, watch }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myObject = ref({</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prop1: 'value1',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prop2: 'value2'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9" name="Text 3"/>
          <p:cNvSpPr/>
          <p:nvPr/>
        </p:nvSpPr>
        <p:spPr>
          <a:xfrm>
            <a:off x="923258" y="3359379"/>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5"/>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 watch 深度监听对象的属性变化</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watch(myObject, (newObject, oldObject)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console.log('对象属性发生变化：', newObject, oldObject);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 deep: true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p:txBody>
      </p:sp>
      <p:sp>
        <p:nvSpPr>
          <p:cNvPr id="11" name="Text 5"/>
          <p:cNvSpPr/>
          <p:nvPr/>
        </p:nvSpPr>
        <p:spPr>
          <a:xfrm>
            <a:off x="4945371" y="2856614"/>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3939846"/>
            <a:ext cx="3272537" cy="201105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《p&gt;Object: {{ myObject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@click="updateObject"&gt;Update Object《/button&gt;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5996606"/>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3939846"/>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在上面的代码中，我们创建了一个名为 `myObject` 的响应式对象，并通过 `watch` 函数对其进行了深度监听。当 `myObject` 对象的属性发生变化时，会触发回调函数，并将变化后的对象 `newObject` 和变化前的对象 `oldObject` 作为参数传递给回调函数。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5" name="Text 9"/>
          <p:cNvSpPr/>
          <p:nvPr/>
        </p:nvSpPr>
        <p:spPr>
          <a:xfrm>
            <a:off x="4945371" y="574522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5928045"/>
            <a:ext cx="3656466" cy="1403168"/>
          </a:xfrm>
          <a:prstGeom prst="rect">
            <a:avLst/>
          </a:prstGeom>
        </p:spPr>
      </p:pic>
      <p:pic>
        <p:nvPicPr>
          <p:cNvPr id="3" name="Image 1" descr="preencoded.png">    </p:cNvPr>
          <p:cNvPicPr>
            <a:picLocks noChangeAspect="1"/>
          </p:cNvPicPr>
          <p:nvPr/>
        </p:nvPicPr>
        <p:blipFill>
          <a:blip r:embed="rId2"/>
          <a:stretch>
            <a:fillRect/>
          </a:stretch>
        </p:blipFill>
        <p:spPr>
          <a:xfrm>
            <a:off x="4753406" y="2033906"/>
            <a:ext cx="3656466" cy="3665611"/>
          </a:xfrm>
          <a:prstGeom prst="rect">
            <a:avLst/>
          </a:prstGeom>
        </p:spPr>
      </p:pic>
      <p:pic>
        <p:nvPicPr>
          <p:cNvPr id="4" name="Image 2" descr="preencoded.png">    </p:cNvPr>
          <p:cNvPicPr>
            <a:picLocks noChangeAspect="1"/>
          </p:cNvPicPr>
          <p:nvPr/>
        </p:nvPicPr>
        <p:blipFill>
          <a:blip r:embed="rId3"/>
          <a:stretch>
            <a:fillRect/>
          </a:stretch>
        </p:blipFill>
        <p:spPr>
          <a:xfrm>
            <a:off x="731295" y="2033906"/>
            <a:ext cx="3656466" cy="3665611"/>
          </a:xfrm>
          <a:prstGeom prst="rect">
            <a:avLst/>
          </a:prstGeom>
        </p:spPr>
      </p:pic>
      <p:sp>
        <p:nvSpPr>
          <p:cNvPr id="5" name="Text 0"/>
          <p:cNvSpPr/>
          <p:nvPr/>
        </p:nvSpPr>
        <p:spPr>
          <a:xfrm>
            <a:off x="365646" y="228527"/>
            <a:ext cx="8409873" cy="148543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Vue.js 3 中，生命周期钩子函数已经被重构为组合式 API，而不再使用以前 Vue.js 2.x 版本中的选项式 API 的生命周期钩子函数。</a:t>
            </a:r>
            <a:endParaRPr lang="en-US" sz="1631" dirty="0"/>
          </a:p>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正确的生命周期钩子函数在 Vue.js 3 中应该是 `onBeforeMount`、`onMounted`、`onBeforeUpdate`、`onUpdated`、`onBeforeUnmount` 和 `onUnmounted`，这些钩子函数都以 `on` 前缀开头。</a:t>
            </a:r>
            <a:endParaRPr lang="en-US" sz="1631" dirty="0"/>
          </a:p>
        </p:txBody>
      </p:sp>
      <p:sp>
        <p:nvSpPr>
          <p:cNvPr id="6" name="Text 1"/>
          <p:cNvSpPr/>
          <p:nvPr/>
        </p:nvSpPr>
        <p:spPr>
          <a:xfrm>
            <a:off x="365646" y="1759672"/>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2193880"/>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 message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 setup&gt;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 ref, onBeforeMount, onMounted, onBeforeUpdate, onUpdated }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message = ref('Hello, Lifecycle Hooks!');</a:t>
            </a:r>
            <a:endParaRPr lang="en-US" sz="1178" dirty="0"/>
          </a:p>
        </p:txBody>
      </p:sp>
      <p:sp>
        <p:nvSpPr>
          <p:cNvPr id="8" name="Text 3"/>
          <p:cNvSpPr/>
          <p:nvPr/>
        </p:nvSpPr>
        <p:spPr>
          <a:xfrm>
            <a:off x="923258" y="4753405"/>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2193880"/>
            <a:ext cx="3272537" cy="326796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onBeforeMount(()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console.log('beforeMount');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onMounted(()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console.log('mounted');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onBeforeUpdate(()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console.log('beforeUpdate');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onUpdated(()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console.log('updated');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p:txBody>
      </p:sp>
      <p:sp>
        <p:nvSpPr>
          <p:cNvPr id="10" name="Text 5"/>
          <p:cNvSpPr/>
          <p:nvPr/>
        </p:nvSpPr>
        <p:spPr>
          <a:xfrm>
            <a:off x="4945371" y="5507551"/>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6088014"/>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样式省略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2" name="Text 7"/>
          <p:cNvSpPr/>
          <p:nvPr/>
        </p:nvSpPr>
        <p:spPr>
          <a:xfrm>
            <a:off x="923258" y="713925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0187833"/>
            <a:ext cx="3656466" cy="2660079"/>
          </a:xfrm>
          <a:prstGeom prst="rect">
            <a:avLst/>
          </a:prstGeom>
        </p:spPr>
      </p:pic>
      <p:pic>
        <p:nvPicPr>
          <p:cNvPr id="3" name="Image 1" descr="preencoded.png">    </p:cNvPr>
          <p:cNvPicPr>
            <a:picLocks noChangeAspect="1"/>
          </p:cNvPicPr>
          <p:nvPr/>
        </p:nvPicPr>
        <p:blipFill>
          <a:blip r:embed="rId2"/>
          <a:stretch>
            <a:fillRect/>
          </a:stretch>
        </p:blipFill>
        <p:spPr>
          <a:xfrm>
            <a:off x="731295" y="10187833"/>
            <a:ext cx="3656466" cy="2660079"/>
          </a:xfrm>
          <a:prstGeom prst="rect">
            <a:avLst/>
          </a:prstGeom>
        </p:spPr>
      </p:pic>
      <p:pic>
        <p:nvPicPr>
          <p:cNvPr id="4" name="Image 2" descr="preencoded.png">    </p:cNvPr>
          <p:cNvPicPr>
            <a:picLocks noChangeAspect="1"/>
          </p:cNvPicPr>
          <p:nvPr/>
        </p:nvPicPr>
        <p:blipFill>
          <a:blip r:embed="rId3"/>
          <a:stretch>
            <a:fillRect/>
          </a:stretch>
        </p:blipFill>
        <p:spPr>
          <a:xfrm>
            <a:off x="4753406" y="7047840"/>
            <a:ext cx="3656466" cy="2911464"/>
          </a:xfrm>
          <a:prstGeom prst="rect">
            <a:avLst/>
          </a:prstGeom>
        </p:spPr>
      </p:pic>
      <p:pic>
        <p:nvPicPr>
          <p:cNvPr id="5" name="Image 3" descr="preencoded.png">    </p:cNvPr>
          <p:cNvPicPr>
            <a:picLocks noChangeAspect="1"/>
          </p:cNvPicPr>
          <p:nvPr/>
        </p:nvPicPr>
        <p:blipFill>
          <a:blip r:embed="rId4"/>
          <a:stretch>
            <a:fillRect/>
          </a:stretch>
        </p:blipFill>
        <p:spPr>
          <a:xfrm>
            <a:off x="731295" y="7047840"/>
            <a:ext cx="3656466" cy="2911464"/>
          </a:xfrm>
          <a:prstGeom prst="rect">
            <a:avLst/>
          </a:prstGeom>
        </p:spPr>
      </p:pic>
      <p:pic>
        <p:nvPicPr>
          <p:cNvPr id="6" name="Image 4" descr="preencoded.png">    </p:cNvPr>
          <p:cNvPicPr>
            <a:picLocks noChangeAspect="1"/>
          </p:cNvPicPr>
          <p:nvPr/>
        </p:nvPicPr>
        <p:blipFill>
          <a:blip r:embed="rId5"/>
          <a:stretch>
            <a:fillRect/>
          </a:stretch>
        </p:blipFill>
        <p:spPr>
          <a:xfrm>
            <a:off x="4753406" y="1142646"/>
            <a:ext cx="3656466" cy="5676661"/>
          </a:xfrm>
          <a:prstGeom prst="rect">
            <a:avLst/>
          </a:prstGeom>
        </p:spPr>
      </p:pic>
      <p:pic>
        <p:nvPicPr>
          <p:cNvPr id="7" name="Image 5" descr="preencoded.png">    </p:cNvPr>
          <p:cNvPicPr>
            <a:picLocks noChangeAspect="1"/>
          </p:cNvPicPr>
          <p:nvPr/>
        </p:nvPicPr>
        <p:blipFill>
          <a:blip r:embed="rId6"/>
          <a:stretch>
            <a:fillRect/>
          </a:stretch>
        </p:blipFill>
        <p:spPr>
          <a:xfrm>
            <a:off x="731295" y="1142646"/>
            <a:ext cx="3656466" cy="5676661"/>
          </a:xfrm>
          <a:prstGeom prst="rect">
            <a:avLst/>
          </a:prstGeom>
        </p:spPr>
      </p:pic>
      <p:sp>
        <p:nvSpPr>
          <p:cNvPr id="8"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Vue.js 3 中，`setup` 函数是组合式 API 的一部分，用于定义组件的逻辑和响应式数据。`setup` 函数接收两个参数：`props` 和 `context`。</a:t>
            </a:r>
            <a:endParaRPr lang="en-US" sz="1631" dirty="0"/>
          </a:p>
        </p:txBody>
      </p:sp>
      <p:sp>
        <p:nvSpPr>
          <p:cNvPr id="9"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302615"/>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`props` 是 `setup` 函数的第一个参数，它是一个对象，用于接收来自父组件传递的属性（props）。通过在 `setup` 函数中使用 `props` 参数，可以访问和操作父组件传递给当前组件的数据。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 Vue.js 3 中，使用 `defineProps` 函数来声明 `props` 对象。`defineProps` 函数会根据组件定义的 props 来创建一个响应式的 `props` 对象，使得在 `setup` 函数中可以直接访问这些 props。</a:t>
            </a:r>
            <a:endParaRPr lang="en-US" sz="1178" dirty="0"/>
          </a:p>
        </p:txBody>
      </p:sp>
      <p:sp>
        <p:nvSpPr>
          <p:cNvPr id="11" name="Text 3"/>
          <p:cNvSpPr/>
          <p:nvPr/>
        </p:nvSpPr>
        <p:spPr>
          <a:xfrm>
            <a:off x="923258" y="3359375"/>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302615"/>
            <a:ext cx="3272537" cy="52790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以下是一个简单的示例，演示了如何在 `setup` 函数中使用 `props`：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 message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《p&gt;Received prop from parent: {{ receivedProp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 setup&gt;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 defineProps, ref }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定义 props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props = defineProps(['receivedProp']);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message = ref('Hello from Child Component!');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样式省略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5"/>
          <p:cNvSpPr/>
          <p:nvPr/>
        </p:nvSpPr>
        <p:spPr>
          <a:xfrm>
            <a:off x="4945371" y="6627347"/>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7207810"/>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在上面的示例中，我们使用 `defineProps` 函数来声明 `props`，并在参数中传入一个数组 `['receivedProp']`，表示这个组件接收一个名为 `receivedProp` 的属性。然后，在 `setup` 函数中，我们通过 `props` 对象访问了这个传入的属性，并在模板中显示了它。</a:t>
            </a:r>
            <a:endParaRPr lang="en-US" sz="1178" dirty="0"/>
          </a:p>
        </p:txBody>
      </p:sp>
      <p:sp>
        <p:nvSpPr>
          <p:cNvPr id="15" name="Text 7"/>
          <p:cNvSpPr/>
          <p:nvPr/>
        </p:nvSpPr>
        <p:spPr>
          <a:xfrm>
            <a:off x="923258" y="8761809"/>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7207810"/>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App.vue: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 :receivedProp="parentProp"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@click="changeParentProp"&gt;Change Parent Prop《/button&gt;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17" name="Text 9"/>
          <p:cNvSpPr/>
          <p:nvPr/>
        </p:nvSpPr>
        <p:spPr>
          <a:xfrm>
            <a:off x="4945371" y="9767339"/>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10347802"/>
            <a:ext cx="3272537" cy="226243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 setup&gt;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 ref }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ChildComponent from './ChildComponent.vue';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parentProp = ref('Initial Parent Prop');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changeParentProp = ()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parentProp.value = 'Updated Parent Prop';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p:txBody>
      </p:sp>
      <p:sp>
        <p:nvSpPr>
          <p:cNvPr id="19" name="Text 11"/>
          <p:cNvSpPr/>
          <p:nvPr/>
        </p:nvSpPr>
        <p:spPr>
          <a:xfrm>
            <a:off x="923258" y="12655947"/>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10347802"/>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在上面的示例中，我们在 `ChildComponent.vue` 中直接通过 `setupProps` 获取父组件传递的 props。而在 `App.vue` 中，我们将 `parentProp` 作为 prop 传递给 `ChildComponent`。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这样，点击 "Change Parent Prop" 按钮时，`parentProp` 的值会改变，从而触发 `ChildComponent` 组件的重新渲染，并在模板中显示更新后的 `receivedProp`。</a:t>
            </a:r>
            <a:endParaRPr lang="en-US" sz="1178" dirty="0"/>
          </a:p>
        </p:txBody>
      </p:sp>
      <p:sp>
        <p:nvSpPr>
          <p:cNvPr id="21" name="Text 13"/>
          <p:cNvSpPr/>
          <p:nvPr/>
        </p:nvSpPr>
        <p:spPr>
          <a:xfrm>
            <a:off x="4945371" y="1240456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4785399"/>
            <a:ext cx="3656466" cy="2911457"/>
          </a:xfrm>
          <a:prstGeom prst="rect">
            <a:avLst/>
          </a:prstGeom>
        </p:spPr>
      </p:pic>
      <p:pic>
        <p:nvPicPr>
          <p:cNvPr id="3" name="Image 1" descr="preencoded.png">    </p:cNvPr>
          <p:cNvPicPr>
            <a:picLocks noChangeAspect="1"/>
          </p:cNvPicPr>
          <p:nvPr/>
        </p:nvPicPr>
        <p:blipFill>
          <a:blip r:embed="rId2"/>
          <a:stretch>
            <a:fillRect/>
          </a:stretch>
        </p:blipFill>
        <p:spPr>
          <a:xfrm>
            <a:off x="4753406" y="1142646"/>
            <a:ext cx="3656466" cy="3414226"/>
          </a:xfrm>
          <a:prstGeom prst="rect">
            <a:avLst/>
          </a:prstGeom>
        </p:spPr>
      </p:pic>
      <p:pic>
        <p:nvPicPr>
          <p:cNvPr id="4" name="Image 2" descr="preencoded.png">    </p:cNvPr>
          <p:cNvPicPr>
            <a:picLocks noChangeAspect="1"/>
          </p:cNvPicPr>
          <p:nvPr/>
        </p:nvPicPr>
        <p:blipFill>
          <a:blip r:embed="rId3"/>
          <a:stretch>
            <a:fillRect/>
          </a:stretch>
        </p:blipFill>
        <p:spPr>
          <a:xfrm>
            <a:off x="731295" y="1142646"/>
            <a:ext cx="3656466" cy="3414226"/>
          </a:xfrm>
          <a:prstGeom prst="rect">
            <a:avLst/>
          </a:prstGeom>
        </p:spPr>
      </p:pic>
      <p:sp>
        <p:nvSpPr>
          <p:cNvPr id="5"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Vue.js 3 中，`defineProps` 函数允许声明 props，并提供更多的选项来定义 props 的别名、类型、默认值、是否必需等信息。以下是 `defineProps` 函数的完整用法和一些常见选项：</a:t>
            </a:r>
            <a:endParaRPr lang="en-US" sz="1631" dirty="0"/>
          </a:p>
        </p:txBody>
      </p:sp>
      <p:sp>
        <p:nvSpPr>
          <p:cNvPr id="6" name="Text 1"/>
          <p:cNvSpPr/>
          <p:nvPr/>
        </p:nvSpPr>
        <p:spPr>
          <a:xfrm>
            <a:off x="365646" y="868407"/>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302615"/>
            <a:ext cx="3272537" cy="301658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 defineProps }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props = defineProps({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receivedProp: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type: String,      // 指定 props 类型为 String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default: 'Hello',  // 设置默认值为 'Hello'</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required: true     // 设置为必需的，如果没有传递该 prop，则会在控制台显示警告</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更多 props...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8" name="Text 3"/>
          <p:cNvSpPr/>
          <p:nvPr/>
        </p:nvSpPr>
        <p:spPr>
          <a:xfrm>
            <a:off x="923258" y="4364905"/>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302615"/>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在上面的代码中，我们使用对象字面量的方式来声明 props，并使用 `defineProps` 函数来将其转换为响应式的 `props` 对象。在声明 props 时，你可以为每个 prop 指定类型、默认值和是否必需。这样，就可以在 `setup` 函数中直接使用 `props.receivedProp` 来访问 `receivedProp` 属性，并且该 prop 将具有类型检查和默认值。</a:t>
            </a:r>
            <a:endParaRPr lang="en-US" sz="1178" dirty="0"/>
          </a:p>
        </p:txBody>
      </p:sp>
      <p:sp>
        <p:nvSpPr>
          <p:cNvPr id="10" name="Text 5"/>
          <p:cNvSpPr/>
          <p:nvPr/>
        </p:nvSpPr>
        <p:spPr>
          <a:xfrm>
            <a:off x="4945371" y="3107999"/>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4945368"/>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以下是一些常见的选项：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`type`: 指定 props 的类型。可以是 `String`、`Number`、`Boolean`、`Object`、`Array` 等内置类型，也可以是自定义的构造函数。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`default`: 设置 props 的默认值。如果未传递该 prop，则会使用默认值。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`required`: 声明该 prop 是否是必需的。如果没有传递该 prop，则会在控制台显示警告。</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`validator`: 自定义校验函数，用于验证传递给 prop 的值是否合法。</a:t>
            </a:r>
            <a:endParaRPr lang="en-US" sz="1178" dirty="0"/>
          </a:p>
        </p:txBody>
      </p:sp>
      <p:sp>
        <p:nvSpPr>
          <p:cNvPr id="12" name="Text 7"/>
          <p:cNvSpPr/>
          <p:nvPr/>
        </p:nvSpPr>
        <p:spPr>
          <a:xfrm>
            <a:off x="923258" y="750488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7093544"/>
            <a:ext cx="3656466" cy="4671136"/>
          </a:xfrm>
          <a:prstGeom prst="rect">
            <a:avLst/>
          </a:prstGeom>
        </p:spPr>
      </p:pic>
      <p:pic>
        <p:nvPicPr>
          <p:cNvPr id="3" name="Image 1" descr="preencoded.png">    </p:cNvPr>
          <p:cNvPicPr>
            <a:picLocks noChangeAspect="1"/>
          </p:cNvPicPr>
          <p:nvPr/>
        </p:nvPicPr>
        <p:blipFill>
          <a:blip r:embed="rId2"/>
          <a:stretch>
            <a:fillRect/>
          </a:stretch>
        </p:blipFill>
        <p:spPr>
          <a:xfrm>
            <a:off x="731295" y="7093544"/>
            <a:ext cx="3656466" cy="4671136"/>
          </a:xfrm>
          <a:prstGeom prst="rect">
            <a:avLst/>
          </a:prstGeom>
        </p:spPr>
      </p:pic>
      <p:pic>
        <p:nvPicPr>
          <p:cNvPr id="4" name="Image 2" descr="preencoded.png">    </p:cNvPr>
          <p:cNvPicPr>
            <a:picLocks noChangeAspect="1"/>
          </p:cNvPicPr>
          <p:nvPr/>
        </p:nvPicPr>
        <p:blipFill>
          <a:blip r:embed="rId3"/>
          <a:stretch>
            <a:fillRect/>
          </a:stretch>
        </p:blipFill>
        <p:spPr>
          <a:xfrm>
            <a:off x="4753406" y="1439738"/>
            <a:ext cx="3656466" cy="5425277"/>
          </a:xfrm>
          <a:prstGeom prst="rect">
            <a:avLst/>
          </a:prstGeom>
        </p:spPr>
      </p:pic>
      <p:pic>
        <p:nvPicPr>
          <p:cNvPr id="5" name="Image 3" descr="preencoded.png">    </p:cNvPr>
          <p:cNvPicPr>
            <a:picLocks noChangeAspect="1"/>
          </p:cNvPicPr>
          <p:nvPr/>
        </p:nvPicPr>
        <p:blipFill>
          <a:blip r:embed="rId4"/>
          <a:stretch>
            <a:fillRect/>
          </a:stretch>
        </p:blipFill>
        <p:spPr>
          <a:xfrm>
            <a:off x="731295" y="1439738"/>
            <a:ext cx="3656466" cy="5425277"/>
          </a:xfrm>
          <a:prstGeom prst="rect">
            <a:avLst/>
          </a:prstGeom>
        </p:spPr>
      </p:pic>
      <p:sp>
        <p:nvSpPr>
          <p:cNvPr id="6" name="Text 0"/>
          <p:cNvSpPr/>
          <p:nvPr/>
        </p:nvSpPr>
        <p:spPr>
          <a:xfrm>
            <a:off x="365646" y="228531"/>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Vue.js 3 中，除了 `defineProps`，还有一个与之对应的函数叫做 `defineEmits`。`defineEmits` 函数用于声明组件要触发的事件（emits），它让你可以在 `setup` 函数中直接定义组件要触发的事件，而不需要在 `emits` 选项中声明。</a:t>
            </a:r>
            <a:endParaRPr lang="en-US" sz="1631" dirty="0"/>
          </a:p>
        </p:txBody>
      </p:sp>
      <p:sp>
        <p:nvSpPr>
          <p:cNvPr id="7"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599707"/>
            <a:ext cx="3272537" cy="301658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 `defineEmits` 函数的用法：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 defineEmits }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emitEvents = defineEmits([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'eventName1',  // 声明要触发的事件名</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'eventName2',  // 声明更多的事件名...</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在上面的代码中，我们使用 `defineEmits` 函数来声明要触发的事件，可以通过数组的形式传递一个或多个事件名。然后，在 `setup` 函数中，我们可以直接使用 `emitEvents` 来触发这些事件。</a:t>
            </a:r>
            <a:endParaRPr lang="en-US" sz="1178" dirty="0"/>
          </a:p>
        </p:txBody>
      </p:sp>
      <p:sp>
        <p:nvSpPr>
          <p:cNvPr id="9" name="Text 3"/>
          <p:cNvSpPr/>
          <p:nvPr/>
        </p:nvSpPr>
        <p:spPr>
          <a:xfrm>
            <a:off x="923258" y="4661989"/>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599707"/>
            <a:ext cx="3272537" cy="50276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以下是一个完整的示例，展示了如何使用 `defineProps` 和 `defineEmits`：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ChildComponent.vue：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 message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@click="emitEvent"&gt;触发事件《/button&gt;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 setup&gt;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 ref, defineEmits }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emitEvents = defineEmits(['customEvent']);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message = ref('Hello from Child Component!');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emitEvent = ()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emitEvents('customEvent', '传递的数据');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p:txBody>
      </p:sp>
      <p:sp>
        <p:nvSpPr>
          <p:cNvPr id="11" name="Text 5"/>
          <p:cNvSpPr/>
          <p:nvPr/>
        </p:nvSpPr>
        <p:spPr>
          <a:xfrm>
            <a:off x="4945371" y="6673050"/>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7253513"/>
            <a:ext cx="3272537" cy="427349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App.vue：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 @customEvent="handleCustomEvent"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 setup&gt;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 ref }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ChildComponent from './ChildComponent.vue';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dataFromChild = ref('');</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handleCustomEvent = (data)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dataFromChild.value = data;</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p:txBody>
      </p:sp>
      <p:sp>
        <p:nvSpPr>
          <p:cNvPr id="13" name="Text 7"/>
          <p:cNvSpPr/>
          <p:nvPr/>
        </p:nvSpPr>
        <p:spPr>
          <a:xfrm>
            <a:off x="923258" y="11572711"/>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7253513"/>
            <a:ext cx="3272537" cy="201105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在上面的示例中，我们在 `ChildComponent.vue` 中使用 `defineEmits` 函数声明了一个名为 `customEvent` 的事件，并在点击按钮时通过 `emitEvent` 函数触发了该事件，并传递了数据 `'传递的数据'`。然后在 `App.vue` 中监听了 `customEvent` 事件，并在事件被触发时，通过 `handleCustomEvent` 函数接收传递的数据并将其保存在 `dataFromChild` 变量中。</a:t>
            </a:r>
            <a:endParaRPr lang="en-US" sz="1178" dirty="0"/>
          </a:p>
        </p:txBody>
      </p:sp>
      <p:sp>
        <p:nvSpPr>
          <p:cNvPr id="15" name="Text 9"/>
          <p:cNvSpPr/>
          <p:nvPr/>
        </p:nvSpPr>
        <p:spPr>
          <a:xfrm>
            <a:off x="4945371" y="931028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142646"/>
            <a:ext cx="3656466" cy="3665604"/>
          </a:xfrm>
          <a:prstGeom prst="rect">
            <a:avLst/>
          </a:prstGeom>
        </p:spPr>
      </p:pic>
      <p:pic>
        <p:nvPicPr>
          <p:cNvPr id="3" name="Image 1" descr="preencoded.png">    </p:cNvPr>
          <p:cNvPicPr>
            <a:picLocks noChangeAspect="1"/>
          </p:cNvPicPr>
          <p:nvPr/>
        </p:nvPicPr>
        <p:blipFill>
          <a:blip r:embed="rId2"/>
          <a:stretch>
            <a:fillRect/>
          </a:stretch>
        </p:blipFill>
        <p:spPr>
          <a:xfrm>
            <a:off x="731295" y="1142646"/>
            <a:ext cx="3656466" cy="3665604"/>
          </a:xfrm>
          <a:prstGeom prst="rect">
            <a:avLst/>
          </a:prstGeom>
        </p:spPr>
      </p:pic>
      <p:sp>
        <p:nvSpPr>
          <p:cNvPr id="4"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Vue.js 3 中，可以使用 `ref` 函数配合 `ref` 属性来获取 `input` 元素的引用。这种写法可以让你在 `setup` 函数中访问和操作 `input` 元素。</a:t>
            </a:r>
            <a:endParaRPr lang="en-US" sz="1631" dirty="0"/>
          </a:p>
        </p:txBody>
      </p:sp>
      <p:sp>
        <p:nvSpPr>
          <p:cNvPr id="5"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302615"/>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 ref="input1" type="text"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 ref="input2" type="text"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@click="focusInput1"&gt;Focus Input 1《/button&gt;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@click="focusInput2"&gt;Focus Input 2《/button&gt;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7" name="Text 3"/>
          <p:cNvSpPr/>
          <p:nvPr/>
        </p:nvSpPr>
        <p:spPr>
          <a:xfrm>
            <a:off x="923258" y="3862144"/>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302615"/>
            <a:ext cx="3272537" cy="326796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 setup&gt;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 ref }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input1 = ref(null); // 创建第一个 ref 引用，初始值为 null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input2 = ref(null); // 创建第二个 ref 引用，初始值为 null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focusInput1 = ()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input1.value.focus();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focusInput2 = ()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input2.value.focus();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p:txBody>
      </p:sp>
      <p:sp>
        <p:nvSpPr>
          <p:cNvPr id="9" name="Text 5"/>
          <p:cNvSpPr/>
          <p:nvPr/>
        </p:nvSpPr>
        <p:spPr>
          <a:xfrm>
            <a:off x="4945371" y="461629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9319422"/>
            <a:ext cx="3656466" cy="2911464"/>
          </a:xfrm>
          <a:prstGeom prst="rect">
            <a:avLst/>
          </a:prstGeom>
        </p:spPr>
      </p:pic>
      <p:pic>
        <p:nvPicPr>
          <p:cNvPr id="3" name="Image 1" descr="preencoded.png">    </p:cNvPr>
          <p:cNvPicPr>
            <a:picLocks noChangeAspect="1"/>
          </p:cNvPicPr>
          <p:nvPr/>
        </p:nvPicPr>
        <p:blipFill>
          <a:blip r:embed="rId2"/>
          <a:stretch>
            <a:fillRect/>
          </a:stretch>
        </p:blipFill>
        <p:spPr>
          <a:xfrm>
            <a:off x="731295" y="9319422"/>
            <a:ext cx="3656466" cy="2911464"/>
          </a:xfrm>
          <a:prstGeom prst="rect">
            <a:avLst/>
          </a:prstGeom>
        </p:spPr>
      </p:pic>
      <p:pic>
        <p:nvPicPr>
          <p:cNvPr id="4" name="Image 2" descr="preencoded.png">    </p:cNvPr>
          <p:cNvPicPr>
            <a:picLocks noChangeAspect="1"/>
          </p:cNvPicPr>
          <p:nvPr/>
        </p:nvPicPr>
        <p:blipFill>
          <a:blip r:embed="rId3"/>
          <a:stretch>
            <a:fillRect/>
          </a:stretch>
        </p:blipFill>
        <p:spPr>
          <a:xfrm>
            <a:off x="4753406" y="5676668"/>
            <a:ext cx="3656466" cy="3414226"/>
          </a:xfrm>
          <a:prstGeom prst="rect">
            <a:avLst/>
          </a:prstGeom>
        </p:spPr>
      </p:pic>
      <p:pic>
        <p:nvPicPr>
          <p:cNvPr id="5" name="Image 3" descr="preencoded.png">    </p:cNvPr>
          <p:cNvPicPr>
            <a:picLocks noChangeAspect="1"/>
          </p:cNvPicPr>
          <p:nvPr/>
        </p:nvPicPr>
        <p:blipFill>
          <a:blip r:embed="rId4"/>
          <a:stretch>
            <a:fillRect/>
          </a:stretch>
        </p:blipFill>
        <p:spPr>
          <a:xfrm>
            <a:off x="731295" y="5676668"/>
            <a:ext cx="3656466" cy="3414226"/>
          </a:xfrm>
          <a:prstGeom prst="rect">
            <a:avLst/>
          </a:prstGeom>
        </p:spPr>
      </p:pic>
      <p:pic>
        <p:nvPicPr>
          <p:cNvPr id="6" name="Image 4" descr="preencoded.png">    </p:cNvPr>
          <p:cNvPicPr>
            <a:picLocks noChangeAspect="1"/>
          </p:cNvPicPr>
          <p:nvPr/>
        </p:nvPicPr>
        <p:blipFill>
          <a:blip r:embed="rId5"/>
          <a:stretch>
            <a:fillRect/>
          </a:stretch>
        </p:blipFill>
        <p:spPr>
          <a:xfrm>
            <a:off x="4753406" y="2033906"/>
            <a:ext cx="3656466" cy="3414226"/>
          </a:xfrm>
          <a:prstGeom prst="rect">
            <a:avLst/>
          </a:prstGeom>
        </p:spPr>
      </p:pic>
      <p:pic>
        <p:nvPicPr>
          <p:cNvPr id="7" name="Image 5" descr="preencoded.png">    </p:cNvPr>
          <p:cNvPicPr>
            <a:picLocks noChangeAspect="1"/>
          </p:cNvPicPr>
          <p:nvPr/>
        </p:nvPicPr>
        <p:blipFill>
          <a:blip r:embed="rId6"/>
          <a:stretch>
            <a:fillRect/>
          </a:stretch>
        </p:blipFill>
        <p:spPr>
          <a:xfrm>
            <a:off x="731295" y="2033906"/>
            <a:ext cx="3656466" cy="3414226"/>
          </a:xfrm>
          <a:prstGeom prst="rect">
            <a:avLst/>
          </a:prstGeom>
        </p:spPr>
      </p:pic>
      <p:sp>
        <p:nvSpPr>
          <p:cNvPr id="8" name="Text 0"/>
          <p:cNvSpPr/>
          <p:nvPr/>
        </p:nvSpPr>
        <p:spPr>
          <a:xfrm>
            <a:off x="365646" y="228531"/>
            <a:ext cx="8409873" cy="148543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 `defineExpose`。在 Vue.js 3 中，`defineExpose` 是用于在组件中手动暴露一些方法或属性给父组件的 API。通过 `defineExpose`，可以显式地指定哪些组件内部的方法和属性可以被父组件访问和调用。</a:t>
            </a:r>
            <a:endParaRPr lang="en-US" sz="1631" dirty="0"/>
          </a:p>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当使用 `defineExpose` 时，它会将你在组件内部声明的一些方法或属性添加到组件实例上，从而使得它们可以在组件的模板中被父组件访问。</a:t>
            </a:r>
            <a:endParaRPr lang="en-US" sz="1631" dirty="0"/>
          </a:p>
        </p:txBody>
      </p:sp>
      <p:sp>
        <p:nvSpPr>
          <p:cNvPr id="9" name="Text 1"/>
          <p:cNvSpPr/>
          <p:nvPr/>
        </p:nvSpPr>
        <p:spPr>
          <a:xfrm>
            <a:off x="365646" y="1759676"/>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2193884"/>
            <a:ext cx="3272537" cy="276519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以下是一个示例代码，演示了如何使用 `defineExpose`：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 message }}{{count}}《/p&gt;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@click="increaseCount"&gt;Increase Count《/button&gt;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11" name="Text 3"/>
          <p:cNvSpPr/>
          <p:nvPr/>
        </p:nvSpPr>
        <p:spPr>
          <a:xfrm>
            <a:off x="923258" y="5004790"/>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2193884"/>
            <a:ext cx="3272537" cy="301658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 setup&gt;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 ref, defineExpose }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count = ref(0);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message = ref('Hello from Child Component!');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increaseCount = ()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手动暴露 increaseCount 方法给父组件的 API</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defineExpose({ increaseCount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5"/>
          <p:cNvSpPr/>
          <p:nvPr/>
        </p:nvSpPr>
        <p:spPr>
          <a:xfrm>
            <a:off x="4945371" y="5256175"/>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5836637"/>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在上面的示例中，我们在 `ChildComponent.vue` 组件中使用了 `defineExpose` 来手动暴露 `increaseCount` 方法给父组件的 API。这样，父组件就可以直接通过组件实例来调用 `increaseCount` 方法，而不需要通过传递 props 或其他方式来进行通信。</a:t>
            </a:r>
            <a:endParaRPr lang="en-US" sz="1178" dirty="0"/>
          </a:p>
        </p:txBody>
      </p:sp>
      <p:sp>
        <p:nvSpPr>
          <p:cNvPr id="15" name="Text 7"/>
          <p:cNvSpPr/>
          <p:nvPr/>
        </p:nvSpPr>
        <p:spPr>
          <a:xfrm>
            <a:off x="923258" y="7390637"/>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5836637"/>
            <a:ext cx="3272537" cy="301659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在父组件中调用 `increaseCount` 方法的示例代码：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App.vue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 ref="childComponentRef"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@click="onButtonClick"&gt;Increase Child Count《/button&gt;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17" name="Text 9"/>
          <p:cNvSpPr/>
          <p:nvPr/>
        </p:nvSpPr>
        <p:spPr>
          <a:xfrm>
            <a:off x="4945371" y="8898928"/>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9479391"/>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 setup&gt;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 ref }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ChildComponent from './ChildComponent.vue';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childComponentRef = ref(null);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onButtonClick = ()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childComponentRef.value.increaseCount();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9" name="Text 11"/>
          <p:cNvSpPr/>
          <p:nvPr/>
        </p:nvSpPr>
        <p:spPr>
          <a:xfrm>
            <a:off x="923258" y="12038912"/>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9479391"/>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在上面的示例中，我们在 `App.vue` 中引用了 `ChildComponent` 组件，并通过 `ref` 将它的实例赋值给 `childComponentRef` 引用。然后，通过点击按钮来调用 `onButtonClick` 方法，从而通过 `childComponentRef.value` 来访问并调用 `ChildComponent` 中暴露的 `increaseCount` 方法。</a:t>
            </a:r>
            <a:endParaRPr lang="en-US" sz="1178" dirty="0"/>
          </a:p>
        </p:txBody>
      </p:sp>
      <p:sp>
        <p:nvSpPr>
          <p:cNvPr id="21" name="Text 13"/>
          <p:cNvSpPr/>
          <p:nvPr/>
        </p:nvSpPr>
        <p:spPr>
          <a:xfrm>
            <a:off x="4945371" y="1128477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1193351"/>
            <a:ext cx="3656466" cy="2408701"/>
          </a:xfrm>
          <a:prstGeom prst="rect">
            <a:avLst/>
          </a:prstGeom>
        </p:spPr>
      </p:pic>
      <p:pic>
        <p:nvPicPr>
          <p:cNvPr id="3" name="Image 1" descr="preencoded.png">    </p:cNvPr>
          <p:cNvPicPr>
            <a:picLocks noChangeAspect="1"/>
          </p:cNvPicPr>
          <p:nvPr/>
        </p:nvPicPr>
        <p:blipFill>
          <a:blip r:embed="rId2"/>
          <a:stretch>
            <a:fillRect/>
          </a:stretch>
        </p:blipFill>
        <p:spPr>
          <a:xfrm>
            <a:off x="731295" y="11193351"/>
            <a:ext cx="3656466" cy="2408701"/>
          </a:xfrm>
          <a:prstGeom prst="rect">
            <a:avLst/>
          </a:prstGeom>
        </p:spPr>
      </p:pic>
      <p:pic>
        <p:nvPicPr>
          <p:cNvPr id="4" name="Image 2" descr="preencoded.png">    </p:cNvPr>
          <p:cNvPicPr>
            <a:picLocks noChangeAspect="1"/>
          </p:cNvPicPr>
          <p:nvPr/>
        </p:nvPicPr>
        <p:blipFill>
          <a:blip r:embed="rId3"/>
          <a:stretch>
            <a:fillRect/>
          </a:stretch>
        </p:blipFill>
        <p:spPr>
          <a:xfrm>
            <a:off x="4753406" y="6042306"/>
            <a:ext cx="3656466" cy="4922514"/>
          </a:xfrm>
          <a:prstGeom prst="rect">
            <a:avLst/>
          </a:prstGeom>
        </p:spPr>
      </p:pic>
      <p:pic>
        <p:nvPicPr>
          <p:cNvPr id="5" name="Image 3" descr="preencoded.png">    </p:cNvPr>
          <p:cNvPicPr>
            <a:picLocks noChangeAspect="1"/>
          </p:cNvPicPr>
          <p:nvPr/>
        </p:nvPicPr>
        <p:blipFill>
          <a:blip r:embed="rId4"/>
          <a:stretch>
            <a:fillRect/>
          </a:stretch>
        </p:blipFill>
        <p:spPr>
          <a:xfrm>
            <a:off x="731295" y="6042306"/>
            <a:ext cx="3656466" cy="4922514"/>
          </a:xfrm>
          <a:prstGeom prst="rect">
            <a:avLst/>
          </a:prstGeom>
        </p:spPr>
      </p:pic>
      <p:pic>
        <p:nvPicPr>
          <p:cNvPr id="6" name="Image 4" descr="preencoded.png">    </p:cNvPr>
          <p:cNvPicPr>
            <a:picLocks noChangeAspect="1"/>
          </p:cNvPicPr>
          <p:nvPr/>
        </p:nvPicPr>
        <p:blipFill>
          <a:blip r:embed="rId5"/>
          <a:stretch>
            <a:fillRect/>
          </a:stretch>
        </p:blipFill>
        <p:spPr>
          <a:xfrm>
            <a:off x="4753406" y="1142646"/>
            <a:ext cx="3656466" cy="4671136"/>
          </a:xfrm>
          <a:prstGeom prst="rect">
            <a:avLst/>
          </a:prstGeom>
        </p:spPr>
      </p:pic>
      <p:pic>
        <p:nvPicPr>
          <p:cNvPr id="7" name="Image 5" descr="preencoded.png">    </p:cNvPr>
          <p:cNvPicPr>
            <a:picLocks noChangeAspect="1"/>
          </p:cNvPicPr>
          <p:nvPr/>
        </p:nvPicPr>
        <p:blipFill>
          <a:blip r:embed="rId6"/>
          <a:stretch>
            <a:fillRect/>
          </a:stretch>
        </p:blipFill>
        <p:spPr>
          <a:xfrm>
            <a:off x="731295" y="1142646"/>
            <a:ext cx="3656466" cy="4671136"/>
          </a:xfrm>
          <a:prstGeom prst="rect">
            <a:avLst/>
          </a:prstGeom>
        </p:spPr>
      </p:pic>
      <p:sp>
        <p:nvSpPr>
          <p:cNvPr id="8" name="Text 0"/>
          <p:cNvSpPr/>
          <p:nvPr/>
        </p:nvSpPr>
        <p:spPr>
          <a:xfrm>
            <a:off x="365646" y="228522"/>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 `provide` 和 `inject`。在 Vue.js 中，`provide` 和 `inject` 是一对用于在父组件向子组件传递数据的高级选项。</a:t>
            </a:r>
            <a:endParaRPr lang="en-US" sz="1631" dirty="0"/>
          </a:p>
        </p:txBody>
      </p:sp>
      <p:sp>
        <p:nvSpPr>
          <p:cNvPr id="9" name="Text 1"/>
          <p:cNvSpPr/>
          <p:nvPr/>
        </p:nvSpPr>
        <p:spPr>
          <a:xfrm>
            <a:off x="365646" y="868407"/>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302615"/>
            <a:ext cx="3272537" cy="276520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**provide：** `provide` 是在父组件中用于提供数据的选项。通过在父组件的 `setup` 函数中使用 `provide`，可以将数据提供给子组件及其所有后代组件。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**inject：** `inject` 是在子组件中用于接收数据的选项。通过在子组件的 `setup` 函数中使用 `inject`，可以接收父组件通过 `provide` 提供的数据。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这种数据传递方式可以跨越多层级的组件，方便实现跨组件通信，但它应该谨慎使用，因为它会创建隐含的依赖关系，增加组件间的耦合性。</a:t>
            </a:r>
            <a:endParaRPr lang="en-US" sz="1178" dirty="0"/>
          </a:p>
        </p:txBody>
      </p:sp>
      <p:sp>
        <p:nvSpPr>
          <p:cNvPr id="11" name="Text 3"/>
          <p:cNvSpPr/>
          <p:nvPr/>
        </p:nvSpPr>
        <p:spPr>
          <a:xfrm>
            <a:off x="923258" y="4113521"/>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302615"/>
            <a:ext cx="3272537" cy="427349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 `provide` 和 `inject` 的用法示例：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GrandchildComponent.vue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《p&gt;Grandchild Component Data: {{ grandchildData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《script setup&gt;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import { ref, inject }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 inject 接收父组件提供的 parentData</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parentData = inject('parentData', ref('Default Data in Grandchild'));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grandchildData = ref('Data from Grandchild');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3" name="Text 5"/>
          <p:cNvSpPr/>
          <p:nvPr/>
        </p:nvSpPr>
        <p:spPr>
          <a:xfrm>
            <a:off x="4945371" y="5621812"/>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6202275"/>
            <a:ext cx="3272537" cy="452487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《p&gt;Child Component Data: {{ childData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《GrandchildComponent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《script setup&gt;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import { ref, inject }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import GrandchildComponent from './GrandchildComponent.vue';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 inject 接收父组件提供的 parentData</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parentData = inject('parentData', ref('Default Data in Child'));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childData = ref('Data from Child');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5" name="Text 7"/>
          <p:cNvSpPr/>
          <p:nvPr/>
        </p:nvSpPr>
        <p:spPr>
          <a:xfrm>
            <a:off x="923258" y="10772857"/>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6202275"/>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ParentComponent.vue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《p&gt;Parent Component Data: {{ parentData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17" name="Text 9"/>
          <p:cNvSpPr/>
          <p:nvPr/>
        </p:nvSpPr>
        <p:spPr>
          <a:xfrm>
            <a:off x="4945371" y="8259035"/>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11353320"/>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 setup&gt;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 ref, provide }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ChildComponent from './components/ChildComponent.vue';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parentData = ref('Data from Parent');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 provide 将 parentData 提供给子组件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provide('parentData', parentData);</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p:txBody>
      </p:sp>
      <p:sp>
        <p:nvSpPr>
          <p:cNvPr id="19" name="Text 11"/>
          <p:cNvSpPr/>
          <p:nvPr/>
        </p:nvSpPr>
        <p:spPr>
          <a:xfrm>
            <a:off x="923258" y="13410080"/>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11353320"/>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在上面的示例中，`ParentComponent.vue` 使用 `provide` 将 `parentData` 提供给子组件 `ChildComponent.vue`，而 `ChildComponent.vue` 和 `GrandchildComponent.vue` 则使用 `inject` 来接收 `parentData`。</a:t>
            </a:r>
            <a:endParaRPr lang="en-US" sz="1178" dirty="0"/>
          </a:p>
        </p:txBody>
      </p:sp>
      <p:sp>
        <p:nvSpPr>
          <p:cNvPr id="21" name="Text 13"/>
          <p:cNvSpPr/>
          <p:nvPr/>
        </p:nvSpPr>
        <p:spPr>
          <a:xfrm>
            <a:off x="4945371" y="1290731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4657424"/>
            <a:ext cx="3656466" cy="1151784"/>
          </a:xfrm>
          <a:prstGeom prst="rect">
            <a:avLst/>
          </a:prstGeom>
        </p:spPr>
      </p:pic>
      <p:pic>
        <p:nvPicPr>
          <p:cNvPr id="3" name="Image 1" descr="preencoded.png">    </p:cNvPr>
          <p:cNvPicPr>
            <a:picLocks noChangeAspect="1"/>
          </p:cNvPicPr>
          <p:nvPr/>
        </p:nvPicPr>
        <p:blipFill>
          <a:blip r:embed="rId2"/>
          <a:stretch>
            <a:fillRect/>
          </a:stretch>
        </p:blipFill>
        <p:spPr>
          <a:xfrm>
            <a:off x="4753406" y="3025723"/>
            <a:ext cx="3656466" cy="1403168"/>
          </a:xfrm>
          <a:prstGeom prst="rect">
            <a:avLst/>
          </a:prstGeom>
        </p:spPr>
      </p:pic>
      <p:pic>
        <p:nvPicPr>
          <p:cNvPr id="4" name="Image 2" descr="preencoded.png">    </p:cNvPr>
          <p:cNvPicPr>
            <a:picLocks noChangeAspect="1"/>
          </p:cNvPicPr>
          <p:nvPr/>
        </p:nvPicPr>
        <p:blipFill>
          <a:blip r:embed="rId3"/>
          <a:stretch>
            <a:fillRect/>
          </a:stretch>
        </p:blipFill>
        <p:spPr>
          <a:xfrm>
            <a:off x="731295" y="3025723"/>
            <a:ext cx="3656466" cy="1403168"/>
          </a:xfrm>
          <a:prstGeom prst="rect">
            <a:avLst/>
          </a:prstGeom>
        </p:spPr>
      </p:pic>
      <p:pic>
        <p:nvPicPr>
          <p:cNvPr id="5" name="Image 3" descr="preencoded.png">    </p:cNvPr>
          <p:cNvPicPr>
            <a:picLocks noChangeAspect="1"/>
          </p:cNvPicPr>
          <p:nvPr/>
        </p:nvPicPr>
        <p:blipFill>
          <a:blip r:embed="rId4"/>
          <a:stretch>
            <a:fillRect/>
          </a:stretch>
        </p:blipFill>
        <p:spPr>
          <a:xfrm>
            <a:off x="4753406" y="1142646"/>
            <a:ext cx="3656466" cy="1654553"/>
          </a:xfrm>
          <a:prstGeom prst="rect">
            <a:avLst/>
          </a:prstGeom>
        </p:spPr>
      </p:pic>
      <p:pic>
        <p:nvPicPr>
          <p:cNvPr id="6" name="Image 4" descr="preencoded.png">    </p:cNvPr>
          <p:cNvPicPr>
            <a:picLocks noChangeAspect="1"/>
          </p:cNvPicPr>
          <p:nvPr/>
        </p:nvPicPr>
        <p:blipFill>
          <a:blip r:embed="rId5"/>
          <a:stretch>
            <a:fillRect/>
          </a:stretch>
        </p:blipFill>
        <p:spPr>
          <a:xfrm>
            <a:off x="731295" y="1142646"/>
            <a:ext cx="3656466" cy="1654553"/>
          </a:xfrm>
          <a:prstGeom prst="rect">
            <a:avLst/>
          </a:prstGeom>
        </p:spPr>
      </p:pic>
      <p:sp>
        <p:nvSpPr>
          <p:cNvPr id="7"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Pinia 是一个状态管理库，专门为 Vue.js 3 设计。它提供了类似于 Vuex 的状态管理功能，但使用了 Vue 3 的新特性和 API 来提供更简单、更直观的状态管理体验。</a:t>
            </a:r>
            <a:endParaRPr lang="en-US" sz="1631" dirty="0"/>
          </a:p>
        </p:txBody>
      </p:sp>
      <p:sp>
        <p:nvSpPr>
          <p:cNvPr id="8" name="Text 1"/>
          <p:cNvSpPr/>
          <p:nvPr/>
        </p:nvSpPr>
        <p:spPr>
          <a:xfrm>
            <a:off x="365646" y="868407"/>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302615"/>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Pinia 的主要特点包括：</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**基于 Vue 3 的新 API：** Pinia 是专为 Vue.js 3 设计的，因此可以充分利用 Vue 3 的新特性和 API，例如 `《script setup&gt;`，`ref`，`reactive` 等。</a:t>
            </a:r>
            <a:endParaRPr lang="en-US" sz="1178" dirty="0"/>
          </a:p>
        </p:txBody>
      </p:sp>
      <p:sp>
        <p:nvSpPr>
          <p:cNvPr id="10" name="Text 3"/>
          <p:cNvSpPr/>
          <p:nvPr/>
        </p:nvSpPr>
        <p:spPr>
          <a:xfrm>
            <a:off x="923258" y="2605229"/>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302615"/>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**使用 TypeScript：** Pinia 完全支持 TypeScript，这使得在开发过程中可以享受到类型检查、智能提示等 TypeScript 提供的优势。</a:t>
            </a:r>
            <a:endParaRPr lang="en-US" sz="1178" dirty="0"/>
          </a:p>
        </p:txBody>
      </p:sp>
      <p:sp>
        <p:nvSpPr>
          <p:cNvPr id="12" name="Text 5"/>
          <p:cNvSpPr/>
          <p:nvPr/>
        </p:nvSpPr>
        <p:spPr>
          <a:xfrm>
            <a:off x="4945371" y="2102468"/>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3185692"/>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**状态仓库：** Pinia 使用状态仓库来组织和管理状态。每个状态仓库对应一个 Vuex store，可以在其中定义 state、getters、mutations、actions 等。</a:t>
            </a:r>
            <a:endParaRPr lang="en-US" sz="1178" dirty="0"/>
          </a:p>
        </p:txBody>
      </p:sp>
      <p:sp>
        <p:nvSpPr>
          <p:cNvPr id="14" name="Text 7"/>
          <p:cNvSpPr/>
          <p:nvPr/>
        </p:nvSpPr>
        <p:spPr>
          <a:xfrm>
            <a:off x="923258" y="4236922"/>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3185692"/>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**插件化设计：** Pinia 的插件化设计使得开发者可以轻松地扩展和定制 Pinia 的功能，以满足项目的需求。</a:t>
            </a:r>
            <a:endParaRPr lang="en-US" sz="1178" dirty="0"/>
          </a:p>
        </p:txBody>
      </p:sp>
      <p:sp>
        <p:nvSpPr>
          <p:cNvPr id="16" name="Text 9"/>
          <p:cNvSpPr/>
          <p:nvPr/>
        </p:nvSpPr>
        <p:spPr>
          <a:xfrm>
            <a:off x="4945371" y="3985545"/>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4817393"/>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5. **优雅的状态组织：** Pinia 鼓励开发者按照模块化的方式组织状态，使得状态管理更加清晰和易于维护。</a:t>
            </a:r>
            <a:endParaRPr lang="en-US" sz="1178" dirty="0"/>
          </a:p>
        </p:txBody>
      </p:sp>
      <p:sp>
        <p:nvSpPr>
          <p:cNvPr id="18" name="Text 11"/>
          <p:cNvSpPr/>
          <p:nvPr/>
        </p:nvSpPr>
        <p:spPr>
          <a:xfrm>
            <a:off x="923258" y="561724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8126495"/>
            <a:ext cx="3656466" cy="1403168"/>
          </a:xfrm>
          <a:prstGeom prst="rect">
            <a:avLst/>
          </a:prstGeom>
        </p:spPr>
      </p:pic>
      <p:pic>
        <p:nvPicPr>
          <p:cNvPr id="3" name="Image 1" descr="preencoded.png">    </p:cNvPr>
          <p:cNvPicPr>
            <a:picLocks noChangeAspect="1"/>
          </p:cNvPicPr>
          <p:nvPr/>
        </p:nvPicPr>
        <p:blipFill>
          <a:blip r:embed="rId2"/>
          <a:stretch>
            <a:fillRect/>
          </a:stretch>
        </p:blipFill>
        <p:spPr>
          <a:xfrm>
            <a:off x="4753406" y="6243415"/>
            <a:ext cx="3656466" cy="1654550"/>
          </a:xfrm>
          <a:prstGeom prst="rect">
            <a:avLst/>
          </a:prstGeom>
        </p:spPr>
      </p:pic>
      <p:pic>
        <p:nvPicPr>
          <p:cNvPr id="4" name="Image 2" descr="preencoded.png">    </p:cNvPr>
          <p:cNvPicPr>
            <a:picLocks noChangeAspect="1"/>
          </p:cNvPicPr>
          <p:nvPr/>
        </p:nvPicPr>
        <p:blipFill>
          <a:blip r:embed="rId3"/>
          <a:stretch>
            <a:fillRect/>
          </a:stretch>
        </p:blipFill>
        <p:spPr>
          <a:xfrm>
            <a:off x="731295" y="6243415"/>
            <a:ext cx="3656466" cy="1654550"/>
          </a:xfrm>
          <a:prstGeom prst="rect">
            <a:avLst/>
          </a:prstGeom>
        </p:spPr>
      </p:pic>
      <p:pic>
        <p:nvPicPr>
          <p:cNvPr id="5" name="Image 3" descr="preencoded.png">    </p:cNvPr>
          <p:cNvPicPr>
            <a:picLocks noChangeAspect="1"/>
          </p:cNvPicPr>
          <p:nvPr/>
        </p:nvPicPr>
        <p:blipFill>
          <a:blip r:embed="rId4"/>
          <a:stretch>
            <a:fillRect/>
          </a:stretch>
        </p:blipFill>
        <p:spPr>
          <a:xfrm>
            <a:off x="4753406" y="4611718"/>
            <a:ext cx="3656466" cy="1403168"/>
          </a:xfrm>
          <a:prstGeom prst="rect">
            <a:avLst/>
          </a:prstGeom>
        </p:spPr>
      </p:pic>
      <p:pic>
        <p:nvPicPr>
          <p:cNvPr id="6" name="Image 4" descr="preencoded.png">    </p:cNvPr>
          <p:cNvPicPr>
            <a:picLocks noChangeAspect="1"/>
          </p:cNvPicPr>
          <p:nvPr/>
        </p:nvPicPr>
        <p:blipFill>
          <a:blip r:embed="rId5"/>
          <a:stretch>
            <a:fillRect/>
          </a:stretch>
        </p:blipFill>
        <p:spPr>
          <a:xfrm>
            <a:off x="731295" y="4611718"/>
            <a:ext cx="3656466" cy="1403168"/>
          </a:xfrm>
          <a:prstGeom prst="rect">
            <a:avLst/>
          </a:prstGeom>
        </p:spPr>
      </p:pic>
      <p:pic>
        <p:nvPicPr>
          <p:cNvPr id="7" name="Image 5" descr="preencoded.png">    </p:cNvPr>
          <p:cNvPicPr>
            <a:picLocks noChangeAspect="1"/>
          </p:cNvPicPr>
          <p:nvPr/>
        </p:nvPicPr>
        <p:blipFill>
          <a:blip r:embed="rId6"/>
          <a:stretch>
            <a:fillRect/>
          </a:stretch>
        </p:blipFill>
        <p:spPr>
          <a:xfrm>
            <a:off x="4753406" y="2728637"/>
            <a:ext cx="3656466" cy="1654552"/>
          </a:xfrm>
          <a:prstGeom prst="rect">
            <a:avLst/>
          </a:prstGeom>
        </p:spPr>
      </p:pic>
      <p:pic>
        <p:nvPicPr>
          <p:cNvPr id="8" name="Image 6" descr="preencoded.png">    </p:cNvPr>
          <p:cNvPicPr>
            <a:picLocks noChangeAspect="1"/>
          </p:cNvPicPr>
          <p:nvPr/>
        </p:nvPicPr>
        <p:blipFill>
          <a:blip r:embed="rId7"/>
          <a:stretch>
            <a:fillRect/>
          </a:stretch>
        </p:blipFill>
        <p:spPr>
          <a:xfrm>
            <a:off x="731295" y="2728637"/>
            <a:ext cx="3656466" cy="1654552"/>
          </a:xfrm>
          <a:prstGeom prst="rect">
            <a:avLst/>
          </a:prstGeom>
        </p:spPr>
      </p:pic>
      <p:pic>
        <p:nvPicPr>
          <p:cNvPr id="9" name="Image 7" descr="preencoded.png">    </p:cNvPr>
          <p:cNvPicPr>
            <a:picLocks noChangeAspect="1"/>
          </p:cNvPicPr>
          <p:nvPr/>
        </p:nvPicPr>
        <p:blipFill>
          <a:blip r:embed="rId8"/>
          <a:stretch>
            <a:fillRect/>
          </a:stretch>
        </p:blipFill>
        <p:spPr>
          <a:xfrm>
            <a:off x="4753406" y="845558"/>
            <a:ext cx="3656466" cy="1654550"/>
          </a:xfrm>
          <a:prstGeom prst="rect">
            <a:avLst/>
          </a:prstGeom>
        </p:spPr>
      </p:pic>
      <p:pic>
        <p:nvPicPr>
          <p:cNvPr id="10" name="Image 8" descr="preencoded.png">    </p:cNvPr>
          <p:cNvPicPr>
            <a:picLocks noChangeAspect="1"/>
          </p:cNvPicPr>
          <p:nvPr/>
        </p:nvPicPr>
        <p:blipFill>
          <a:blip r:embed="rId9"/>
          <a:stretch>
            <a:fillRect/>
          </a:stretch>
        </p:blipFill>
        <p:spPr>
          <a:xfrm>
            <a:off x="731295" y="845558"/>
            <a:ext cx="3656466" cy="1654550"/>
          </a:xfrm>
          <a:prstGeom prst="rect">
            <a:avLst/>
          </a:prstGeom>
        </p:spPr>
      </p:pic>
      <p:sp>
        <p:nvSpPr>
          <p:cNvPr id="11" name="Text 0"/>
          <p:cNvSpPr/>
          <p:nvPr/>
        </p:nvSpPr>
        <p:spPr>
          <a:xfrm>
            <a:off x="365646" y="228529"/>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main.js</a:t>
            </a:r>
            <a:endParaRPr lang="en-US" sz="1631" dirty="0"/>
          </a:p>
        </p:txBody>
      </p:sp>
      <p:sp>
        <p:nvSpPr>
          <p:cNvPr id="12"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3" name="Text 2"/>
          <p:cNvSpPr/>
          <p:nvPr/>
        </p:nvSpPr>
        <p:spPr>
          <a:xfrm>
            <a:off x="923258" y="1005528"/>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`import './assets/main.css'`：这行代码导入了位于 `./assets/main.css` 路径的 CSS 文件。这是在 Vue 3 项目中引入全局 CSS 样式的一种常见方式。 可以在该 CSS 文件中定义全局样式，然后在整个应用中生效。</a:t>
            </a:r>
            <a:endParaRPr lang="en-US" sz="1178" dirty="0"/>
          </a:p>
        </p:txBody>
      </p:sp>
      <p:sp>
        <p:nvSpPr>
          <p:cNvPr id="14" name="Text 3"/>
          <p:cNvSpPr/>
          <p:nvPr/>
        </p:nvSpPr>
        <p:spPr>
          <a:xfrm>
            <a:off x="923258" y="2308145"/>
            <a:ext cx="3272537" cy="0"/>
          </a:xfrm>
          <a:prstGeom prst="rect">
            <a:avLst/>
          </a:prstGeom>
          <a:noFill/>
          <a:ln/>
        </p:spPr>
        <p:txBody>
          <a:bodyPr wrap="square" lIns="0" tIns="0" rIns="0" bIns="0" rtlCol="0" anchor="t"/>
          <a:lstStyle/>
          <a:p>
            <a:endParaRPr lang="en-US" dirty="0"/>
          </a:p>
        </p:txBody>
      </p:sp>
      <p:sp>
        <p:nvSpPr>
          <p:cNvPr id="15" name="Text 4"/>
          <p:cNvSpPr/>
          <p:nvPr/>
        </p:nvSpPr>
        <p:spPr>
          <a:xfrm>
            <a:off x="4945371" y="1005528"/>
            <a:ext cx="3272537" cy="100552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`import { createApp } from 'vue'`：这行代码导入了 Vue 3 中的 `createApp` 函数。`createApp` 函数用于创建 Vue 应用实例，是 Vue 3 的核心方法之一。</a:t>
            </a:r>
            <a:endParaRPr lang="en-US" sz="1178" dirty="0"/>
          </a:p>
        </p:txBody>
      </p:sp>
      <p:sp>
        <p:nvSpPr>
          <p:cNvPr id="16" name="Text 5"/>
          <p:cNvSpPr/>
          <p:nvPr/>
        </p:nvSpPr>
        <p:spPr>
          <a:xfrm>
            <a:off x="4945371" y="2056762"/>
            <a:ext cx="3272537" cy="0"/>
          </a:xfrm>
          <a:prstGeom prst="rect">
            <a:avLst/>
          </a:prstGeom>
          <a:noFill/>
          <a:ln/>
        </p:spPr>
        <p:txBody>
          <a:bodyPr wrap="square" lIns="0" tIns="0" rIns="0" bIns="0" rtlCol="0" anchor="t"/>
          <a:lstStyle/>
          <a:p>
            <a:endParaRPr lang="en-US" dirty="0"/>
          </a:p>
        </p:txBody>
      </p:sp>
      <p:sp>
        <p:nvSpPr>
          <p:cNvPr id="17" name="Text 6"/>
          <p:cNvSpPr/>
          <p:nvPr/>
        </p:nvSpPr>
        <p:spPr>
          <a:xfrm>
            <a:off x="923258" y="2888608"/>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`import { createPinia } from 'pinia'`：这行代码导入了 `pinia` 库中的 `createPinia` 函数。`createPinia` 函数用于创建 Pinia 实例，用于状态管理。Pinia 是 Vue 3 中的一种状态管理库，用于更好地组织和管理应用的状态。</a:t>
            </a:r>
            <a:endParaRPr lang="en-US" sz="1178" dirty="0"/>
          </a:p>
        </p:txBody>
      </p:sp>
      <p:sp>
        <p:nvSpPr>
          <p:cNvPr id="18" name="Text 7"/>
          <p:cNvSpPr/>
          <p:nvPr/>
        </p:nvSpPr>
        <p:spPr>
          <a:xfrm>
            <a:off x="923258" y="4191224"/>
            <a:ext cx="3272537" cy="0"/>
          </a:xfrm>
          <a:prstGeom prst="rect">
            <a:avLst/>
          </a:prstGeom>
          <a:noFill/>
          <a:ln/>
        </p:spPr>
        <p:txBody>
          <a:bodyPr wrap="square" lIns="0" tIns="0" rIns="0" bIns="0" rtlCol="0" anchor="t"/>
          <a:lstStyle/>
          <a:p>
            <a:endParaRPr lang="en-US" dirty="0"/>
          </a:p>
        </p:txBody>
      </p:sp>
      <p:sp>
        <p:nvSpPr>
          <p:cNvPr id="19" name="Text 8"/>
          <p:cNvSpPr/>
          <p:nvPr/>
        </p:nvSpPr>
        <p:spPr>
          <a:xfrm>
            <a:off x="4945371" y="2888608"/>
            <a:ext cx="3272537" cy="75414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`import App from './App.vue'`：这行代码导入了位于 `./App.vue` 路径的 Vue 组件文件。`App.vue` 是 Vue 3 项目中的根组件，它是整个应用的入口。</a:t>
            </a:r>
            <a:endParaRPr lang="en-US" sz="1178" dirty="0"/>
          </a:p>
        </p:txBody>
      </p:sp>
      <p:sp>
        <p:nvSpPr>
          <p:cNvPr id="20" name="Text 9"/>
          <p:cNvSpPr/>
          <p:nvPr/>
        </p:nvSpPr>
        <p:spPr>
          <a:xfrm>
            <a:off x="4945371" y="3688460"/>
            <a:ext cx="3272537" cy="0"/>
          </a:xfrm>
          <a:prstGeom prst="rect">
            <a:avLst/>
          </a:prstGeom>
          <a:noFill/>
          <a:ln/>
        </p:spPr>
        <p:txBody>
          <a:bodyPr wrap="square" lIns="0" tIns="0" rIns="0" bIns="0" rtlCol="0" anchor="t"/>
          <a:lstStyle/>
          <a:p>
            <a:endParaRPr lang="en-US" dirty="0"/>
          </a:p>
        </p:txBody>
      </p:sp>
      <p:sp>
        <p:nvSpPr>
          <p:cNvPr id="21" name="Text 10"/>
          <p:cNvSpPr/>
          <p:nvPr/>
        </p:nvSpPr>
        <p:spPr>
          <a:xfrm>
            <a:off x="923258" y="4771688"/>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`import router from './router'`：这行代码导入了位于 `./router` 路径的路由配置。路由配置用于设置应用的页面导航和路由。</a:t>
            </a:r>
            <a:endParaRPr lang="en-US" sz="1178" dirty="0"/>
          </a:p>
        </p:txBody>
      </p:sp>
      <p:sp>
        <p:nvSpPr>
          <p:cNvPr id="22" name="Text 11"/>
          <p:cNvSpPr/>
          <p:nvPr/>
        </p:nvSpPr>
        <p:spPr>
          <a:xfrm>
            <a:off x="923258" y="5571540"/>
            <a:ext cx="3272537" cy="0"/>
          </a:xfrm>
          <a:prstGeom prst="rect">
            <a:avLst/>
          </a:prstGeom>
          <a:noFill/>
          <a:ln/>
        </p:spPr>
        <p:txBody>
          <a:bodyPr wrap="square" lIns="0" tIns="0" rIns="0" bIns="0" rtlCol="0" anchor="t"/>
          <a:lstStyle/>
          <a:p>
            <a:endParaRPr lang="en-US" dirty="0"/>
          </a:p>
        </p:txBody>
      </p:sp>
      <p:sp>
        <p:nvSpPr>
          <p:cNvPr id="23" name="Text 12"/>
          <p:cNvSpPr/>
          <p:nvPr/>
        </p:nvSpPr>
        <p:spPr>
          <a:xfrm>
            <a:off x="4945371" y="4771688"/>
            <a:ext cx="3272537" cy="100552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app = createApp(App)`：这行代码使用 `createApp` 函数创建了一个 Vue 应用实例，并将根组件 `App` 作为参数传入。这个实例将是整个应用的根实例。</a:t>
            </a:r>
            <a:endParaRPr lang="en-US" sz="1178" dirty="0"/>
          </a:p>
        </p:txBody>
      </p:sp>
      <p:sp>
        <p:nvSpPr>
          <p:cNvPr id="24" name="Text 13"/>
          <p:cNvSpPr/>
          <p:nvPr/>
        </p:nvSpPr>
        <p:spPr>
          <a:xfrm>
            <a:off x="4945371" y="5822922"/>
            <a:ext cx="3272537" cy="0"/>
          </a:xfrm>
          <a:prstGeom prst="rect">
            <a:avLst/>
          </a:prstGeom>
          <a:noFill/>
          <a:ln/>
        </p:spPr>
        <p:txBody>
          <a:bodyPr wrap="square" lIns="0" tIns="0" rIns="0" bIns="0" rtlCol="0" anchor="t"/>
          <a:lstStyle/>
          <a:p>
            <a:endParaRPr lang="en-US" dirty="0"/>
          </a:p>
        </p:txBody>
      </p:sp>
      <p:sp>
        <p:nvSpPr>
          <p:cNvPr id="25" name="Text 14"/>
          <p:cNvSpPr/>
          <p:nvPr/>
        </p:nvSpPr>
        <p:spPr>
          <a:xfrm>
            <a:off x="923258" y="6403387"/>
            <a:ext cx="3272537" cy="125690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`app.use(createPinia())`：这行代码使用 `createPinia` 函数创建了 Pinia 实例，并将其作为 Vue 3 应用实例的插件使用。通过 `app.use` 方法，Pinia 将整个应用中的状态管理功能注入到 Vue 应用中。</a:t>
            </a:r>
            <a:endParaRPr lang="en-US" sz="1178" dirty="0"/>
          </a:p>
        </p:txBody>
      </p:sp>
      <p:sp>
        <p:nvSpPr>
          <p:cNvPr id="26" name="Text 15"/>
          <p:cNvSpPr/>
          <p:nvPr/>
        </p:nvSpPr>
        <p:spPr>
          <a:xfrm>
            <a:off x="923258" y="7706002"/>
            <a:ext cx="3272537" cy="0"/>
          </a:xfrm>
          <a:prstGeom prst="rect">
            <a:avLst/>
          </a:prstGeom>
          <a:noFill/>
          <a:ln/>
        </p:spPr>
        <p:txBody>
          <a:bodyPr wrap="square" lIns="0" tIns="0" rIns="0" bIns="0" rtlCol="0" anchor="t"/>
          <a:lstStyle/>
          <a:p>
            <a:endParaRPr lang="en-US" dirty="0"/>
          </a:p>
        </p:txBody>
      </p:sp>
      <p:sp>
        <p:nvSpPr>
          <p:cNvPr id="27" name="Text 16"/>
          <p:cNvSpPr/>
          <p:nvPr/>
        </p:nvSpPr>
        <p:spPr>
          <a:xfrm>
            <a:off x="4945371" y="6403387"/>
            <a:ext cx="3272537" cy="100552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`app.use(router)`：这行代码将路由配置 `router` 注入到 Vue 应用实例中。通过 `app.use` 方法，Vue 路由会在整个应用中生效，使得应用可以进行页面导航和路由控制。</a:t>
            </a:r>
            <a:endParaRPr lang="en-US" sz="1178" dirty="0"/>
          </a:p>
        </p:txBody>
      </p:sp>
      <p:sp>
        <p:nvSpPr>
          <p:cNvPr id="28" name="Text 17"/>
          <p:cNvSpPr/>
          <p:nvPr/>
        </p:nvSpPr>
        <p:spPr>
          <a:xfrm>
            <a:off x="4945371" y="7454620"/>
            <a:ext cx="3272537" cy="0"/>
          </a:xfrm>
          <a:prstGeom prst="rect">
            <a:avLst/>
          </a:prstGeom>
          <a:noFill/>
          <a:ln/>
        </p:spPr>
        <p:txBody>
          <a:bodyPr wrap="square" lIns="0" tIns="0" rIns="0" bIns="0" rtlCol="0" anchor="t"/>
          <a:lstStyle/>
          <a:p>
            <a:endParaRPr lang="en-US" dirty="0"/>
          </a:p>
        </p:txBody>
      </p:sp>
      <p:sp>
        <p:nvSpPr>
          <p:cNvPr id="29" name="Text 18"/>
          <p:cNvSpPr/>
          <p:nvPr/>
        </p:nvSpPr>
        <p:spPr>
          <a:xfrm>
            <a:off x="923258" y="8286465"/>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`app.mount('#app')`：这行代码将 Vue 应用实例挂载到位于页面中的 `id` 为 `app` 的 HTML 元素上。这个 HTML 元素就是根组件 `App.vue` 所渲染的挂载点。</a:t>
            </a:r>
            <a:endParaRPr lang="en-US" sz="1178" dirty="0"/>
          </a:p>
        </p:txBody>
      </p:sp>
      <p:sp>
        <p:nvSpPr>
          <p:cNvPr id="30" name="Text 19"/>
          <p:cNvSpPr/>
          <p:nvPr/>
        </p:nvSpPr>
        <p:spPr>
          <a:xfrm>
            <a:off x="923258" y="933770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365646" y="228531"/>
            <a:ext cx="8409873" cy="0"/>
          </a:xfrm>
          <a:prstGeom prst="rect">
            <a:avLst/>
          </a:prstGeom>
          <a:noFill/>
          <a:ln/>
        </p:spPr>
        <p:txBody>
          <a:bodyPr wrap="square" lIns="0" tIns="0" rIns="0" bIns="0" rtlCol="0" anchor="t"/>
          <a:lstStyle/>
          <a:p>
            <a:endParaRPr lang="en-US" dirty="0"/>
          </a:p>
        </p:txBody>
      </p:sp>
      <p:sp>
        <p:nvSpPr>
          <p:cNvPr id="3" name="Text 1"/>
          <p:cNvSpPr/>
          <p:nvPr/>
        </p:nvSpPr>
        <p:spPr>
          <a:xfrm>
            <a:off x="365646" y="274230"/>
            <a:ext cx="8409873" cy="0"/>
          </a:xfrm>
          <a:prstGeom prst="rect">
            <a:avLst/>
          </a:prstGeom>
          <a:noFill/>
          <a:ln/>
        </p:spPr>
        <p:txBody>
          <a:bodyPr wrap="square" lIns="0" tIns="0" rIns="0" bIns="0" rtlCol="0" anchor="t"/>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9479388"/>
            <a:ext cx="3656466" cy="1905933"/>
          </a:xfrm>
          <a:prstGeom prst="rect">
            <a:avLst/>
          </a:prstGeom>
        </p:spPr>
      </p:pic>
      <p:pic>
        <p:nvPicPr>
          <p:cNvPr id="3" name="Image 1" descr="preencoded.png">    </p:cNvPr>
          <p:cNvPicPr>
            <a:picLocks noChangeAspect="1"/>
          </p:cNvPicPr>
          <p:nvPr/>
        </p:nvPicPr>
        <p:blipFill>
          <a:blip r:embed="rId2"/>
          <a:stretch>
            <a:fillRect/>
          </a:stretch>
        </p:blipFill>
        <p:spPr>
          <a:xfrm>
            <a:off x="4753406" y="4076960"/>
            <a:ext cx="3656466" cy="5173899"/>
          </a:xfrm>
          <a:prstGeom prst="rect">
            <a:avLst/>
          </a:prstGeom>
        </p:spPr>
      </p:pic>
      <p:pic>
        <p:nvPicPr>
          <p:cNvPr id="4" name="Image 2" descr="preencoded.png">    </p:cNvPr>
          <p:cNvPicPr>
            <a:picLocks noChangeAspect="1"/>
          </p:cNvPicPr>
          <p:nvPr/>
        </p:nvPicPr>
        <p:blipFill>
          <a:blip r:embed="rId3"/>
          <a:stretch>
            <a:fillRect/>
          </a:stretch>
        </p:blipFill>
        <p:spPr>
          <a:xfrm>
            <a:off x="731295" y="4076960"/>
            <a:ext cx="3656466" cy="5173899"/>
          </a:xfrm>
          <a:prstGeom prst="rect">
            <a:avLst/>
          </a:prstGeom>
        </p:spPr>
      </p:pic>
      <p:pic>
        <p:nvPicPr>
          <p:cNvPr id="5" name="Image 3" descr="preencoded.png">    </p:cNvPr>
          <p:cNvPicPr>
            <a:picLocks noChangeAspect="1"/>
          </p:cNvPicPr>
          <p:nvPr/>
        </p:nvPicPr>
        <p:blipFill>
          <a:blip r:embed="rId4"/>
          <a:stretch>
            <a:fillRect/>
          </a:stretch>
        </p:blipFill>
        <p:spPr>
          <a:xfrm>
            <a:off x="4753406" y="1439734"/>
            <a:ext cx="3656466" cy="2408697"/>
          </a:xfrm>
          <a:prstGeom prst="rect">
            <a:avLst/>
          </a:prstGeom>
        </p:spPr>
      </p:pic>
      <p:pic>
        <p:nvPicPr>
          <p:cNvPr id="6" name="Image 4" descr="preencoded.png">    </p:cNvPr>
          <p:cNvPicPr>
            <a:picLocks noChangeAspect="1"/>
          </p:cNvPicPr>
          <p:nvPr/>
        </p:nvPicPr>
        <p:blipFill>
          <a:blip r:embed="rId5"/>
          <a:stretch>
            <a:fillRect/>
          </a:stretch>
        </p:blipFill>
        <p:spPr>
          <a:xfrm>
            <a:off x="731295" y="1439734"/>
            <a:ext cx="3656466" cy="2408697"/>
          </a:xfrm>
          <a:prstGeom prst="rect">
            <a:avLst/>
          </a:prstGeom>
        </p:spPr>
      </p:pic>
      <p:sp>
        <p:nvSpPr>
          <p:cNvPr id="7" name="Text 0"/>
          <p:cNvSpPr/>
          <p:nvPr/>
        </p:nvSpPr>
        <p:spPr>
          <a:xfrm>
            <a:off x="365646" y="228530"/>
            <a:ext cx="8409873" cy="891263"/>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`setup` 是 Vue 3 中新增的一个组件选项，它是 Composition API 的入口函数。`setup` 函数在组件创建阶段执行，并在组件实例创建之前被调用。它是 Composition API 的核心，用于设置组件的响应式状态、计算属性、事件处理函数等。</a:t>
            </a:r>
            <a:endParaRPr lang="en-US" sz="1631" dirty="0"/>
          </a:p>
        </p:txBody>
      </p:sp>
      <p:sp>
        <p:nvSpPr>
          <p:cNvPr id="8"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599704"/>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 Vue 3 中，`setup` 函数的主要目的是将逻辑与状态组合在一起，并返回需要在模板中使用的数据和方法。与 Vue 2 中的 `data` 和 `methods` 不同，`setup` 函数使用了更直观和更灵活的函数式 API，使组件的逻辑更加清晰和易于维护。</a:t>
            </a:r>
            <a:endParaRPr lang="en-US" sz="1178" dirty="0"/>
          </a:p>
        </p:txBody>
      </p:sp>
      <p:sp>
        <p:nvSpPr>
          <p:cNvPr id="10" name="Text 3"/>
          <p:cNvSpPr/>
          <p:nvPr/>
        </p:nvSpPr>
        <p:spPr>
          <a:xfrm>
            <a:off x="923258" y="2902321"/>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599704"/>
            <a:ext cx="3272537" cy="20110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`setup` 函数接收两个参数：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`props`：包含组件接收到的外部属性值，是一个响应式对象。</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`context`：提供了一些有用的 API，例如 `attrs` 和 `emit`，用于处理组件的属性和触发事件。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`setup` 函数应该返回一个对象，该对象包含组件的响应式状态、计算属性、方法等，这些返回的对象属性将可以在组件的模板中直接使用。</a:t>
            </a:r>
            <a:endParaRPr lang="en-US" sz="1178" dirty="0"/>
          </a:p>
        </p:txBody>
      </p:sp>
      <p:sp>
        <p:nvSpPr>
          <p:cNvPr id="12" name="Text 5"/>
          <p:cNvSpPr/>
          <p:nvPr/>
        </p:nvSpPr>
        <p:spPr>
          <a:xfrm>
            <a:off x="4945371" y="3656466"/>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4236930"/>
            <a:ext cx="3272537" cy="276520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下面是一个简单的示例，展示了如何使用 `setup` 函数：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《p&gt;Count: {{ count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@click="increment"&gt;Increment《/button&gt;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p:txBody>
      </p:sp>
      <p:sp>
        <p:nvSpPr>
          <p:cNvPr id="14" name="Text 7"/>
          <p:cNvSpPr/>
          <p:nvPr/>
        </p:nvSpPr>
        <p:spPr>
          <a:xfrm>
            <a:off x="923258" y="7047839"/>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4236930"/>
            <a:ext cx="3272537" cy="47762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 ref }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setup()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声明一个响应式状态 count，并初始化为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count = ref(0);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声明一个方法 increment，用于将 count 值加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function increment()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返回响应式状态和方法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increment,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9"/>
          <p:cNvSpPr/>
          <p:nvPr/>
        </p:nvSpPr>
        <p:spPr>
          <a:xfrm>
            <a:off x="4945371" y="9058894"/>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9639359"/>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在这个示例中，我们使用 `setup` 函数创建了一个简单的计数器组件。在 `setup` 函数内部，我们声明了一个响应式状态 `count` 并初始化为 0，同时声明了一个方法 `increment`，用于将 `count` 值加 1。最后，我们将 `count` 和 `increment` 方法返回，使它们可以在模板中直接使用。</a:t>
            </a:r>
            <a:endParaRPr lang="en-US" sz="1178" dirty="0"/>
          </a:p>
        </p:txBody>
      </p:sp>
      <p:sp>
        <p:nvSpPr>
          <p:cNvPr id="18" name="Text 11"/>
          <p:cNvSpPr/>
          <p:nvPr/>
        </p:nvSpPr>
        <p:spPr>
          <a:xfrm>
            <a:off x="923258" y="1119335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4579722"/>
            <a:ext cx="3656466" cy="3665607"/>
          </a:xfrm>
          <a:prstGeom prst="rect">
            <a:avLst/>
          </a:prstGeom>
        </p:spPr>
      </p:pic>
      <p:pic>
        <p:nvPicPr>
          <p:cNvPr id="3" name="Image 1" descr="preencoded.png">    </p:cNvPr>
          <p:cNvPicPr>
            <a:picLocks noChangeAspect="1"/>
          </p:cNvPicPr>
          <p:nvPr/>
        </p:nvPicPr>
        <p:blipFill>
          <a:blip r:embed="rId2"/>
          <a:stretch>
            <a:fillRect/>
          </a:stretch>
        </p:blipFill>
        <p:spPr>
          <a:xfrm>
            <a:off x="4753406" y="1439732"/>
            <a:ext cx="3656466" cy="2911462"/>
          </a:xfrm>
          <a:prstGeom prst="rect">
            <a:avLst/>
          </a:prstGeom>
        </p:spPr>
      </p:pic>
      <p:pic>
        <p:nvPicPr>
          <p:cNvPr id="4" name="Image 2" descr="preencoded.png">    </p:cNvPr>
          <p:cNvPicPr>
            <a:picLocks noChangeAspect="1"/>
          </p:cNvPicPr>
          <p:nvPr/>
        </p:nvPicPr>
        <p:blipFill>
          <a:blip r:embed="rId3"/>
          <a:stretch>
            <a:fillRect/>
          </a:stretch>
        </p:blipFill>
        <p:spPr>
          <a:xfrm>
            <a:off x="731295" y="1439732"/>
            <a:ext cx="3656466" cy="2911462"/>
          </a:xfrm>
          <a:prstGeom prst="rect">
            <a:avLst/>
          </a:prstGeom>
        </p:spPr>
      </p:pic>
      <p:sp>
        <p:nvSpPr>
          <p:cNvPr id="5" name="Text 0"/>
          <p:cNvSpPr/>
          <p:nvPr/>
        </p:nvSpPr>
        <p:spPr>
          <a:xfrm>
            <a:off x="365646" y="228529"/>
            <a:ext cx="8409873"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`《script setup&gt;` 是 Vue 3 中引入的一个新特性，用于简化组件的编写。它在一个 `《script&gt;` 标签中同时完成 `setup`、`props`、`data`、`computed`、`methods` 等选项的定义，从而让组件的代码更加简洁和易读。</a:t>
            </a:r>
            <a:endParaRPr lang="en-US" sz="1631" dirty="0"/>
          </a:p>
        </p:txBody>
      </p:sp>
      <p:sp>
        <p:nvSpPr>
          <p:cNvPr id="6" name="Text 1"/>
          <p:cNvSpPr/>
          <p:nvPr/>
        </p:nvSpPr>
        <p:spPr>
          <a:xfrm>
            <a:off x="365646" y="1165497"/>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599703"/>
            <a:ext cx="3272537" cy="20110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 `《script setup&gt;` 的写法，可以按照以下步骤进行：</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将组件的选项（如 `props`、`data`、`computed`、`methods` 等）移动到 `《script setup&gt;` 标签中。</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使用 `defineProps` 和 `defineEmits` 函数来定义组件的 `props` 和自定义事件。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使用 `ref` 函数来创建响应式的数据。</a:t>
            </a:r>
            <a:endParaRPr lang="en-US" sz="1178" dirty="0"/>
          </a:p>
        </p:txBody>
      </p:sp>
      <p:sp>
        <p:nvSpPr>
          <p:cNvPr id="8" name="Text 3"/>
          <p:cNvSpPr/>
          <p:nvPr/>
        </p:nvSpPr>
        <p:spPr>
          <a:xfrm>
            <a:off x="923258" y="3656465"/>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599703"/>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下面是一个简单的示例，演示了如何使用 `《script setup&gt;` 来定义组件：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《p&gt;Count: {{ count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@click="increment"&gt;Increment《/button&gt;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10" name="Text 5"/>
          <p:cNvSpPr/>
          <p:nvPr/>
        </p:nvSpPr>
        <p:spPr>
          <a:xfrm>
            <a:off x="4945371" y="4159229"/>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4739691"/>
            <a:ext cx="3272537" cy="326796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 setup&gt;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 ref }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定义响应式的 count 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count = ref(0);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定义增加 count 的方法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increment()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样式代码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2" name="Text 7"/>
          <p:cNvSpPr/>
          <p:nvPr/>
        </p:nvSpPr>
        <p:spPr>
          <a:xfrm>
            <a:off x="923258" y="805336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736822"/>
            <a:ext cx="3656466" cy="3162843"/>
          </a:xfrm>
          <a:prstGeom prst="rect">
            <a:avLst/>
          </a:prstGeom>
        </p:spPr>
      </p:pic>
      <p:pic>
        <p:nvPicPr>
          <p:cNvPr id="3" name="Image 1" descr="preencoded.png">    </p:cNvPr>
          <p:cNvPicPr>
            <a:picLocks noChangeAspect="1"/>
          </p:cNvPicPr>
          <p:nvPr/>
        </p:nvPicPr>
        <p:blipFill>
          <a:blip r:embed="rId2"/>
          <a:stretch>
            <a:fillRect/>
          </a:stretch>
        </p:blipFill>
        <p:spPr>
          <a:xfrm>
            <a:off x="731295" y="1736822"/>
            <a:ext cx="3656466" cy="3162843"/>
          </a:xfrm>
          <a:prstGeom prst="rect">
            <a:avLst/>
          </a:prstGeom>
        </p:spPr>
      </p:pic>
      <p:sp>
        <p:nvSpPr>
          <p:cNvPr id="4" name="Text 0"/>
          <p:cNvSpPr/>
          <p:nvPr/>
        </p:nvSpPr>
        <p:spPr>
          <a:xfrm>
            <a:off x="365646" y="228531"/>
            <a:ext cx="8409873" cy="118835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Vue.js 3 中，`ref` 是一个函数，用于创建一个包含响应式数据的引用（reference）。它是实现数据响应式的另一种方式，与 `reactive` 一起构成了 Vue.js 3 中数据响应式系统的基石。</a:t>
            </a:r>
            <a:endParaRPr lang="en-US" sz="1631" dirty="0"/>
          </a:p>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使用 `ref` 可以将普通数据类型（如数字、字符串、对象等）转换为响应式数据，并返回一个带有 `.value` 属性的响应式对象。</a:t>
            </a:r>
            <a:endParaRPr lang="en-US" sz="1631" dirty="0"/>
          </a:p>
        </p:txBody>
      </p:sp>
      <p:sp>
        <p:nvSpPr>
          <p:cNvPr id="5" name="Text 1"/>
          <p:cNvSpPr/>
          <p:nvPr/>
        </p:nvSpPr>
        <p:spPr>
          <a:xfrm>
            <a:off x="365646" y="1462588"/>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896791"/>
            <a:ext cx="3272537" cy="276520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以下是使用 `ref` 的示例：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 ref }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创建一个包含响应式数据的引用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count = ref(0);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访问响应式数据，需要通过 .value 属性</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console.log(count.value); // 输出：0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修改响应式数据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count.value =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console.log(count.value); // 输出：1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7" name="Text 3"/>
          <p:cNvSpPr/>
          <p:nvPr/>
        </p:nvSpPr>
        <p:spPr>
          <a:xfrm>
            <a:off x="923258" y="4707699"/>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896791"/>
            <a:ext cx="3272537" cy="50276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setup 函数中不可使用 this 关键字， setup 是在组件实例创建之前执行的</a:t>
            </a:r>
            <a:endParaRPr lang="en-US" sz="1178" dirty="0"/>
          </a:p>
        </p:txBody>
      </p:sp>
      <p:sp>
        <p:nvSpPr>
          <p:cNvPr id="9" name="Text 5"/>
          <p:cNvSpPr/>
          <p:nvPr/>
        </p:nvSpPr>
        <p:spPr>
          <a:xfrm>
            <a:off x="4945371" y="244526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4534016"/>
            <a:ext cx="3656466" cy="3414226"/>
          </a:xfrm>
          <a:prstGeom prst="rect">
            <a:avLst/>
          </a:prstGeom>
        </p:spPr>
      </p:pic>
      <p:pic>
        <p:nvPicPr>
          <p:cNvPr id="3" name="Image 1" descr="preencoded.png">    </p:cNvPr>
          <p:cNvPicPr>
            <a:picLocks noChangeAspect="1"/>
          </p:cNvPicPr>
          <p:nvPr/>
        </p:nvPicPr>
        <p:blipFill>
          <a:blip r:embed="rId2"/>
          <a:stretch>
            <a:fillRect/>
          </a:stretch>
        </p:blipFill>
        <p:spPr>
          <a:xfrm>
            <a:off x="4753406" y="1142646"/>
            <a:ext cx="3656466" cy="3162841"/>
          </a:xfrm>
          <a:prstGeom prst="rect">
            <a:avLst/>
          </a:prstGeom>
        </p:spPr>
      </p:pic>
      <p:pic>
        <p:nvPicPr>
          <p:cNvPr id="4" name="Image 2" descr="preencoded.png">    </p:cNvPr>
          <p:cNvPicPr>
            <a:picLocks noChangeAspect="1"/>
          </p:cNvPicPr>
          <p:nvPr/>
        </p:nvPicPr>
        <p:blipFill>
          <a:blip r:embed="rId3"/>
          <a:stretch>
            <a:fillRect/>
          </a:stretch>
        </p:blipFill>
        <p:spPr>
          <a:xfrm>
            <a:off x="731295" y="1142646"/>
            <a:ext cx="3656466" cy="3162841"/>
          </a:xfrm>
          <a:prstGeom prst="rect">
            <a:avLst/>
          </a:prstGeom>
        </p:spPr>
      </p:pic>
      <p:sp>
        <p:nvSpPr>
          <p:cNvPr id="5"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Vue.js 3 中，`reactive` 是一个函数，用于将普通 JavaScript 对象转换为响应式对象。响应式对象是 Vue.js 中实现数据绑定和侦听变化的核心机制之一。</a:t>
            </a:r>
            <a:endParaRPr lang="en-US" sz="1631" dirty="0"/>
          </a:p>
        </p:txBody>
      </p:sp>
      <p:sp>
        <p:nvSpPr>
          <p:cNvPr id="6" name="Text 1"/>
          <p:cNvSpPr/>
          <p:nvPr/>
        </p:nvSpPr>
        <p:spPr>
          <a:xfrm>
            <a:off x="365646" y="868413"/>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302615"/>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`reactive` 函数接受一个普通的 JavaScript 对象作为参数，并返回一个响应式代理对象。这个代理对象会拦截对原始对象属性的访问，使得当属性发生变化时，能够通知相关的依赖进行更新，从而实现响应式更新视图。</a:t>
            </a:r>
            <a:endParaRPr lang="en-US" sz="1178" dirty="0"/>
          </a:p>
        </p:txBody>
      </p:sp>
      <p:sp>
        <p:nvSpPr>
          <p:cNvPr id="8" name="Text 3"/>
          <p:cNvSpPr/>
          <p:nvPr/>
        </p:nvSpPr>
        <p:spPr>
          <a:xfrm>
            <a:off x="923258" y="2605233"/>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302615"/>
            <a:ext cx="3272537" cy="276520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 `reactive` 的过程如下：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 reactive }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originalObject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'John',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age: 30,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hobbies: ['reading', 'hiking']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reactiveObject = reactive(originalObject);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现在 reactiveObject 是一个响应式代理对象</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5"/>
          <p:cNvSpPr/>
          <p:nvPr/>
        </p:nvSpPr>
        <p:spPr>
          <a:xfrm>
            <a:off x="4945371" y="4113525"/>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4693990"/>
            <a:ext cx="3272537" cy="301658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在上面的代码中，我们通过调用 `reactive` 函数将 `originalObject` 转换为了 `reactiveObject`。现在，`reactiveObject` 中的属性会变成响应式的。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举个例子，如果我们修改了 `reactiveObject` 中的某个属性，比如修改 `name` 的值：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reactiveObject.name = 'Alice';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Vue.js 会检测到这个变化，然后自动更新相关的视图。这就是响应式的魔力，它允许我们在数据发生变化时，自动更新关联的视图，而不需要手动处理视图更新的逻辑。</a:t>
            </a:r>
            <a:endParaRPr lang="en-US" sz="1178" dirty="0"/>
          </a:p>
        </p:txBody>
      </p:sp>
      <p:sp>
        <p:nvSpPr>
          <p:cNvPr id="12" name="Text 7"/>
          <p:cNvSpPr/>
          <p:nvPr/>
        </p:nvSpPr>
        <p:spPr>
          <a:xfrm>
            <a:off x="923258" y="7756278"/>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076959"/>
            <a:ext cx="3656466" cy="4671136"/>
          </a:xfrm>
          <a:prstGeom prst="rect">
            <a:avLst/>
          </a:prstGeom>
        </p:spPr>
      </p:pic>
      <p:pic>
        <p:nvPicPr>
          <p:cNvPr id="3" name="Image 1" descr="preencoded.png">    </p:cNvPr>
          <p:cNvPicPr>
            <a:picLocks noChangeAspect="1"/>
          </p:cNvPicPr>
          <p:nvPr/>
        </p:nvPicPr>
        <p:blipFill>
          <a:blip r:embed="rId2"/>
          <a:stretch>
            <a:fillRect/>
          </a:stretch>
        </p:blipFill>
        <p:spPr>
          <a:xfrm>
            <a:off x="731295" y="4076959"/>
            <a:ext cx="3656466" cy="4671136"/>
          </a:xfrm>
          <a:prstGeom prst="rect">
            <a:avLst/>
          </a:prstGeom>
        </p:spPr>
      </p:pic>
      <p:pic>
        <p:nvPicPr>
          <p:cNvPr id="4" name="Image 2" descr="preencoded.png">    </p:cNvPr>
          <p:cNvPicPr>
            <a:picLocks noChangeAspect="1"/>
          </p:cNvPicPr>
          <p:nvPr/>
        </p:nvPicPr>
        <p:blipFill>
          <a:blip r:embed="rId3"/>
          <a:stretch>
            <a:fillRect/>
          </a:stretch>
        </p:blipFill>
        <p:spPr>
          <a:xfrm>
            <a:off x="4753406" y="1439734"/>
            <a:ext cx="3656466" cy="2408694"/>
          </a:xfrm>
          <a:prstGeom prst="rect">
            <a:avLst/>
          </a:prstGeom>
        </p:spPr>
      </p:pic>
      <p:pic>
        <p:nvPicPr>
          <p:cNvPr id="5" name="Image 3" descr="preencoded.png">    </p:cNvPr>
          <p:cNvPicPr>
            <a:picLocks noChangeAspect="1"/>
          </p:cNvPicPr>
          <p:nvPr/>
        </p:nvPicPr>
        <p:blipFill>
          <a:blip r:embed="rId4"/>
          <a:stretch>
            <a:fillRect/>
          </a:stretch>
        </p:blipFill>
        <p:spPr>
          <a:xfrm>
            <a:off x="731295" y="1439734"/>
            <a:ext cx="3656466" cy="2408694"/>
          </a:xfrm>
          <a:prstGeom prst="rect">
            <a:avLst/>
          </a:prstGeom>
        </p:spPr>
      </p:pic>
      <p:sp>
        <p:nvSpPr>
          <p:cNvPr id="6" name="Text 0"/>
          <p:cNvSpPr/>
          <p:nvPr/>
        </p:nvSpPr>
        <p:spPr>
          <a:xfrm>
            <a:off x="365646" y="228529"/>
            <a:ext cx="8409873"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Vue.js 3 中，`computed` 是一个用于创建计算属性的函数。计算属性是一种基于依赖的属性，它的值是从其他响应式数据计算而来的，当计算所依赖的数据发生变化时，计算属性会自动重新计算其值，从而保持数据的实时更新。</a:t>
            </a:r>
            <a:endParaRPr lang="en-US" sz="1631" dirty="0"/>
          </a:p>
        </p:txBody>
      </p:sp>
      <p:sp>
        <p:nvSpPr>
          <p:cNvPr id="7" name="Text 1"/>
          <p:cNvSpPr/>
          <p:nvPr/>
        </p:nvSpPr>
        <p:spPr>
          <a:xfrm>
            <a:off x="365646" y="1165497"/>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599705"/>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 `computed` 可以将复杂的数据逻辑抽象成计算属性，使得模板中可以像访问普通数据一样来访问计算属性的值，而不需要在模板中编写冗长的计算逻辑。这样可以让代码更加清晰、简洁，同时提高了代码的可维护性和重用性。</a:t>
            </a:r>
            <a:endParaRPr lang="en-US" sz="1178" dirty="0"/>
          </a:p>
        </p:txBody>
      </p:sp>
      <p:sp>
        <p:nvSpPr>
          <p:cNvPr id="9" name="Text 3"/>
          <p:cNvSpPr/>
          <p:nvPr/>
        </p:nvSpPr>
        <p:spPr>
          <a:xfrm>
            <a:off x="923258" y="2902320"/>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599705"/>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以下是一个使用 `computed` 的示例：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《p&gt;Radius: 《input v-model="radius" /&gt;《/p&gt;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《p&gt;Area: {{ circleArea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11" name="Text 5"/>
          <p:cNvSpPr/>
          <p:nvPr/>
        </p:nvSpPr>
        <p:spPr>
          <a:xfrm>
            <a:off x="4945371" y="3656465"/>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4236932"/>
            <a:ext cx="3272537" cy="427349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 ref, computed }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setup()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radius = ref(0);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 computed 创建计算属性 circleArea</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circleArea = computed(()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Math.PI * radius.value * radius.value;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radius,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circleArea</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8556130"/>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4236932"/>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在上面的代码中，我们使用 `computed` 创建了一个计算属性 `circleArea`。计算属性的定义是一个函数，这个函数中返回的值就是计算属性的值。在这个例子中，`circleArea` 计算了一个圆的面积，它依赖于 `radius` 的值。当 `radius` 发生变化时，`circleArea` 会自动重新计算其值，并且将更新后的值反映在模板中。</a:t>
            </a:r>
            <a:endParaRPr lang="en-US" sz="1178" dirty="0"/>
          </a:p>
        </p:txBody>
      </p:sp>
      <p:sp>
        <p:nvSpPr>
          <p:cNvPr id="15" name="Text 9"/>
          <p:cNvSpPr/>
          <p:nvPr/>
        </p:nvSpPr>
        <p:spPr>
          <a:xfrm>
            <a:off x="4945371" y="604231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548469"/>
            <a:ext cx="3656466" cy="4168370"/>
          </a:xfrm>
          <a:prstGeom prst="rect">
            <a:avLst/>
          </a:prstGeom>
        </p:spPr>
      </p:pic>
      <p:pic>
        <p:nvPicPr>
          <p:cNvPr id="3" name="Image 1" descr="preencoded.png">    </p:cNvPr>
          <p:cNvPicPr>
            <a:picLocks noChangeAspect="1"/>
          </p:cNvPicPr>
          <p:nvPr/>
        </p:nvPicPr>
        <p:blipFill>
          <a:blip r:embed="rId2"/>
          <a:stretch>
            <a:fillRect/>
          </a:stretch>
        </p:blipFill>
        <p:spPr>
          <a:xfrm>
            <a:off x="731295" y="548469"/>
            <a:ext cx="3656466" cy="4168370"/>
          </a:xfrm>
          <a:prstGeom prst="rect">
            <a:avLst/>
          </a:prstGeom>
        </p:spPr>
      </p:pic>
      <p:sp>
        <p:nvSpPr>
          <p:cNvPr id="4" name="Text 0"/>
          <p:cNvSpPr/>
          <p:nvPr/>
        </p:nvSpPr>
        <p:spPr>
          <a:xfrm>
            <a:off x="365646" y="228531"/>
            <a:ext cx="8409873" cy="0"/>
          </a:xfrm>
          <a:prstGeom prst="rect">
            <a:avLst/>
          </a:prstGeom>
          <a:noFill/>
          <a:ln/>
        </p:spPr>
        <p:txBody>
          <a:bodyPr wrap="square" lIns="0" tIns="0" rIns="0" bIns="0" rtlCol="0" anchor="t"/>
          <a:lstStyle/>
          <a:p>
            <a:endParaRPr lang="en-US" dirty="0"/>
          </a:p>
        </p:txBody>
      </p:sp>
      <p:sp>
        <p:nvSpPr>
          <p:cNvPr id="5" name="Text 1"/>
          <p:cNvSpPr/>
          <p:nvPr/>
        </p:nvSpPr>
        <p:spPr>
          <a:xfrm>
            <a:off x="365646" y="274234"/>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708438"/>
            <a:ext cx="3272537" cy="351934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 setup&gt;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import { ref, computed }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radius = ref(0);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 computed 创建可读可写的计算属性 circleArea</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circleArea = computed({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get: ()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Math.PI * radius.value * radius.value;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set: (value)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radius.value = Math.sqrt(value / Math.PI);</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7" name="Text 3"/>
          <p:cNvSpPr/>
          <p:nvPr/>
        </p:nvSpPr>
        <p:spPr>
          <a:xfrm>
            <a:off x="923258" y="4273494"/>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708438"/>
            <a:ext cx="3272537" cy="377073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function incrementRadius()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radius.value++;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《p&gt;Radius: 《input v-model="radius" /&gt;《/p&gt;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《p&gt;Area: {{ circleArea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添加按钮，并通过点击事件来增加 radius 的值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@click="incrementRadius"&gt;Increase Radius《/button&gt;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9" name="Text 5"/>
          <p:cNvSpPr/>
          <p:nvPr/>
        </p:nvSpPr>
        <p:spPr>
          <a:xfrm>
            <a:off x="4945371" y="452487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8473860"/>
            <a:ext cx="3656466" cy="3665604"/>
          </a:xfrm>
          <a:prstGeom prst="rect">
            <a:avLst/>
          </a:prstGeom>
        </p:spPr>
      </p:pic>
      <p:pic>
        <p:nvPicPr>
          <p:cNvPr id="3" name="Image 1" descr="preencoded.png">    </p:cNvPr>
          <p:cNvPicPr>
            <a:picLocks noChangeAspect="1"/>
          </p:cNvPicPr>
          <p:nvPr/>
        </p:nvPicPr>
        <p:blipFill>
          <a:blip r:embed="rId2"/>
          <a:stretch>
            <a:fillRect/>
          </a:stretch>
        </p:blipFill>
        <p:spPr>
          <a:xfrm>
            <a:off x="731295" y="8473860"/>
            <a:ext cx="3656466" cy="3665604"/>
          </a:xfrm>
          <a:prstGeom prst="rect">
            <a:avLst/>
          </a:prstGeom>
        </p:spPr>
      </p:pic>
      <p:pic>
        <p:nvPicPr>
          <p:cNvPr id="4" name="Image 2" descr="preencoded.png">    </p:cNvPr>
          <p:cNvPicPr>
            <a:picLocks noChangeAspect="1"/>
          </p:cNvPicPr>
          <p:nvPr/>
        </p:nvPicPr>
        <p:blipFill>
          <a:blip r:embed="rId3"/>
          <a:stretch>
            <a:fillRect/>
          </a:stretch>
        </p:blipFill>
        <p:spPr>
          <a:xfrm>
            <a:off x="4753406" y="4328346"/>
            <a:ext cx="3656466" cy="3916989"/>
          </a:xfrm>
          <a:prstGeom prst="rect">
            <a:avLst/>
          </a:prstGeom>
        </p:spPr>
      </p:pic>
      <p:pic>
        <p:nvPicPr>
          <p:cNvPr id="5" name="Image 3" descr="preencoded.png">    </p:cNvPr>
          <p:cNvPicPr>
            <a:picLocks noChangeAspect="1"/>
          </p:cNvPicPr>
          <p:nvPr/>
        </p:nvPicPr>
        <p:blipFill>
          <a:blip r:embed="rId4"/>
          <a:stretch>
            <a:fillRect/>
          </a:stretch>
        </p:blipFill>
        <p:spPr>
          <a:xfrm>
            <a:off x="731295" y="4328346"/>
            <a:ext cx="3656466" cy="3916989"/>
          </a:xfrm>
          <a:prstGeom prst="rect">
            <a:avLst/>
          </a:prstGeom>
        </p:spPr>
      </p:pic>
      <p:pic>
        <p:nvPicPr>
          <p:cNvPr id="6" name="Image 4" descr="preencoded.png">    </p:cNvPr>
          <p:cNvPicPr>
            <a:picLocks noChangeAspect="1"/>
          </p:cNvPicPr>
          <p:nvPr/>
        </p:nvPicPr>
        <p:blipFill>
          <a:blip r:embed="rId5"/>
          <a:stretch>
            <a:fillRect/>
          </a:stretch>
        </p:blipFill>
        <p:spPr>
          <a:xfrm>
            <a:off x="4753406" y="1439738"/>
            <a:ext cx="3656466" cy="2660079"/>
          </a:xfrm>
          <a:prstGeom prst="rect">
            <a:avLst/>
          </a:prstGeom>
        </p:spPr>
      </p:pic>
      <p:pic>
        <p:nvPicPr>
          <p:cNvPr id="7" name="Image 5" descr="preencoded.png">    </p:cNvPr>
          <p:cNvPicPr>
            <a:picLocks noChangeAspect="1"/>
          </p:cNvPicPr>
          <p:nvPr/>
        </p:nvPicPr>
        <p:blipFill>
          <a:blip r:embed="rId6"/>
          <a:stretch>
            <a:fillRect/>
          </a:stretch>
        </p:blipFill>
        <p:spPr>
          <a:xfrm>
            <a:off x="731295" y="1439738"/>
            <a:ext cx="3656466" cy="2660079"/>
          </a:xfrm>
          <a:prstGeom prst="rect">
            <a:avLst/>
          </a:prstGeom>
        </p:spPr>
      </p:pic>
      <p:sp>
        <p:nvSpPr>
          <p:cNvPr id="8" name="Text 0"/>
          <p:cNvSpPr/>
          <p:nvPr/>
        </p:nvSpPr>
        <p:spPr>
          <a:xfrm>
            <a:off x="365646" y="228531"/>
            <a:ext cx="8409873"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Vue.js 3 中，`watch` 是一个用于监听响应式数据变化的函数。通过 `watch` 函数，我们可以观察一个或多个响应式数据的变化，并在数据变化时执行自定义的回调函数，从而实现对数据变化的响应。</a:t>
            </a:r>
            <a:endParaRPr lang="en-US" sz="1631" dirty="0"/>
          </a:p>
        </p:txBody>
      </p:sp>
      <p:sp>
        <p:nvSpPr>
          <p:cNvPr id="9"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599707"/>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`watch` 函数有几种用法，其中最常用的是传入两个参数：要观察的响应式数据和一个回调函数。当要观察的数据发生变化时，Vue.js 会自动调用回调函数，并将变化后的值和变化前的值作为参数传递给该函数。</a:t>
            </a:r>
            <a:endParaRPr lang="en-US" sz="1178" dirty="0"/>
          </a:p>
        </p:txBody>
      </p:sp>
      <p:sp>
        <p:nvSpPr>
          <p:cNvPr id="11" name="Text 3"/>
          <p:cNvSpPr/>
          <p:nvPr/>
        </p:nvSpPr>
        <p:spPr>
          <a:xfrm>
            <a:off x="923258" y="2902322"/>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599707"/>
            <a:ext cx="3272537" cy="226243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以下是一个使用 `watch` 的简单示例：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《p&gt;Count: {{ count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@click="increment"&gt;Increment《/button&gt;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13" name="Text 5"/>
          <p:cNvSpPr/>
          <p:nvPr/>
        </p:nvSpPr>
        <p:spPr>
          <a:xfrm>
            <a:off x="4945371" y="3907848"/>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4488315"/>
            <a:ext cx="3272537" cy="351934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 setup&gt;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import { ref, watch }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count = ref(0);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 watch 监听 count 的变化</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watch(count, (newValue, oldValue)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console.log(`count 变化：${oldValue} -&gt; ${newValue}`);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增加 count 的方法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increment = ()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5" name="Text 7"/>
          <p:cNvSpPr/>
          <p:nvPr/>
        </p:nvSpPr>
        <p:spPr>
          <a:xfrm>
            <a:off x="923258" y="8053367"/>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4488315"/>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在上面的代码中，我们使用 `watch` 监听 `count` 的变化。当 `count` 发生变化时，会触发回调函数，并将变化后的值 `newValue` 和变化前的值 `oldValue` 作为参数传递给该回调函数。在这个示例中，我们在回调函数中将变化前后的值打印到控制台。</a:t>
            </a:r>
            <a:endParaRPr lang="en-US" sz="1178" dirty="0"/>
          </a:p>
        </p:txBody>
      </p:sp>
      <p:sp>
        <p:nvSpPr>
          <p:cNvPr id="17" name="Text 9"/>
          <p:cNvSpPr/>
          <p:nvPr/>
        </p:nvSpPr>
        <p:spPr>
          <a:xfrm>
            <a:off x="4945371" y="6042314"/>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8633829"/>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`watch` 还可以接收一个可选的第三个参数，用于指定选项对象。选项对象可以包含 `immediate` 和 `deep` 属性，用于控制初始化时是否立即执行回调函数和是否深度监听对象的属性变化。</a:t>
            </a:r>
            <a:endParaRPr lang="en-US" sz="1178" dirty="0"/>
          </a:p>
        </p:txBody>
      </p:sp>
      <p:sp>
        <p:nvSpPr>
          <p:cNvPr id="19" name="Text 11"/>
          <p:cNvSpPr/>
          <p:nvPr/>
        </p:nvSpPr>
        <p:spPr>
          <a:xfrm>
            <a:off x="923258" y="9685063"/>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8633829"/>
            <a:ext cx="3272537" cy="326796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示例：使用选项对象</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watch(</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(newValue, oldValue)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console.log(`count 变化：${oldValue} -&gt; ${newValue}`);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immediate: true, // 初始化时立即执行回调函数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deep: true, // 深度监听对象的属性变化</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1" name="Text 13"/>
          <p:cNvSpPr/>
          <p:nvPr/>
        </p:nvSpPr>
        <p:spPr>
          <a:xfrm>
            <a:off x="4945371" y="1194750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2023-08-09T11:13:53Z</dcterms:created>
  <dcterms:modified xsi:type="dcterms:W3CDTF">2023-08-09T11:13:53Z</dcterms:modified>
</cp:coreProperties>
</file>