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8"/>
  </p:notesMasterIdLst>
  <p:sldIdLst>
    <p:sldId id="3836" r:id="rId5"/>
    <p:sldId id="3826" r:id="rId6"/>
    <p:sldId id="3827" r:id="rId7"/>
    <p:sldId id="3794" r:id="rId8"/>
    <p:sldId id="3830" r:id="rId9"/>
    <p:sldId id="3840" r:id="rId10"/>
    <p:sldId id="3842" r:id="rId11"/>
    <p:sldId id="3844" r:id="rId12"/>
    <p:sldId id="3831" r:id="rId13"/>
    <p:sldId id="3845" r:id="rId14"/>
    <p:sldId id="3846" r:id="rId15"/>
    <p:sldId id="3834" r:id="rId16"/>
    <p:sldId id="38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34" autoAdjust="0"/>
  </p:normalViewPr>
  <p:slideViewPr>
    <p:cSldViewPr snapToGrid="0">
      <p:cViewPr varScale="1">
        <p:scale>
          <a:sx n="85" d="100"/>
          <a:sy n="85" d="100"/>
        </p:scale>
        <p:origin x="1536" y="96"/>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vi-VN" sz="2800" b="0">
              <a:solidFill>
                <a:sysClr val="windowText" lastClr="000000"/>
              </a:solidFill>
              <a:latin typeface="Arial" panose="020B0604020202020204" pitchFamily="34" charset="0"/>
              <a:cs typeface="Arial" panose="020B0604020202020204" pitchFamily="34" charset="0"/>
            </a:rPr>
            <a:t>NextJS</a:t>
          </a:r>
          <a:br>
            <a:rPr lang="en-US" sz="1600">
              <a:solidFill>
                <a:sysClr val="windowText" lastClr="000000"/>
              </a:solidFill>
              <a:latin typeface="Arial" panose="020B0604020202020204" pitchFamily="34" charset="0"/>
              <a:cs typeface="Arial" panose="020B0604020202020204" pitchFamily="34" charset="0"/>
            </a:rPr>
          </a:br>
          <a:r>
            <a:rPr lang="vi-VN" sz="1600" b="0">
              <a:solidFill>
                <a:sysClr val="windowText" lastClr="000000"/>
              </a:solidFill>
              <a:latin typeface="Arial" panose="020B0604020202020204" pitchFamily="34" charset="0"/>
              <a:cs typeface="Arial" panose="020B0604020202020204" pitchFamily="34" charset="0"/>
            </a:rPr>
            <a:t>Frontend</a:t>
          </a:r>
          <a:endParaRPr lang="en-US" sz="1600" b="0" dirty="0">
            <a:solidFill>
              <a:sysClr val="windowText" lastClr="000000"/>
            </a:solidFill>
            <a:latin typeface="Arial" panose="020B0604020202020204" pitchFamily="34" charset="0"/>
            <a:cs typeface="Arial" panose="020B0604020202020204" pitchFamily="34" charset="0"/>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NodeJS</a:t>
          </a:r>
          <a:br>
            <a:rPr lang="en-US" sz="1600">
              <a:solidFill>
                <a:schemeClr val="tx1"/>
              </a:solidFill>
              <a:latin typeface="Arial" panose="020B0604020202020204" pitchFamily="34" charset="0"/>
              <a:cs typeface="Arial" panose="020B0604020202020204" pitchFamily="34" charset="0"/>
            </a:rPr>
          </a:br>
          <a:r>
            <a:rPr lang="vi-VN" sz="1600" b="0">
              <a:solidFill>
                <a:schemeClr val="tx1"/>
              </a:solidFill>
              <a:latin typeface="Arial" panose="020B0604020202020204" pitchFamily="34" charset="0"/>
              <a:cs typeface="Arial" panose="020B0604020202020204" pitchFamily="34" charset="0"/>
            </a:rPr>
            <a:t>Backend</a:t>
          </a:r>
          <a:endParaRPr lang="en-US" sz="1600" b="0" dirty="0">
            <a:solidFill>
              <a:schemeClr val="tx1"/>
            </a:solidFill>
            <a:latin typeface="Arial" panose="020B0604020202020204" pitchFamily="34" charset="0"/>
            <a:cs typeface="Arial" panose="020B0604020202020204" pitchFamily="34" charset="0"/>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MongoDB</a:t>
          </a:r>
          <a:br>
            <a:rPr lang="en-US" sz="1600">
              <a:solidFill>
                <a:schemeClr val="tx1"/>
              </a:solidFill>
              <a:latin typeface="Arial" panose="020B0604020202020204" pitchFamily="34" charset="0"/>
              <a:cs typeface="Arial" panose="020B0604020202020204" pitchFamily="34" charset="0"/>
            </a:rPr>
          </a:br>
          <a:r>
            <a:rPr lang="vi-VN" sz="1600" b="0">
              <a:solidFill>
                <a:schemeClr val="tx1"/>
              </a:solidFill>
              <a:latin typeface="Arial" panose="020B0604020202020204" pitchFamily="34" charset="0"/>
              <a:cs typeface="Arial" panose="020B0604020202020204" pitchFamily="34" charset="0"/>
            </a:rPr>
            <a:t>database</a:t>
          </a:r>
          <a:endParaRPr lang="en-US" sz="1600" b="0" dirty="0">
            <a:solidFill>
              <a:schemeClr val="tx1"/>
            </a:solidFill>
            <a:latin typeface="Arial" panose="020B0604020202020204" pitchFamily="34" charset="0"/>
            <a:cs typeface="Arial" panose="020B0604020202020204" pitchFamily="34" charset="0"/>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FP - growth</a:t>
          </a:r>
          <a:endParaRPr lang="en-US" sz="1600" b="0" dirty="0">
            <a:solidFill>
              <a:schemeClr val="tx1"/>
            </a:solidFill>
            <a:latin typeface="Arial" panose="020B0604020202020204" pitchFamily="34" charset="0"/>
            <a:cs typeface="Arial" panose="020B0604020202020204" pitchFamily="34" charset="0"/>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494F6A9B-71BA-4F56-AF32-DDFAF99837FA}">
      <dgm:prSet custT="1"/>
      <dgm:spPr/>
      <dgm:t>
        <a:bodyPr/>
        <a:lstStyle/>
        <a:p>
          <a:pPr algn="ctr">
            <a:lnSpc>
              <a:spcPct val="100000"/>
            </a:lnSpc>
            <a:defRPr b="1" spc="20">
              <a:latin typeface="+mj-lt"/>
            </a:defRPr>
          </a:pPr>
          <a:r>
            <a:rPr lang="vi-VN" sz="2800" b="0">
              <a:solidFill>
                <a:schemeClr val="tx1"/>
              </a:solidFill>
              <a:latin typeface="Arial" panose="020B0604020202020204" pitchFamily="34" charset="0"/>
              <a:cs typeface="Arial" panose="020B0604020202020204" pitchFamily="34" charset="0"/>
            </a:rPr>
            <a:t>Python</a:t>
          </a:r>
          <a:endParaRPr lang="en-US" sz="1600" b="0" dirty="0">
            <a:solidFill>
              <a:schemeClr val="tx1"/>
            </a:solidFill>
            <a:latin typeface="Arial" panose="020B0604020202020204" pitchFamily="34" charset="0"/>
            <a:cs typeface="Arial" panose="020B0604020202020204" pitchFamily="34" charset="0"/>
          </a:endParaRPr>
        </a:p>
      </dgm:t>
    </dgm:pt>
    <dgm:pt modelId="{AD9E9485-D347-466C-85D5-60065F621C2D}" type="parTrans" cxnId="{0F654B65-6400-4570-9CDD-325C02242619}">
      <dgm:prSet/>
      <dgm:spPr/>
      <dgm:t>
        <a:bodyPr/>
        <a:lstStyle/>
        <a:p>
          <a:endParaRPr lang="en-US"/>
        </a:p>
      </dgm:t>
    </dgm:pt>
    <dgm:pt modelId="{06DE7189-E941-4D1F-9CE0-AB46472926A0}" type="sibTrans" cxnId="{0F654B65-6400-4570-9CDD-325C02242619}">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5" custScaleX="108605" custScaleY="108605"/>
      <dgm:spPr>
        <a:prstGeom prst="ellipse">
          <a:avLst/>
        </a:prstGeom>
        <a:blipFill>
          <a:blip xmlns:r="http://schemas.openxmlformats.org/officeDocument/2006/relationships" r:embed="rId1"/>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10"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10">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5" custScaleX="108605" custScaleY="108605"/>
      <dgm:spPr>
        <a:prstGeom prst="ellipse">
          <a:avLst/>
        </a:prstGeom>
        <a:blipFill>
          <a:blip xmlns:r="http://schemas.openxmlformats.org/officeDocument/2006/relationships" r:embed="rId2"/>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10"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10">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5" custScaleX="108605" custScaleY="108605">
        <dgm:style>
          <a:lnRef idx="2">
            <a:schemeClr val="dk1"/>
          </a:lnRef>
          <a:fillRef idx="1">
            <a:schemeClr val="lt1"/>
          </a:fillRef>
          <a:effectRef idx="0">
            <a:schemeClr val="dk1"/>
          </a:effectRef>
          <a:fontRef idx="minor">
            <a:schemeClr val="dk1"/>
          </a:fontRef>
        </dgm:style>
      </dgm:prSet>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335" r="7335"/>
          </a:stretch>
        </a:blip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10"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10"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5" custScaleX="108605" custScaleY="108605"/>
      <dgm:spPr>
        <a:prstGeom prst="ellipse">
          <a:avLst/>
        </a:prstGeom>
        <a:blipFill>
          <a:blip xmlns:r="http://schemas.openxmlformats.org/officeDocument/2006/relationships" r:embed="rId4"/>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10"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10" custLinFactNeighborX="1819" custLinFactNeighborY="-7212">
        <dgm:presLayoutVars/>
      </dgm:prSet>
      <dgm:spPr/>
    </dgm:pt>
    <dgm:pt modelId="{F9799C58-A628-4E75-9DAC-6616D2E34649}" type="pres">
      <dgm:prSet presAssocID="{B2F9B3BC-1849-4A4A-BBE4-752B9B492C76}" presName="bottSpace" presStyleCnt="0"/>
      <dgm:spPr/>
    </dgm:pt>
    <dgm:pt modelId="{29E5173E-4664-4BCB-9A1A-19ECEF8772AB}" type="pres">
      <dgm:prSet presAssocID="{2946CE56-B018-4C0E-918D-0B36D170024F}" presName="sibTrans" presStyleCnt="0"/>
      <dgm:spPr/>
    </dgm:pt>
    <dgm:pt modelId="{E52EC23B-FC56-4D7D-8584-1A4F749619C9}" type="pres">
      <dgm:prSet presAssocID="{494F6A9B-71BA-4F56-AF32-DDFAF99837FA}" presName="compNode" presStyleCnt="0"/>
      <dgm:spPr/>
    </dgm:pt>
    <dgm:pt modelId="{6B1ED86D-E81C-4A93-891A-4FCF87D4BFCF}" type="pres">
      <dgm:prSet presAssocID="{494F6A9B-71BA-4F56-AF32-DDFAF99837FA}" presName="topSpace" presStyleCnt="0"/>
      <dgm:spPr/>
    </dgm:pt>
    <dgm:pt modelId="{8298972B-96F3-4AB4-A7AE-A0FC8A26820F}" type="pres">
      <dgm:prSet presAssocID="{494F6A9B-71BA-4F56-AF32-DDFAF99837FA}" presName="photoElip" presStyleLbl="node1" presStyleIdx="4" presStyleCnt="5" custScaleX="108605" custScaleY="108605"/>
      <dgm:spPr>
        <a:blipFill>
          <a:blip xmlns:r="http://schemas.openxmlformats.org/officeDocument/2006/relationships" r:embed="rId5"/>
          <a:srcRect/>
          <a:stretch>
            <a:fillRect l="-17000" r="-17000"/>
          </a:stretch>
        </a:blipFill>
      </dgm:spPr>
    </dgm:pt>
    <dgm:pt modelId="{9CCB4F73-F35F-4AB1-9CC4-08F49336DF38}" type="pres">
      <dgm:prSet presAssocID="{494F6A9B-71BA-4F56-AF32-DDFAF99837FA}" presName="iconSpace" presStyleCnt="0"/>
      <dgm:spPr/>
    </dgm:pt>
    <dgm:pt modelId="{6CD8BE32-1E2C-47C3-A4D4-5C95E4227C9F}" type="pres">
      <dgm:prSet presAssocID="{494F6A9B-71BA-4F56-AF32-DDFAF99837FA}" presName="nameTx" presStyleLbl="revTx" presStyleIdx="8" presStyleCnt="10" custLinFactNeighborY="13895">
        <dgm:presLayoutVars>
          <dgm:chMax val="0"/>
          <dgm:chPref val="0"/>
        </dgm:presLayoutVars>
      </dgm:prSet>
      <dgm:spPr/>
    </dgm:pt>
    <dgm:pt modelId="{1F85E8D7-44D9-42A0-8216-DE63DD8806A3}" type="pres">
      <dgm:prSet presAssocID="{494F6A9B-71BA-4F56-AF32-DDFAF99837FA}" presName="txSpace" presStyleCnt="0"/>
      <dgm:spPr/>
    </dgm:pt>
    <dgm:pt modelId="{677A761A-941E-4732-91F7-78724CA9B792}" type="pres">
      <dgm:prSet presAssocID="{494F6A9B-71BA-4F56-AF32-DDFAF99837FA}" presName="desTx" presStyleLbl="revTx" presStyleIdx="9" presStyleCnt="10">
        <dgm:presLayoutVars/>
      </dgm:prSet>
      <dgm:spPr/>
    </dgm:pt>
    <dgm:pt modelId="{381880F8-5B94-4958-9683-91566FAA6EA0}" type="pres">
      <dgm:prSet presAssocID="{494F6A9B-71BA-4F56-AF32-DDFAF99837FA}"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9DBD9611-F31A-4C29-8218-675A7136103D}" type="presOf" srcId="{494F6A9B-71BA-4F56-AF32-DDFAF99837FA}" destId="{6CD8BE32-1E2C-47C3-A4D4-5C95E4227C9F}" srcOrd="0" destOrd="0" presId="urn:microsoft.com/office/officeart/2019/1/layout/PeoplePortraitsList"/>
    <dgm:cxn modelId="{0F654B65-6400-4570-9CDD-325C02242619}" srcId="{5C72703F-EB58-4B0C-8B2A-EDF2A51B2C6C}" destId="{494F6A9B-71BA-4F56-AF32-DDFAF99837FA}" srcOrd="4" destOrd="0" parTransId="{AD9E9485-D347-466C-85D5-60065F621C2D}" sibTransId="{06DE7189-E941-4D1F-9CE0-AB46472926A0}"/>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 modelId="{E2C4A1B2-8C6A-4EDF-8FFC-BCA452378BDE}" type="presParOf" srcId="{BF30E86D-EAFC-44CE-B56C-D7C5EC7742F3}" destId="{29E5173E-4664-4BCB-9A1A-19ECEF8772AB}" srcOrd="7" destOrd="0" presId="urn:microsoft.com/office/officeart/2019/1/layout/PeoplePortraitsList"/>
    <dgm:cxn modelId="{3C733027-AB73-4051-9138-1AB878A1E55C}" type="presParOf" srcId="{BF30E86D-EAFC-44CE-B56C-D7C5EC7742F3}" destId="{E52EC23B-FC56-4D7D-8584-1A4F749619C9}" srcOrd="8" destOrd="0" presId="urn:microsoft.com/office/officeart/2019/1/layout/PeoplePortraitsList"/>
    <dgm:cxn modelId="{5CF816CE-F070-4A49-87D8-7F807C0CDB40}" type="presParOf" srcId="{E52EC23B-FC56-4D7D-8584-1A4F749619C9}" destId="{6B1ED86D-E81C-4A93-891A-4FCF87D4BFCF}" srcOrd="0" destOrd="0" presId="urn:microsoft.com/office/officeart/2019/1/layout/PeoplePortraitsList"/>
    <dgm:cxn modelId="{3D56145B-868B-4C1D-8FD2-D3E5D15C7898}" type="presParOf" srcId="{E52EC23B-FC56-4D7D-8584-1A4F749619C9}" destId="{8298972B-96F3-4AB4-A7AE-A0FC8A26820F}" srcOrd="1" destOrd="0" presId="urn:microsoft.com/office/officeart/2019/1/layout/PeoplePortraitsList"/>
    <dgm:cxn modelId="{A57C1340-E7BF-4F31-B87E-17F63DB4C2BC}" type="presParOf" srcId="{E52EC23B-FC56-4D7D-8584-1A4F749619C9}" destId="{9CCB4F73-F35F-4AB1-9CC4-08F49336DF38}" srcOrd="2" destOrd="0" presId="urn:microsoft.com/office/officeart/2019/1/layout/PeoplePortraitsList"/>
    <dgm:cxn modelId="{D7BCA551-B76B-4FDA-8B11-6D04868E3461}" type="presParOf" srcId="{E52EC23B-FC56-4D7D-8584-1A4F749619C9}" destId="{6CD8BE32-1E2C-47C3-A4D4-5C95E4227C9F}" srcOrd="3" destOrd="0" presId="urn:microsoft.com/office/officeart/2019/1/layout/PeoplePortraitsList"/>
    <dgm:cxn modelId="{CACB21F3-99EA-4F44-96D8-80507395C4B9}" type="presParOf" srcId="{E52EC23B-FC56-4D7D-8584-1A4F749619C9}" destId="{1F85E8D7-44D9-42A0-8216-DE63DD8806A3}" srcOrd="4" destOrd="0" presId="urn:microsoft.com/office/officeart/2019/1/layout/PeoplePortraitsList"/>
    <dgm:cxn modelId="{9D97A0DF-305C-49F1-8958-9146320312D1}" type="presParOf" srcId="{E52EC23B-FC56-4D7D-8584-1A4F749619C9}" destId="{677A761A-941E-4732-91F7-78724CA9B792}" srcOrd="5" destOrd="0" presId="urn:microsoft.com/office/officeart/2019/1/layout/PeoplePortraitsList"/>
    <dgm:cxn modelId="{1579AD72-747F-4F06-A24D-B7B2340642A0}" type="presParOf" srcId="{E52EC23B-FC56-4D7D-8584-1A4F749619C9}" destId="{381880F8-5B94-4958-9683-91566FAA6EA0}"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1">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Thu thập dữ liệu các đơn hàng</a:t>
          </a:r>
          <a:endParaRPr lang="en-US" sz="1700" dirty="0">
            <a:latin typeface="Arial" panose="020B0604020202020204" pitchFamily="34" charset="0"/>
            <a:cs typeface="Arial" panose="020B0604020202020204" pitchFamily="34" charset="0"/>
          </a:endParaRPr>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0F6BA1FB-59E5-4F16-A7B4-1533BB1F09E4}">
      <dgm:prSet custT="1"/>
      <dgm:spPr>
        <a:solidFill>
          <a:schemeClr val="accent2">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Sinh luật kết hợp (FP – Growth), lưu lên cơ sở dữ liệu</a:t>
          </a:r>
          <a:endParaRPr lang="en-US" sz="1700" dirty="0">
            <a:latin typeface="Arial" panose="020B0604020202020204" pitchFamily="34" charset="0"/>
            <a:cs typeface="Arial" panose="020B0604020202020204" pitchFamily="34" charset="0"/>
          </a:endParaRP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a:t>2</a:t>
          </a:r>
          <a:endParaRPr lang="en-US" dirty="0"/>
        </a:p>
      </dgm:t>
    </dgm:pt>
    <dgm:pt modelId="{1D096F01-AEA8-401D-8348-98E9A81F3CE0}">
      <dgm:prSet custT="1"/>
      <dgm:spPr>
        <a:solidFill>
          <a:schemeClr val="accent4">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Lấy sản phẩm trong giỏ hàng, sản phẩm trong lịch sử xem</a:t>
          </a:r>
          <a:endParaRPr lang="en-US" sz="1700" dirty="0">
            <a:latin typeface="Arial" panose="020B0604020202020204" pitchFamily="34" charset="0"/>
            <a:cs typeface="Arial" panose="020B0604020202020204" pitchFamily="34" charset="0"/>
          </a:endParaRP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a:t>3</a:t>
          </a:r>
          <a:endParaRPr lang="en-US" dirty="0"/>
        </a:p>
      </dgm:t>
    </dgm:pt>
    <dgm:pt modelId="{DE16CBB4-D3F4-44AD-8379-3A5D78B889D5}">
      <dgm:prSet custT="1"/>
      <dgm:spPr>
        <a:solidFill>
          <a:schemeClr val="accent5">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Tìm kiếm sản phẩm thích hợp dựa vào luật kết hợp</a:t>
          </a:r>
          <a:endParaRPr lang="en-US" sz="1700" dirty="0">
            <a:latin typeface="Arial" panose="020B0604020202020204" pitchFamily="34" charset="0"/>
            <a:cs typeface="Arial" panose="020B0604020202020204" pitchFamily="34" charset="0"/>
          </a:endParaRPr>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r>
            <a:rPr lang="en-US"/>
            <a:t>4</a:t>
          </a:r>
          <a:endParaRPr lang="en-US" dirty="0"/>
        </a:p>
      </dgm:t>
    </dgm:pt>
    <dgm:pt modelId="{F7B81412-5EAE-488C-9259-0FA0EB0F090B}">
      <dgm:prSet custT="1"/>
      <dgm:spPr>
        <a:solidFill>
          <a:schemeClr val="accent6">
            <a:lumMod val="20000"/>
            <a:lumOff val="80000"/>
            <a:alpha val="90000"/>
          </a:schemeClr>
        </a:solidFill>
        <a:ln>
          <a:noFill/>
        </a:ln>
      </dgm:spPr>
      <dgm:t>
        <a:bodyPr/>
        <a:lstStyle/>
        <a:p>
          <a:pPr algn="ctr">
            <a:lnSpc>
              <a:spcPct val="100000"/>
            </a:lnSpc>
          </a:pPr>
          <a:r>
            <a:rPr lang="vi-VN" sz="1700" b="0" i="0" u="none">
              <a:latin typeface="Arial" panose="020B0604020202020204" pitchFamily="34" charset="0"/>
              <a:cs typeface="Arial" panose="020B0604020202020204" pitchFamily="34" charset="0"/>
            </a:rPr>
            <a:t>Hiển thị sản phẩm gợi ý</a:t>
          </a:r>
          <a:endParaRPr lang="en-US" sz="1700" dirty="0">
            <a:latin typeface="Arial" panose="020B0604020202020204" pitchFamily="34" charset="0"/>
            <a:cs typeface="Arial" panose="020B0604020202020204" pitchFamily="34" charset="0"/>
          </a:endParaRPr>
        </a:p>
      </dgm:t>
    </dgm:pt>
    <dgm:pt modelId="{C9E63F01-62A4-4331-A67D-7FE563CE9D07}" type="parTrans" cxnId="{AD7281BE-8A99-43C0-9016-4082EB985BF2}">
      <dgm:prSet/>
      <dgm:spPr/>
      <dgm:t>
        <a:bodyPr/>
        <a:lstStyle/>
        <a:p>
          <a:endParaRPr lang="en-US"/>
        </a:p>
      </dgm:t>
    </dgm:pt>
    <dgm:pt modelId="{32E76676-0672-4988-9FB1-308093FF8D5C}" type="sibTrans" cxnId="{AD7281BE-8A99-43C0-9016-4082EB985BF2}">
      <dgm:prSet phldrT="5" phldr="0"/>
      <dgm:spPr>
        <a:solidFill>
          <a:schemeClr val="accent6"/>
        </a:solidFill>
        <a:ln>
          <a:noFill/>
        </a:ln>
      </dgm:spPr>
      <dgm:t>
        <a:bodyPr/>
        <a:lstStyle/>
        <a:p>
          <a:r>
            <a:rPr lang="en-US"/>
            <a:t>5</a:t>
          </a:r>
          <a:endParaRPr lang="en-US"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5"/>
      <dgm:spPr/>
    </dgm:pt>
    <dgm:pt modelId="{C08FC467-91FE-48BD-B243-273925C2B75A}" type="pres">
      <dgm:prSet presAssocID="{7DBF5CB5-29DD-4671-A0F3-981D48571500}" presName="sibTransNodeCircle" presStyleLbl="alignNode1" presStyleIdx="2" presStyleCnt="10">
        <dgm:presLayoutVars>
          <dgm:chMax val="0"/>
          <dgm:bulletEnabled/>
        </dgm:presLayoutVars>
      </dgm:prSet>
      <dgm:spPr/>
    </dgm:pt>
    <dgm:pt modelId="{DE393E47-CBB6-4D77-A342-C9AFD9FC8CB6}" type="pres">
      <dgm:prSet presAssocID="{0F6BA1FB-59E5-4F16-A7B4-1533BB1F09E4}" presName="bottomLine" presStyleLbl="alignNode1" presStyleIdx="3" presStyleCnt="10">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5">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5"/>
      <dgm:spPr/>
    </dgm:pt>
    <dgm:pt modelId="{4104A2F1-FB99-4C42-8067-46B8EEEC9610}" type="pres">
      <dgm:prSet presAssocID="{6088456C-4B73-4948-985C-DD954DEF44EF}" presName="sibTransNodeCircle" presStyleLbl="alignNode1" presStyleIdx="4" presStyleCnt="10">
        <dgm:presLayoutVars>
          <dgm:chMax val="0"/>
          <dgm:bulletEnabled/>
        </dgm:presLayoutVars>
      </dgm:prSet>
      <dgm:spPr/>
    </dgm:pt>
    <dgm:pt modelId="{2EB92C72-3528-4913-AFF6-FF0B4F338399}" type="pres">
      <dgm:prSet presAssocID="{1D096F01-AEA8-401D-8348-98E9A81F3CE0}" presName="bottomLine" presStyleLbl="alignNode1" presStyleIdx="5" presStyleCnt="10">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5">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7244" y="781460"/>
          <a:ext cx="1828799" cy="1828799"/>
        </a:xfrm>
        <a:prstGeom prst="ellipse">
          <a:avLst/>
        </a:prstGeom>
        <a:blipFill>
          <a:blip xmlns:r="http://schemas.openxmlformats.org/officeDocument/2006/relationships" r:embed="rId1"/>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1185"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ysClr val="windowText" lastClr="000000"/>
              </a:solidFill>
              <a:latin typeface="Arial" panose="020B0604020202020204" pitchFamily="34" charset="0"/>
              <a:cs typeface="Arial" panose="020B0604020202020204" pitchFamily="34" charset="0"/>
            </a:rPr>
            <a:t>NextJS</a:t>
          </a:r>
          <a:br>
            <a:rPr lang="en-US" sz="1600" kern="1200">
              <a:solidFill>
                <a:sysClr val="windowText" lastClr="000000"/>
              </a:solidFill>
              <a:latin typeface="Arial" panose="020B0604020202020204" pitchFamily="34" charset="0"/>
              <a:cs typeface="Arial" panose="020B0604020202020204" pitchFamily="34" charset="0"/>
            </a:rPr>
          </a:br>
          <a:r>
            <a:rPr lang="vi-VN" sz="1600" b="0" kern="1200">
              <a:solidFill>
                <a:sysClr val="windowText" lastClr="000000"/>
              </a:solidFill>
              <a:latin typeface="Arial" panose="020B0604020202020204" pitchFamily="34" charset="0"/>
              <a:cs typeface="Arial" panose="020B0604020202020204" pitchFamily="34" charset="0"/>
            </a:rPr>
            <a:t>Frontend</a:t>
          </a:r>
          <a:endParaRPr lang="en-US" sz="1600" b="0" kern="1200" dirty="0">
            <a:solidFill>
              <a:sysClr val="windowText" lastClr="000000"/>
            </a:solidFill>
            <a:latin typeface="Arial" panose="020B0604020202020204" pitchFamily="34" charset="0"/>
            <a:cs typeface="Arial" panose="020B0604020202020204" pitchFamily="34" charset="0"/>
          </a:endParaRPr>
        </a:p>
      </dsp:txBody>
      <dsp:txXfrm>
        <a:off x="11185" y="2951374"/>
        <a:ext cx="1840917" cy="487484"/>
      </dsp:txXfrm>
    </dsp:sp>
    <dsp:sp modelId="{7D166BBB-55AF-452C-B9A0-94A1EE55FF4F}">
      <dsp:nvSpPr>
        <dsp:cNvPr id="0" name=""/>
        <dsp:cNvSpPr/>
      </dsp:nvSpPr>
      <dsp:spPr>
        <a:xfrm>
          <a:off x="11185" y="3417023"/>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180322" y="781460"/>
          <a:ext cx="1828799" cy="1828799"/>
        </a:xfrm>
        <a:prstGeom prst="ellipse">
          <a:avLst/>
        </a:prstGeom>
        <a:blipFill>
          <a:blip xmlns:r="http://schemas.openxmlformats.org/officeDocument/2006/relationships" r:embed="rId2"/>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174263"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NodeJS</a:t>
          </a:r>
          <a:br>
            <a:rPr lang="en-US" sz="1600" kern="1200">
              <a:solidFill>
                <a:schemeClr val="tx1"/>
              </a:solidFill>
              <a:latin typeface="Arial" panose="020B0604020202020204" pitchFamily="34" charset="0"/>
              <a:cs typeface="Arial" panose="020B0604020202020204" pitchFamily="34" charset="0"/>
            </a:rPr>
          </a:br>
          <a:r>
            <a:rPr lang="vi-VN" sz="1600" b="0" kern="1200">
              <a:solidFill>
                <a:schemeClr val="tx1"/>
              </a:solidFill>
              <a:latin typeface="Arial" panose="020B0604020202020204" pitchFamily="34" charset="0"/>
              <a:cs typeface="Arial" panose="020B0604020202020204" pitchFamily="34" charset="0"/>
            </a:rPr>
            <a:t>Backend</a:t>
          </a:r>
          <a:endParaRPr lang="en-US" sz="1600" b="0" kern="1200" dirty="0">
            <a:solidFill>
              <a:schemeClr val="tx1"/>
            </a:solidFill>
            <a:latin typeface="Arial" panose="020B0604020202020204" pitchFamily="34" charset="0"/>
            <a:cs typeface="Arial" panose="020B0604020202020204" pitchFamily="34" charset="0"/>
          </a:endParaRPr>
        </a:p>
      </dsp:txBody>
      <dsp:txXfrm>
        <a:off x="2174263" y="2951374"/>
        <a:ext cx="1840917" cy="487484"/>
      </dsp:txXfrm>
    </dsp:sp>
    <dsp:sp modelId="{1223E777-77CB-4A9A-BF21-12B513842696}">
      <dsp:nvSpPr>
        <dsp:cNvPr id="0" name=""/>
        <dsp:cNvSpPr/>
      </dsp:nvSpPr>
      <dsp:spPr>
        <a:xfrm>
          <a:off x="2174263" y="3417023"/>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4343400" y="781460"/>
          <a:ext cx="1828799" cy="1828799"/>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335" r="7335"/>
          </a:stretch>
        </a:blip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9B5C14B8-8D61-4009-9F8C-194486F530FA}">
      <dsp:nvSpPr>
        <dsp:cNvPr id="0" name=""/>
        <dsp:cNvSpPr/>
      </dsp:nvSpPr>
      <dsp:spPr>
        <a:xfrm>
          <a:off x="4337341"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MongoDB</a:t>
          </a:r>
          <a:br>
            <a:rPr lang="en-US" sz="1600" kern="1200">
              <a:solidFill>
                <a:schemeClr val="tx1"/>
              </a:solidFill>
              <a:latin typeface="Arial" panose="020B0604020202020204" pitchFamily="34" charset="0"/>
              <a:cs typeface="Arial" panose="020B0604020202020204" pitchFamily="34" charset="0"/>
            </a:rPr>
          </a:br>
          <a:r>
            <a:rPr lang="vi-VN" sz="1600" b="0" kern="1200">
              <a:solidFill>
                <a:schemeClr val="tx1"/>
              </a:solidFill>
              <a:latin typeface="Arial" panose="020B0604020202020204" pitchFamily="34" charset="0"/>
              <a:cs typeface="Arial" panose="020B0604020202020204" pitchFamily="34" charset="0"/>
            </a:rPr>
            <a:t>database</a:t>
          </a:r>
          <a:endParaRPr lang="en-US" sz="1600" b="0" kern="1200" dirty="0">
            <a:solidFill>
              <a:schemeClr val="tx1"/>
            </a:solidFill>
            <a:latin typeface="Arial" panose="020B0604020202020204" pitchFamily="34" charset="0"/>
            <a:cs typeface="Arial" panose="020B0604020202020204" pitchFamily="34" charset="0"/>
          </a:endParaRPr>
        </a:p>
      </dsp:txBody>
      <dsp:txXfrm>
        <a:off x="4337341" y="2951374"/>
        <a:ext cx="1840917" cy="487484"/>
      </dsp:txXfrm>
    </dsp:sp>
    <dsp:sp modelId="{EE420F84-477D-4635-BEF8-66426E9A259D}">
      <dsp:nvSpPr>
        <dsp:cNvPr id="0" name=""/>
        <dsp:cNvSpPr/>
      </dsp:nvSpPr>
      <dsp:spPr>
        <a:xfrm>
          <a:off x="4596929" y="2539746"/>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6506477" y="781460"/>
          <a:ext cx="1828799" cy="1828799"/>
        </a:xfrm>
        <a:prstGeom prst="ellipse">
          <a:avLst/>
        </a:prstGeom>
        <a:blipFill>
          <a:blip xmlns:r="http://schemas.openxmlformats.org/officeDocument/2006/relationships" r:embed="rId4"/>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6500419" y="2951374"/>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FP - growth</a:t>
          </a:r>
          <a:endParaRPr lang="en-US" sz="1600" b="0" kern="1200" dirty="0">
            <a:solidFill>
              <a:schemeClr val="tx1"/>
            </a:solidFill>
            <a:latin typeface="Arial" panose="020B0604020202020204" pitchFamily="34" charset="0"/>
            <a:cs typeface="Arial" panose="020B0604020202020204" pitchFamily="34" charset="0"/>
          </a:endParaRPr>
        </a:p>
      </dsp:txBody>
      <dsp:txXfrm>
        <a:off x="6500419" y="2951374"/>
        <a:ext cx="1840917" cy="487484"/>
      </dsp:txXfrm>
    </dsp:sp>
    <dsp:sp modelId="{5A7600AF-A34B-4D03-B3D6-B3C760AE8E06}">
      <dsp:nvSpPr>
        <dsp:cNvPr id="0" name=""/>
        <dsp:cNvSpPr/>
      </dsp:nvSpPr>
      <dsp:spPr>
        <a:xfrm>
          <a:off x="6533905" y="3373469"/>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 modelId="{8298972B-96F3-4AB4-A7AE-A0FC8A26820F}">
      <dsp:nvSpPr>
        <dsp:cNvPr id="0" name=""/>
        <dsp:cNvSpPr/>
      </dsp:nvSpPr>
      <dsp:spPr>
        <a:xfrm>
          <a:off x="8669555" y="781460"/>
          <a:ext cx="1828799" cy="1828799"/>
        </a:xfrm>
        <a:prstGeom prst="ellipse">
          <a:avLst/>
        </a:prstGeom>
        <a:blipFill>
          <a:blip xmlns:r="http://schemas.openxmlformats.org/officeDocument/2006/relationships" r:embed="rId5"/>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8BE32-1E2C-47C3-A4D4-5C95E4227C9F}">
      <dsp:nvSpPr>
        <dsp:cNvPr id="0" name=""/>
        <dsp:cNvSpPr/>
      </dsp:nvSpPr>
      <dsp:spPr>
        <a:xfrm>
          <a:off x="8663496" y="2931986"/>
          <a:ext cx="1840917"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vi-VN" sz="2800" b="0" kern="1200">
              <a:solidFill>
                <a:schemeClr val="tx1"/>
              </a:solidFill>
              <a:latin typeface="Arial" panose="020B0604020202020204" pitchFamily="34" charset="0"/>
              <a:cs typeface="Arial" panose="020B0604020202020204" pitchFamily="34" charset="0"/>
            </a:rPr>
            <a:t>Python</a:t>
          </a:r>
          <a:endParaRPr lang="en-US" sz="1600" b="0" kern="1200" dirty="0">
            <a:solidFill>
              <a:schemeClr val="tx1"/>
            </a:solidFill>
            <a:latin typeface="Arial" panose="020B0604020202020204" pitchFamily="34" charset="0"/>
            <a:cs typeface="Arial" panose="020B0604020202020204" pitchFamily="34" charset="0"/>
          </a:endParaRPr>
        </a:p>
      </dsp:txBody>
      <dsp:txXfrm>
        <a:off x="8663496" y="2931986"/>
        <a:ext cx="1840917" cy="487484"/>
      </dsp:txXfrm>
    </dsp:sp>
    <dsp:sp modelId="{677A761A-941E-4732-91F7-78724CA9B792}">
      <dsp:nvSpPr>
        <dsp:cNvPr id="0" name=""/>
        <dsp:cNvSpPr/>
      </dsp:nvSpPr>
      <dsp:spPr>
        <a:xfrm>
          <a:off x="8663496" y="3417023"/>
          <a:ext cx="1840917" cy="60391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484" y="517200"/>
          <a:ext cx="1886775" cy="2641486"/>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Thu thập dữ liệu các đơn hàng</a:t>
          </a:r>
          <a:endParaRPr lang="en-US" sz="1700" kern="1200" dirty="0">
            <a:latin typeface="Arial" panose="020B0604020202020204" pitchFamily="34" charset="0"/>
            <a:cs typeface="Arial" panose="020B0604020202020204" pitchFamily="34" charset="0"/>
          </a:endParaRPr>
        </a:p>
      </dsp:txBody>
      <dsp:txXfrm>
        <a:off x="3484" y="1520965"/>
        <a:ext cx="1886775" cy="1584891"/>
      </dsp:txXfrm>
    </dsp:sp>
    <dsp:sp modelId="{9C3A7F13-9585-42DF-AD32-B56F82B123C8}">
      <dsp:nvSpPr>
        <dsp:cNvPr id="0" name=""/>
        <dsp:cNvSpPr/>
      </dsp:nvSpPr>
      <dsp:spPr>
        <a:xfrm>
          <a:off x="550649" y="781349"/>
          <a:ext cx="792445" cy="792445"/>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endParaRPr lang="en-US" sz="3800" kern="1200" dirty="0"/>
        </a:p>
      </dsp:txBody>
      <dsp:txXfrm>
        <a:off x="666700" y="897400"/>
        <a:ext cx="560343" cy="560343"/>
      </dsp:txXfrm>
    </dsp:sp>
    <dsp:sp modelId="{923B2301-552B-45D2-9EF0-53A10AA17FC6}">
      <dsp:nvSpPr>
        <dsp:cNvPr id="0" name=""/>
        <dsp:cNvSpPr/>
      </dsp:nvSpPr>
      <dsp:spPr>
        <a:xfrm>
          <a:off x="3484" y="3158615"/>
          <a:ext cx="1886775"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078938" y="517200"/>
          <a:ext cx="1886775" cy="2641486"/>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Sinh luật kết hợp (FP – Growth), lưu lên cơ sở dữ liệu</a:t>
          </a:r>
          <a:endParaRPr lang="en-US" sz="1700" kern="1200" dirty="0">
            <a:latin typeface="Arial" panose="020B0604020202020204" pitchFamily="34" charset="0"/>
            <a:cs typeface="Arial" panose="020B0604020202020204" pitchFamily="34" charset="0"/>
          </a:endParaRPr>
        </a:p>
      </dsp:txBody>
      <dsp:txXfrm>
        <a:off x="2078938" y="1520965"/>
        <a:ext cx="1886775" cy="1584891"/>
      </dsp:txXfrm>
    </dsp:sp>
    <dsp:sp modelId="{C08FC467-91FE-48BD-B243-273925C2B75A}">
      <dsp:nvSpPr>
        <dsp:cNvPr id="0" name=""/>
        <dsp:cNvSpPr/>
      </dsp:nvSpPr>
      <dsp:spPr>
        <a:xfrm>
          <a:off x="2626103" y="781349"/>
          <a:ext cx="792445" cy="792445"/>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endParaRPr lang="en-US" sz="3800" kern="1200" dirty="0"/>
        </a:p>
      </dsp:txBody>
      <dsp:txXfrm>
        <a:off x="2742154" y="897400"/>
        <a:ext cx="560343" cy="560343"/>
      </dsp:txXfrm>
    </dsp:sp>
    <dsp:sp modelId="{DE393E47-CBB6-4D77-A342-C9AFD9FC8CB6}">
      <dsp:nvSpPr>
        <dsp:cNvPr id="0" name=""/>
        <dsp:cNvSpPr/>
      </dsp:nvSpPr>
      <dsp:spPr>
        <a:xfrm>
          <a:off x="2078938" y="3158615"/>
          <a:ext cx="1886775"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4154392" y="517200"/>
          <a:ext cx="1886775" cy="2641486"/>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Lấy sản phẩm trong giỏ hàng, sản phẩm trong lịch sử xem</a:t>
          </a:r>
          <a:endParaRPr lang="en-US" sz="1700" kern="1200" dirty="0">
            <a:latin typeface="Arial" panose="020B0604020202020204" pitchFamily="34" charset="0"/>
            <a:cs typeface="Arial" panose="020B0604020202020204" pitchFamily="34" charset="0"/>
          </a:endParaRPr>
        </a:p>
      </dsp:txBody>
      <dsp:txXfrm>
        <a:off x="4154392" y="1520965"/>
        <a:ext cx="1886775" cy="1584891"/>
      </dsp:txXfrm>
    </dsp:sp>
    <dsp:sp modelId="{4104A2F1-FB99-4C42-8067-46B8EEEC9610}">
      <dsp:nvSpPr>
        <dsp:cNvPr id="0" name=""/>
        <dsp:cNvSpPr/>
      </dsp:nvSpPr>
      <dsp:spPr>
        <a:xfrm>
          <a:off x="4701557" y="781349"/>
          <a:ext cx="792445" cy="792445"/>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endParaRPr lang="en-US" sz="3800" kern="1200" dirty="0"/>
        </a:p>
      </dsp:txBody>
      <dsp:txXfrm>
        <a:off x="4817608" y="897400"/>
        <a:ext cx="560343" cy="560343"/>
      </dsp:txXfrm>
    </dsp:sp>
    <dsp:sp modelId="{2EB92C72-3528-4913-AFF6-FF0B4F338399}">
      <dsp:nvSpPr>
        <dsp:cNvPr id="0" name=""/>
        <dsp:cNvSpPr/>
      </dsp:nvSpPr>
      <dsp:spPr>
        <a:xfrm>
          <a:off x="4154392" y="3158615"/>
          <a:ext cx="1886775"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229845" y="517200"/>
          <a:ext cx="1886775" cy="2641486"/>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Tìm kiếm sản phẩm thích hợp dựa vào luật kết hợp</a:t>
          </a:r>
          <a:endParaRPr lang="en-US" sz="1700" kern="1200" dirty="0">
            <a:latin typeface="Arial" panose="020B0604020202020204" pitchFamily="34" charset="0"/>
            <a:cs typeface="Arial" panose="020B0604020202020204" pitchFamily="34" charset="0"/>
          </a:endParaRPr>
        </a:p>
      </dsp:txBody>
      <dsp:txXfrm>
        <a:off x="6229845" y="1520965"/>
        <a:ext cx="1886775" cy="1584891"/>
      </dsp:txXfrm>
    </dsp:sp>
    <dsp:sp modelId="{AC6B335A-D8B4-46D8-93DE-B9EF1773F6AC}">
      <dsp:nvSpPr>
        <dsp:cNvPr id="0" name=""/>
        <dsp:cNvSpPr/>
      </dsp:nvSpPr>
      <dsp:spPr>
        <a:xfrm>
          <a:off x="6777010" y="781349"/>
          <a:ext cx="792445" cy="792445"/>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endParaRPr lang="en-US" sz="3800" kern="1200" dirty="0"/>
        </a:p>
      </dsp:txBody>
      <dsp:txXfrm>
        <a:off x="6893061" y="897400"/>
        <a:ext cx="560343" cy="560343"/>
      </dsp:txXfrm>
    </dsp:sp>
    <dsp:sp modelId="{7B3E0A16-DB85-46CA-87D6-4D39F6DBFC52}">
      <dsp:nvSpPr>
        <dsp:cNvPr id="0" name=""/>
        <dsp:cNvSpPr/>
      </dsp:nvSpPr>
      <dsp:spPr>
        <a:xfrm>
          <a:off x="6229845" y="3158615"/>
          <a:ext cx="1886775"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8305299" y="517200"/>
          <a:ext cx="1886775" cy="2641486"/>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7100" tIns="330200" rIns="147100" bIns="330200" numCol="1" spcCol="1270" anchor="t" anchorCtr="0">
          <a:noAutofit/>
        </a:bodyPr>
        <a:lstStyle/>
        <a:p>
          <a:pPr marL="0" lvl="0" indent="0" algn="ctr" defTabSz="755650">
            <a:lnSpc>
              <a:spcPct val="100000"/>
            </a:lnSpc>
            <a:spcBef>
              <a:spcPct val="0"/>
            </a:spcBef>
            <a:spcAft>
              <a:spcPct val="35000"/>
            </a:spcAft>
            <a:buNone/>
          </a:pPr>
          <a:r>
            <a:rPr lang="vi-VN" sz="1700" b="0" i="0" u="none" kern="1200">
              <a:latin typeface="Arial" panose="020B0604020202020204" pitchFamily="34" charset="0"/>
              <a:cs typeface="Arial" panose="020B0604020202020204" pitchFamily="34" charset="0"/>
            </a:rPr>
            <a:t>Hiển thị sản phẩm gợi ý</a:t>
          </a:r>
          <a:endParaRPr lang="en-US" sz="1700" kern="1200" dirty="0">
            <a:latin typeface="Arial" panose="020B0604020202020204" pitchFamily="34" charset="0"/>
            <a:cs typeface="Arial" panose="020B0604020202020204" pitchFamily="34" charset="0"/>
          </a:endParaRPr>
        </a:p>
      </dsp:txBody>
      <dsp:txXfrm>
        <a:off x="8305299" y="1520965"/>
        <a:ext cx="1886775" cy="1584891"/>
      </dsp:txXfrm>
    </dsp:sp>
    <dsp:sp modelId="{06772805-3643-43C2-9C80-F43268C57C20}">
      <dsp:nvSpPr>
        <dsp:cNvPr id="0" name=""/>
        <dsp:cNvSpPr/>
      </dsp:nvSpPr>
      <dsp:spPr>
        <a:xfrm>
          <a:off x="8852464" y="781349"/>
          <a:ext cx="792445" cy="792445"/>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endParaRPr lang="en-US" sz="3800" kern="1200" dirty="0"/>
        </a:p>
      </dsp:txBody>
      <dsp:txXfrm>
        <a:off x="8968515" y="897400"/>
        <a:ext cx="560343" cy="560343"/>
      </dsp:txXfrm>
    </dsp:sp>
    <dsp:sp modelId="{77F59A8B-7684-4E29-B44F-B0F96367FE70}">
      <dsp:nvSpPr>
        <dsp:cNvPr id="0" name=""/>
        <dsp:cNvSpPr/>
      </dsp:nvSpPr>
      <dsp:spPr>
        <a:xfrm>
          <a:off x="8305299" y="3158615"/>
          <a:ext cx="1886775"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p>
        </p:txBody>
      </p:sp>
      <p:sp>
        <p:nvSpPr>
          <p:cNvPr id="4" name="Slide Number Placeholder 3"/>
          <p:cNvSpPr>
            <a:spLocks noGrp="1"/>
          </p:cNvSpPr>
          <p:nvPr>
            <p:ph type="sldNum" sz="quarter" idx="5"/>
          </p:nvPr>
        </p:nvSpPr>
        <p:spPr/>
        <p:txBody>
          <a:bodyPr/>
          <a:lstStyle/>
          <a:p>
            <a:fld id="{D40C6A29-4676-420C-BBE3-ACC2B80F64D4}" type="slidenum">
              <a:rPr lang="en-US" smtClean="0"/>
              <a:t>1</a:t>
            </a:fld>
            <a:endParaRPr lang="en-US" dirty="0"/>
          </a:p>
        </p:txBody>
      </p:sp>
    </p:spTree>
    <p:extLst>
      <p:ext uri="{BB962C8B-B14F-4D97-AF65-F5344CB8AC3E}">
        <p14:creationId xmlns:p14="http://schemas.microsoft.com/office/powerpoint/2010/main" val="118187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Bán hàng trực tuyến là xu thế tất yếu của kinh doanh hiện đại, giúp doanh nghiệp dễ dàng tiếp cận người dùng, tiết kiệm tri phí vận hành, quảng bá; giúp người dùng mua hàng nhanh chóng, tiện lợi.</a:t>
            </a:r>
          </a:p>
          <a:p>
            <a:pPr marL="171450" indent="-171450">
              <a:buFontTx/>
              <a:buChar char="-"/>
            </a:pPr>
            <a:r>
              <a:rPr lang="vi-VN"/>
              <a:t>Chưa nhiều doanh nghiệp bán hàng tạp hóa đầu từ vào bán hàng trực tuyến qua website do hầu như các doanh nghiệp bán hàng tạp hóa có quy mô vừa và nhỏ. Chỉ một vài doanh nghiệp lớn đẩy mạnh bán hàng trực tuyến như Winmart, bách hóa xanh.</a:t>
            </a:r>
          </a:p>
          <a:p>
            <a:pPr marL="171450" indent="-171450">
              <a:buFontTx/>
              <a:buChar char="-"/>
            </a:pPr>
            <a:r>
              <a:rPr lang="vi-VN"/>
              <a:t>dd</a:t>
            </a: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1575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5</a:t>
            </a:fld>
            <a:endParaRPr lang="en-US" dirty="0"/>
          </a:p>
        </p:txBody>
      </p:sp>
    </p:spTree>
    <p:extLst>
      <p:ext uri="{BB962C8B-B14F-4D97-AF65-F5344CB8AC3E}">
        <p14:creationId xmlns:p14="http://schemas.microsoft.com/office/powerpoint/2010/main" val="356538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292457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323384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dirty="0"/>
          </a:p>
        </p:txBody>
      </p:sp>
    </p:spTree>
    <p:extLst>
      <p:ext uri="{BB962C8B-B14F-4D97-AF65-F5344CB8AC3E}">
        <p14:creationId xmlns:p14="http://schemas.microsoft.com/office/powerpoint/2010/main" val="40313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Bán hàng trực tuyến là xu thế tất yếu của kinh doanh hiện đại, giúp doanh nghiệp dễ dàng tiếp cận người dùng, tiết kiệm tri phí vận hành, quảng bá; giúp người dùng mua hàng nhanh chóng, tiện lợi.</a:t>
            </a:r>
          </a:p>
          <a:p>
            <a:pPr marL="171450" indent="-171450">
              <a:buFontTx/>
              <a:buChar char="-"/>
            </a:pPr>
            <a:r>
              <a:rPr lang="vi-VN"/>
              <a:t>Chưa nhiều doanh nghiệp bán hàng tạp hóa đầu từ vào bán hàng trực tuyến qua website do hầu như các doanh nghiệp bán hàng tạp hóa có quy mô vừa và nhỏ. Chỉ một vài doanh nghiệp lớn đẩy mạnh bán hàng trực tuyến như Winmart, bách hóa xanh.</a:t>
            </a:r>
          </a:p>
          <a:p>
            <a:pPr marL="171450" indent="-171450">
              <a:buFontTx/>
              <a:buChar char="-"/>
            </a:pPr>
            <a:r>
              <a:rPr lang="vi-VN"/>
              <a:t>dd</a:t>
            </a:r>
            <a:endParaRPr lang="en-US"/>
          </a:p>
        </p:txBody>
      </p:sp>
      <p:sp>
        <p:nvSpPr>
          <p:cNvPr id="4" name="Slide Number Placeholder 3"/>
          <p:cNvSpPr>
            <a:spLocks noGrp="1"/>
          </p:cNvSpPr>
          <p:nvPr>
            <p:ph type="sldNum" sz="quarter" idx="5"/>
          </p:nvPr>
        </p:nvSpPr>
        <p:spPr/>
        <p:txBody>
          <a:bodyPr/>
          <a:lstStyle/>
          <a:p>
            <a:fld id="{D40C6A29-4676-420C-BBE3-ACC2B80F64D4}" type="slidenum">
              <a:rPr lang="en-US" smtClean="0"/>
              <a:t>13</a:t>
            </a:fld>
            <a:endParaRPr lang="en-US" dirty="0"/>
          </a:p>
        </p:txBody>
      </p:sp>
    </p:spTree>
    <p:extLst>
      <p:ext uri="{BB962C8B-B14F-4D97-AF65-F5344CB8AC3E}">
        <p14:creationId xmlns:p14="http://schemas.microsoft.com/office/powerpoint/2010/main" val="332220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lgn="l">
              <a:defRPr>
                <a:latin typeface="+mn-lt"/>
              </a:defRPr>
            </a:lvl1pPr>
          </a:lstStyle>
          <a:p>
            <a:pPr>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Arial" panose="020B0604020202020204" pitchFamily="34" charset="0"/>
                <a:cs typeface="Arial" panose="020B0604020202020204" pitchFamily="34" charset="0"/>
              </a:defRPr>
            </a:lvl1p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Arial" panose="020B0604020202020204" pitchFamily="34" charset="0"/>
                <a:cs typeface="Arial" panose="020B0604020202020204" pitchFamily="34" charset="0"/>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8D5908-3B7D-417C-B3C1-C73ED5F31B9F}"/>
              </a:ext>
            </a:extLst>
          </p:cNvPr>
          <p:cNvSpPr txBox="1"/>
          <p:nvPr/>
        </p:nvSpPr>
        <p:spPr>
          <a:xfrm>
            <a:off x="3676588" y="455114"/>
            <a:ext cx="4838825" cy="369332"/>
          </a:xfrm>
          <a:prstGeom prst="rect">
            <a:avLst/>
          </a:prstGeom>
          <a:noFill/>
        </p:spPr>
        <p:txBody>
          <a:bodyPr wrap="none" rtlCol="0">
            <a:spAutoFit/>
          </a:bodyPr>
          <a:lstStyle/>
          <a:p>
            <a:pPr algn="ctr"/>
            <a:r>
              <a:rPr lang="vi-VN" b="1">
                <a:latin typeface="Arial" panose="020B0604020202020204" pitchFamily="34" charset="0"/>
                <a:cs typeface="Arial" panose="020B0604020202020204" pitchFamily="34" charset="0"/>
              </a:rPr>
              <a:t>TRƯỜNG ĐẠI HỌC CÔNG NGHIỆP HÀ NỘI</a:t>
            </a:r>
            <a:endParaRPr lang="en-US" b="1">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0F83C6-B5BA-44C7-8827-62168674C998}"/>
              </a:ext>
            </a:extLst>
          </p:cNvPr>
          <p:cNvSpPr txBox="1"/>
          <p:nvPr/>
        </p:nvSpPr>
        <p:spPr>
          <a:xfrm>
            <a:off x="4257483" y="824446"/>
            <a:ext cx="3677032" cy="369332"/>
          </a:xfrm>
          <a:prstGeom prst="rect">
            <a:avLst/>
          </a:prstGeom>
          <a:noFill/>
        </p:spPr>
        <p:txBody>
          <a:bodyPr wrap="none" rtlCol="0">
            <a:spAutoFit/>
          </a:bodyPr>
          <a:lstStyle/>
          <a:p>
            <a:pPr algn="ctr"/>
            <a:r>
              <a:rPr lang="vi-VN" b="1">
                <a:latin typeface="Arial" panose="020B0604020202020204" pitchFamily="34" charset="0"/>
                <a:cs typeface="Arial" panose="020B0604020202020204" pitchFamily="34" charset="0"/>
              </a:rPr>
              <a:t>KHOA CÔNG NGHỆ THÔNG TIN</a:t>
            </a:r>
            <a:endParaRPr lang="en-US" b="1">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94F323-E729-4147-8C8E-DA056EF7306C}"/>
              </a:ext>
            </a:extLst>
          </p:cNvPr>
          <p:cNvSpPr txBox="1"/>
          <p:nvPr/>
        </p:nvSpPr>
        <p:spPr>
          <a:xfrm>
            <a:off x="3165231" y="2925217"/>
            <a:ext cx="5861541" cy="369332"/>
          </a:xfrm>
          <a:prstGeom prst="rect">
            <a:avLst/>
          </a:prstGeom>
          <a:noFill/>
        </p:spPr>
        <p:txBody>
          <a:bodyPr wrap="none" rtlCol="0">
            <a:spAutoFit/>
          </a:bodyPr>
          <a:lstStyle/>
          <a:p>
            <a:pPr algn="ctr"/>
            <a:r>
              <a:rPr lang="vi-VN" b="1" dirty="0">
                <a:solidFill>
                  <a:srgbClr val="0070C0"/>
                </a:solidFill>
                <a:latin typeface="Arial" panose="020B0604020202020204" pitchFamily="34" charset="0"/>
                <a:cs typeface="Arial" panose="020B0604020202020204" pitchFamily="34" charset="0"/>
              </a:rPr>
              <a:t>ĐỒ ÁN TỐT NGHIỆP NGÀNH</a:t>
            </a:r>
            <a:r>
              <a:rPr lang="en-US" b="1" dirty="0">
                <a:solidFill>
                  <a:srgbClr val="0070C0"/>
                </a:solidFill>
                <a:latin typeface="Arial" panose="020B0604020202020204" pitchFamily="34" charset="0"/>
                <a:cs typeface="Arial" panose="020B0604020202020204" pitchFamily="34" charset="0"/>
              </a:rPr>
              <a:t> KỸ THUẬT PHẦN MỀM</a:t>
            </a:r>
          </a:p>
        </p:txBody>
      </p:sp>
      <p:sp>
        <p:nvSpPr>
          <p:cNvPr id="9" name="TextBox 8">
            <a:extLst>
              <a:ext uri="{FF2B5EF4-FFF2-40B4-BE49-F238E27FC236}">
                <a16:creationId xmlns:a16="http://schemas.microsoft.com/office/drawing/2014/main" id="{ABD72058-8F50-4374-86DE-8AAE22B9C3F0}"/>
              </a:ext>
            </a:extLst>
          </p:cNvPr>
          <p:cNvSpPr txBox="1"/>
          <p:nvPr/>
        </p:nvSpPr>
        <p:spPr>
          <a:xfrm>
            <a:off x="2290426" y="3381022"/>
            <a:ext cx="7611143" cy="830997"/>
          </a:xfrm>
          <a:prstGeom prst="rect">
            <a:avLst/>
          </a:prstGeom>
          <a:noFill/>
        </p:spPr>
        <p:txBody>
          <a:bodyPr wrap="square" rtlCol="0">
            <a:spAutoFit/>
          </a:bodyPr>
          <a:lstStyle/>
          <a:p>
            <a:pPr algn="ctr">
              <a:spcAft>
                <a:spcPts val="600"/>
              </a:spcAft>
            </a:pPr>
            <a:r>
              <a:rPr lang="vi-VN" sz="2400" b="1" dirty="0">
                <a:latin typeface="Arial" panose="020B0604020202020204" pitchFamily="34" charset="0"/>
                <a:cs typeface="Arial" panose="020B0604020202020204" pitchFamily="34" charset="0"/>
              </a:rPr>
              <a:t>ĐỀ TÀI: XÂY DỰNG WEBSITE</a:t>
            </a:r>
            <a:r>
              <a:rPr lang="en-US" sz="2400" b="1" dirty="0">
                <a:latin typeface="Arial" panose="020B0604020202020204" pitchFamily="34" charset="0"/>
                <a:cs typeface="Arial" panose="020B0604020202020204" pitchFamily="34" charset="0"/>
              </a:rPr>
              <a:t> TH</a:t>
            </a:r>
            <a:r>
              <a:rPr lang="vi-VN" sz="2400" b="1" dirty="0">
                <a:latin typeface="Arial" panose="020B0604020202020204" pitchFamily="34" charset="0"/>
                <a:cs typeface="Arial" panose="020B0604020202020204" pitchFamily="34" charset="0"/>
              </a:rPr>
              <a:t>Ư</a:t>
            </a:r>
            <a:r>
              <a:rPr lang="en-US" sz="2400" b="1" dirty="0">
                <a:latin typeface="Arial" panose="020B0604020202020204" pitchFamily="34" charset="0"/>
                <a:cs typeface="Arial" panose="020B0604020202020204" pitchFamily="34" charset="0"/>
              </a:rPr>
              <a:t> VIỆN ĐIỆN TỬ SỬ DỤNG VUEJS, ASP.NET VÀ  MYSQL</a:t>
            </a:r>
          </a:p>
        </p:txBody>
      </p:sp>
      <p:graphicFrame>
        <p:nvGraphicFramePr>
          <p:cNvPr id="11" name="Table 11">
            <a:extLst>
              <a:ext uri="{FF2B5EF4-FFF2-40B4-BE49-F238E27FC236}">
                <a16:creationId xmlns:a16="http://schemas.microsoft.com/office/drawing/2014/main" id="{D1CFB424-90AF-41B2-BC80-4BA5EDF3D0E8}"/>
              </a:ext>
            </a:extLst>
          </p:cNvPr>
          <p:cNvGraphicFramePr>
            <a:graphicFrameLocks noGrp="1"/>
          </p:cNvGraphicFramePr>
          <p:nvPr>
            <p:extLst>
              <p:ext uri="{D42A27DB-BD31-4B8C-83A1-F6EECF244321}">
                <p14:modId xmlns:p14="http://schemas.microsoft.com/office/powerpoint/2010/main" val="407234640"/>
              </p:ext>
            </p:extLst>
          </p:nvPr>
        </p:nvGraphicFramePr>
        <p:xfrm>
          <a:off x="2032000" y="465945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48632794"/>
                    </a:ext>
                  </a:extLst>
                </a:gridCol>
                <a:gridCol w="4064000">
                  <a:extLst>
                    <a:ext uri="{9D8B030D-6E8A-4147-A177-3AD203B41FA5}">
                      <a16:colId xmlns:a16="http://schemas.microsoft.com/office/drawing/2014/main" val="3243993777"/>
                    </a:ext>
                  </a:extLst>
                </a:gridCol>
              </a:tblGrid>
              <a:tr h="370840">
                <a:tc>
                  <a:txBody>
                    <a:bodyPr/>
                    <a:lstStyle/>
                    <a:p>
                      <a:pPr algn="r"/>
                      <a:r>
                        <a:rPr lang="vi-VN" b="0">
                          <a:solidFill>
                            <a:schemeClr val="tx1"/>
                          </a:solidFill>
                          <a:latin typeface="Arial" panose="020B0604020202020204" pitchFamily="34" charset="0"/>
                          <a:cs typeface="Arial" panose="020B0604020202020204" pitchFamily="34" charset="0"/>
                        </a:rPr>
                        <a:t>GVHD:</a:t>
                      </a:r>
                      <a:endParaRPr lang="en-US" b="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vi-VN" b="0" dirty="0">
                          <a:solidFill>
                            <a:schemeClr val="tx1"/>
                          </a:solidFill>
                          <a:latin typeface="Arial" panose="020B0604020202020204" pitchFamily="34" charset="0"/>
                          <a:cs typeface="Arial" panose="020B0604020202020204" pitchFamily="34" charset="0"/>
                        </a:rPr>
                        <a:t>TS. </a:t>
                      </a:r>
                      <a:r>
                        <a:rPr lang="en-US" b="0" dirty="0" err="1">
                          <a:solidFill>
                            <a:schemeClr val="tx1"/>
                          </a:solidFill>
                          <a:latin typeface="Arial" panose="020B0604020202020204" pitchFamily="34" charset="0"/>
                          <a:cs typeface="Arial" panose="020B0604020202020204" pitchFamily="34" charset="0"/>
                        </a:rPr>
                        <a:t>Trần</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Tiến</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Dũng</a:t>
                      </a:r>
                      <a:endParaRPr lang="en-US"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4043817"/>
                  </a:ext>
                </a:extLst>
              </a:tr>
              <a:tr h="370840">
                <a:tc>
                  <a:txBody>
                    <a:bodyPr/>
                    <a:lstStyle/>
                    <a:p>
                      <a:pPr algn="r"/>
                      <a:r>
                        <a:rPr lang="vi-VN">
                          <a:solidFill>
                            <a:schemeClr val="tx1"/>
                          </a:solidFill>
                          <a:latin typeface="Arial" panose="020B0604020202020204" pitchFamily="34" charset="0"/>
                          <a:cs typeface="Arial" panose="020B0604020202020204" pitchFamily="34" charset="0"/>
                        </a:rPr>
                        <a:t>Sinh viên thực hiện:</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latin typeface="Arial" panose="020B0604020202020204" pitchFamily="34" charset="0"/>
                          <a:cs typeface="Arial" panose="020B0604020202020204" pitchFamily="34" charset="0"/>
                        </a:rPr>
                        <a:t>Phạm </a:t>
                      </a:r>
                      <a:r>
                        <a:rPr lang="en-US" dirty="0" err="1">
                          <a:solidFill>
                            <a:schemeClr val="tx1"/>
                          </a:solidFill>
                          <a:latin typeface="Arial" panose="020B0604020202020204" pitchFamily="34" charset="0"/>
                          <a:cs typeface="Arial" panose="020B0604020202020204" pitchFamily="34" charset="0"/>
                        </a:rPr>
                        <a:t>Văn</a:t>
                      </a:r>
                      <a:r>
                        <a:rPr lang="en-US" dirty="0">
                          <a:solidFill>
                            <a:schemeClr val="tx1"/>
                          </a:solidFill>
                          <a:latin typeface="Arial" panose="020B0604020202020204" pitchFamily="34" charset="0"/>
                          <a:cs typeface="Arial" panose="020B0604020202020204" pitchFamily="34" charset="0"/>
                        </a:rPr>
                        <a:t> Hải</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1402926"/>
                  </a:ext>
                </a:extLst>
              </a:tr>
              <a:tr h="370840">
                <a:tc>
                  <a:txBody>
                    <a:bodyPr/>
                    <a:lstStyle/>
                    <a:p>
                      <a:pPr algn="r"/>
                      <a:r>
                        <a:rPr lang="vi-VN">
                          <a:solidFill>
                            <a:schemeClr val="tx1"/>
                          </a:solidFill>
                          <a:latin typeface="Arial" panose="020B0604020202020204" pitchFamily="34" charset="0"/>
                          <a:cs typeface="Arial" panose="020B0604020202020204" pitchFamily="34" charset="0"/>
                        </a:rPr>
                        <a:t>Mã sinh viên:</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vi-VN" dirty="0">
                          <a:solidFill>
                            <a:schemeClr val="tx1"/>
                          </a:solidFill>
                          <a:latin typeface="Arial" panose="020B0604020202020204" pitchFamily="34" charset="0"/>
                          <a:cs typeface="Arial" panose="020B0604020202020204" pitchFamily="34" charset="0"/>
                        </a:rPr>
                        <a:t>201960</a:t>
                      </a:r>
                      <a:r>
                        <a:rPr lang="en-US" dirty="0">
                          <a:solidFill>
                            <a:schemeClr val="tx1"/>
                          </a:solidFill>
                          <a:latin typeface="Arial" panose="020B0604020202020204" pitchFamily="34" charset="0"/>
                          <a:cs typeface="Arial" panose="020B0604020202020204" pitchFamily="34" charset="0"/>
                        </a:rPr>
                        <a:t>6843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2719501"/>
                  </a:ext>
                </a:extLst>
              </a:tr>
              <a:tr h="370840">
                <a:tc>
                  <a:txBody>
                    <a:bodyPr/>
                    <a:lstStyle/>
                    <a:p>
                      <a:pPr algn="r"/>
                      <a:r>
                        <a:rPr lang="vi-VN">
                          <a:solidFill>
                            <a:schemeClr val="tx1"/>
                          </a:solidFill>
                          <a:latin typeface="Arial" panose="020B0604020202020204" pitchFamily="34" charset="0"/>
                          <a:cs typeface="Arial" panose="020B0604020202020204" pitchFamily="34" charset="0"/>
                        </a:rPr>
                        <a:t>Lớp:</a:t>
                      </a:r>
                      <a:endParaRPr 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vi-VN" dirty="0">
                          <a:solidFill>
                            <a:schemeClr val="tx1"/>
                          </a:solidFill>
                          <a:latin typeface="Arial" panose="020B0604020202020204" pitchFamily="34" charset="0"/>
                          <a:cs typeface="Arial" panose="020B0604020202020204" pitchFamily="34" charset="0"/>
                        </a:rPr>
                        <a:t>DHK</a:t>
                      </a:r>
                      <a:r>
                        <a:rPr lang="en-US" dirty="0">
                          <a:solidFill>
                            <a:schemeClr val="tx1"/>
                          </a:solidFill>
                          <a:latin typeface="Arial" panose="020B0604020202020204" pitchFamily="34" charset="0"/>
                          <a:cs typeface="Arial" panose="020B0604020202020204" pitchFamily="34" charset="0"/>
                        </a:rPr>
                        <a:t>TPM</a:t>
                      </a:r>
                      <a:r>
                        <a:rPr lang="vi-VN" dirty="0">
                          <a:solidFill>
                            <a:schemeClr val="tx1"/>
                          </a:solidFill>
                          <a:latin typeface="Arial" panose="020B0604020202020204" pitchFamily="34" charset="0"/>
                          <a:cs typeface="Arial" panose="020B0604020202020204" pitchFamily="34" charset="0"/>
                        </a:rPr>
                        <a:t>01 - K14</a:t>
                      </a:r>
                      <a:endParaRPr 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9794554"/>
                  </a:ext>
                </a:extLst>
              </a:tr>
            </a:tbl>
          </a:graphicData>
        </a:graphic>
      </p:graphicFrame>
      <p:pic>
        <p:nvPicPr>
          <p:cNvPr id="12" name="Google Shape;472;p1">
            <a:extLst>
              <a:ext uri="{FF2B5EF4-FFF2-40B4-BE49-F238E27FC236}">
                <a16:creationId xmlns:a16="http://schemas.microsoft.com/office/drawing/2014/main" id="{18022E17-AA61-4E56-8BAC-941DAB627EB6}"/>
              </a:ext>
            </a:extLst>
          </p:cNvPr>
          <p:cNvPicPr preferRelativeResize="0"/>
          <p:nvPr/>
        </p:nvPicPr>
        <p:blipFill rotWithShape="1">
          <a:blip r:embed="rId3">
            <a:alphaModFix/>
          </a:blip>
          <a:srcRect/>
          <a:stretch/>
        </p:blipFill>
        <p:spPr>
          <a:xfrm>
            <a:off x="5419342" y="1380834"/>
            <a:ext cx="1353312" cy="1357327"/>
          </a:xfrm>
          <a:prstGeom prst="rect">
            <a:avLst/>
          </a:prstGeom>
          <a:noFill/>
          <a:ln>
            <a:noFill/>
          </a:ln>
        </p:spPr>
      </p:pic>
    </p:spTree>
    <p:extLst>
      <p:ext uri="{BB962C8B-B14F-4D97-AF65-F5344CB8AC3E}">
        <p14:creationId xmlns:p14="http://schemas.microsoft.com/office/powerpoint/2010/main" val="18835954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70F0-2490-4AF3-A0C4-780BA6F08C52}"/>
              </a:ext>
            </a:extLst>
          </p:cNvPr>
          <p:cNvSpPr>
            <a:spLocks noGrp="1"/>
          </p:cNvSpPr>
          <p:nvPr>
            <p:ph type="title"/>
          </p:nvPr>
        </p:nvSpPr>
        <p:spPr>
          <a:xfrm>
            <a:off x="838200" y="-131591"/>
            <a:ext cx="10515600" cy="1325563"/>
          </a:xfrm>
        </p:spPr>
        <p:txBody>
          <a:bodyPr/>
          <a:lstStyle/>
          <a:p>
            <a:r>
              <a:rPr lang="vi-VN"/>
              <a:t>3. Kết quả</a:t>
            </a:r>
            <a:endParaRPr lang="en-US"/>
          </a:p>
        </p:txBody>
      </p:sp>
      <p:sp>
        <p:nvSpPr>
          <p:cNvPr id="5" name="Footer Placeholder 4">
            <a:extLst>
              <a:ext uri="{FF2B5EF4-FFF2-40B4-BE49-F238E27FC236}">
                <a16:creationId xmlns:a16="http://schemas.microsoft.com/office/drawing/2014/main" id="{DAAAE6E3-1799-4BAC-8E80-12458E6B2364}"/>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0616E13-CEAB-4807-831A-64EE57709AE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57A09EF5-FC58-42F9-92EB-232CA9B9B2DE}"/>
              </a:ext>
            </a:extLst>
          </p:cNvPr>
          <p:cNvPicPr/>
          <p:nvPr/>
        </p:nvPicPr>
        <p:blipFill>
          <a:blip r:embed="rId2"/>
          <a:stretch>
            <a:fillRect/>
          </a:stretch>
        </p:blipFill>
        <p:spPr>
          <a:xfrm>
            <a:off x="1070751" y="968127"/>
            <a:ext cx="4848225" cy="2607945"/>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C9947679-3F6C-4F58-BB3C-0B1EB9BC7B24}"/>
              </a:ext>
            </a:extLst>
          </p:cNvPr>
          <p:cNvPicPr/>
          <p:nvPr/>
        </p:nvPicPr>
        <p:blipFill>
          <a:blip r:embed="rId3"/>
          <a:stretch>
            <a:fillRect/>
          </a:stretch>
        </p:blipFill>
        <p:spPr>
          <a:xfrm>
            <a:off x="6273026" y="968127"/>
            <a:ext cx="4838065" cy="2602865"/>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CC319848-B71A-4BC7-8F06-32DB0B46E909}"/>
              </a:ext>
            </a:extLst>
          </p:cNvPr>
          <p:cNvPicPr/>
          <p:nvPr/>
        </p:nvPicPr>
        <p:blipFill>
          <a:blip r:embed="rId4"/>
          <a:stretch>
            <a:fillRect/>
          </a:stretch>
        </p:blipFill>
        <p:spPr>
          <a:xfrm>
            <a:off x="1070751" y="3753484"/>
            <a:ext cx="4838065" cy="2602865"/>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50B37FC-4B8E-4834-AD70-75882400F6B6}"/>
              </a:ext>
            </a:extLst>
          </p:cNvPr>
          <p:cNvPicPr/>
          <p:nvPr/>
        </p:nvPicPr>
        <p:blipFill>
          <a:blip r:embed="rId5"/>
          <a:stretch>
            <a:fillRect/>
          </a:stretch>
        </p:blipFill>
        <p:spPr>
          <a:xfrm>
            <a:off x="6283186" y="3753484"/>
            <a:ext cx="4838065" cy="2602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92077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CDD4-2159-4F06-8AAD-C51742190A1C}"/>
              </a:ext>
            </a:extLst>
          </p:cNvPr>
          <p:cNvSpPr>
            <a:spLocks noGrp="1"/>
          </p:cNvSpPr>
          <p:nvPr>
            <p:ph type="title"/>
          </p:nvPr>
        </p:nvSpPr>
        <p:spPr>
          <a:xfrm>
            <a:off x="839788" y="184501"/>
            <a:ext cx="10515600" cy="1325563"/>
          </a:xfrm>
        </p:spPr>
        <p:txBody>
          <a:bodyPr/>
          <a:lstStyle/>
          <a:p>
            <a:r>
              <a:rPr lang="vi-VN"/>
              <a:t>4. Kết luận</a:t>
            </a:r>
            <a:endParaRPr lang="en-US"/>
          </a:p>
        </p:txBody>
      </p:sp>
      <p:sp>
        <p:nvSpPr>
          <p:cNvPr id="8" name="Text Placeholder 7">
            <a:extLst>
              <a:ext uri="{FF2B5EF4-FFF2-40B4-BE49-F238E27FC236}">
                <a16:creationId xmlns:a16="http://schemas.microsoft.com/office/drawing/2014/main" id="{12C13747-6025-4256-88CF-3ABD1ED1D9A7}"/>
              </a:ext>
            </a:extLst>
          </p:cNvPr>
          <p:cNvSpPr>
            <a:spLocks noGrp="1"/>
          </p:cNvSpPr>
          <p:nvPr>
            <p:ph type="body" idx="1"/>
          </p:nvPr>
        </p:nvSpPr>
        <p:spPr>
          <a:xfrm>
            <a:off x="839788" y="1003823"/>
            <a:ext cx="5157787" cy="823912"/>
          </a:xfrm>
        </p:spPr>
        <p:txBody>
          <a:bodyPr/>
          <a:lstStyle/>
          <a:p>
            <a:r>
              <a:rPr lang="vi-VN"/>
              <a:t>Hạn chế</a:t>
            </a:r>
            <a:endParaRPr lang="en-US"/>
          </a:p>
        </p:txBody>
      </p:sp>
      <p:sp>
        <p:nvSpPr>
          <p:cNvPr id="9" name="Content Placeholder 8">
            <a:extLst>
              <a:ext uri="{FF2B5EF4-FFF2-40B4-BE49-F238E27FC236}">
                <a16:creationId xmlns:a16="http://schemas.microsoft.com/office/drawing/2014/main" id="{695B05B0-8C99-423C-AC52-1461DD78A7D8}"/>
              </a:ext>
            </a:extLst>
          </p:cNvPr>
          <p:cNvSpPr>
            <a:spLocks noGrp="1"/>
          </p:cNvSpPr>
          <p:nvPr>
            <p:ph sz="half" idx="2"/>
          </p:nvPr>
        </p:nvSpPr>
        <p:spPr>
          <a:xfrm>
            <a:off x="839788" y="1907823"/>
            <a:ext cx="5157787" cy="4448528"/>
          </a:xfrm>
        </p:spPr>
        <p:txBody>
          <a:bodyPr>
            <a:normAutofit/>
          </a:bodyPr>
          <a:lstStyle/>
          <a:p>
            <a:pPr algn="just">
              <a:lnSpc>
                <a:spcPct val="130000"/>
              </a:lnSpc>
            </a:pPr>
            <a:r>
              <a:rPr lang="vi-VN" sz="2000"/>
              <a:t>Giao diện đơn giản, chưa tối ưu trải nghiệm người dùng.</a:t>
            </a:r>
          </a:p>
          <a:p>
            <a:pPr algn="just">
              <a:lnSpc>
                <a:spcPct val="130000"/>
              </a:lnSpc>
            </a:pPr>
            <a:r>
              <a:rPr lang="vi-VN" sz="2000"/>
              <a:t>Chức năng xem thống kê chưa đáp ứng đủ các yêu cầu phức tạp trong thực tế.</a:t>
            </a:r>
          </a:p>
          <a:p>
            <a:pPr algn="just">
              <a:lnSpc>
                <a:spcPct val="130000"/>
              </a:lnSpc>
            </a:pPr>
            <a:r>
              <a:rPr lang="vi-VN" sz="2000"/>
              <a:t>Chưa hỗ trợ thông báo trực tiếp trên website.</a:t>
            </a:r>
          </a:p>
          <a:p>
            <a:pPr algn="just">
              <a:lnSpc>
                <a:spcPct val="130000"/>
              </a:lnSpc>
            </a:pPr>
            <a:r>
              <a:rPr lang="vi-VN" sz="2000"/>
              <a:t>Chưa hỗ trợ chức năng thanh toán trực tuyến trên website.</a:t>
            </a:r>
            <a:endParaRPr lang="en-US" sz="2000"/>
          </a:p>
        </p:txBody>
      </p:sp>
      <p:sp>
        <p:nvSpPr>
          <p:cNvPr id="10" name="Text Placeholder 9">
            <a:extLst>
              <a:ext uri="{FF2B5EF4-FFF2-40B4-BE49-F238E27FC236}">
                <a16:creationId xmlns:a16="http://schemas.microsoft.com/office/drawing/2014/main" id="{245DB2C4-EE16-48C0-9B88-2A621CFBD684}"/>
              </a:ext>
            </a:extLst>
          </p:cNvPr>
          <p:cNvSpPr>
            <a:spLocks noGrp="1"/>
          </p:cNvSpPr>
          <p:nvPr>
            <p:ph type="body" sz="quarter" idx="3"/>
          </p:nvPr>
        </p:nvSpPr>
        <p:spPr>
          <a:xfrm>
            <a:off x="6172200" y="1003823"/>
            <a:ext cx="5183188" cy="823912"/>
          </a:xfrm>
        </p:spPr>
        <p:txBody>
          <a:bodyPr/>
          <a:lstStyle/>
          <a:p>
            <a:r>
              <a:rPr lang="vi-VN"/>
              <a:t>Hướng phát triển</a:t>
            </a:r>
            <a:endParaRPr lang="en-US"/>
          </a:p>
        </p:txBody>
      </p:sp>
      <p:sp>
        <p:nvSpPr>
          <p:cNvPr id="11" name="Content Placeholder 10">
            <a:extLst>
              <a:ext uri="{FF2B5EF4-FFF2-40B4-BE49-F238E27FC236}">
                <a16:creationId xmlns:a16="http://schemas.microsoft.com/office/drawing/2014/main" id="{C972E491-2266-46FC-A2FD-8AA1D9586510}"/>
              </a:ext>
            </a:extLst>
          </p:cNvPr>
          <p:cNvSpPr>
            <a:spLocks noGrp="1"/>
          </p:cNvSpPr>
          <p:nvPr>
            <p:ph sz="quarter" idx="4"/>
          </p:nvPr>
        </p:nvSpPr>
        <p:spPr>
          <a:xfrm>
            <a:off x="6172200" y="1907823"/>
            <a:ext cx="5183188" cy="4448528"/>
          </a:xfrm>
        </p:spPr>
        <p:txBody>
          <a:bodyPr>
            <a:normAutofit/>
          </a:bodyPr>
          <a:lstStyle/>
          <a:p>
            <a:pPr algn="just">
              <a:lnSpc>
                <a:spcPct val="130000"/>
              </a:lnSpc>
            </a:pPr>
            <a:r>
              <a:rPr lang="vi-VN" sz="2000"/>
              <a:t>Cải tiến giao diện, hiệu năng, chức năng xem thống kê.</a:t>
            </a:r>
          </a:p>
          <a:p>
            <a:pPr algn="just">
              <a:lnSpc>
                <a:spcPct val="130000"/>
              </a:lnSpc>
            </a:pPr>
            <a:r>
              <a:rPr lang="vi-VN" sz="2000"/>
              <a:t>Đáp ứng tính năng thông báo trực tiếp, thanh toán trực tuyến trên website.</a:t>
            </a:r>
          </a:p>
          <a:p>
            <a:pPr algn="just">
              <a:lnSpc>
                <a:spcPct val="130000"/>
              </a:lnSpc>
            </a:pPr>
            <a:r>
              <a:rPr lang="vi-VN" sz="2000"/>
              <a:t>Kết hợp các thuật toán trí tuệ nhân tạo nâng cao độ chính xác hệ thống gợi ý mua hàng.</a:t>
            </a:r>
          </a:p>
          <a:p>
            <a:pPr algn="just">
              <a:lnSpc>
                <a:spcPct val="130000"/>
              </a:lnSpc>
            </a:pPr>
            <a:r>
              <a:rPr lang="vi-VN" sz="2000"/>
              <a:t>Cung cấp công cụ giúp nhập các đơn hàng từ cơ sở dữ liệu cũ phục vụ sinh luật kết hợp.</a:t>
            </a:r>
            <a:endParaRPr lang="en-US" sz="2000"/>
          </a:p>
        </p:txBody>
      </p:sp>
      <p:sp>
        <p:nvSpPr>
          <p:cNvPr id="4" name="Footer Placeholder 3">
            <a:extLst>
              <a:ext uri="{FF2B5EF4-FFF2-40B4-BE49-F238E27FC236}">
                <a16:creationId xmlns:a16="http://schemas.microsoft.com/office/drawing/2014/main" id="{3D456A6B-283D-4E7E-B3D0-1B2024570EEB}"/>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64BC10F-8DDF-4B5F-BC8A-CF940488DD9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2960066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build="p"/>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12</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pPr marL="0" marR="0" lvl="0" indent="0" algn="l" rtl="0">
              <a:lnSpc>
                <a:spcPct val="120000"/>
              </a:lnSpc>
              <a:spcBef>
                <a:spcPts val="0"/>
              </a:spcBef>
              <a:spcAft>
                <a:spcPts val="0"/>
              </a:spcAft>
              <a:buNone/>
            </a:pPr>
            <a:r>
              <a:rPr lang="vi-VN"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vi-VN" sz="2400">
                <a:solidFill>
                  <a:srgbClr val="595959"/>
                </a:solidFill>
                <a:latin typeface="Calibri"/>
                <a:ea typeface="Calibri"/>
                <a:cs typeface="Calibri"/>
                <a:sym typeface="Calibri"/>
              </a:rPr>
              <a:t>em.</a:t>
            </a:r>
            <a:endParaRPr lang="vi-VN" sz="2400" b="0" strike="noStrike">
              <a:solidFill>
                <a:schemeClr val="dk1"/>
              </a:solidFill>
              <a:latin typeface="Arial"/>
              <a:ea typeface="Arial"/>
              <a:cs typeface="Arial"/>
              <a:sym typeface="Arial"/>
            </a:endParaRPr>
          </a:p>
        </p:txBody>
      </p:sp>
    </p:spTree>
    <p:extLst>
      <p:ext uri="{BB962C8B-B14F-4D97-AF65-F5344CB8AC3E}">
        <p14:creationId xmlns:p14="http://schemas.microsoft.com/office/powerpoint/2010/main" val="962258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vi-VN"/>
              <a:t>1. Tổng quan đề tài</a:t>
            </a:r>
            <a:endParaRPr lang="en-US"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a:t>Đối tượng, phạm vi</a:t>
            </a:r>
            <a:endParaRPr lang="en-US"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a:bodyPr>
          <a:lstStyle/>
          <a:p>
            <a:pPr algn="just">
              <a:lnSpc>
                <a:spcPct val="125000"/>
              </a:lnSpc>
              <a:spcAft>
                <a:spcPts val="600"/>
              </a:spcAft>
            </a:pPr>
            <a:r>
              <a:rPr lang="vi-VN" sz="2000"/>
              <a:t>Doanh nghiệp bán hàng tạp hóa: có một website giúp quản lý kinh doanh bán hàng tạp hóa, quản lý hệ thống gợi ý mua hàng, xem thống kê doanh thu.</a:t>
            </a:r>
          </a:p>
          <a:p>
            <a:pPr algn="just">
              <a:lnSpc>
                <a:spcPct val="125000"/>
              </a:lnSpc>
              <a:spcAft>
                <a:spcPts val="600"/>
              </a:spcAft>
            </a:pPr>
            <a:r>
              <a:rPr lang="vi-VN" sz="2000"/>
              <a:t>Người tiêu dùng: có một website với các chức năng giúp người dùng mua sản phẩm, xem sản phẩm gợi ý.</a:t>
            </a:r>
            <a:endParaRPr lang="vi-VN" sz="160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a:lstStyle/>
          <a:p>
            <a:r>
              <a:rPr lang="vi-VN"/>
              <a:t>Ý nghĩa thực tiễn</a:t>
            </a:r>
            <a:endParaRPr lang="en-US"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Content Placeholder 3">
            <a:extLst>
              <a:ext uri="{FF2B5EF4-FFF2-40B4-BE49-F238E27FC236}">
                <a16:creationId xmlns:a16="http://schemas.microsoft.com/office/drawing/2014/main" id="{EB794D46-76C2-4BE5-BAFA-A1864292A140}"/>
              </a:ext>
            </a:extLst>
          </p:cNvPr>
          <p:cNvSpPr txBox="1">
            <a:spLocks/>
          </p:cNvSpPr>
          <p:nvPr/>
        </p:nvSpPr>
        <p:spPr>
          <a:xfrm>
            <a:off x="6172200"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spcAft>
                <a:spcPts val="600"/>
              </a:spcAft>
            </a:pPr>
            <a:r>
              <a:rPr lang="vi-VN" sz="2000"/>
              <a:t>Giúp doanh nghiệp bán hàng tạp hóa nâng cao doanh thu; tiết kiệm chi phí vận hành; quảng bá sản phẩm tới người tiêu dùng nhanh cóng.</a:t>
            </a:r>
          </a:p>
          <a:p>
            <a:pPr algn="just">
              <a:lnSpc>
                <a:spcPct val="125000"/>
              </a:lnSpc>
              <a:spcAft>
                <a:spcPts val="600"/>
              </a:spcAft>
            </a:pPr>
            <a:r>
              <a:rPr lang="vi-VN" sz="2000"/>
              <a:t>Cung cấp các thức mua hàng nhanh chóng, tiện lợi; dễ dàng tìm kiếm sản phẩm phù hợp nhu cầu.</a:t>
            </a:r>
            <a:endParaRPr lang="vi-VN" sz="1800"/>
          </a:p>
        </p:txBody>
      </p:sp>
    </p:spTree>
    <p:extLst>
      <p:ext uri="{BB962C8B-B14F-4D97-AF65-F5344CB8AC3E}">
        <p14:creationId xmlns:p14="http://schemas.microsoft.com/office/powerpoint/2010/main" val="12608095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vi-VN">
                <a:solidFill>
                  <a:srgbClr val="FFFFFF"/>
                </a:solidFill>
              </a:rPr>
              <a:t>NỘI DUNG</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514350" indent="-514350">
              <a:buFont typeface="+mj-lt"/>
              <a:buAutoNum type="arabicPeriod"/>
            </a:pPr>
            <a:r>
              <a:rPr lang="vi-VN"/>
              <a:t>Tổng quan đề tài</a:t>
            </a:r>
          </a:p>
          <a:p>
            <a:pPr marL="514350" indent="-514350">
              <a:buFont typeface="+mj-lt"/>
              <a:buAutoNum type="arabicPeriod"/>
            </a:pPr>
            <a:r>
              <a:rPr lang="vi-VN"/>
              <a:t>Phân tích, thiết kế hệ thống</a:t>
            </a:r>
            <a:endParaRPr lang="en-US"/>
          </a:p>
          <a:p>
            <a:pPr marL="514350" indent="-514350">
              <a:buFont typeface="+mj-lt"/>
              <a:buAutoNum type="arabicPeriod"/>
            </a:pPr>
            <a:r>
              <a:rPr lang="vi-VN"/>
              <a:t>Kết quả</a:t>
            </a:r>
          </a:p>
          <a:p>
            <a:pPr marL="514350" indent="-514350">
              <a:buFont typeface="+mj-lt"/>
              <a:buAutoNum type="arabicPeriod"/>
            </a:pPr>
            <a:r>
              <a:rPr lang="vi-VN"/>
              <a:t>Kết luận</a:t>
            </a:r>
            <a:endParaRPr lang="en-US" dirty="0"/>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lgn="l">
              <a:defRPr/>
            </a:pPr>
            <a:r>
              <a:rPr lang="vi-VN" dirty="0">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vi-VN"/>
              <a:t>1. Tổng quan đề tài</a:t>
            </a:r>
            <a:endParaRPr lang="en-US"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a:bodyPr>
          <a:lstStyle/>
          <a:p>
            <a:pPr algn="just"/>
            <a:r>
              <a:rPr lang="vi-VN" dirty="0"/>
              <a:t>Xây dựng website </a:t>
            </a:r>
            <a:r>
              <a:rPr lang="en-US" dirty="0" err="1"/>
              <a:t>Thư</a:t>
            </a:r>
            <a:r>
              <a:rPr lang="en-US" dirty="0"/>
              <a:t> </a:t>
            </a:r>
            <a:r>
              <a:rPr lang="en-US" dirty="0" err="1"/>
              <a:t>Viện</a:t>
            </a:r>
            <a:r>
              <a:rPr lang="en-US" dirty="0"/>
              <a:t> </a:t>
            </a:r>
            <a:r>
              <a:rPr lang="en-US" dirty="0" err="1"/>
              <a:t>Điện</a:t>
            </a:r>
            <a:r>
              <a:rPr lang="en-US" dirty="0"/>
              <a:t> </a:t>
            </a:r>
            <a:r>
              <a:rPr lang="en-US" dirty="0" err="1"/>
              <a:t>Tử</a:t>
            </a:r>
            <a:r>
              <a:rPr lang="en-US" dirty="0"/>
              <a:t> </a:t>
            </a:r>
            <a:r>
              <a:rPr lang="vi-VN" dirty="0"/>
              <a:t>là việc áp dụng các kiến thức đã tích lũy để phân tích, thiết kế hệ thống; thi công tính năng; kiểm thử. Từ đó có được một website cung cấp các chức năng</a:t>
            </a:r>
            <a:r>
              <a:rPr lang="en-US" dirty="0"/>
              <a:t> </a:t>
            </a:r>
            <a:r>
              <a:rPr lang="en-US" dirty="0" err="1"/>
              <a:t>quản</a:t>
            </a:r>
            <a:r>
              <a:rPr lang="en-US" dirty="0"/>
              <a:t> </a:t>
            </a:r>
            <a:r>
              <a:rPr lang="en-US" dirty="0" err="1"/>
              <a:t>trị</a:t>
            </a:r>
            <a:r>
              <a:rPr lang="en-US" dirty="0"/>
              <a:t>, </a:t>
            </a:r>
            <a:r>
              <a:rPr lang="en-US" dirty="0" err="1"/>
              <a:t>và</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viê</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trang</a:t>
            </a:r>
            <a:r>
              <a:rPr lang="en-US" dirty="0"/>
              <a:t> web </a:t>
            </a:r>
            <a:r>
              <a:rPr lang="en-US" dirty="0" err="1"/>
              <a:t>đọc</a:t>
            </a:r>
            <a:r>
              <a:rPr lang="en-US" dirty="0"/>
              <a:t> </a:t>
            </a:r>
            <a:r>
              <a:rPr lang="en-US" dirty="0" err="1"/>
              <a:t>sách</a:t>
            </a:r>
            <a:r>
              <a:rPr lang="en-US" dirty="0"/>
              <a:t> </a:t>
            </a:r>
            <a:r>
              <a:rPr lang="en-US" dirty="0" err="1"/>
              <a:t>trực</a:t>
            </a:r>
            <a:r>
              <a:rPr lang="en-US" dirty="0"/>
              <a:t> </a:t>
            </a:r>
            <a:r>
              <a:rPr lang="en-US" dirty="0" err="1"/>
              <a:t>tuyến</a:t>
            </a:r>
            <a:r>
              <a:rPr lang="vi-VN" dirty="0"/>
              <a:t>. </a:t>
            </a:r>
            <a:endParaRPr lang="en-US"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2"/>
          <a:srcRect l="16607" r="16607"/>
          <a:stretch/>
        </p:blipFill>
        <p:spPr>
          <a:xfrm>
            <a:off x="7200479" y="1150210"/>
            <a:ext cx="2207046" cy="2204178"/>
          </a:xfrm>
          <a:effectLst>
            <a:outerShdw blurRad="50800" dist="38100" dir="2700000" algn="tl" rotWithShape="0">
              <a:prstClr val="black">
                <a:alpha val="40000"/>
              </a:prstClr>
            </a:outerShdw>
          </a:effectLst>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3"/>
          <a:srcRect/>
          <a:stretch/>
        </p:blipFill>
        <p:spPr>
          <a:xfrm>
            <a:off x="8444632" y="2184400"/>
            <a:ext cx="3119823" cy="3114041"/>
          </a:xfrm>
          <a:prstGeom prst="ellipse">
            <a:avLst/>
          </a:prstGeom>
          <a:effectLst>
            <a:outerShdw blurRad="50800" dist="38100" dir="2700000" algn="tl" rotWithShape="0">
              <a:prstClr val="black">
                <a:alpha val="40000"/>
              </a:prstClr>
            </a:outerShdw>
          </a:effectLst>
        </p:spPr>
      </p:pic>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vi-VN"/>
              <a:t>1. Tổng quan đề tài</a:t>
            </a:r>
            <a:endParaRPr lang="en-US"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a:t>Lý do chọn đề tài</a:t>
            </a:r>
            <a:endParaRPr lang="en-US"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lnSpcReduction="10000"/>
          </a:bodyPr>
          <a:lstStyle/>
          <a:p>
            <a:pPr algn="just">
              <a:lnSpc>
                <a:spcPct val="125000"/>
              </a:lnSpc>
              <a:spcAft>
                <a:spcPts val="600"/>
              </a:spcAft>
            </a:pPr>
            <a:r>
              <a:rPr lang="vi-VN" sz="2000"/>
              <a:t>Bán hàng trực tuyến là xu thế tất yếu của kinh doanh hiện đại</a:t>
            </a:r>
            <a:r>
              <a:rPr lang="en-US" sz="2000"/>
              <a:t>. </a:t>
            </a:r>
            <a:endParaRPr lang="en-US" sz="2000" dirty="0"/>
          </a:p>
          <a:p>
            <a:pPr algn="just">
              <a:lnSpc>
                <a:spcPct val="125000"/>
              </a:lnSpc>
              <a:spcAft>
                <a:spcPts val="600"/>
              </a:spcAft>
            </a:pPr>
            <a:r>
              <a:rPr lang="vi-VN" sz="2000"/>
              <a:t>Chưa nhiều doanh nghiệp tạp hóa đầu tư</a:t>
            </a:r>
            <a:r>
              <a:rPr lang="en-US" sz="2000"/>
              <a:t>. </a:t>
            </a:r>
            <a:endParaRPr lang="en-US" sz="2000" dirty="0"/>
          </a:p>
          <a:p>
            <a:pPr algn="just">
              <a:lnSpc>
                <a:spcPct val="125000"/>
              </a:lnSpc>
              <a:spcAft>
                <a:spcPts val="600"/>
              </a:spcAft>
            </a:pPr>
            <a:r>
              <a:rPr lang="vi-VN" sz="2000"/>
              <a:t>Website là nền tảng dễ dàng tiếp cận</a:t>
            </a:r>
            <a:r>
              <a:rPr lang="en-US" sz="2000"/>
              <a:t>.</a:t>
            </a:r>
            <a:endParaRPr lang="vi-VN" sz="2000"/>
          </a:p>
          <a:p>
            <a:pPr algn="just">
              <a:lnSpc>
                <a:spcPct val="125000"/>
              </a:lnSpc>
              <a:spcAft>
                <a:spcPts val="600"/>
              </a:spcAft>
            </a:pPr>
            <a:r>
              <a:rPr lang="vi-VN" sz="2000"/>
              <a:t>Gợi ý mua hàng sử dụng trí tuệ nhân tạo là xu hướng của thương mại điện tử, là yếu tố ảnh hưởng lớn tới doanh thu, trải nghiệm mua hàng.</a:t>
            </a:r>
            <a:endParaRPr lang="en-US" sz="2000" dirty="0"/>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p:txBody>
          <a:bodyPr/>
          <a:lstStyle/>
          <a:p>
            <a:r>
              <a:rPr lang="vi-VN"/>
              <a:t>Mục đích của đề tài</a:t>
            </a:r>
            <a:endParaRPr lang="en-US"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Content Placeholder 3">
            <a:extLst>
              <a:ext uri="{FF2B5EF4-FFF2-40B4-BE49-F238E27FC236}">
                <a16:creationId xmlns:a16="http://schemas.microsoft.com/office/drawing/2014/main" id="{EB794D46-76C2-4BE5-BAFA-A1864292A140}"/>
              </a:ext>
            </a:extLst>
          </p:cNvPr>
          <p:cNvSpPr txBox="1">
            <a:spLocks/>
          </p:cNvSpPr>
          <p:nvPr/>
        </p:nvSpPr>
        <p:spPr>
          <a:xfrm>
            <a:off x="6172200" y="2505075"/>
            <a:ext cx="5157787"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5000"/>
              </a:lnSpc>
              <a:spcAft>
                <a:spcPts val="600"/>
              </a:spcAft>
            </a:pPr>
            <a:r>
              <a:rPr lang="vi-VN" sz="2000"/>
              <a:t>Phân tích, thiết kế, xây dựng hệ thống bán hàng tạp hóa có gợi ý mua hàng sử dụng trí tuệ nhân tạo</a:t>
            </a:r>
            <a:r>
              <a:rPr lang="en-US" sz="2000"/>
              <a:t>. </a:t>
            </a:r>
          </a:p>
          <a:p>
            <a:pPr algn="just">
              <a:lnSpc>
                <a:spcPct val="125000"/>
              </a:lnSpc>
              <a:spcAft>
                <a:spcPts val="600"/>
              </a:spcAft>
            </a:pPr>
            <a:r>
              <a:rPr lang="vi-VN" sz="2000"/>
              <a:t>Cung cấp giải pháp, chức năng giúp doanh nghiệp tạp hóa nâng cao doanh thu</a:t>
            </a:r>
            <a:r>
              <a:rPr lang="en-US" sz="2000"/>
              <a:t>. </a:t>
            </a:r>
          </a:p>
          <a:p>
            <a:pPr algn="just">
              <a:lnSpc>
                <a:spcPct val="125000"/>
              </a:lnSpc>
              <a:spcAft>
                <a:spcPts val="600"/>
              </a:spcAft>
            </a:pPr>
            <a:r>
              <a:rPr lang="vi-VN" sz="2000"/>
              <a:t>Cung cấp cách thức mua hàng nhanh chóng, tiện lợi, phù hợp nhu cầu của người tiêu dùng.</a:t>
            </a:r>
          </a:p>
        </p:txBody>
      </p:sp>
    </p:spTree>
    <p:extLst>
      <p:ext uri="{BB962C8B-B14F-4D97-AF65-F5344CB8AC3E}">
        <p14:creationId xmlns:p14="http://schemas.microsoft.com/office/powerpoint/2010/main" val="18139107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build="p"/>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vi-VN"/>
              <a:t>1. Tổng quan đề tài</a:t>
            </a:r>
            <a:endParaRPr lang="en-US" dirty="0"/>
          </a:p>
        </p:txBody>
      </p:sp>
      <p:graphicFrame>
        <p:nvGraphicFramePr>
          <p:cNvPr id="5" name="Content Placeholder 2" descr="Team Smart Art Graphic&#10;">
            <a:extLst>
              <a:ext uri="{FF2B5EF4-FFF2-40B4-BE49-F238E27FC236}">
                <a16:creationId xmlns:a16="http://schemas.microsoft.com/office/drawing/2014/main" id="{9C6D4AB6-2821-496B-916D-DC02A2DBB124}"/>
              </a:ext>
            </a:extLst>
          </p:cNvPr>
          <p:cNvGraphicFramePr>
            <a:graphicFrameLocks noGrp="1"/>
          </p:cNvGraphicFramePr>
          <p:nvPr>
            <p:ph idx="1"/>
            <p:extLst>
              <p:ext uri="{D42A27DB-BD31-4B8C-83A1-F6EECF244321}">
                <p14:modId xmlns:p14="http://schemas.microsoft.com/office/powerpoint/2010/main" val="3162217762"/>
              </p:ext>
            </p:extLst>
          </p:nvPr>
        </p:nvGraphicFramePr>
        <p:xfrm>
          <a:off x="739775" y="1810735"/>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a:xfrm>
            <a:off x="838200" y="6356350"/>
            <a:ext cx="4114800" cy="365125"/>
          </a:xfrm>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ndParaRPr>
          </a:p>
        </p:txBody>
      </p:sp>
      <p:sp>
        <p:nvSpPr>
          <p:cNvPr id="10" name="Text Placeholder 2">
            <a:extLst>
              <a:ext uri="{FF2B5EF4-FFF2-40B4-BE49-F238E27FC236}">
                <a16:creationId xmlns:a16="http://schemas.microsoft.com/office/drawing/2014/main" id="{196701F9-C5ED-4789-8163-0C689FAEDFD4}"/>
              </a:ext>
            </a:extLst>
          </p:cNvPr>
          <p:cNvSpPr txBox="1">
            <a:spLocks/>
          </p:cNvSpPr>
          <p:nvPr/>
        </p:nvSpPr>
        <p:spPr>
          <a:xfrm>
            <a:off x="839788" y="1658585"/>
            <a:ext cx="5157787" cy="542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2400" b="1"/>
              <a:t>Công nghệ sử dụng chính</a:t>
            </a:r>
            <a:endParaRPr lang="en-US" sz="2400" b="1" dirty="0"/>
          </a:p>
        </p:txBody>
      </p:sp>
    </p:spTree>
    <p:extLst>
      <p:ext uri="{BB962C8B-B14F-4D97-AF65-F5344CB8AC3E}">
        <p14:creationId xmlns:p14="http://schemas.microsoft.com/office/powerpoint/2010/main" val="17915356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graphicEl>
                                              <a:dgm id="{73073D5B-7ADA-4F8B-AD34-0BE114905A44}"/>
                                            </p:graphicEl>
                                          </p:spTgt>
                                        </p:tgtEl>
                                        <p:attrNameLst>
                                          <p:attrName>style.visibility</p:attrName>
                                        </p:attrNameLst>
                                      </p:cBhvr>
                                      <p:to>
                                        <p:strVal val="visible"/>
                                      </p:to>
                                    </p:set>
                                    <p:anim calcmode="lin" valueType="num">
                                      <p:cBhvr additive="base">
                                        <p:cTn id="12" dur="500" fill="hold"/>
                                        <p:tgtEl>
                                          <p:spTgt spid="5">
                                            <p:graphicEl>
                                              <a:dgm id="{73073D5B-7ADA-4F8B-AD34-0BE114905A44}"/>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graphicEl>
                                              <a:dgm id="{73073D5B-7ADA-4F8B-AD34-0BE114905A44}"/>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graphicEl>
                                              <a:dgm id="{FDFAF16A-4FD0-49F4-8593-32E9A31A4FF7}"/>
                                            </p:graphicEl>
                                          </p:spTgt>
                                        </p:tgtEl>
                                        <p:attrNameLst>
                                          <p:attrName>style.visibility</p:attrName>
                                        </p:attrNameLst>
                                      </p:cBhvr>
                                      <p:to>
                                        <p:strVal val="visible"/>
                                      </p:to>
                                    </p:set>
                                    <p:anim calcmode="lin" valueType="num">
                                      <p:cBhvr additive="base">
                                        <p:cTn id="16" dur="500" fill="hold"/>
                                        <p:tgtEl>
                                          <p:spTgt spid="5">
                                            <p:graphicEl>
                                              <a:dgm id="{FDFAF16A-4FD0-49F4-8593-32E9A31A4FF7}"/>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graphicEl>
                                              <a:dgm id="{FDFAF16A-4FD0-49F4-8593-32E9A31A4FF7}"/>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graphicEl>
                                              <a:dgm id="{7D166BBB-55AF-452C-B9A0-94A1EE55FF4F}"/>
                                            </p:graphicEl>
                                          </p:spTgt>
                                        </p:tgtEl>
                                        <p:attrNameLst>
                                          <p:attrName>style.visibility</p:attrName>
                                        </p:attrNameLst>
                                      </p:cBhvr>
                                      <p:to>
                                        <p:strVal val="visible"/>
                                      </p:to>
                                    </p:set>
                                    <p:anim calcmode="lin" valueType="num">
                                      <p:cBhvr additive="base">
                                        <p:cTn id="21" dur="500" fill="hold"/>
                                        <p:tgtEl>
                                          <p:spTgt spid="5">
                                            <p:graphicEl>
                                              <a:dgm id="{7D166BBB-55AF-452C-B9A0-94A1EE55FF4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7D166BBB-55AF-452C-B9A0-94A1EE55FF4F}"/>
                                            </p:graphic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graphicEl>
                                              <a:dgm id="{25238F18-07B8-41D8-8BD9-9F8514E8F9C4}"/>
                                            </p:graphicEl>
                                          </p:spTgt>
                                        </p:tgtEl>
                                        <p:attrNameLst>
                                          <p:attrName>style.visibility</p:attrName>
                                        </p:attrNameLst>
                                      </p:cBhvr>
                                      <p:to>
                                        <p:strVal val="visible"/>
                                      </p:to>
                                    </p:set>
                                    <p:anim calcmode="lin" valueType="num">
                                      <p:cBhvr additive="base">
                                        <p:cTn id="26" dur="500" fill="hold"/>
                                        <p:tgtEl>
                                          <p:spTgt spid="5">
                                            <p:graphicEl>
                                              <a:dgm id="{25238F18-07B8-41D8-8BD9-9F8514E8F9C4}"/>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graphicEl>
                                              <a:dgm id="{25238F18-07B8-41D8-8BD9-9F8514E8F9C4}"/>
                                            </p:graphic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graphicEl>
                                              <a:dgm id="{866F95BB-E9D9-40E2-AB9F-99D5F69BA82A}"/>
                                            </p:graphicEl>
                                          </p:spTgt>
                                        </p:tgtEl>
                                        <p:attrNameLst>
                                          <p:attrName>style.visibility</p:attrName>
                                        </p:attrNameLst>
                                      </p:cBhvr>
                                      <p:to>
                                        <p:strVal val="visible"/>
                                      </p:to>
                                    </p:set>
                                    <p:anim calcmode="lin" valueType="num">
                                      <p:cBhvr additive="base">
                                        <p:cTn id="30" dur="500" fill="hold"/>
                                        <p:tgtEl>
                                          <p:spTgt spid="5">
                                            <p:graphicEl>
                                              <a:dgm id="{866F95BB-E9D9-40E2-AB9F-99D5F69BA82A}"/>
                                            </p:graphic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graphicEl>
                                              <a:dgm id="{866F95BB-E9D9-40E2-AB9F-99D5F69BA82A}"/>
                                            </p:graphicEl>
                                          </p:spTgt>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
                                            <p:graphicEl>
                                              <a:dgm id="{1223E777-77CB-4A9A-BF21-12B513842696}"/>
                                            </p:graphicEl>
                                          </p:spTgt>
                                        </p:tgtEl>
                                        <p:attrNameLst>
                                          <p:attrName>style.visibility</p:attrName>
                                        </p:attrNameLst>
                                      </p:cBhvr>
                                      <p:to>
                                        <p:strVal val="visible"/>
                                      </p:to>
                                    </p:set>
                                    <p:anim calcmode="lin" valueType="num">
                                      <p:cBhvr additive="base">
                                        <p:cTn id="35" dur="500" fill="hold"/>
                                        <p:tgtEl>
                                          <p:spTgt spid="5">
                                            <p:graphicEl>
                                              <a:dgm id="{1223E777-77CB-4A9A-BF21-12B513842696}"/>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1223E777-77CB-4A9A-BF21-12B513842696}"/>
                                            </p:graphic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5">
                                            <p:graphicEl>
                                              <a:dgm id="{418E44D8-60E4-4008-9F09-1A652C62E8A6}"/>
                                            </p:graphicEl>
                                          </p:spTgt>
                                        </p:tgtEl>
                                        <p:attrNameLst>
                                          <p:attrName>style.visibility</p:attrName>
                                        </p:attrNameLst>
                                      </p:cBhvr>
                                      <p:to>
                                        <p:strVal val="visible"/>
                                      </p:to>
                                    </p:set>
                                    <p:anim calcmode="lin" valueType="num">
                                      <p:cBhvr additive="base">
                                        <p:cTn id="40" dur="500" fill="hold"/>
                                        <p:tgtEl>
                                          <p:spTgt spid="5">
                                            <p:graphicEl>
                                              <a:dgm id="{418E44D8-60E4-4008-9F09-1A652C62E8A6}"/>
                                            </p:graphic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graphicEl>
                                              <a:dgm id="{418E44D8-60E4-4008-9F09-1A652C62E8A6}"/>
                                            </p:graphic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
                                            <p:graphicEl>
                                              <a:dgm id="{9B5C14B8-8D61-4009-9F8C-194486F530FA}"/>
                                            </p:graphicEl>
                                          </p:spTgt>
                                        </p:tgtEl>
                                        <p:attrNameLst>
                                          <p:attrName>style.visibility</p:attrName>
                                        </p:attrNameLst>
                                      </p:cBhvr>
                                      <p:to>
                                        <p:strVal val="visible"/>
                                      </p:to>
                                    </p:set>
                                    <p:anim calcmode="lin" valueType="num">
                                      <p:cBhvr additive="base">
                                        <p:cTn id="44" dur="500" fill="hold"/>
                                        <p:tgtEl>
                                          <p:spTgt spid="5">
                                            <p:graphicEl>
                                              <a:dgm id="{9B5C14B8-8D61-4009-9F8C-194486F530FA}"/>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graphicEl>
                                              <a:dgm id="{9B5C14B8-8D61-4009-9F8C-194486F530FA}"/>
                                            </p:graphic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5">
                                            <p:graphicEl>
                                              <a:dgm id="{EE420F84-477D-4635-BEF8-66426E9A259D}"/>
                                            </p:graphicEl>
                                          </p:spTgt>
                                        </p:tgtEl>
                                        <p:attrNameLst>
                                          <p:attrName>style.visibility</p:attrName>
                                        </p:attrNameLst>
                                      </p:cBhvr>
                                      <p:to>
                                        <p:strVal val="visible"/>
                                      </p:to>
                                    </p:set>
                                    <p:anim calcmode="lin" valueType="num">
                                      <p:cBhvr additive="base">
                                        <p:cTn id="49" dur="500" fill="hold"/>
                                        <p:tgtEl>
                                          <p:spTgt spid="5">
                                            <p:graphicEl>
                                              <a:dgm id="{EE420F84-477D-4635-BEF8-66426E9A259D}"/>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EE420F84-477D-4635-BEF8-66426E9A259D}"/>
                                            </p:graphic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grpId="0" nodeType="afterEffect">
                                  <p:stCondLst>
                                    <p:cond delay="0"/>
                                  </p:stCondLst>
                                  <p:childTnLst>
                                    <p:set>
                                      <p:cBhvr>
                                        <p:cTn id="53" dur="1" fill="hold">
                                          <p:stCondLst>
                                            <p:cond delay="0"/>
                                          </p:stCondLst>
                                        </p:cTn>
                                        <p:tgtEl>
                                          <p:spTgt spid="5">
                                            <p:graphicEl>
                                              <a:dgm id="{04A8E640-7EB5-4EF2-8C83-19A3E5328324}"/>
                                            </p:graphicEl>
                                          </p:spTgt>
                                        </p:tgtEl>
                                        <p:attrNameLst>
                                          <p:attrName>style.visibility</p:attrName>
                                        </p:attrNameLst>
                                      </p:cBhvr>
                                      <p:to>
                                        <p:strVal val="visible"/>
                                      </p:to>
                                    </p:set>
                                    <p:anim calcmode="lin" valueType="num">
                                      <p:cBhvr additive="base">
                                        <p:cTn id="54" dur="500" fill="hold"/>
                                        <p:tgtEl>
                                          <p:spTgt spid="5">
                                            <p:graphicEl>
                                              <a:dgm id="{04A8E640-7EB5-4EF2-8C83-19A3E5328324}"/>
                                            </p:graphic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graphicEl>
                                              <a:dgm id="{04A8E640-7EB5-4EF2-8C83-19A3E5328324}"/>
                                            </p:graphic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
                                            <p:graphicEl>
                                              <a:dgm id="{79C5F495-3DD9-41C8-99AE-150A333447D0}"/>
                                            </p:graphicEl>
                                          </p:spTgt>
                                        </p:tgtEl>
                                        <p:attrNameLst>
                                          <p:attrName>style.visibility</p:attrName>
                                        </p:attrNameLst>
                                      </p:cBhvr>
                                      <p:to>
                                        <p:strVal val="visible"/>
                                      </p:to>
                                    </p:set>
                                    <p:anim calcmode="lin" valueType="num">
                                      <p:cBhvr additive="base">
                                        <p:cTn id="58" dur="500" fill="hold"/>
                                        <p:tgtEl>
                                          <p:spTgt spid="5">
                                            <p:graphicEl>
                                              <a:dgm id="{79C5F495-3DD9-41C8-99AE-150A333447D0}"/>
                                            </p:graphic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graphicEl>
                                              <a:dgm id="{79C5F495-3DD9-41C8-99AE-150A333447D0}"/>
                                            </p:graphicEl>
                                          </p:spTgt>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2" presetClass="entr" presetSubtype="4" fill="hold" grpId="0" nodeType="afterEffect">
                                  <p:stCondLst>
                                    <p:cond delay="0"/>
                                  </p:stCondLst>
                                  <p:childTnLst>
                                    <p:set>
                                      <p:cBhvr>
                                        <p:cTn id="62" dur="1" fill="hold">
                                          <p:stCondLst>
                                            <p:cond delay="0"/>
                                          </p:stCondLst>
                                        </p:cTn>
                                        <p:tgtEl>
                                          <p:spTgt spid="5">
                                            <p:graphicEl>
                                              <a:dgm id="{5A7600AF-A34B-4D03-B3D6-B3C760AE8E06}"/>
                                            </p:graphicEl>
                                          </p:spTgt>
                                        </p:tgtEl>
                                        <p:attrNameLst>
                                          <p:attrName>style.visibility</p:attrName>
                                        </p:attrNameLst>
                                      </p:cBhvr>
                                      <p:to>
                                        <p:strVal val="visible"/>
                                      </p:to>
                                    </p:set>
                                    <p:anim calcmode="lin" valueType="num">
                                      <p:cBhvr additive="base">
                                        <p:cTn id="63" dur="500" fill="hold"/>
                                        <p:tgtEl>
                                          <p:spTgt spid="5">
                                            <p:graphicEl>
                                              <a:dgm id="{5A7600AF-A34B-4D03-B3D6-B3C760AE8E06}"/>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graphicEl>
                                              <a:dgm id="{5A7600AF-A34B-4D03-B3D6-B3C760AE8E06}"/>
                                            </p:graphicEl>
                                          </p:spTgt>
                                        </p:tgtEl>
                                        <p:attrNameLst>
                                          <p:attrName>ppt_y</p:attrName>
                                        </p:attrNameLst>
                                      </p:cBhvr>
                                      <p:tavLst>
                                        <p:tav tm="0">
                                          <p:val>
                                            <p:strVal val="1+#ppt_h/2"/>
                                          </p:val>
                                        </p:tav>
                                        <p:tav tm="100000">
                                          <p:val>
                                            <p:strVal val="#ppt_y"/>
                                          </p:val>
                                        </p:tav>
                                      </p:tavLst>
                                    </p:anim>
                                  </p:childTnLst>
                                </p:cTn>
                              </p:par>
                            </p:childTnLst>
                          </p:cTn>
                        </p:par>
                        <p:par>
                          <p:cTn id="65" fill="hold">
                            <p:stCondLst>
                              <p:cond delay="4500"/>
                            </p:stCondLst>
                            <p:childTnLst>
                              <p:par>
                                <p:cTn id="66" presetID="2" presetClass="entr" presetSubtype="4" fill="hold" grpId="0" nodeType="afterEffect">
                                  <p:stCondLst>
                                    <p:cond delay="0"/>
                                  </p:stCondLst>
                                  <p:childTnLst>
                                    <p:set>
                                      <p:cBhvr>
                                        <p:cTn id="67" dur="1" fill="hold">
                                          <p:stCondLst>
                                            <p:cond delay="0"/>
                                          </p:stCondLst>
                                        </p:cTn>
                                        <p:tgtEl>
                                          <p:spTgt spid="5">
                                            <p:graphicEl>
                                              <a:dgm id="{8298972B-96F3-4AB4-A7AE-A0FC8A26820F}"/>
                                            </p:graphicEl>
                                          </p:spTgt>
                                        </p:tgtEl>
                                        <p:attrNameLst>
                                          <p:attrName>style.visibility</p:attrName>
                                        </p:attrNameLst>
                                      </p:cBhvr>
                                      <p:to>
                                        <p:strVal val="visible"/>
                                      </p:to>
                                    </p:set>
                                    <p:anim calcmode="lin" valueType="num">
                                      <p:cBhvr additive="base">
                                        <p:cTn id="68" dur="500" fill="hold"/>
                                        <p:tgtEl>
                                          <p:spTgt spid="5">
                                            <p:graphicEl>
                                              <a:dgm id="{8298972B-96F3-4AB4-A7AE-A0FC8A26820F}"/>
                                            </p:graphic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graphicEl>
                                              <a:dgm id="{8298972B-96F3-4AB4-A7AE-A0FC8A26820F}"/>
                                            </p:graphic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
                                            <p:graphicEl>
                                              <a:dgm id="{6CD8BE32-1E2C-47C3-A4D4-5C95E4227C9F}"/>
                                            </p:graphicEl>
                                          </p:spTgt>
                                        </p:tgtEl>
                                        <p:attrNameLst>
                                          <p:attrName>style.visibility</p:attrName>
                                        </p:attrNameLst>
                                      </p:cBhvr>
                                      <p:to>
                                        <p:strVal val="visible"/>
                                      </p:to>
                                    </p:set>
                                    <p:anim calcmode="lin" valueType="num">
                                      <p:cBhvr additive="base">
                                        <p:cTn id="72" dur="500" fill="hold"/>
                                        <p:tgtEl>
                                          <p:spTgt spid="5">
                                            <p:graphicEl>
                                              <a:dgm id="{6CD8BE32-1E2C-47C3-A4D4-5C95E4227C9F}"/>
                                            </p:graphic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graphicEl>
                                              <a:dgm id="{6CD8BE32-1E2C-47C3-A4D4-5C95E4227C9F}"/>
                                            </p:graphicEl>
                                          </p:spTgt>
                                        </p:tgtEl>
                                        <p:attrNameLst>
                                          <p:attrName>ppt_y</p:attrName>
                                        </p:attrNameLst>
                                      </p:cBhvr>
                                      <p:tavLst>
                                        <p:tav tm="0">
                                          <p:val>
                                            <p:strVal val="1+#ppt_h/2"/>
                                          </p:val>
                                        </p:tav>
                                        <p:tav tm="100000">
                                          <p:val>
                                            <p:strVal val="#ppt_y"/>
                                          </p:val>
                                        </p:tav>
                                      </p:tavLst>
                                    </p:anim>
                                  </p:childTnLst>
                                </p:cTn>
                              </p:par>
                            </p:childTnLst>
                          </p:cTn>
                        </p:par>
                        <p:par>
                          <p:cTn id="74" fill="hold">
                            <p:stCondLst>
                              <p:cond delay="5000"/>
                            </p:stCondLst>
                            <p:childTnLst>
                              <p:par>
                                <p:cTn id="75" presetID="2" presetClass="entr" presetSubtype="4" fill="hold" grpId="0" nodeType="afterEffect">
                                  <p:stCondLst>
                                    <p:cond delay="0"/>
                                  </p:stCondLst>
                                  <p:childTnLst>
                                    <p:set>
                                      <p:cBhvr>
                                        <p:cTn id="76" dur="1" fill="hold">
                                          <p:stCondLst>
                                            <p:cond delay="0"/>
                                          </p:stCondLst>
                                        </p:cTn>
                                        <p:tgtEl>
                                          <p:spTgt spid="5">
                                            <p:graphicEl>
                                              <a:dgm id="{677A761A-941E-4732-91F7-78724CA9B792}"/>
                                            </p:graphicEl>
                                          </p:spTgt>
                                        </p:tgtEl>
                                        <p:attrNameLst>
                                          <p:attrName>style.visibility</p:attrName>
                                        </p:attrNameLst>
                                      </p:cBhvr>
                                      <p:to>
                                        <p:strVal val="visible"/>
                                      </p:to>
                                    </p:set>
                                    <p:anim calcmode="lin" valueType="num">
                                      <p:cBhvr additive="base">
                                        <p:cTn id="77" dur="500" fill="hold"/>
                                        <p:tgtEl>
                                          <p:spTgt spid="5">
                                            <p:graphicEl>
                                              <a:dgm id="{677A761A-941E-4732-91F7-78724CA9B792}"/>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graphicEl>
                                              <a:dgm id="{677A761A-941E-4732-91F7-78724CA9B79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7CBB-B89B-42C8-A09F-8FB4BD72C22B}"/>
              </a:ext>
            </a:extLst>
          </p:cNvPr>
          <p:cNvSpPr>
            <a:spLocks noGrp="1"/>
          </p:cNvSpPr>
          <p:nvPr>
            <p:ph type="title"/>
          </p:nvPr>
        </p:nvSpPr>
        <p:spPr/>
        <p:txBody>
          <a:bodyPr/>
          <a:lstStyle/>
          <a:p>
            <a:r>
              <a:rPr lang="vi-VN"/>
              <a:t>2. Phân tích, thiết kế hệ thống </a:t>
            </a:r>
            <a:endParaRPr lang="en-US"/>
          </a:p>
        </p:txBody>
      </p:sp>
      <p:sp>
        <p:nvSpPr>
          <p:cNvPr id="3" name="Footer Placeholder 2">
            <a:extLst>
              <a:ext uri="{FF2B5EF4-FFF2-40B4-BE49-F238E27FC236}">
                <a16:creationId xmlns:a16="http://schemas.microsoft.com/office/drawing/2014/main" id="{67380EC2-082F-4DB9-B5C0-9D02FBAFBDEF}"/>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2A5BDF1F-040A-41D8-BDB4-265A1496D35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C050B318-D12F-4849-B06E-915A0652B078}"/>
              </a:ext>
            </a:extLst>
          </p:cNvPr>
          <p:cNvPicPr>
            <a:picLocks noChangeAspect="1"/>
          </p:cNvPicPr>
          <p:nvPr/>
        </p:nvPicPr>
        <p:blipFill rotWithShape="1">
          <a:blip r:embed="rId3"/>
          <a:srcRect l="6741" t="4155" r="8665" b="7710"/>
          <a:stretch/>
        </p:blipFill>
        <p:spPr>
          <a:xfrm>
            <a:off x="984956" y="1381402"/>
            <a:ext cx="10368844" cy="4482763"/>
          </a:xfrm>
          <a:prstGeom prst="rect">
            <a:avLst/>
          </a:prstGeom>
          <a:ln w="38100">
            <a:solidFill>
              <a:schemeClr val="accent6"/>
            </a:solidFill>
          </a:ln>
          <a:effectLst/>
        </p:spPr>
      </p:pic>
      <p:sp>
        <p:nvSpPr>
          <p:cNvPr id="7" name="TextBox 6">
            <a:extLst>
              <a:ext uri="{FF2B5EF4-FFF2-40B4-BE49-F238E27FC236}">
                <a16:creationId xmlns:a16="http://schemas.microsoft.com/office/drawing/2014/main" id="{024C5DC5-E50E-4DD1-987B-E76BDD8C08F6}"/>
              </a:ext>
            </a:extLst>
          </p:cNvPr>
          <p:cNvSpPr txBox="1"/>
          <p:nvPr/>
        </p:nvSpPr>
        <p:spPr>
          <a:xfrm>
            <a:off x="4116131" y="5956240"/>
            <a:ext cx="3959738" cy="400110"/>
          </a:xfrm>
          <a:prstGeom prst="rect">
            <a:avLst/>
          </a:prstGeom>
          <a:noFill/>
        </p:spPr>
        <p:txBody>
          <a:bodyPr wrap="none" rtlCol="0">
            <a:spAutoFit/>
          </a:bodyPr>
          <a:lstStyle/>
          <a:p>
            <a:pPr algn="ctr"/>
            <a:r>
              <a:rPr lang="vi-VN" sz="2000">
                <a:latin typeface="Arial" panose="020B0604020202020204" pitchFamily="34" charset="0"/>
                <a:cs typeface="Arial" panose="020B0604020202020204" pitchFamily="34" charset="0"/>
              </a:rPr>
              <a:t>Biểu đồ ca sử dụng của hệ thống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693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4176-7656-472C-A4F5-BBF06A5E4C22}"/>
              </a:ext>
            </a:extLst>
          </p:cNvPr>
          <p:cNvSpPr>
            <a:spLocks noGrp="1"/>
          </p:cNvSpPr>
          <p:nvPr>
            <p:ph type="title"/>
          </p:nvPr>
        </p:nvSpPr>
        <p:spPr/>
        <p:txBody>
          <a:bodyPr/>
          <a:lstStyle/>
          <a:p>
            <a:r>
              <a:rPr lang="vi-VN"/>
              <a:t>2. Phân tích, thiết kế hệ thống </a:t>
            </a:r>
            <a:endParaRPr lang="en-US"/>
          </a:p>
        </p:txBody>
      </p:sp>
      <p:sp>
        <p:nvSpPr>
          <p:cNvPr id="4" name="Footer Placeholder 3">
            <a:extLst>
              <a:ext uri="{FF2B5EF4-FFF2-40B4-BE49-F238E27FC236}">
                <a16:creationId xmlns:a16="http://schemas.microsoft.com/office/drawing/2014/main" id="{92AA0BEF-F6AD-4776-99A8-41E40FE5E1E2}"/>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1FE8107-05A5-4E00-8309-8F6CA2C7218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036E1F6A-D8DE-422D-9C6D-0C43FF98D809}"/>
              </a:ext>
            </a:extLst>
          </p:cNvPr>
          <p:cNvPicPr>
            <a:picLocks noChangeAspect="1"/>
          </p:cNvPicPr>
          <p:nvPr/>
        </p:nvPicPr>
        <p:blipFill rotWithShape="1">
          <a:blip r:embed="rId3"/>
          <a:srcRect l="-3556" r="-3556"/>
          <a:stretch/>
        </p:blipFill>
        <p:spPr>
          <a:xfrm>
            <a:off x="838199" y="1467554"/>
            <a:ext cx="10631311" cy="4154311"/>
          </a:xfrm>
          <a:prstGeom prst="rect">
            <a:avLst/>
          </a:prstGeom>
          <a:ln w="38100">
            <a:solidFill>
              <a:schemeClr val="accent4"/>
            </a:solidFill>
          </a:ln>
          <a:effectLst/>
        </p:spPr>
      </p:pic>
      <p:sp>
        <p:nvSpPr>
          <p:cNvPr id="7" name="TextBox 6">
            <a:extLst>
              <a:ext uri="{FF2B5EF4-FFF2-40B4-BE49-F238E27FC236}">
                <a16:creationId xmlns:a16="http://schemas.microsoft.com/office/drawing/2014/main" id="{3362CD09-6769-4CC2-AEBF-63A02A7CE497}"/>
              </a:ext>
            </a:extLst>
          </p:cNvPr>
          <p:cNvSpPr txBox="1"/>
          <p:nvPr/>
        </p:nvSpPr>
        <p:spPr>
          <a:xfrm>
            <a:off x="4621881" y="5789052"/>
            <a:ext cx="2948244" cy="400110"/>
          </a:xfrm>
          <a:prstGeom prst="rect">
            <a:avLst/>
          </a:prstGeom>
          <a:noFill/>
        </p:spPr>
        <p:txBody>
          <a:bodyPr wrap="none" rtlCol="0">
            <a:spAutoFit/>
          </a:bodyPr>
          <a:lstStyle/>
          <a:p>
            <a:pPr algn="ctr"/>
            <a:r>
              <a:rPr lang="vi-VN" sz="2000">
                <a:latin typeface="Arial" panose="020B0604020202020204" pitchFamily="34" charset="0"/>
                <a:cs typeface="Arial" panose="020B0604020202020204" pitchFamily="34" charset="0"/>
              </a:rPr>
              <a:t>Biểu đồ thực thể liên kết</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1759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7CBB-B89B-42C8-A09F-8FB4BD72C22B}"/>
              </a:ext>
            </a:extLst>
          </p:cNvPr>
          <p:cNvSpPr>
            <a:spLocks noGrp="1"/>
          </p:cNvSpPr>
          <p:nvPr>
            <p:ph type="title"/>
          </p:nvPr>
        </p:nvSpPr>
        <p:spPr/>
        <p:txBody>
          <a:bodyPr/>
          <a:lstStyle/>
          <a:p>
            <a:r>
              <a:rPr lang="vi-VN"/>
              <a:t>2. Phân tích, thiết kế hệ thống </a:t>
            </a:r>
            <a:endParaRPr lang="en-US"/>
          </a:p>
        </p:txBody>
      </p:sp>
      <p:sp>
        <p:nvSpPr>
          <p:cNvPr id="3" name="Footer Placeholder 2">
            <a:extLst>
              <a:ext uri="{FF2B5EF4-FFF2-40B4-BE49-F238E27FC236}">
                <a16:creationId xmlns:a16="http://schemas.microsoft.com/office/drawing/2014/main" id="{67380EC2-082F-4DB9-B5C0-9D02FBAFBDEF}"/>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2A5BDF1F-040A-41D8-BDB4-265A1496D35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10" name="Picture 9">
            <a:extLst>
              <a:ext uri="{FF2B5EF4-FFF2-40B4-BE49-F238E27FC236}">
                <a16:creationId xmlns:a16="http://schemas.microsoft.com/office/drawing/2014/main" id="{D5DCD360-89DA-4F4D-9073-4CFE4E38C99B}"/>
              </a:ext>
            </a:extLst>
          </p:cNvPr>
          <p:cNvPicPr/>
          <p:nvPr/>
        </p:nvPicPr>
        <p:blipFill>
          <a:blip r:embed="rId3"/>
          <a:srcRect/>
          <a:stretch/>
        </p:blipFill>
        <p:spPr>
          <a:xfrm>
            <a:off x="6349578" y="1690688"/>
            <a:ext cx="4959491" cy="3863444"/>
          </a:xfrm>
          <a:prstGeom prst="rect">
            <a:avLst/>
          </a:prstGeom>
        </p:spPr>
      </p:pic>
      <p:sp>
        <p:nvSpPr>
          <p:cNvPr id="13" name="TextBox 12">
            <a:extLst>
              <a:ext uri="{FF2B5EF4-FFF2-40B4-BE49-F238E27FC236}">
                <a16:creationId xmlns:a16="http://schemas.microsoft.com/office/drawing/2014/main" id="{048BD338-D997-4F73-BAA7-31CD46E877C7}"/>
              </a:ext>
            </a:extLst>
          </p:cNvPr>
          <p:cNvSpPr txBox="1"/>
          <p:nvPr/>
        </p:nvSpPr>
        <p:spPr>
          <a:xfrm>
            <a:off x="4479210" y="5660887"/>
            <a:ext cx="3233579" cy="400110"/>
          </a:xfrm>
          <a:prstGeom prst="rect">
            <a:avLst/>
          </a:prstGeom>
          <a:noFill/>
        </p:spPr>
        <p:txBody>
          <a:bodyPr wrap="none" rtlCol="0">
            <a:spAutoFit/>
          </a:bodyPr>
          <a:lstStyle/>
          <a:p>
            <a:pPr algn="ctr"/>
            <a:r>
              <a:rPr lang="vi-VN" sz="2000">
                <a:latin typeface="Arial" panose="020B0604020202020204" pitchFamily="34" charset="0"/>
                <a:cs typeface="Arial" panose="020B0604020202020204" pitchFamily="34" charset="0"/>
              </a:rPr>
              <a:t>Hình ảnh thiết kế giao diện</a:t>
            </a:r>
            <a:endParaRPr lang="en-US" sz="200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434D821-8AA7-4F5F-8B88-3C5E9FFE667B}"/>
              </a:ext>
            </a:extLst>
          </p:cNvPr>
          <p:cNvPicPr/>
          <p:nvPr/>
        </p:nvPicPr>
        <p:blipFill>
          <a:blip r:embed="rId4"/>
          <a:srcRect/>
          <a:stretch/>
        </p:blipFill>
        <p:spPr>
          <a:xfrm>
            <a:off x="882931" y="1690687"/>
            <a:ext cx="4959492" cy="3863445"/>
          </a:xfrm>
          <a:prstGeom prst="rect">
            <a:avLst/>
          </a:prstGeom>
        </p:spPr>
      </p:pic>
    </p:spTree>
    <p:extLst>
      <p:ext uri="{BB962C8B-B14F-4D97-AF65-F5344CB8AC3E}">
        <p14:creationId xmlns:p14="http://schemas.microsoft.com/office/powerpoint/2010/main" val="30840112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vi-VN"/>
              <a:t>2. Phân tích, thiết kế hệ thống </a:t>
            </a:r>
            <a:endParaRPr lang="en-US" dirty="0"/>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44396380"/>
              </p:ext>
            </p:extLst>
          </p:nvPr>
        </p:nvGraphicFramePr>
        <p:xfrm>
          <a:off x="996696" y="1581912"/>
          <a:ext cx="10195560" cy="367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algn="l">
              <a:defRPr/>
            </a:pPr>
            <a:r>
              <a:rPr lang="vi-VN">
                <a:solidFill>
                  <a:prstClr val="black">
                    <a:tint val="75000"/>
                  </a:prstClr>
                </a:solidFill>
              </a:rPr>
              <a:t>Đồ án tốt nghiệp đại học</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33F2076-0ACC-457E-95AE-C36985D95496}"/>
              </a:ext>
            </a:extLst>
          </p:cNvPr>
          <p:cNvSpPr txBox="1"/>
          <p:nvPr/>
        </p:nvSpPr>
        <p:spPr>
          <a:xfrm>
            <a:off x="3420506" y="5188509"/>
            <a:ext cx="5347939" cy="400110"/>
          </a:xfrm>
          <a:prstGeom prst="rect">
            <a:avLst/>
          </a:prstGeom>
          <a:noFill/>
        </p:spPr>
        <p:txBody>
          <a:bodyPr wrap="none" rtlCol="0">
            <a:spAutoFit/>
          </a:bodyPr>
          <a:lstStyle/>
          <a:p>
            <a:pPr algn="ctr"/>
            <a:r>
              <a:rPr lang="en-US" sz="2000">
                <a:latin typeface="Arial" panose="020B0604020202020204" pitchFamily="34" charset="0"/>
                <a:cs typeface="Arial" panose="020B0604020202020204" pitchFamily="34" charset="0"/>
              </a:rPr>
              <a:t>Quy </a:t>
            </a:r>
            <a:r>
              <a:rPr lang="vi-VN" sz="2000">
                <a:latin typeface="Arial" panose="020B0604020202020204" pitchFamily="34" charset="0"/>
                <a:cs typeface="Arial" panose="020B0604020202020204" pitchFamily="34" charset="0"/>
              </a:rPr>
              <a:t>trình hoạt động hệ thống gợi ý sản phẩm</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6474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graphicEl>
                                              <a:dgm id="{923B2301-552B-45D2-9EF0-53A10AA17FC6}"/>
                                            </p:graphicEl>
                                          </p:spTgt>
                                        </p:tgtEl>
                                        <p:attrNameLst>
                                          <p:attrName>style.visibility</p:attrName>
                                        </p:attrNameLst>
                                      </p:cBhvr>
                                      <p:to>
                                        <p:strVal val="visible"/>
                                      </p:to>
                                    </p:set>
                                    <p:anim calcmode="lin" valueType="num">
                                      <p:cBhvr additive="base">
                                        <p:cTn id="7" dur="500" fill="hold"/>
                                        <p:tgtEl>
                                          <p:spTgt spid="4">
                                            <p:graphicEl>
                                              <a:dgm id="{923B2301-552B-45D2-9EF0-53A10AA17FC6}"/>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923B2301-552B-45D2-9EF0-53A10AA17FC6}"/>
                                            </p:graphicEl>
                                          </p:spTgt>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graphicEl>
                                              <a:dgm id="{1896CBD6-4A99-4E4A-A270-A70AEFBAAF7E}"/>
                                            </p:graphicEl>
                                          </p:spTgt>
                                        </p:tgtEl>
                                        <p:attrNameLst>
                                          <p:attrName>style.visibility</p:attrName>
                                        </p:attrNameLst>
                                      </p:cBhvr>
                                      <p:to>
                                        <p:strVal val="visible"/>
                                      </p:to>
                                    </p:set>
                                    <p:anim calcmode="lin" valueType="num">
                                      <p:cBhvr additive="base">
                                        <p:cTn id="15" dur="500" fill="hold"/>
                                        <p:tgtEl>
                                          <p:spTgt spid="4">
                                            <p:graphicEl>
                                              <a:dgm id="{1896CBD6-4A99-4E4A-A270-A70AEFBAAF7E}"/>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graphicEl>
                                              <a:dgm id="{1896CBD6-4A99-4E4A-A270-A70AEFBAAF7E}"/>
                                            </p:graphic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4">
                                            <p:graphicEl>
                                              <a:dgm id="{9C3A7F13-9585-42DF-AD32-B56F82B123C8}"/>
                                            </p:graphicEl>
                                          </p:spTgt>
                                        </p:tgtEl>
                                        <p:attrNameLst>
                                          <p:attrName>style.visibility</p:attrName>
                                        </p:attrNameLst>
                                      </p:cBhvr>
                                      <p:to>
                                        <p:strVal val="visible"/>
                                      </p:to>
                                    </p:set>
                                    <p:anim calcmode="lin" valueType="num">
                                      <p:cBhvr additive="base">
                                        <p:cTn id="20" dur="500" fill="hold"/>
                                        <p:tgtEl>
                                          <p:spTgt spid="4">
                                            <p:graphicEl>
                                              <a:dgm id="{9C3A7F13-9585-42DF-AD32-B56F82B123C8}"/>
                                            </p:graphic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
                                            <p:graphicEl>
                                              <a:dgm id="{9C3A7F13-9585-42DF-AD32-B56F82B123C8}"/>
                                            </p:graphicEl>
                                          </p:spTgt>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4">
                                            <p:graphicEl>
                                              <a:dgm id="{DE393E47-CBB6-4D77-A342-C9AFD9FC8CB6}"/>
                                            </p:graphicEl>
                                          </p:spTgt>
                                        </p:tgtEl>
                                        <p:attrNameLst>
                                          <p:attrName>style.visibility</p:attrName>
                                        </p:attrNameLst>
                                      </p:cBhvr>
                                      <p:to>
                                        <p:strVal val="visible"/>
                                      </p:to>
                                    </p:set>
                                    <p:anim calcmode="lin" valueType="num">
                                      <p:cBhvr additive="base">
                                        <p:cTn id="24" dur="500" fill="hold"/>
                                        <p:tgtEl>
                                          <p:spTgt spid="4">
                                            <p:graphicEl>
                                              <a:dgm id="{DE393E47-CBB6-4D77-A342-C9AFD9FC8CB6}"/>
                                            </p:graphic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
                                            <p:graphicEl>
                                              <a:dgm id="{DE393E47-CBB6-4D77-A342-C9AFD9FC8CB6}"/>
                                            </p:graphic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4">
                                            <p:graphicEl>
                                              <a:dgm id="{02F7283A-0FC3-4AF1-AA94-0270DC0B1C33}"/>
                                            </p:graphicEl>
                                          </p:spTgt>
                                        </p:tgtEl>
                                        <p:attrNameLst>
                                          <p:attrName>style.visibility</p:attrName>
                                        </p:attrNameLst>
                                      </p:cBhvr>
                                      <p:to>
                                        <p:strVal val="visible"/>
                                      </p:to>
                                    </p:set>
                                    <p:anim calcmode="lin" valueType="num">
                                      <p:cBhvr additive="base">
                                        <p:cTn id="28" dur="500" fill="hold"/>
                                        <p:tgtEl>
                                          <p:spTgt spid="4">
                                            <p:graphicEl>
                                              <a:dgm id="{02F7283A-0FC3-4AF1-AA94-0270DC0B1C33}"/>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
                                            <p:graphicEl>
                                              <a:dgm id="{02F7283A-0FC3-4AF1-AA94-0270DC0B1C33}"/>
                                            </p:graphicEl>
                                          </p:spTgt>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4">
                                            <p:graphicEl>
                                              <a:dgm id="{C08FC467-91FE-48BD-B243-273925C2B75A}"/>
                                            </p:graphicEl>
                                          </p:spTgt>
                                        </p:tgtEl>
                                        <p:attrNameLst>
                                          <p:attrName>style.visibility</p:attrName>
                                        </p:attrNameLst>
                                      </p:cBhvr>
                                      <p:to>
                                        <p:strVal val="visible"/>
                                      </p:to>
                                    </p:set>
                                    <p:anim calcmode="lin" valueType="num">
                                      <p:cBhvr additive="base">
                                        <p:cTn id="33" dur="500" fill="hold"/>
                                        <p:tgtEl>
                                          <p:spTgt spid="4">
                                            <p:graphicEl>
                                              <a:dgm id="{C08FC467-91FE-48BD-B243-273925C2B75A}"/>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graphicEl>
                                              <a:dgm id="{C08FC467-91FE-48BD-B243-273925C2B75A}"/>
                                            </p:graphic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
                                            <p:graphicEl>
                                              <a:dgm id="{2EB92C72-3528-4913-AFF6-FF0B4F338399}"/>
                                            </p:graphicEl>
                                          </p:spTgt>
                                        </p:tgtEl>
                                        <p:attrNameLst>
                                          <p:attrName>style.visibility</p:attrName>
                                        </p:attrNameLst>
                                      </p:cBhvr>
                                      <p:to>
                                        <p:strVal val="visible"/>
                                      </p:to>
                                    </p:set>
                                    <p:anim calcmode="lin" valueType="num">
                                      <p:cBhvr additive="base">
                                        <p:cTn id="37" dur="500" fill="hold"/>
                                        <p:tgtEl>
                                          <p:spTgt spid="4">
                                            <p:graphicEl>
                                              <a:dgm id="{2EB92C72-3528-4913-AFF6-FF0B4F338399}"/>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graphicEl>
                                              <a:dgm id="{2EB92C72-3528-4913-AFF6-FF0B4F338399}"/>
                                            </p:graphic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
                                            <p:graphicEl>
                                              <a:dgm id="{B5DA272C-701A-4327-802B-15E4D04DF389}"/>
                                            </p:graphicEl>
                                          </p:spTgt>
                                        </p:tgtEl>
                                        <p:attrNameLst>
                                          <p:attrName>style.visibility</p:attrName>
                                        </p:attrNameLst>
                                      </p:cBhvr>
                                      <p:to>
                                        <p:strVal val="visible"/>
                                      </p:to>
                                    </p:set>
                                    <p:anim calcmode="lin" valueType="num">
                                      <p:cBhvr additive="base">
                                        <p:cTn id="41" dur="500" fill="hold"/>
                                        <p:tgtEl>
                                          <p:spTgt spid="4">
                                            <p:graphicEl>
                                              <a:dgm id="{B5DA272C-701A-4327-802B-15E4D04DF389}"/>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graphicEl>
                                              <a:dgm id="{B5DA272C-701A-4327-802B-15E4D04DF389}"/>
                                            </p:graphicEl>
                                          </p:spTgt>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4">
                                            <p:graphicEl>
                                              <a:dgm id="{4104A2F1-FB99-4C42-8067-46B8EEEC9610}"/>
                                            </p:graphicEl>
                                          </p:spTgt>
                                        </p:tgtEl>
                                        <p:attrNameLst>
                                          <p:attrName>style.visibility</p:attrName>
                                        </p:attrNameLst>
                                      </p:cBhvr>
                                      <p:to>
                                        <p:strVal val="visible"/>
                                      </p:to>
                                    </p:set>
                                    <p:anim calcmode="lin" valueType="num">
                                      <p:cBhvr additive="base">
                                        <p:cTn id="46" dur="500" fill="hold"/>
                                        <p:tgtEl>
                                          <p:spTgt spid="4">
                                            <p:graphicEl>
                                              <a:dgm id="{4104A2F1-FB99-4C42-8067-46B8EEEC9610}"/>
                                            </p:graphic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graphicEl>
                                              <a:dgm id="{4104A2F1-FB99-4C42-8067-46B8EEEC9610}"/>
                                            </p:graphicEl>
                                          </p:spTgt>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4">
                                            <p:graphicEl>
                                              <a:dgm id="{7B3E0A16-DB85-46CA-87D6-4D39F6DBFC52}"/>
                                            </p:graphicEl>
                                          </p:spTgt>
                                        </p:tgtEl>
                                        <p:attrNameLst>
                                          <p:attrName>style.visibility</p:attrName>
                                        </p:attrNameLst>
                                      </p:cBhvr>
                                      <p:to>
                                        <p:strVal val="visible"/>
                                      </p:to>
                                    </p:set>
                                    <p:anim calcmode="lin" valueType="num">
                                      <p:cBhvr additive="base">
                                        <p:cTn id="50" dur="500" fill="hold"/>
                                        <p:tgtEl>
                                          <p:spTgt spid="4">
                                            <p:graphicEl>
                                              <a:dgm id="{7B3E0A16-DB85-46CA-87D6-4D39F6DBFC52}"/>
                                            </p:graphic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graphicEl>
                                              <a:dgm id="{7B3E0A16-DB85-46CA-87D6-4D39F6DBFC52}"/>
                                            </p:graphicEl>
                                          </p:spTgt>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4">
                                            <p:graphicEl>
                                              <a:dgm id="{549A837B-0FA3-4970-A9F9-3BD236350D3D}"/>
                                            </p:graphicEl>
                                          </p:spTgt>
                                        </p:tgtEl>
                                        <p:attrNameLst>
                                          <p:attrName>style.visibility</p:attrName>
                                        </p:attrNameLst>
                                      </p:cBhvr>
                                      <p:to>
                                        <p:strVal val="visible"/>
                                      </p:to>
                                    </p:set>
                                    <p:anim calcmode="lin" valueType="num">
                                      <p:cBhvr additive="base">
                                        <p:cTn id="54" dur="500" fill="hold"/>
                                        <p:tgtEl>
                                          <p:spTgt spid="4">
                                            <p:graphicEl>
                                              <a:dgm id="{549A837B-0FA3-4970-A9F9-3BD236350D3D}"/>
                                            </p:graphic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4">
                                            <p:graphicEl>
                                              <a:dgm id="{549A837B-0FA3-4970-A9F9-3BD236350D3D}"/>
                                            </p:graphicEl>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2" fill="hold" grpId="0" nodeType="afterEffect">
                                  <p:stCondLst>
                                    <p:cond delay="0"/>
                                  </p:stCondLst>
                                  <p:childTnLst>
                                    <p:set>
                                      <p:cBhvr>
                                        <p:cTn id="58" dur="1" fill="hold">
                                          <p:stCondLst>
                                            <p:cond delay="0"/>
                                          </p:stCondLst>
                                        </p:cTn>
                                        <p:tgtEl>
                                          <p:spTgt spid="4">
                                            <p:graphicEl>
                                              <a:dgm id="{AC6B335A-D8B4-46D8-93DE-B9EF1773F6AC}"/>
                                            </p:graphicEl>
                                          </p:spTgt>
                                        </p:tgtEl>
                                        <p:attrNameLst>
                                          <p:attrName>style.visibility</p:attrName>
                                        </p:attrNameLst>
                                      </p:cBhvr>
                                      <p:to>
                                        <p:strVal val="visible"/>
                                      </p:to>
                                    </p:set>
                                    <p:anim calcmode="lin" valueType="num">
                                      <p:cBhvr additive="base">
                                        <p:cTn id="59" dur="500" fill="hold"/>
                                        <p:tgtEl>
                                          <p:spTgt spid="4">
                                            <p:graphicEl>
                                              <a:dgm id="{AC6B335A-D8B4-46D8-93DE-B9EF1773F6AC}"/>
                                            </p:graphic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
                                            <p:graphicEl>
                                              <a:dgm id="{AC6B335A-D8B4-46D8-93DE-B9EF1773F6AC}"/>
                                            </p:graphic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
                                            <p:graphicEl>
                                              <a:dgm id="{77F59A8B-7684-4E29-B44F-B0F96367FE70}"/>
                                            </p:graphicEl>
                                          </p:spTgt>
                                        </p:tgtEl>
                                        <p:attrNameLst>
                                          <p:attrName>style.visibility</p:attrName>
                                        </p:attrNameLst>
                                      </p:cBhvr>
                                      <p:to>
                                        <p:strVal val="visible"/>
                                      </p:to>
                                    </p:set>
                                    <p:anim calcmode="lin" valueType="num">
                                      <p:cBhvr additive="base">
                                        <p:cTn id="63" dur="500" fill="hold"/>
                                        <p:tgtEl>
                                          <p:spTgt spid="4">
                                            <p:graphicEl>
                                              <a:dgm id="{77F59A8B-7684-4E29-B44F-B0F96367FE70}"/>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
                                            <p:graphicEl>
                                              <a:dgm id="{77F59A8B-7684-4E29-B44F-B0F96367FE70}"/>
                                            </p:graphic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
                                            <p:graphicEl>
                                              <a:dgm id="{4795DD00-81CA-4D89-AAC9-9CB098B4E837}"/>
                                            </p:graphicEl>
                                          </p:spTgt>
                                        </p:tgtEl>
                                        <p:attrNameLst>
                                          <p:attrName>style.visibility</p:attrName>
                                        </p:attrNameLst>
                                      </p:cBhvr>
                                      <p:to>
                                        <p:strVal val="visible"/>
                                      </p:to>
                                    </p:set>
                                    <p:anim calcmode="lin" valueType="num">
                                      <p:cBhvr additive="base">
                                        <p:cTn id="67" dur="500" fill="hold"/>
                                        <p:tgtEl>
                                          <p:spTgt spid="4">
                                            <p:graphicEl>
                                              <a:dgm id="{4795DD00-81CA-4D89-AAC9-9CB098B4E837}"/>
                                            </p:graphic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graphicEl>
                                              <a:dgm id="{4795DD00-81CA-4D89-AAC9-9CB098B4E837}"/>
                                            </p:graphic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
                                            <p:graphicEl>
                                              <a:dgm id="{06772805-3643-43C2-9C80-F43268C57C20}"/>
                                            </p:graphicEl>
                                          </p:spTgt>
                                        </p:tgtEl>
                                        <p:attrNameLst>
                                          <p:attrName>style.visibility</p:attrName>
                                        </p:attrNameLst>
                                      </p:cBhvr>
                                      <p:to>
                                        <p:strVal val="visible"/>
                                      </p:to>
                                    </p:set>
                                    <p:anim calcmode="lin" valueType="num">
                                      <p:cBhvr additive="base">
                                        <p:cTn id="71" dur="500" fill="hold"/>
                                        <p:tgtEl>
                                          <p:spTgt spid="4">
                                            <p:graphicEl>
                                              <a:dgm id="{06772805-3643-43C2-9C80-F43268C57C20}"/>
                                            </p:graphic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
                                            <p:graphicEl>
                                              <a:dgm id="{06772805-3643-43C2-9C80-F43268C57C20}"/>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8" grpId="0"/>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448</TotalTime>
  <Words>1036</Words>
  <Application>Microsoft Office PowerPoint</Application>
  <PresentationFormat>Widescreen</PresentationFormat>
  <Paragraphs>113</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ShapesVTI</vt:lpstr>
      <vt:lpstr>PowerPoint Presentation</vt:lpstr>
      <vt:lpstr>NỘI DUNG</vt:lpstr>
      <vt:lpstr>1. Tổng quan đề tài</vt:lpstr>
      <vt:lpstr>1. Tổng quan đề tài</vt:lpstr>
      <vt:lpstr>1. Tổng quan đề tài</vt:lpstr>
      <vt:lpstr>2. Phân tích, thiết kế hệ thống </vt:lpstr>
      <vt:lpstr>2. Phân tích, thiết kế hệ thống </vt:lpstr>
      <vt:lpstr>2. Phân tích, thiết kế hệ thống </vt:lpstr>
      <vt:lpstr>2. Phân tích, thiết kế hệ thống </vt:lpstr>
      <vt:lpstr>3. Kết quả</vt:lpstr>
      <vt:lpstr>4. Kết luận</vt:lpstr>
      <vt:lpstr>Thank you</vt:lpstr>
      <vt:lpstr>1. Tổng quan đề tài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Arthuria Ex</dc:creator>
  <cp:lastModifiedBy>Hải Phạm</cp:lastModifiedBy>
  <cp:revision>29</cp:revision>
  <dcterms:created xsi:type="dcterms:W3CDTF">2023-05-09T13:20:53Z</dcterms:created>
  <dcterms:modified xsi:type="dcterms:W3CDTF">2023-12-25T13:37:37Z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