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Barlow Bold" panose="020B0604020202020204" charset="0"/>
      <p:regular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Montserrat Bold" panose="00000800000000000000" charset="0"/>
      <p:regular r:id="rId22"/>
    </p:embeddedFont>
    <p:embeddedFont>
      <p:font typeface="Montserrat Semi-Bold" panose="020B0604020202020204" charset="0"/>
      <p:regular r:id="rId23"/>
    </p:embeddedFont>
    <p:embeddedFont>
      <p:font typeface="Nunito Sans" pitchFamily="2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9FB"/>
    <a:srgbClr val="EFF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2.png"/><Relationship Id="rId3" Type="http://schemas.openxmlformats.org/officeDocument/2006/relationships/image" Target="../media/image30.svg"/><Relationship Id="rId7" Type="http://schemas.openxmlformats.org/officeDocument/2006/relationships/image" Target="../media/image14.svg"/><Relationship Id="rId12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4.svg"/><Relationship Id="rId5" Type="http://schemas.openxmlformats.org/officeDocument/2006/relationships/image" Target="../media/image4.svg"/><Relationship Id="rId15" Type="http://schemas.openxmlformats.org/officeDocument/2006/relationships/image" Target="../media/image34.png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18.svg"/><Relationship Id="rId1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svg"/><Relationship Id="rId7" Type="http://schemas.openxmlformats.org/officeDocument/2006/relationships/image" Target="../media/image2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14.svg"/><Relationship Id="rId10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svg"/><Relationship Id="rId7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8.sv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0.svg"/><Relationship Id="rId3" Type="http://schemas.openxmlformats.org/officeDocument/2006/relationships/image" Target="../media/image4.svg"/><Relationship Id="rId7" Type="http://schemas.openxmlformats.org/officeDocument/2006/relationships/image" Target="../media/image22.sv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14.svg"/><Relationship Id="rId15" Type="http://schemas.openxmlformats.org/officeDocument/2006/relationships/image" Target="../media/image12.svg"/><Relationship Id="rId10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24.svg"/><Relationship Id="rId1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2000" y="342900"/>
            <a:ext cx="1832938" cy="1829175"/>
          </a:xfrm>
          <a:custGeom>
            <a:avLst/>
            <a:gdLst/>
            <a:ahLst/>
            <a:cxnLst/>
            <a:rect l="l" t="t" r="r" b="b"/>
            <a:pathLst>
              <a:path w="971191" h="969197">
                <a:moveTo>
                  <a:pt x="0" y="0"/>
                </a:moveTo>
                <a:lnTo>
                  <a:pt x="971191" y="0"/>
                </a:lnTo>
                <a:lnTo>
                  <a:pt x="971191" y="969198"/>
                </a:lnTo>
                <a:lnTo>
                  <a:pt x="0" y="9691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207" t="-5696" r="-24598" b="-372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163800" y="85276"/>
            <a:ext cx="2613106" cy="1829175"/>
          </a:xfrm>
          <a:custGeom>
            <a:avLst/>
            <a:gdLst/>
            <a:ahLst/>
            <a:cxnLst/>
            <a:rect l="l" t="t" r="r" b="b"/>
            <a:pathLst>
              <a:path w="1524535" h="1067175">
                <a:moveTo>
                  <a:pt x="0" y="0"/>
                </a:moveTo>
                <a:lnTo>
                  <a:pt x="1524536" y="0"/>
                </a:lnTo>
                <a:lnTo>
                  <a:pt x="1524536" y="1067175"/>
                </a:lnTo>
                <a:lnTo>
                  <a:pt x="0" y="10671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299117" y="3968709"/>
            <a:ext cx="15689766" cy="1729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>
                <a:solidFill>
                  <a:srgbClr val="3BB7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XÂY DỰNG WEBSITE BÁN LAPTOP BẰNG .NET THEO MÔ HÌNH MVC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88604" y="952125"/>
            <a:ext cx="11510792" cy="1047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2A2B2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TRƯỜNG ĐẠI HỌC CÔNG NGHIỆP HÀ NỘI</a:t>
            </a:r>
          </a:p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2A2B2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KHOA CÔNG NGHỆ TIN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667234" y="2603255"/>
            <a:ext cx="8953532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1" dirty="0">
                <a:solidFill>
                  <a:srgbClr val="2A2B2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ĐỒ ÁN TỐT NGHIỆP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488511" y="5940001"/>
            <a:ext cx="3628451" cy="2164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Giảng</a:t>
            </a: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viên</a:t>
            </a: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hướng</a:t>
            </a: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dẫn</a:t>
            </a: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just">
              <a:lnSpc>
                <a:spcPts val="3499"/>
              </a:lnSpc>
            </a:pP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Sinh </a:t>
            </a: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viên</a:t>
            </a: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thực</a:t>
            </a: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hiện</a:t>
            </a:r>
            <a:endParaRPr lang="en-US" sz="2499" dirty="0">
              <a:solidFill>
                <a:srgbClr val="2A2B2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499"/>
              </a:lnSpc>
            </a:pP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Mã</a:t>
            </a: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số</a:t>
            </a: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sinh</a:t>
            </a: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viên</a:t>
            </a:r>
            <a:endParaRPr lang="en-US" sz="2499" dirty="0">
              <a:solidFill>
                <a:srgbClr val="2A2B2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499"/>
              </a:lnSpc>
            </a:pP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Lớp</a:t>
            </a:r>
            <a:endParaRPr lang="en-US" sz="2499" dirty="0">
              <a:solidFill>
                <a:srgbClr val="2A2B2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499"/>
              </a:lnSpc>
            </a:pP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Khóa</a:t>
            </a:r>
            <a:endParaRPr lang="en-US" sz="2499" dirty="0">
              <a:solidFill>
                <a:srgbClr val="2A2B2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148916" y="5981700"/>
            <a:ext cx="4514210" cy="2211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:TS. </a:t>
            </a: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Trần</a:t>
            </a: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Tiến</a:t>
            </a: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Dũng</a:t>
            </a:r>
          </a:p>
          <a:p>
            <a:pPr algn="just">
              <a:lnSpc>
                <a:spcPts val="3499"/>
              </a:lnSpc>
            </a:pP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Nguyễn</a:t>
            </a: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Thế</a:t>
            </a: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Hải</a:t>
            </a: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just">
              <a:lnSpc>
                <a:spcPts val="3499"/>
              </a:lnSpc>
            </a:pP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: 2020601018</a:t>
            </a:r>
          </a:p>
          <a:p>
            <a:pPr algn="just">
              <a:lnSpc>
                <a:spcPts val="3499"/>
              </a:lnSpc>
            </a:pP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: KTPM01</a:t>
            </a:r>
          </a:p>
          <a:p>
            <a:pPr algn="just">
              <a:lnSpc>
                <a:spcPts val="3499"/>
              </a:lnSpc>
            </a:pPr>
            <a:r>
              <a:rPr lang="en-US" sz="2499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: 15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82806" y="102870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102870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515899" y="9285348"/>
            <a:ext cx="15256203" cy="0"/>
          </a:xfrm>
          <a:prstGeom prst="line">
            <a:avLst/>
          </a:prstGeom>
          <a:ln w="9525" cap="flat">
            <a:solidFill>
              <a:srgbClr val="3BB7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2326890" y="9411166"/>
            <a:ext cx="4445211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4"/>
              </a:lnSpc>
            </a:pPr>
            <a:r>
              <a:rPr lang="en-US" sz="1899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ĐỒ ÁN TỐT NGHIỆP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399067" y="1033771"/>
            <a:ext cx="1148986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b="1" spc="160">
                <a:solidFill>
                  <a:srgbClr val="3BB7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BIỂU ĐỒ CƠ SỞ DỮ LIỆU</a:t>
            </a:r>
          </a:p>
        </p:txBody>
      </p:sp>
      <p:sp>
        <p:nvSpPr>
          <p:cNvPr id="9" name="TextBox 45">
            <a:extLst>
              <a:ext uri="{FF2B5EF4-FFF2-40B4-BE49-F238E27FC236}">
                <a16:creationId xmlns:a16="http://schemas.microsoft.com/office/drawing/2014/main" id="{091DBD1D-38FD-4734-98CE-6701B6ECD836}"/>
              </a:ext>
            </a:extLst>
          </p:cNvPr>
          <p:cNvSpPr txBox="1"/>
          <p:nvPr/>
        </p:nvSpPr>
        <p:spPr>
          <a:xfrm>
            <a:off x="1515899" y="9411166"/>
            <a:ext cx="4287818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899" dirty="0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09 – NGUYỄN THẾ HẢI </a:t>
            </a:r>
          </a:p>
        </p:txBody>
      </p:sp>
      <p:pic>
        <p:nvPicPr>
          <p:cNvPr id="10" name="Picture 9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3C060EFD-FD78-FA31-B5D1-6FA316CA4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67" y="2214778"/>
            <a:ext cx="11628726" cy="67436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13593" y="5275309"/>
            <a:ext cx="5383449" cy="2430984"/>
            <a:chOff x="0" y="0"/>
            <a:chExt cx="1322803" cy="597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2803" cy="597333"/>
            </a:xfrm>
            <a:custGeom>
              <a:avLst/>
              <a:gdLst/>
              <a:ahLst/>
              <a:cxnLst/>
              <a:rect l="l" t="t" r="r" b="b"/>
              <a:pathLst>
                <a:path w="1322803" h="597333">
                  <a:moveTo>
                    <a:pt x="47457" y="0"/>
                  </a:moveTo>
                  <a:lnTo>
                    <a:pt x="1275346" y="0"/>
                  </a:lnTo>
                  <a:cubicBezTo>
                    <a:pt x="1301556" y="0"/>
                    <a:pt x="1322803" y="21247"/>
                    <a:pt x="1322803" y="47457"/>
                  </a:cubicBezTo>
                  <a:lnTo>
                    <a:pt x="1322803" y="549876"/>
                  </a:lnTo>
                  <a:cubicBezTo>
                    <a:pt x="1322803" y="576086"/>
                    <a:pt x="1301556" y="597333"/>
                    <a:pt x="1275346" y="597333"/>
                  </a:cubicBezTo>
                  <a:lnTo>
                    <a:pt x="47457" y="597333"/>
                  </a:lnTo>
                  <a:cubicBezTo>
                    <a:pt x="21247" y="597333"/>
                    <a:pt x="0" y="576086"/>
                    <a:pt x="0" y="549876"/>
                  </a:cubicBezTo>
                  <a:lnTo>
                    <a:pt x="0" y="47457"/>
                  </a:lnTo>
                  <a:cubicBezTo>
                    <a:pt x="0" y="21247"/>
                    <a:pt x="21247" y="0"/>
                    <a:pt x="4745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322803" cy="644958"/>
            </a:xfrm>
            <a:prstGeom prst="rect">
              <a:avLst/>
            </a:prstGeom>
          </p:spPr>
          <p:txBody>
            <a:bodyPr lIns="56628" tIns="56628" rIns="56628" bIns="56628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213593" y="5275309"/>
            <a:ext cx="238540" cy="2430984"/>
            <a:chOff x="0" y="0"/>
            <a:chExt cx="58613" cy="597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8613" cy="597333"/>
            </a:xfrm>
            <a:custGeom>
              <a:avLst/>
              <a:gdLst/>
              <a:ahLst/>
              <a:cxnLst/>
              <a:rect l="l" t="t" r="r" b="b"/>
              <a:pathLst>
                <a:path w="58613" h="597333">
                  <a:moveTo>
                    <a:pt x="29307" y="0"/>
                  </a:moveTo>
                  <a:lnTo>
                    <a:pt x="29307" y="0"/>
                  </a:lnTo>
                  <a:cubicBezTo>
                    <a:pt x="37079" y="0"/>
                    <a:pt x="44533" y="3088"/>
                    <a:pt x="50029" y="8584"/>
                  </a:cubicBezTo>
                  <a:cubicBezTo>
                    <a:pt x="55526" y="14080"/>
                    <a:pt x="58613" y="21534"/>
                    <a:pt x="58613" y="29307"/>
                  </a:cubicBezTo>
                  <a:lnTo>
                    <a:pt x="58613" y="568027"/>
                  </a:lnTo>
                  <a:cubicBezTo>
                    <a:pt x="58613" y="575799"/>
                    <a:pt x="55526" y="583254"/>
                    <a:pt x="50029" y="588750"/>
                  </a:cubicBezTo>
                  <a:cubicBezTo>
                    <a:pt x="44533" y="594246"/>
                    <a:pt x="37079" y="597333"/>
                    <a:pt x="29307" y="597333"/>
                  </a:cubicBezTo>
                  <a:lnTo>
                    <a:pt x="29307" y="597333"/>
                  </a:lnTo>
                  <a:cubicBezTo>
                    <a:pt x="21534" y="597333"/>
                    <a:pt x="14080" y="594246"/>
                    <a:pt x="8584" y="588750"/>
                  </a:cubicBezTo>
                  <a:cubicBezTo>
                    <a:pt x="3088" y="583254"/>
                    <a:pt x="0" y="575799"/>
                    <a:pt x="0" y="568027"/>
                  </a:cubicBezTo>
                  <a:lnTo>
                    <a:pt x="0" y="29307"/>
                  </a:lnTo>
                  <a:cubicBezTo>
                    <a:pt x="0" y="21534"/>
                    <a:pt x="3088" y="14080"/>
                    <a:pt x="8584" y="8584"/>
                  </a:cubicBezTo>
                  <a:cubicBezTo>
                    <a:pt x="14080" y="3088"/>
                    <a:pt x="21534" y="0"/>
                    <a:pt x="29307" y="0"/>
                  </a:cubicBezTo>
                  <a:close/>
                </a:path>
              </a:pathLst>
            </a:custGeom>
            <a:solidFill>
              <a:srgbClr val="40878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8613" cy="644958"/>
            </a:xfrm>
            <a:prstGeom prst="rect">
              <a:avLst/>
            </a:prstGeom>
          </p:spPr>
          <p:txBody>
            <a:bodyPr lIns="56628" tIns="56628" rIns="56628" bIns="56628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15899" y="5275309"/>
            <a:ext cx="1442962" cy="144296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34132" y="0"/>
                  </a:moveTo>
                  <a:lnTo>
                    <a:pt x="678668" y="0"/>
                  </a:lnTo>
                  <a:cubicBezTo>
                    <a:pt x="714242" y="0"/>
                    <a:pt x="748359" y="14132"/>
                    <a:pt x="773514" y="39286"/>
                  </a:cubicBezTo>
                  <a:cubicBezTo>
                    <a:pt x="798668" y="64441"/>
                    <a:pt x="812800" y="98558"/>
                    <a:pt x="812800" y="134132"/>
                  </a:cubicBezTo>
                  <a:lnTo>
                    <a:pt x="812800" y="678668"/>
                  </a:lnTo>
                  <a:cubicBezTo>
                    <a:pt x="812800" y="714242"/>
                    <a:pt x="798668" y="748359"/>
                    <a:pt x="773514" y="773514"/>
                  </a:cubicBezTo>
                  <a:cubicBezTo>
                    <a:pt x="748359" y="798668"/>
                    <a:pt x="714242" y="812800"/>
                    <a:pt x="678668" y="812800"/>
                  </a:cubicBezTo>
                  <a:lnTo>
                    <a:pt x="134132" y="812800"/>
                  </a:lnTo>
                  <a:cubicBezTo>
                    <a:pt x="98558" y="812800"/>
                    <a:pt x="64441" y="798668"/>
                    <a:pt x="39286" y="773514"/>
                  </a:cubicBezTo>
                  <a:cubicBezTo>
                    <a:pt x="14132" y="748359"/>
                    <a:pt x="0" y="714242"/>
                    <a:pt x="0" y="678668"/>
                  </a:cubicBezTo>
                  <a:lnTo>
                    <a:pt x="0" y="134132"/>
                  </a:lnTo>
                  <a:cubicBezTo>
                    <a:pt x="0" y="98558"/>
                    <a:pt x="14132" y="64441"/>
                    <a:pt x="39286" y="39286"/>
                  </a:cubicBezTo>
                  <a:cubicBezTo>
                    <a:pt x="64441" y="14132"/>
                    <a:pt x="98558" y="0"/>
                    <a:pt x="134132" y="0"/>
                  </a:cubicBezTo>
                  <a:close/>
                </a:path>
              </a:pathLst>
            </a:custGeom>
            <a:solidFill>
              <a:srgbClr val="40878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6628" tIns="56628" rIns="56628" bIns="56628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840518" y="5684758"/>
            <a:ext cx="793723" cy="624065"/>
          </a:xfrm>
          <a:custGeom>
            <a:avLst/>
            <a:gdLst/>
            <a:ahLst/>
            <a:cxnLst/>
            <a:rect l="l" t="t" r="r" b="b"/>
            <a:pathLst>
              <a:path w="793723" h="624065">
                <a:moveTo>
                  <a:pt x="0" y="0"/>
                </a:moveTo>
                <a:lnTo>
                  <a:pt x="793723" y="0"/>
                </a:lnTo>
                <a:lnTo>
                  <a:pt x="793723" y="624064"/>
                </a:lnTo>
                <a:lnTo>
                  <a:pt x="0" y="624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6034057" y="-269190"/>
            <a:ext cx="2450485" cy="1131645"/>
          </a:xfrm>
          <a:custGeom>
            <a:avLst/>
            <a:gdLst/>
            <a:ahLst/>
            <a:cxnLst/>
            <a:rect l="l" t="t" r="r" b="b"/>
            <a:pathLst>
              <a:path w="2450485" h="1131645">
                <a:moveTo>
                  <a:pt x="0" y="0"/>
                </a:moveTo>
                <a:lnTo>
                  <a:pt x="2450486" y="0"/>
                </a:lnTo>
                <a:lnTo>
                  <a:pt x="2450486" y="1131645"/>
                </a:lnTo>
                <a:lnTo>
                  <a:pt x="0" y="11316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-1421785" y="462877"/>
            <a:ext cx="2450485" cy="1131645"/>
          </a:xfrm>
          <a:custGeom>
            <a:avLst/>
            <a:gdLst/>
            <a:ahLst/>
            <a:cxnLst/>
            <a:rect l="l" t="t" r="r" b="b"/>
            <a:pathLst>
              <a:path w="2450485" h="1131645">
                <a:moveTo>
                  <a:pt x="0" y="0"/>
                </a:moveTo>
                <a:lnTo>
                  <a:pt x="2450485" y="0"/>
                </a:lnTo>
                <a:lnTo>
                  <a:pt x="2450485" y="1131646"/>
                </a:lnTo>
                <a:lnTo>
                  <a:pt x="0" y="11316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AutoShape 14"/>
          <p:cNvSpPr/>
          <p:nvPr/>
        </p:nvSpPr>
        <p:spPr>
          <a:xfrm>
            <a:off x="1515899" y="9285348"/>
            <a:ext cx="15256203" cy="0"/>
          </a:xfrm>
          <a:prstGeom prst="line">
            <a:avLst/>
          </a:prstGeom>
          <a:ln w="9525" cap="flat">
            <a:solidFill>
              <a:srgbClr val="3BB7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15"/>
          <p:cNvGrpSpPr/>
          <p:nvPr/>
        </p:nvGrpSpPr>
        <p:grpSpPr>
          <a:xfrm>
            <a:off x="3213593" y="2368075"/>
            <a:ext cx="5383449" cy="2430984"/>
            <a:chOff x="0" y="0"/>
            <a:chExt cx="1322803" cy="59733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322803" cy="597333"/>
            </a:xfrm>
            <a:custGeom>
              <a:avLst/>
              <a:gdLst/>
              <a:ahLst/>
              <a:cxnLst/>
              <a:rect l="l" t="t" r="r" b="b"/>
              <a:pathLst>
                <a:path w="1322803" h="597333">
                  <a:moveTo>
                    <a:pt x="47457" y="0"/>
                  </a:moveTo>
                  <a:lnTo>
                    <a:pt x="1275346" y="0"/>
                  </a:lnTo>
                  <a:cubicBezTo>
                    <a:pt x="1301556" y="0"/>
                    <a:pt x="1322803" y="21247"/>
                    <a:pt x="1322803" y="47457"/>
                  </a:cubicBezTo>
                  <a:lnTo>
                    <a:pt x="1322803" y="549876"/>
                  </a:lnTo>
                  <a:cubicBezTo>
                    <a:pt x="1322803" y="576086"/>
                    <a:pt x="1301556" y="597333"/>
                    <a:pt x="1275346" y="597333"/>
                  </a:cubicBezTo>
                  <a:lnTo>
                    <a:pt x="47457" y="597333"/>
                  </a:lnTo>
                  <a:cubicBezTo>
                    <a:pt x="21247" y="597333"/>
                    <a:pt x="0" y="576086"/>
                    <a:pt x="0" y="549876"/>
                  </a:cubicBezTo>
                  <a:lnTo>
                    <a:pt x="0" y="47457"/>
                  </a:lnTo>
                  <a:cubicBezTo>
                    <a:pt x="0" y="21247"/>
                    <a:pt x="21247" y="0"/>
                    <a:pt x="4745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1322803" cy="644958"/>
            </a:xfrm>
            <a:prstGeom prst="rect">
              <a:avLst/>
            </a:prstGeom>
          </p:spPr>
          <p:txBody>
            <a:bodyPr lIns="56628" tIns="56628" rIns="56628" bIns="56628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3213593" y="2368075"/>
            <a:ext cx="238540" cy="2430984"/>
            <a:chOff x="0" y="0"/>
            <a:chExt cx="58613" cy="59733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8613" cy="597333"/>
            </a:xfrm>
            <a:custGeom>
              <a:avLst/>
              <a:gdLst/>
              <a:ahLst/>
              <a:cxnLst/>
              <a:rect l="l" t="t" r="r" b="b"/>
              <a:pathLst>
                <a:path w="58613" h="597333">
                  <a:moveTo>
                    <a:pt x="29307" y="0"/>
                  </a:moveTo>
                  <a:lnTo>
                    <a:pt x="29307" y="0"/>
                  </a:lnTo>
                  <a:cubicBezTo>
                    <a:pt x="37079" y="0"/>
                    <a:pt x="44533" y="3088"/>
                    <a:pt x="50029" y="8584"/>
                  </a:cubicBezTo>
                  <a:cubicBezTo>
                    <a:pt x="55526" y="14080"/>
                    <a:pt x="58613" y="21534"/>
                    <a:pt x="58613" y="29307"/>
                  </a:cubicBezTo>
                  <a:lnTo>
                    <a:pt x="58613" y="568027"/>
                  </a:lnTo>
                  <a:cubicBezTo>
                    <a:pt x="58613" y="575799"/>
                    <a:pt x="55526" y="583254"/>
                    <a:pt x="50029" y="588750"/>
                  </a:cubicBezTo>
                  <a:cubicBezTo>
                    <a:pt x="44533" y="594246"/>
                    <a:pt x="37079" y="597333"/>
                    <a:pt x="29307" y="597333"/>
                  </a:cubicBezTo>
                  <a:lnTo>
                    <a:pt x="29307" y="597333"/>
                  </a:lnTo>
                  <a:cubicBezTo>
                    <a:pt x="21534" y="597333"/>
                    <a:pt x="14080" y="594246"/>
                    <a:pt x="8584" y="588750"/>
                  </a:cubicBezTo>
                  <a:cubicBezTo>
                    <a:pt x="3088" y="583254"/>
                    <a:pt x="0" y="575799"/>
                    <a:pt x="0" y="568027"/>
                  </a:cubicBezTo>
                  <a:lnTo>
                    <a:pt x="0" y="29307"/>
                  </a:lnTo>
                  <a:cubicBezTo>
                    <a:pt x="0" y="21534"/>
                    <a:pt x="3088" y="14080"/>
                    <a:pt x="8584" y="8584"/>
                  </a:cubicBezTo>
                  <a:cubicBezTo>
                    <a:pt x="14080" y="3088"/>
                    <a:pt x="21534" y="0"/>
                    <a:pt x="29307" y="0"/>
                  </a:cubicBez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58613" cy="644958"/>
            </a:xfrm>
            <a:prstGeom prst="rect">
              <a:avLst/>
            </a:prstGeom>
          </p:spPr>
          <p:txBody>
            <a:bodyPr lIns="56628" tIns="56628" rIns="56628" bIns="56628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515899" y="2368075"/>
            <a:ext cx="1442962" cy="144296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34132" y="0"/>
                  </a:moveTo>
                  <a:lnTo>
                    <a:pt x="678668" y="0"/>
                  </a:lnTo>
                  <a:cubicBezTo>
                    <a:pt x="714242" y="0"/>
                    <a:pt x="748359" y="14132"/>
                    <a:pt x="773514" y="39286"/>
                  </a:cubicBezTo>
                  <a:cubicBezTo>
                    <a:pt x="798668" y="64441"/>
                    <a:pt x="812800" y="98558"/>
                    <a:pt x="812800" y="134132"/>
                  </a:cubicBezTo>
                  <a:lnTo>
                    <a:pt x="812800" y="678668"/>
                  </a:lnTo>
                  <a:cubicBezTo>
                    <a:pt x="812800" y="714242"/>
                    <a:pt x="798668" y="748359"/>
                    <a:pt x="773514" y="773514"/>
                  </a:cubicBezTo>
                  <a:cubicBezTo>
                    <a:pt x="748359" y="798668"/>
                    <a:pt x="714242" y="812800"/>
                    <a:pt x="678668" y="812800"/>
                  </a:cubicBezTo>
                  <a:lnTo>
                    <a:pt x="134132" y="812800"/>
                  </a:lnTo>
                  <a:cubicBezTo>
                    <a:pt x="98558" y="812800"/>
                    <a:pt x="64441" y="798668"/>
                    <a:pt x="39286" y="773514"/>
                  </a:cubicBezTo>
                  <a:cubicBezTo>
                    <a:pt x="14132" y="748359"/>
                    <a:pt x="0" y="714242"/>
                    <a:pt x="0" y="678668"/>
                  </a:cubicBezTo>
                  <a:lnTo>
                    <a:pt x="0" y="134132"/>
                  </a:lnTo>
                  <a:cubicBezTo>
                    <a:pt x="0" y="98558"/>
                    <a:pt x="14132" y="64441"/>
                    <a:pt x="39286" y="39286"/>
                  </a:cubicBezTo>
                  <a:cubicBezTo>
                    <a:pt x="64441" y="14132"/>
                    <a:pt x="98558" y="0"/>
                    <a:pt x="134132" y="0"/>
                  </a:cubicBez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6628" tIns="56628" rIns="56628" bIns="56628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1879251" y="2731427"/>
            <a:ext cx="716258" cy="716258"/>
          </a:xfrm>
          <a:custGeom>
            <a:avLst/>
            <a:gdLst/>
            <a:ahLst/>
            <a:cxnLst/>
            <a:rect l="l" t="t" r="r" b="b"/>
            <a:pathLst>
              <a:path w="716258" h="716258">
                <a:moveTo>
                  <a:pt x="0" y="0"/>
                </a:moveTo>
                <a:lnTo>
                  <a:pt x="716257" y="0"/>
                </a:lnTo>
                <a:lnTo>
                  <a:pt x="716257" y="716258"/>
                </a:lnTo>
                <a:lnTo>
                  <a:pt x="0" y="716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7" name="Group 27"/>
          <p:cNvGrpSpPr/>
          <p:nvPr/>
        </p:nvGrpSpPr>
        <p:grpSpPr>
          <a:xfrm>
            <a:off x="9679928" y="3469267"/>
            <a:ext cx="7092175" cy="2430984"/>
            <a:chOff x="0" y="0"/>
            <a:chExt cx="9456232" cy="3241312"/>
          </a:xfrm>
        </p:grpSpPr>
        <p:grpSp>
          <p:nvGrpSpPr>
            <p:cNvPr id="28" name="Group 28"/>
            <p:cNvGrpSpPr/>
            <p:nvPr/>
          </p:nvGrpSpPr>
          <p:grpSpPr>
            <a:xfrm>
              <a:off x="2263592" y="0"/>
              <a:ext cx="7192640" cy="3241312"/>
              <a:chOff x="0" y="0"/>
              <a:chExt cx="1325514" cy="597333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1325514" cy="597333"/>
              </a:xfrm>
              <a:custGeom>
                <a:avLst/>
                <a:gdLst/>
                <a:ahLst/>
                <a:cxnLst/>
                <a:rect l="l" t="t" r="r" b="b"/>
                <a:pathLst>
                  <a:path w="1325514" h="597333">
                    <a:moveTo>
                      <a:pt x="47360" y="0"/>
                    </a:moveTo>
                    <a:lnTo>
                      <a:pt x="1278154" y="0"/>
                    </a:lnTo>
                    <a:cubicBezTo>
                      <a:pt x="1304310" y="0"/>
                      <a:pt x="1325514" y="21204"/>
                      <a:pt x="1325514" y="47360"/>
                    </a:cubicBezTo>
                    <a:lnTo>
                      <a:pt x="1325514" y="549973"/>
                    </a:lnTo>
                    <a:cubicBezTo>
                      <a:pt x="1325514" y="576130"/>
                      <a:pt x="1304310" y="597333"/>
                      <a:pt x="1278154" y="597333"/>
                    </a:cubicBezTo>
                    <a:lnTo>
                      <a:pt x="47360" y="597333"/>
                    </a:lnTo>
                    <a:cubicBezTo>
                      <a:pt x="21204" y="597333"/>
                      <a:pt x="0" y="576130"/>
                      <a:pt x="0" y="549973"/>
                    </a:cubicBezTo>
                    <a:lnTo>
                      <a:pt x="0" y="47360"/>
                    </a:lnTo>
                    <a:cubicBezTo>
                      <a:pt x="0" y="21204"/>
                      <a:pt x="21204" y="0"/>
                      <a:pt x="473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0" y="-47625"/>
                <a:ext cx="1325514" cy="644958"/>
              </a:xfrm>
              <a:prstGeom prst="rect">
                <a:avLst/>
              </a:prstGeom>
            </p:spPr>
            <p:txBody>
              <a:bodyPr lIns="56628" tIns="56628" rIns="56628" bIns="56628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2263592" y="0"/>
              <a:ext cx="318053" cy="3241312"/>
              <a:chOff x="0" y="0"/>
              <a:chExt cx="58613" cy="597333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58613" cy="597333"/>
              </a:xfrm>
              <a:custGeom>
                <a:avLst/>
                <a:gdLst/>
                <a:ahLst/>
                <a:cxnLst/>
                <a:rect l="l" t="t" r="r" b="b"/>
                <a:pathLst>
                  <a:path w="58613" h="597333">
                    <a:moveTo>
                      <a:pt x="29307" y="0"/>
                    </a:moveTo>
                    <a:lnTo>
                      <a:pt x="29307" y="0"/>
                    </a:lnTo>
                    <a:cubicBezTo>
                      <a:pt x="37079" y="0"/>
                      <a:pt x="44533" y="3088"/>
                      <a:pt x="50029" y="8584"/>
                    </a:cubicBezTo>
                    <a:cubicBezTo>
                      <a:pt x="55526" y="14080"/>
                      <a:pt x="58613" y="21534"/>
                      <a:pt x="58613" y="29307"/>
                    </a:cubicBezTo>
                    <a:lnTo>
                      <a:pt x="58613" y="568027"/>
                    </a:lnTo>
                    <a:cubicBezTo>
                      <a:pt x="58613" y="575799"/>
                      <a:pt x="55526" y="583254"/>
                      <a:pt x="50029" y="588750"/>
                    </a:cubicBezTo>
                    <a:cubicBezTo>
                      <a:pt x="44533" y="594246"/>
                      <a:pt x="37079" y="597333"/>
                      <a:pt x="29307" y="597333"/>
                    </a:cubicBezTo>
                    <a:lnTo>
                      <a:pt x="29307" y="597333"/>
                    </a:lnTo>
                    <a:cubicBezTo>
                      <a:pt x="21534" y="597333"/>
                      <a:pt x="14080" y="594246"/>
                      <a:pt x="8584" y="588750"/>
                    </a:cubicBezTo>
                    <a:cubicBezTo>
                      <a:pt x="3088" y="583254"/>
                      <a:pt x="0" y="575799"/>
                      <a:pt x="0" y="568027"/>
                    </a:cubicBezTo>
                    <a:lnTo>
                      <a:pt x="0" y="29307"/>
                    </a:lnTo>
                    <a:cubicBezTo>
                      <a:pt x="0" y="21534"/>
                      <a:pt x="3088" y="14080"/>
                      <a:pt x="8584" y="8584"/>
                    </a:cubicBezTo>
                    <a:cubicBezTo>
                      <a:pt x="14080" y="3088"/>
                      <a:pt x="21534" y="0"/>
                      <a:pt x="29307" y="0"/>
                    </a:cubicBezTo>
                    <a:close/>
                  </a:path>
                </a:pathLst>
              </a:custGeom>
              <a:solidFill>
                <a:srgbClr val="3BB77E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TextBox 33"/>
              <p:cNvSpPr txBox="1"/>
              <p:nvPr/>
            </p:nvSpPr>
            <p:spPr>
              <a:xfrm>
                <a:off x="0" y="-47625"/>
                <a:ext cx="58613" cy="644958"/>
              </a:xfrm>
              <a:prstGeom prst="rect">
                <a:avLst/>
              </a:prstGeom>
            </p:spPr>
            <p:txBody>
              <a:bodyPr lIns="56628" tIns="56628" rIns="56628" bIns="56628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>
              <a:off x="0" y="0"/>
              <a:ext cx="1923950" cy="1923950"/>
              <a:chOff x="0" y="0"/>
              <a:chExt cx="812800" cy="812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34132" y="0"/>
                    </a:moveTo>
                    <a:lnTo>
                      <a:pt x="678668" y="0"/>
                    </a:lnTo>
                    <a:cubicBezTo>
                      <a:pt x="714242" y="0"/>
                      <a:pt x="748359" y="14132"/>
                      <a:pt x="773514" y="39286"/>
                    </a:cubicBezTo>
                    <a:cubicBezTo>
                      <a:pt x="798668" y="64441"/>
                      <a:pt x="812800" y="98558"/>
                      <a:pt x="812800" y="134132"/>
                    </a:cubicBezTo>
                    <a:lnTo>
                      <a:pt x="812800" y="678668"/>
                    </a:lnTo>
                    <a:cubicBezTo>
                      <a:pt x="812800" y="714242"/>
                      <a:pt x="798668" y="748359"/>
                      <a:pt x="773514" y="773514"/>
                    </a:cubicBezTo>
                    <a:cubicBezTo>
                      <a:pt x="748359" y="798668"/>
                      <a:pt x="714242" y="812800"/>
                      <a:pt x="678668" y="812800"/>
                    </a:cubicBezTo>
                    <a:lnTo>
                      <a:pt x="134132" y="812800"/>
                    </a:lnTo>
                    <a:cubicBezTo>
                      <a:pt x="98558" y="812800"/>
                      <a:pt x="64441" y="798668"/>
                      <a:pt x="39286" y="773514"/>
                    </a:cubicBezTo>
                    <a:cubicBezTo>
                      <a:pt x="14132" y="748359"/>
                      <a:pt x="0" y="714242"/>
                      <a:pt x="0" y="678668"/>
                    </a:cubicBezTo>
                    <a:lnTo>
                      <a:pt x="0" y="134132"/>
                    </a:lnTo>
                    <a:cubicBezTo>
                      <a:pt x="0" y="98558"/>
                      <a:pt x="14132" y="64441"/>
                      <a:pt x="39286" y="39286"/>
                    </a:cubicBezTo>
                    <a:cubicBezTo>
                      <a:pt x="64441" y="14132"/>
                      <a:pt x="98558" y="0"/>
                      <a:pt x="134132" y="0"/>
                    </a:cubicBezTo>
                    <a:close/>
                  </a:path>
                </a:pathLst>
              </a:custGeom>
              <a:solidFill>
                <a:srgbClr val="3BB77E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6628" tIns="56628" rIns="56628" bIns="56628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7" name="Freeform 37"/>
            <p:cNvSpPr/>
            <p:nvPr/>
          </p:nvSpPr>
          <p:spPr>
            <a:xfrm>
              <a:off x="551950" y="566813"/>
              <a:ext cx="820050" cy="790323"/>
            </a:xfrm>
            <a:custGeom>
              <a:avLst/>
              <a:gdLst/>
              <a:ahLst/>
              <a:cxnLst/>
              <a:rect l="l" t="t" r="r" b="b"/>
              <a:pathLst>
                <a:path w="820050" h="790323">
                  <a:moveTo>
                    <a:pt x="0" y="0"/>
                  </a:moveTo>
                  <a:lnTo>
                    <a:pt x="820050" y="0"/>
                  </a:lnTo>
                  <a:lnTo>
                    <a:pt x="820050" y="790324"/>
                  </a:lnTo>
                  <a:lnTo>
                    <a:pt x="0" y="7903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9692640" y="6377165"/>
            <a:ext cx="7079461" cy="2430984"/>
            <a:chOff x="0" y="0"/>
            <a:chExt cx="9439282" cy="3241312"/>
          </a:xfrm>
        </p:grpSpPr>
        <p:grpSp>
          <p:nvGrpSpPr>
            <p:cNvPr id="40" name="Group 40"/>
            <p:cNvGrpSpPr/>
            <p:nvPr/>
          </p:nvGrpSpPr>
          <p:grpSpPr>
            <a:xfrm>
              <a:off x="2263592" y="0"/>
              <a:ext cx="7175690" cy="3241312"/>
              <a:chOff x="0" y="0"/>
              <a:chExt cx="1322390" cy="597333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1322390" cy="597333"/>
              </a:xfrm>
              <a:custGeom>
                <a:avLst/>
                <a:gdLst/>
                <a:ahLst/>
                <a:cxnLst/>
                <a:rect l="l" t="t" r="r" b="b"/>
                <a:pathLst>
                  <a:path w="1322390" h="597333">
                    <a:moveTo>
                      <a:pt x="47472" y="0"/>
                    </a:moveTo>
                    <a:lnTo>
                      <a:pt x="1274918" y="0"/>
                    </a:lnTo>
                    <a:cubicBezTo>
                      <a:pt x="1287508" y="0"/>
                      <a:pt x="1299583" y="5002"/>
                      <a:pt x="1308486" y="13904"/>
                    </a:cubicBezTo>
                    <a:cubicBezTo>
                      <a:pt x="1317389" y="22807"/>
                      <a:pt x="1322390" y="34882"/>
                      <a:pt x="1322390" y="47472"/>
                    </a:cubicBezTo>
                    <a:lnTo>
                      <a:pt x="1322390" y="549861"/>
                    </a:lnTo>
                    <a:cubicBezTo>
                      <a:pt x="1322390" y="562452"/>
                      <a:pt x="1317389" y="574526"/>
                      <a:pt x="1308486" y="583429"/>
                    </a:cubicBezTo>
                    <a:cubicBezTo>
                      <a:pt x="1299583" y="592332"/>
                      <a:pt x="1287508" y="597333"/>
                      <a:pt x="1274918" y="597333"/>
                    </a:cubicBezTo>
                    <a:lnTo>
                      <a:pt x="47472" y="597333"/>
                    </a:lnTo>
                    <a:cubicBezTo>
                      <a:pt x="34882" y="597333"/>
                      <a:pt x="22807" y="592332"/>
                      <a:pt x="13904" y="583429"/>
                    </a:cubicBezTo>
                    <a:cubicBezTo>
                      <a:pt x="5002" y="574526"/>
                      <a:pt x="0" y="562452"/>
                      <a:pt x="0" y="549861"/>
                    </a:cubicBezTo>
                    <a:lnTo>
                      <a:pt x="0" y="47472"/>
                    </a:lnTo>
                    <a:cubicBezTo>
                      <a:pt x="0" y="34882"/>
                      <a:pt x="5002" y="22807"/>
                      <a:pt x="13904" y="13904"/>
                    </a:cubicBezTo>
                    <a:cubicBezTo>
                      <a:pt x="22807" y="5002"/>
                      <a:pt x="34882" y="0"/>
                      <a:pt x="47472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TextBox 42"/>
              <p:cNvSpPr txBox="1"/>
              <p:nvPr/>
            </p:nvSpPr>
            <p:spPr>
              <a:xfrm>
                <a:off x="0" y="-38100"/>
                <a:ext cx="1322390" cy="635433"/>
              </a:xfrm>
              <a:prstGeom prst="rect">
                <a:avLst/>
              </a:prstGeom>
            </p:spPr>
            <p:txBody>
              <a:bodyPr lIns="56628" tIns="56628" rIns="56628" bIns="56628" rtlCol="0" anchor="ctr"/>
              <a:lstStyle/>
              <a:p>
                <a:pPr algn="ctr">
                  <a:lnSpc>
                    <a:spcPts val="3080"/>
                  </a:lnSpc>
                </a:pPr>
                <a:endParaRPr/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>
              <a:off x="2263592" y="0"/>
              <a:ext cx="318053" cy="3241312"/>
              <a:chOff x="0" y="0"/>
              <a:chExt cx="58613" cy="597333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58613" cy="597333"/>
              </a:xfrm>
              <a:custGeom>
                <a:avLst/>
                <a:gdLst/>
                <a:ahLst/>
                <a:cxnLst/>
                <a:rect l="l" t="t" r="r" b="b"/>
                <a:pathLst>
                  <a:path w="58613" h="597333">
                    <a:moveTo>
                      <a:pt x="29307" y="0"/>
                    </a:moveTo>
                    <a:lnTo>
                      <a:pt x="29307" y="0"/>
                    </a:lnTo>
                    <a:cubicBezTo>
                      <a:pt x="37079" y="0"/>
                      <a:pt x="44533" y="3088"/>
                      <a:pt x="50029" y="8584"/>
                    </a:cubicBezTo>
                    <a:cubicBezTo>
                      <a:pt x="55526" y="14080"/>
                      <a:pt x="58613" y="21534"/>
                      <a:pt x="58613" y="29307"/>
                    </a:cubicBezTo>
                    <a:lnTo>
                      <a:pt x="58613" y="568027"/>
                    </a:lnTo>
                    <a:cubicBezTo>
                      <a:pt x="58613" y="575799"/>
                      <a:pt x="55526" y="583254"/>
                      <a:pt x="50029" y="588750"/>
                    </a:cubicBezTo>
                    <a:cubicBezTo>
                      <a:pt x="44533" y="594246"/>
                      <a:pt x="37079" y="597333"/>
                      <a:pt x="29307" y="597333"/>
                    </a:cubicBezTo>
                    <a:lnTo>
                      <a:pt x="29307" y="597333"/>
                    </a:lnTo>
                    <a:cubicBezTo>
                      <a:pt x="21534" y="597333"/>
                      <a:pt x="14080" y="594246"/>
                      <a:pt x="8584" y="588750"/>
                    </a:cubicBezTo>
                    <a:cubicBezTo>
                      <a:pt x="3088" y="583254"/>
                      <a:pt x="0" y="575799"/>
                      <a:pt x="0" y="568027"/>
                    </a:cubicBezTo>
                    <a:lnTo>
                      <a:pt x="0" y="29307"/>
                    </a:lnTo>
                    <a:cubicBezTo>
                      <a:pt x="0" y="21534"/>
                      <a:pt x="3088" y="14080"/>
                      <a:pt x="8584" y="8584"/>
                    </a:cubicBezTo>
                    <a:cubicBezTo>
                      <a:pt x="14080" y="3088"/>
                      <a:pt x="21534" y="0"/>
                      <a:pt x="29307" y="0"/>
                    </a:cubicBezTo>
                    <a:close/>
                  </a:path>
                </a:pathLst>
              </a:custGeom>
              <a:solidFill>
                <a:srgbClr val="32757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TextBox 45"/>
              <p:cNvSpPr txBox="1"/>
              <p:nvPr/>
            </p:nvSpPr>
            <p:spPr>
              <a:xfrm>
                <a:off x="0" y="-38100"/>
                <a:ext cx="58613" cy="635433"/>
              </a:xfrm>
              <a:prstGeom prst="rect">
                <a:avLst/>
              </a:prstGeom>
            </p:spPr>
            <p:txBody>
              <a:bodyPr lIns="56628" tIns="56628" rIns="56628" bIns="56628" rtlCol="0" anchor="ctr"/>
              <a:lstStyle/>
              <a:p>
                <a:pPr algn="ctr">
                  <a:lnSpc>
                    <a:spcPts val="3080"/>
                  </a:lnSpc>
                </a:pPr>
                <a:endParaRPr/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0" y="0"/>
              <a:ext cx="1923950" cy="1923950"/>
              <a:chOff x="0" y="0"/>
              <a:chExt cx="812800" cy="812800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34132" y="0"/>
                    </a:moveTo>
                    <a:lnTo>
                      <a:pt x="678668" y="0"/>
                    </a:lnTo>
                    <a:cubicBezTo>
                      <a:pt x="714242" y="0"/>
                      <a:pt x="748359" y="14132"/>
                      <a:pt x="773514" y="39286"/>
                    </a:cubicBezTo>
                    <a:cubicBezTo>
                      <a:pt x="798668" y="64441"/>
                      <a:pt x="812800" y="98558"/>
                      <a:pt x="812800" y="134132"/>
                    </a:cubicBezTo>
                    <a:lnTo>
                      <a:pt x="812800" y="678668"/>
                    </a:lnTo>
                    <a:cubicBezTo>
                      <a:pt x="812800" y="714242"/>
                      <a:pt x="798668" y="748359"/>
                      <a:pt x="773514" y="773514"/>
                    </a:cubicBezTo>
                    <a:cubicBezTo>
                      <a:pt x="748359" y="798668"/>
                      <a:pt x="714242" y="812800"/>
                      <a:pt x="678668" y="812800"/>
                    </a:cubicBezTo>
                    <a:lnTo>
                      <a:pt x="134132" y="812800"/>
                    </a:lnTo>
                    <a:cubicBezTo>
                      <a:pt x="98558" y="812800"/>
                      <a:pt x="64441" y="798668"/>
                      <a:pt x="39286" y="773514"/>
                    </a:cubicBezTo>
                    <a:cubicBezTo>
                      <a:pt x="14132" y="748359"/>
                      <a:pt x="0" y="714242"/>
                      <a:pt x="0" y="678668"/>
                    </a:cubicBezTo>
                    <a:lnTo>
                      <a:pt x="0" y="134132"/>
                    </a:lnTo>
                    <a:cubicBezTo>
                      <a:pt x="0" y="98558"/>
                      <a:pt x="14132" y="64441"/>
                      <a:pt x="39286" y="39286"/>
                    </a:cubicBezTo>
                    <a:cubicBezTo>
                      <a:pt x="64441" y="14132"/>
                      <a:pt x="98558" y="0"/>
                      <a:pt x="134132" y="0"/>
                    </a:cubicBezTo>
                    <a:close/>
                  </a:path>
                </a:pathLst>
              </a:custGeom>
              <a:solidFill>
                <a:srgbClr val="32757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TextBox 4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6628" tIns="56628" rIns="56628" bIns="56628" rtlCol="0" anchor="ctr"/>
              <a:lstStyle/>
              <a:p>
                <a:pPr algn="ctr">
                  <a:lnSpc>
                    <a:spcPts val="3080"/>
                  </a:lnSpc>
                </a:pPr>
                <a:endParaRPr/>
              </a:p>
            </p:txBody>
          </p:sp>
        </p:grpSp>
        <p:sp>
          <p:nvSpPr>
            <p:cNvPr id="49" name="Freeform 49"/>
            <p:cNvSpPr/>
            <p:nvPr/>
          </p:nvSpPr>
          <p:spPr>
            <a:xfrm>
              <a:off x="413412" y="413412"/>
              <a:ext cx="1097125" cy="1097125"/>
            </a:xfrm>
            <a:custGeom>
              <a:avLst/>
              <a:gdLst/>
              <a:ahLst/>
              <a:cxnLst/>
              <a:rect l="l" t="t" r="r" b="b"/>
              <a:pathLst>
                <a:path w="1097125" h="1097125">
                  <a:moveTo>
                    <a:pt x="0" y="0"/>
                  </a:moveTo>
                  <a:lnTo>
                    <a:pt x="1097125" y="0"/>
                  </a:lnTo>
                  <a:lnTo>
                    <a:pt x="1097125" y="1097125"/>
                  </a:lnTo>
                  <a:lnTo>
                    <a:pt x="0" y="10971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" name="TextBox 51"/>
          <p:cNvSpPr txBox="1"/>
          <p:nvPr/>
        </p:nvSpPr>
        <p:spPr>
          <a:xfrm>
            <a:off x="12326890" y="9411166"/>
            <a:ext cx="4445211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4"/>
              </a:lnSpc>
            </a:pPr>
            <a:r>
              <a:rPr lang="en-US" sz="1899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ĐỒ ÁN TỐT NGHIỆP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3399067" y="1033771"/>
            <a:ext cx="1148986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b="1" spc="160">
                <a:solidFill>
                  <a:srgbClr val="3BB7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KẾT QUẢ ĐẠT ĐƯỢC</a:t>
            </a:r>
            <a:endParaRPr lang="en-US" sz="5000" b="1" spc="160" dirty="0">
              <a:solidFill>
                <a:srgbClr val="3BB77E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54" name="TextBox 45">
            <a:extLst>
              <a:ext uri="{FF2B5EF4-FFF2-40B4-BE49-F238E27FC236}">
                <a16:creationId xmlns:a16="http://schemas.microsoft.com/office/drawing/2014/main" id="{F22D6630-EF4E-4E15-8150-72C9F634F5E0}"/>
              </a:ext>
            </a:extLst>
          </p:cNvPr>
          <p:cNvSpPr txBox="1"/>
          <p:nvPr/>
        </p:nvSpPr>
        <p:spPr>
          <a:xfrm>
            <a:off x="1515899" y="9411166"/>
            <a:ext cx="4287818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899" dirty="0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10 – NGUYỄN THẾ HẢI</a:t>
            </a:r>
          </a:p>
        </p:txBody>
      </p:sp>
      <p:pic>
        <p:nvPicPr>
          <p:cNvPr id="26" name="Picture 25" descr="A screenshot of a website&#10;&#10;Description automatically generated">
            <a:extLst>
              <a:ext uri="{FF2B5EF4-FFF2-40B4-BE49-F238E27FC236}">
                <a16:creationId xmlns:a16="http://schemas.microsoft.com/office/drawing/2014/main" id="{D43E47B4-0017-C4CA-DCD7-A0EB68F8700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920" y="2411838"/>
            <a:ext cx="5025728" cy="2387221"/>
          </a:xfrm>
          <a:prstGeom prst="rect">
            <a:avLst/>
          </a:prstGeom>
        </p:spPr>
      </p:pic>
      <p:pic>
        <p:nvPicPr>
          <p:cNvPr id="52" name="Picture 51" descr="A screenshot of a computer&#10;&#10;Description automatically generated">
            <a:extLst>
              <a:ext uri="{FF2B5EF4-FFF2-40B4-BE49-F238E27FC236}">
                <a16:creationId xmlns:a16="http://schemas.microsoft.com/office/drawing/2014/main" id="{24589FCF-B1ED-7359-CF41-66F6DEFD6F7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668" y="5317624"/>
            <a:ext cx="5023270" cy="2388669"/>
          </a:xfrm>
          <a:prstGeom prst="rect">
            <a:avLst/>
          </a:prstGeom>
        </p:spPr>
      </p:pic>
      <p:pic>
        <p:nvPicPr>
          <p:cNvPr id="58" name="Picture 57" descr="A screenshot of a computer&#10;&#10;Description automatically generated">
            <a:extLst>
              <a:ext uri="{FF2B5EF4-FFF2-40B4-BE49-F238E27FC236}">
                <a16:creationId xmlns:a16="http://schemas.microsoft.com/office/drawing/2014/main" id="{260C12A9-1179-C4AA-9C78-6E0905B3415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872" y="3564007"/>
            <a:ext cx="4893657" cy="2306645"/>
          </a:xfrm>
          <a:prstGeom prst="rect">
            <a:avLst/>
          </a:prstGeom>
        </p:spPr>
      </p:pic>
      <p:pic>
        <p:nvPicPr>
          <p:cNvPr id="63" name="Picture 62" descr="A screenshot of a computer&#10;&#10;Description automatically generated">
            <a:extLst>
              <a:ext uri="{FF2B5EF4-FFF2-40B4-BE49-F238E27FC236}">
                <a16:creationId xmlns:a16="http://schemas.microsoft.com/office/drawing/2014/main" id="{92C03451-4674-282A-89FE-117C51D9A04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162" y="6408771"/>
            <a:ext cx="5034197" cy="23993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74804" y="2259211"/>
            <a:ext cx="141372" cy="1089919"/>
            <a:chOff x="0" y="0"/>
            <a:chExt cx="43872" cy="3382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872" cy="338235"/>
            </a:xfrm>
            <a:custGeom>
              <a:avLst/>
              <a:gdLst/>
              <a:ahLst/>
              <a:cxnLst/>
              <a:rect l="l" t="t" r="r" b="b"/>
              <a:pathLst>
                <a:path w="43872" h="338235">
                  <a:moveTo>
                    <a:pt x="0" y="0"/>
                  </a:moveTo>
                  <a:lnTo>
                    <a:pt x="43872" y="0"/>
                  </a:lnTo>
                  <a:lnTo>
                    <a:pt x="43872" y="338235"/>
                  </a:lnTo>
                  <a:lnTo>
                    <a:pt x="0" y="338235"/>
                  </a:ln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872" cy="385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74804" y="3623183"/>
            <a:ext cx="141372" cy="1089919"/>
            <a:chOff x="0" y="0"/>
            <a:chExt cx="43872" cy="33823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3872" cy="338235"/>
            </a:xfrm>
            <a:custGeom>
              <a:avLst/>
              <a:gdLst/>
              <a:ahLst/>
              <a:cxnLst/>
              <a:rect l="l" t="t" r="r" b="b"/>
              <a:pathLst>
                <a:path w="43872" h="338235">
                  <a:moveTo>
                    <a:pt x="0" y="0"/>
                  </a:moveTo>
                  <a:lnTo>
                    <a:pt x="43872" y="0"/>
                  </a:lnTo>
                  <a:lnTo>
                    <a:pt x="43872" y="338235"/>
                  </a:lnTo>
                  <a:lnTo>
                    <a:pt x="0" y="338235"/>
                  </a:ln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3872" cy="385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374804" y="4987155"/>
            <a:ext cx="141372" cy="1089919"/>
            <a:chOff x="0" y="0"/>
            <a:chExt cx="43872" cy="33823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3872" cy="338235"/>
            </a:xfrm>
            <a:custGeom>
              <a:avLst/>
              <a:gdLst/>
              <a:ahLst/>
              <a:cxnLst/>
              <a:rect l="l" t="t" r="r" b="b"/>
              <a:pathLst>
                <a:path w="43872" h="338235">
                  <a:moveTo>
                    <a:pt x="0" y="0"/>
                  </a:moveTo>
                  <a:lnTo>
                    <a:pt x="43872" y="0"/>
                  </a:lnTo>
                  <a:lnTo>
                    <a:pt x="43872" y="338235"/>
                  </a:lnTo>
                  <a:lnTo>
                    <a:pt x="0" y="338235"/>
                  </a:lnTo>
                  <a:close/>
                </a:path>
              </a:pathLst>
            </a:custGeom>
            <a:solidFill>
              <a:srgbClr val="40878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43872" cy="385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374804" y="6351127"/>
            <a:ext cx="141372" cy="1089919"/>
            <a:chOff x="0" y="0"/>
            <a:chExt cx="43872" cy="33823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3872" cy="338235"/>
            </a:xfrm>
            <a:custGeom>
              <a:avLst/>
              <a:gdLst/>
              <a:ahLst/>
              <a:cxnLst/>
              <a:rect l="l" t="t" r="r" b="b"/>
              <a:pathLst>
                <a:path w="43872" h="338235">
                  <a:moveTo>
                    <a:pt x="0" y="0"/>
                  </a:moveTo>
                  <a:lnTo>
                    <a:pt x="43872" y="0"/>
                  </a:lnTo>
                  <a:lnTo>
                    <a:pt x="43872" y="338235"/>
                  </a:lnTo>
                  <a:lnTo>
                    <a:pt x="0" y="338235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43872" cy="385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374804" y="7715099"/>
            <a:ext cx="141372" cy="1089919"/>
            <a:chOff x="0" y="0"/>
            <a:chExt cx="43872" cy="33823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3872" cy="338235"/>
            </a:xfrm>
            <a:custGeom>
              <a:avLst/>
              <a:gdLst/>
              <a:ahLst/>
              <a:cxnLst/>
              <a:rect l="l" t="t" r="r" b="b"/>
              <a:pathLst>
                <a:path w="43872" h="338235">
                  <a:moveTo>
                    <a:pt x="0" y="0"/>
                  </a:moveTo>
                  <a:lnTo>
                    <a:pt x="43872" y="0"/>
                  </a:lnTo>
                  <a:lnTo>
                    <a:pt x="43872" y="338235"/>
                  </a:lnTo>
                  <a:lnTo>
                    <a:pt x="0" y="338235"/>
                  </a:ln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43872" cy="385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773644" y="6843315"/>
            <a:ext cx="1094088" cy="1820213"/>
            <a:chOff x="0" y="0"/>
            <a:chExt cx="311700" cy="51856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11700" cy="518569"/>
            </a:xfrm>
            <a:custGeom>
              <a:avLst/>
              <a:gdLst/>
              <a:ahLst/>
              <a:cxnLst/>
              <a:rect l="l" t="t" r="r" b="b"/>
              <a:pathLst>
                <a:path w="311700" h="518569">
                  <a:moveTo>
                    <a:pt x="141523" y="0"/>
                  </a:moveTo>
                  <a:lnTo>
                    <a:pt x="170177" y="0"/>
                  </a:lnTo>
                  <a:cubicBezTo>
                    <a:pt x="207712" y="0"/>
                    <a:pt x="243708" y="14910"/>
                    <a:pt x="270249" y="41451"/>
                  </a:cubicBezTo>
                  <a:cubicBezTo>
                    <a:pt x="296790" y="67992"/>
                    <a:pt x="311700" y="103989"/>
                    <a:pt x="311700" y="141523"/>
                  </a:cubicBezTo>
                  <a:lnTo>
                    <a:pt x="311700" y="377046"/>
                  </a:lnTo>
                  <a:cubicBezTo>
                    <a:pt x="311700" y="455207"/>
                    <a:pt x="248338" y="518569"/>
                    <a:pt x="170177" y="518569"/>
                  </a:cubicBezTo>
                  <a:lnTo>
                    <a:pt x="141523" y="518569"/>
                  </a:lnTo>
                  <a:cubicBezTo>
                    <a:pt x="103989" y="518569"/>
                    <a:pt x="67992" y="503659"/>
                    <a:pt x="41451" y="477118"/>
                  </a:cubicBezTo>
                  <a:cubicBezTo>
                    <a:pt x="14910" y="450577"/>
                    <a:pt x="0" y="414581"/>
                    <a:pt x="0" y="377046"/>
                  </a:cubicBezTo>
                  <a:lnTo>
                    <a:pt x="0" y="141523"/>
                  </a:lnTo>
                  <a:cubicBezTo>
                    <a:pt x="0" y="103989"/>
                    <a:pt x="14910" y="67992"/>
                    <a:pt x="41451" y="41451"/>
                  </a:cubicBezTo>
                  <a:cubicBezTo>
                    <a:pt x="67992" y="14910"/>
                    <a:pt x="103989" y="0"/>
                    <a:pt x="141523" y="0"/>
                  </a:cubicBez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311700" cy="575719"/>
            </a:xfrm>
            <a:prstGeom prst="rect">
              <a:avLst/>
            </a:prstGeom>
          </p:spPr>
          <p:txBody>
            <a:bodyPr lIns="55221" tIns="55221" rIns="55221" bIns="55221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636500" y="5132533"/>
            <a:ext cx="1368376" cy="1368376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46870" y="46870"/>
              <a:ext cx="719059" cy="719059"/>
            </a:xfrm>
            <a:custGeom>
              <a:avLst/>
              <a:gdLst/>
              <a:ahLst/>
              <a:cxnLst/>
              <a:rect l="l" t="t" r="r" b="b"/>
              <a:pathLst>
                <a:path w="719059" h="719059">
                  <a:moveTo>
                    <a:pt x="439543" y="33143"/>
                  </a:moveTo>
                  <a:lnTo>
                    <a:pt x="685917" y="279517"/>
                  </a:lnTo>
                  <a:cubicBezTo>
                    <a:pt x="707138" y="300738"/>
                    <a:pt x="719060" y="329519"/>
                    <a:pt x="719060" y="359530"/>
                  </a:cubicBezTo>
                  <a:cubicBezTo>
                    <a:pt x="719060" y="389541"/>
                    <a:pt x="707138" y="418322"/>
                    <a:pt x="685917" y="439543"/>
                  </a:cubicBezTo>
                  <a:lnTo>
                    <a:pt x="439543" y="685917"/>
                  </a:lnTo>
                  <a:cubicBezTo>
                    <a:pt x="418322" y="707138"/>
                    <a:pt x="389541" y="719060"/>
                    <a:pt x="359530" y="719060"/>
                  </a:cubicBezTo>
                  <a:cubicBezTo>
                    <a:pt x="329519" y="719060"/>
                    <a:pt x="300738" y="707138"/>
                    <a:pt x="279517" y="685917"/>
                  </a:cubicBezTo>
                  <a:lnTo>
                    <a:pt x="33143" y="439543"/>
                  </a:lnTo>
                  <a:cubicBezTo>
                    <a:pt x="11922" y="418322"/>
                    <a:pt x="0" y="389541"/>
                    <a:pt x="0" y="359530"/>
                  </a:cubicBezTo>
                  <a:cubicBezTo>
                    <a:pt x="0" y="329519"/>
                    <a:pt x="11922" y="300738"/>
                    <a:pt x="33143" y="279517"/>
                  </a:cubicBezTo>
                  <a:lnTo>
                    <a:pt x="279517" y="33143"/>
                  </a:lnTo>
                  <a:cubicBezTo>
                    <a:pt x="300738" y="11922"/>
                    <a:pt x="329519" y="0"/>
                    <a:pt x="359530" y="0"/>
                  </a:cubicBezTo>
                  <a:cubicBezTo>
                    <a:pt x="389541" y="0"/>
                    <a:pt x="418322" y="11922"/>
                    <a:pt x="439543" y="33143"/>
                  </a:cubicBez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lIns="55221" tIns="55221" rIns="55221" bIns="55221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910787" y="5406820"/>
            <a:ext cx="819801" cy="819801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5221" tIns="55221" rIns="55221" bIns="55221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9978594" y="7748191"/>
            <a:ext cx="684188" cy="673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35"/>
              </a:lnSpc>
            </a:pPr>
            <a:r>
              <a:rPr lang="en-US" sz="3882" b="1" spc="163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01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11251716" y="6087916"/>
            <a:ext cx="1094088" cy="2565109"/>
            <a:chOff x="0" y="0"/>
            <a:chExt cx="311700" cy="73078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11700" cy="730786"/>
            </a:xfrm>
            <a:custGeom>
              <a:avLst/>
              <a:gdLst/>
              <a:ahLst/>
              <a:cxnLst/>
              <a:rect l="l" t="t" r="r" b="b"/>
              <a:pathLst>
                <a:path w="311700" h="730786">
                  <a:moveTo>
                    <a:pt x="141523" y="0"/>
                  </a:moveTo>
                  <a:lnTo>
                    <a:pt x="170177" y="0"/>
                  </a:lnTo>
                  <a:cubicBezTo>
                    <a:pt x="207712" y="0"/>
                    <a:pt x="243708" y="14910"/>
                    <a:pt x="270249" y="41451"/>
                  </a:cubicBezTo>
                  <a:cubicBezTo>
                    <a:pt x="296790" y="67992"/>
                    <a:pt x="311700" y="103989"/>
                    <a:pt x="311700" y="141523"/>
                  </a:cubicBezTo>
                  <a:lnTo>
                    <a:pt x="311700" y="589264"/>
                  </a:lnTo>
                  <a:cubicBezTo>
                    <a:pt x="311700" y="626798"/>
                    <a:pt x="296790" y="662795"/>
                    <a:pt x="270249" y="689335"/>
                  </a:cubicBezTo>
                  <a:cubicBezTo>
                    <a:pt x="243708" y="715876"/>
                    <a:pt x="207712" y="730786"/>
                    <a:pt x="170177" y="730786"/>
                  </a:cubicBezTo>
                  <a:lnTo>
                    <a:pt x="141523" y="730786"/>
                  </a:lnTo>
                  <a:cubicBezTo>
                    <a:pt x="103989" y="730786"/>
                    <a:pt x="67992" y="715876"/>
                    <a:pt x="41451" y="689335"/>
                  </a:cubicBezTo>
                  <a:cubicBezTo>
                    <a:pt x="14910" y="662795"/>
                    <a:pt x="0" y="626798"/>
                    <a:pt x="0" y="589264"/>
                  </a:cubicBezTo>
                  <a:lnTo>
                    <a:pt x="0" y="141523"/>
                  </a:lnTo>
                  <a:cubicBezTo>
                    <a:pt x="0" y="103989"/>
                    <a:pt x="14910" y="67992"/>
                    <a:pt x="41451" y="41451"/>
                  </a:cubicBezTo>
                  <a:cubicBezTo>
                    <a:pt x="67992" y="14910"/>
                    <a:pt x="103989" y="0"/>
                    <a:pt x="141523" y="0"/>
                  </a:cubicBez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57150"/>
              <a:ext cx="311700" cy="787936"/>
            </a:xfrm>
            <a:prstGeom prst="rect">
              <a:avLst/>
            </a:prstGeom>
          </p:spPr>
          <p:txBody>
            <a:bodyPr lIns="55221" tIns="55221" rIns="55221" bIns="55221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1114572" y="4448345"/>
            <a:ext cx="1368376" cy="1368376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46870" y="46870"/>
              <a:ext cx="719059" cy="719059"/>
            </a:xfrm>
            <a:custGeom>
              <a:avLst/>
              <a:gdLst/>
              <a:ahLst/>
              <a:cxnLst/>
              <a:rect l="l" t="t" r="r" b="b"/>
              <a:pathLst>
                <a:path w="719059" h="719059">
                  <a:moveTo>
                    <a:pt x="439543" y="33143"/>
                  </a:moveTo>
                  <a:lnTo>
                    <a:pt x="685917" y="279517"/>
                  </a:lnTo>
                  <a:cubicBezTo>
                    <a:pt x="707138" y="300738"/>
                    <a:pt x="719060" y="329519"/>
                    <a:pt x="719060" y="359530"/>
                  </a:cubicBezTo>
                  <a:cubicBezTo>
                    <a:pt x="719060" y="389541"/>
                    <a:pt x="707138" y="418322"/>
                    <a:pt x="685917" y="439543"/>
                  </a:cubicBezTo>
                  <a:lnTo>
                    <a:pt x="439543" y="685917"/>
                  </a:lnTo>
                  <a:cubicBezTo>
                    <a:pt x="418322" y="707138"/>
                    <a:pt x="389541" y="719060"/>
                    <a:pt x="359530" y="719060"/>
                  </a:cubicBezTo>
                  <a:cubicBezTo>
                    <a:pt x="329519" y="719060"/>
                    <a:pt x="300738" y="707138"/>
                    <a:pt x="279517" y="685917"/>
                  </a:cubicBezTo>
                  <a:lnTo>
                    <a:pt x="33143" y="439543"/>
                  </a:lnTo>
                  <a:cubicBezTo>
                    <a:pt x="11922" y="418322"/>
                    <a:pt x="0" y="389541"/>
                    <a:pt x="0" y="359530"/>
                  </a:cubicBezTo>
                  <a:cubicBezTo>
                    <a:pt x="0" y="329519"/>
                    <a:pt x="11922" y="300738"/>
                    <a:pt x="33143" y="279517"/>
                  </a:cubicBezTo>
                  <a:lnTo>
                    <a:pt x="279517" y="33143"/>
                  </a:lnTo>
                  <a:cubicBezTo>
                    <a:pt x="300738" y="11922"/>
                    <a:pt x="329519" y="0"/>
                    <a:pt x="359530" y="0"/>
                  </a:cubicBezTo>
                  <a:cubicBezTo>
                    <a:pt x="389541" y="0"/>
                    <a:pt x="418322" y="11922"/>
                    <a:pt x="439543" y="33143"/>
                  </a:cubicBez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lIns="55221" tIns="55221" rIns="55221" bIns="55221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1388860" y="4722632"/>
            <a:ext cx="819801" cy="819801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5221" tIns="55221" rIns="55221" bIns="55221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11456666" y="7748191"/>
            <a:ext cx="684188" cy="673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35"/>
              </a:lnSpc>
            </a:pPr>
            <a:r>
              <a:rPr lang="en-US" sz="3882" b="1" spc="163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02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12729788" y="5296723"/>
            <a:ext cx="1094088" cy="3366805"/>
            <a:chOff x="0" y="0"/>
            <a:chExt cx="311700" cy="959185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311700" cy="959185"/>
            </a:xfrm>
            <a:custGeom>
              <a:avLst/>
              <a:gdLst/>
              <a:ahLst/>
              <a:cxnLst/>
              <a:rect l="l" t="t" r="r" b="b"/>
              <a:pathLst>
                <a:path w="311700" h="959185">
                  <a:moveTo>
                    <a:pt x="141523" y="0"/>
                  </a:moveTo>
                  <a:lnTo>
                    <a:pt x="170177" y="0"/>
                  </a:lnTo>
                  <a:cubicBezTo>
                    <a:pt x="207712" y="0"/>
                    <a:pt x="243708" y="14910"/>
                    <a:pt x="270249" y="41451"/>
                  </a:cubicBezTo>
                  <a:cubicBezTo>
                    <a:pt x="296790" y="67992"/>
                    <a:pt x="311700" y="103989"/>
                    <a:pt x="311700" y="141523"/>
                  </a:cubicBezTo>
                  <a:lnTo>
                    <a:pt x="311700" y="817663"/>
                  </a:lnTo>
                  <a:cubicBezTo>
                    <a:pt x="311700" y="895823"/>
                    <a:pt x="248338" y="959185"/>
                    <a:pt x="170177" y="959185"/>
                  </a:cubicBezTo>
                  <a:lnTo>
                    <a:pt x="141523" y="959185"/>
                  </a:lnTo>
                  <a:cubicBezTo>
                    <a:pt x="103989" y="959185"/>
                    <a:pt x="67992" y="944275"/>
                    <a:pt x="41451" y="917734"/>
                  </a:cubicBezTo>
                  <a:cubicBezTo>
                    <a:pt x="14910" y="891194"/>
                    <a:pt x="0" y="855197"/>
                    <a:pt x="0" y="817663"/>
                  </a:cubicBezTo>
                  <a:lnTo>
                    <a:pt x="0" y="141523"/>
                  </a:lnTo>
                  <a:cubicBezTo>
                    <a:pt x="0" y="103989"/>
                    <a:pt x="14910" y="67992"/>
                    <a:pt x="41451" y="41451"/>
                  </a:cubicBezTo>
                  <a:cubicBezTo>
                    <a:pt x="67992" y="14910"/>
                    <a:pt x="103989" y="0"/>
                    <a:pt x="141523" y="0"/>
                  </a:cubicBezTo>
                  <a:close/>
                </a:path>
              </a:pathLst>
            </a:custGeom>
            <a:solidFill>
              <a:srgbClr val="40878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57150"/>
              <a:ext cx="311700" cy="1016335"/>
            </a:xfrm>
            <a:prstGeom prst="rect">
              <a:avLst/>
            </a:prstGeom>
          </p:spPr>
          <p:txBody>
            <a:bodyPr lIns="55221" tIns="55221" rIns="55221" bIns="55221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2592645" y="3710049"/>
            <a:ext cx="1368376" cy="1368376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46870" y="46870"/>
              <a:ext cx="719059" cy="719059"/>
            </a:xfrm>
            <a:custGeom>
              <a:avLst/>
              <a:gdLst/>
              <a:ahLst/>
              <a:cxnLst/>
              <a:rect l="l" t="t" r="r" b="b"/>
              <a:pathLst>
                <a:path w="719059" h="719059">
                  <a:moveTo>
                    <a:pt x="439543" y="33143"/>
                  </a:moveTo>
                  <a:lnTo>
                    <a:pt x="685917" y="279517"/>
                  </a:lnTo>
                  <a:cubicBezTo>
                    <a:pt x="707138" y="300738"/>
                    <a:pt x="719060" y="329519"/>
                    <a:pt x="719060" y="359530"/>
                  </a:cubicBezTo>
                  <a:cubicBezTo>
                    <a:pt x="719060" y="389541"/>
                    <a:pt x="707138" y="418322"/>
                    <a:pt x="685917" y="439543"/>
                  </a:cubicBezTo>
                  <a:lnTo>
                    <a:pt x="439543" y="685917"/>
                  </a:lnTo>
                  <a:cubicBezTo>
                    <a:pt x="418322" y="707138"/>
                    <a:pt x="389541" y="719060"/>
                    <a:pt x="359530" y="719060"/>
                  </a:cubicBezTo>
                  <a:cubicBezTo>
                    <a:pt x="329519" y="719060"/>
                    <a:pt x="300738" y="707138"/>
                    <a:pt x="279517" y="685917"/>
                  </a:cubicBezTo>
                  <a:lnTo>
                    <a:pt x="33143" y="439543"/>
                  </a:lnTo>
                  <a:cubicBezTo>
                    <a:pt x="11922" y="418322"/>
                    <a:pt x="0" y="389541"/>
                    <a:pt x="0" y="359530"/>
                  </a:cubicBezTo>
                  <a:cubicBezTo>
                    <a:pt x="0" y="329519"/>
                    <a:pt x="11922" y="300738"/>
                    <a:pt x="33143" y="279517"/>
                  </a:cubicBezTo>
                  <a:lnTo>
                    <a:pt x="279517" y="33143"/>
                  </a:lnTo>
                  <a:cubicBezTo>
                    <a:pt x="300738" y="11922"/>
                    <a:pt x="329519" y="0"/>
                    <a:pt x="359530" y="0"/>
                  </a:cubicBezTo>
                  <a:cubicBezTo>
                    <a:pt x="389541" y="0"/>
                    <a:pt x="418322" y="11922"/>
                    <a:pt x="439543" y="33143"/>
                  </a:cubicBezTo>
                  <a:close/>
                </a:path>
              </a:pathLst>
            </a:custGeom>
            <a:solidFill>
              <a:srgbClr val="40878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lIns="55221" tIns="55221" rIns="55221" bIns="55221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2866932" y="3984336"/>
            <a:ext cx="819801" cy="819801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5221" tIns="55221" rIns="55221" bIns="55221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sp>
        <p:nvSpPr>
          <p:cNvPr id="46" name="TextBox 46"/>
          <p:cNvSpPr txBox="1"/>
          <p:nvPr/>
        </p:nvSpPr>
        <p:spPr>
          <a:xfrm>
            <a:off x="12934739" y="7748191"/>
            <a:ext cx="684188" cy="673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35"/>
              </a:lnSpc>
            </a:pPr>
            <a:r>
              <a:rPr lang="en-US" sz="3882" b="1" spc="163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03</a:t>
            </a:r>
          </a:p>
        </p:txBody>
      </p:sp>
      <p:grpSp>
        <p:nvGrpSpPr>
          <p:cNvPr id="47" name="Group 47"/>
          <p:cNvGrpSpPr/>
          <p:nvPr/>
        </p:nvGrpSpPr>
        <p:grpSpPr>
          <a:xfrm>
            <a:off x="14207861" y="4593337"/>
            <a:ext cx="1094088" cy="4092596"/>
            <a:chOff x="0" y="0"/>
            <a:chExt cx="311700" cy="1165959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311700" cy="1165959"/>
            </a:xfrm>
            <a:custGeom>
              <a:avLst/>
              <a:gdLst/>
              <a:ahLst/>
              <a:cxnLst/>
              <a:rect l="l" t="t" r="r" b="b"/>
              <a:pathLst>
                <a:path w="311700" h="1165959">
                  <a:moveTo>
                    <a:pt x="141523" y="0"/>
                  </a:moveTo>
                  <a:lnTo>
                    <a:pt x="170177" y="0"/>
                  </a:lnTo>
                  <a:cubicBezTo>
                    <a:pt x="207712" y="0"/>
                    <a:pt x="243708" y="14910"/>
                    <a:pt x="270249" y="41451"/>
                  </a:cubicBezTo>
                  <a:cubicBezTo>
                    <a:pt x="296790" y="67992"/>
                    <a:pt x="311700" y="103989"/>
                    <a:pt x="311700" y="141523"/>
                  </a:cubicBezTo>
                  <a:lnTo>
                    <a:pt x="311700" y="1024437"/>
                  </a:lnTo>
                  <a:cubicBezTo>
                    <a:pt x="311700" y="1061971"/>
                    <a:pt x="296790" y="1097968"/>
                    <a:pt x="270249" y="1124508"/>
                  </a:cubicBezTo>
                  <a:cubicBezTo>
                    <a:pt x="243708" y="1151049"/>
                    <a:pt x="207712" y="1165959"/>
                    <a:pt x="170177" y="1165959"/>
                  </a:cubicBezTo>
                  <a:lnTo>
                    <a:pt x="141523" y="1165959"/>
                  </a:lnTo>
                  <a:cubicBezTo>
                    <a:pt x="103989" y="1165959"/>
                    <a:pt x="67992" y="1151049"/>
                    <a:pt x="41451" y="1124508"/>
                  </a:cubicBezTo>
                  <a:cubicBezTo>
                    <a:pt x="14910" y="1097968"/>
                    <a:pt x="0" y="1061971"/>
                    <a:pt x="0" y="1024437"/>
                  </a:cubicBezTo>
                  <a:lnTo>
                    <a:pt x="0" y="141523"/>
                  </a:lnTo>
                  <a:cubicBezTo>
                    <a:pt x="0" y="103989"/>
                    <a:pt x="14910" y="67992"/>
                    <a:pt x="41451" y="41451"/>
                  </a:cubicBezTo>
                  <a:cubicBezTo>
                    <a:pt x="67992" y="14910"/>
                    <a:pt x="103989" y="0"/>
                    <a:pt x="141523" y="0"/>
                  </a:cubicBezTo>
                  <a:close/>
                </a:path>
              </a:pathLst>
            </a:custGeom>
            <a:solidFill>
              <a:srgbClr val="40878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-57150"/>
              <a:ext cx="311700" cy="1223109"/>
            </a:xfrm>
            <a:prstGeom prst="rect">
              <a:avLst/>
            </a:prstGeom>
          </p:spPr>
          <p:txBody>
            <a:bodyPr lIns="55221" tIns="55221" rIns="55221" bIns="55221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4070717" y="2956692"/>
            <a:ext cx="1368376" cy="1368376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46870" y="46870"/>
              <a:ext cx="719059" cy="719059"/>
            </a:xfrm>
            <a:custGeom>
              <a:avLst/>
              <a:gdLst/>
              <a:ahLst/>
              <a:cxnLst/>
              <a:rect l="l" t="t" r="r" b="b"/>
              <a:pathLst>
                <a:path w="719059" h="719059">
                  <a:moveTo>
                    <a:pt x="439543" y="33143"/>
                  </a:moveTo>
                  <a:lnTo>
                    <a:pt x="685917" y="279517"/>
                  </a:lnTo>
                  <a:cubicBezTo>
                    <a:pt x="707138" y="300738"/>
                    <a:pt x="719060" y="329519"/>
                    <a:pt x="719060" y="359530"/>
                  </a:cubicBezTo>
                  <a:cubicBezTo>
                    <a:pt x="719060" y="389541"/>
                    <a:pt x="707138" y="418322"/>
                    <a:pt x="685917" y="439543"/>
                  </a:cubicBezTo>
                  <a:lnTo>
                    <a:pt x="439543" y="685917"/>
                  </a:lnTo>
                  <a:cubicBezTo>
                    <a:pt x="418322" y="707138"/>
                    <a:pt x="389541" y="719060"/>
                    <a:pt x="359530" y="719060"/>
                  </a:cubicBezTo>
                  <a:cubicBezTo>
                    <a:pt x="329519" y="719060"/>
                    <a:pt x="300738" y="707138"/>
                    <a:pt x="279517" y="685917"/>
                  </a:cubicBezTo>
                  <a:lnTo>
                    <a:pt x="33143" y="439543"/>
                  </a:lnTo>
                  <a:cubicBezTo>
                    <a:pt x="11922" y="418322"/>
                    <a:pt x="0" y="389541"/>
                    <a:pt x="0" y="359530"/>
                  </a:cubicBezTo>
                  <a:cubicBezTo>
                    <a:pt x="0" y="329519"/>
                    <a:pt x="11922" y="300738"/>
                    <a:pt x="33143" y="279517"/>
                  </a:cubicBezTo>
                  <a:lnTo>
                    <a:pt x="279517" y="33143"/>
                  </a:lnTo>
                  <a:cubicBezTo>
                    <a:pt x="300738" y="11922"/>
                    <a:pt x="329519" y="0"/>
                    <a:pt x="359530" y="0"/>
                  </a:cubicBezTo>
                  <a:cubicBezTo>
                    <a:pt x="389541" y="0"/>
                    <a:pt x="418322" y="11922"/>
                    <a:pt x="439543" y="33143"/>
                  </a:cubicBez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lIns="55221" tIns="55221" rIns="55221" bIns="55221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14345005" y="3230979"/>
            <a:ext cx="819801" cy="819801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5221" tIns="55221" rIns="55221" bIns="55221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sp>
        <p:nvSpPr>
          <p:cNvPr id="56" name="TextBox 56"/>
          <p:cNvSpPr txBox="1"/>
          <p:nvPr/>
        </p:nvSpPr>
        <p:spPr>
          <a:xfrm>
            <a:off x="14412811" y="7748191"/>
            <a:ext cx="684188" cy="673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35"/>
              </a:lnSpc>
            </a:pPr>
            <a:r>
              <a:rPr lang="en-US" sz="3882" b="1" spc="163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04</a:t>
            </a:r>
          </a:p>
        </p:txBody>
      </p:sp>
      <p:grpSp>
        <p:nvGrpSpPr>
          <p:cNvPr id="57" name="Group 57"/>
          <p:cNvGrpSpPr/>
          <p:nvPr/>
        </p:nvGrpSpPr>
        <p:grpSpPr>
          <a:xfrm>
            <a:off x="15685933" y="3856865"/>
            <a:ext cx="1094088" cy="4806662"/>
            <a:chOff x="0" y="0"/>
            <a:chExt cx="311700" cy="1369393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311700" cy="1369393"/>
            </a:xfrm>
            <a:custGeom>
              <a:avLst/>
              <a:gdLst/>
              <a:ahLst/>
              <a:cxnLst/>
              <a:rect l="l" t="t" r="r" b="b"/>
              <a:pathLst>
                <a:path w="311700" h="1369393">
                  <a:moveTo>
                    <a:pt x="141523" y="0"/>
                  </a:moveTo>
                  <a:lnTo>
                    <a:pt x="170177" y="0"/>
                  </a:lnTo>
                  <a:cubicBezTo>
                    <a:pt x="207712" y="0"/>
                    <a:pt x="243708" y="14910"/>
                    <a:pt x="270249" y="41451"/>
                  </a:cubicBezTo>
                  <a:cubicBezTo>
                    <a:pt x="296790" y="67992"/>
                    <a:pt x="311700" y="103989"/>
                    <a:pt x="311700" y="141523"/>
                  </a:cubicBezTo>
                  <a:lnTo>
                    <a:pt x="311700" y="1227871"/>
                  </a:lnTo>
                  <a:cubicBezTo>
                    <a:pt x="311700" y="1265405"/>
                    <a:pt x="296790" y="1301402"/>
                    <a:pt x="270249" y="1327942"/>
                  </a:cubicBezTo>
                  <a:cubicBezTo>
                    <a:pt x="243708" y="1354483"/>
                    <a:pt x="207712" y="1369393"/>
                    <a:pt x="170177" y="1369393"/>
                  </a:cubicBezTo>
                  <a:lnTo>
                    <a:pt x="141523" y="1369393"/>
                  </a:lnTo>
                  <a:cubicBezTo>
                    <a:pt x="103989" y="1369393"/>
                    <a:pt x="67992" y="1354483"/>
                    <a:pt x="41451" y="1327942"/>
                  </a:cubicBezTo>
                  <a:cubicBezTo>
                    <a:pt x="14910" y="1301402"/>
                    <a:pt x="0" y="1265405"/>
                    <a:pt x="0" y="1227871"/>
                  </a:cubicBezTo>
                  <a:lnTo>
                    <a:pt x="0" y="141523"/>
                  </a:lnTo>
                  <a:cubicBezTo>
                    <a:pt x="0" y="103989"/>
                    <a:pt x="14910" y="67992"/>
                    <a:pt x="41451" y="41451"/>
                  </a:cubicBezTo>
                  <a:cubicBezTo>
                    <a:pt x="67992" y="14910"/>
                    <a:pt x="103989" y="0"/>
                    <a:pt x="141523" y="0"/>
                  </a:cubicBez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Box 59"/>
            <p:cNvSpPr txBox="1"/>
            <p:nvPr/>
          </p:nvSpPr>
          <p:spPr>
            <a:xfrm>
              <a:off x="0" y="-57150"/>
              <a:ext cx="311700" cy="1426543"/>
            </a:xfrm>
            <a:prstGeom prst="rect">
              <a:avLst/>
            </a:prstGeom>
          </p:spPr>
          <p:txBody>
            <a:bodyPr lIns="55221" tIns="55221" rIns="55221" bIns="55221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15548790" y="2228477"/>
            <a:ext cx="1368376" cy="1368376"/>
            <a:chOff x="0" y="0"/>
            <a:chExt cx="812800" cy="812800"/>
          </a:xfrm>
        </p:grpSpPr>
        <p:sp>
          <p:nvSpPr>
            <p:cNvPr id="61" name="Freeform 61"/>
            <p:cNvSpPr/>
            <p:nvPr/>
          </p:nvSpPr>
          <p:spPr>
            <a:xfrm>
              <a:off x="46870" y="46870"/>
              <a:ext cx="719059" cy="719059"/>
            </a:xfrm>
            <a:custGeom>
              <a:avLst/>
              <a:gdLst/>
              <a:ahLst/>
              <a:cxnLst/>
              <a:rect l="l" t="t" r="r" b="b"/>
              <a:pathLst>
                <a:path w="719059" h="719059">
                  <a:moveTo>
                    <a:pt x="439543" y="33143"/>
                  </a:moveTo>
                  <a:lnTo>
                    <a:pt x="685917" y="279517"/>
                  </a:lnTo>
                  <a:cubicBezTo>
                    <a:pt x="707138" y="300738"/>
                    <a:pt x="719060" y="329519"/>
                    <a:pt x="719060" y="359530"/>
                  </a:cubicBezTo>
                  <a:cubicBezTo>
                    <a:pt x="719060" y="389541"/>
                    <a:pt x="707138" y="418322"/>
                    <a:pt x="685917" y="439543"/>
                  </a:cubicBezTo>
                  <a:lnTo>
                    <a:pt x="439543" y="685917"/>
                  </a:lnTo>
                  <a:cubicBezTo>
                    <a:pt x="418322" y="707138"/>
                    <a:pt x="389541" y="719060"/>
                    <a:pt x="359530" y="719060"/>
                  </a:cubicBezTo>
                  <a:cubicBezTo>
                    <a:pt x="329519" y="719060"/>
                    <a:pt x="300738" y="707138"/>
                    <a:pt x="279517" y="685917"/>
                  </a:cubicBezTo>
                  <a:lnTo>
                    <a:pt x="33143" y="439543"/>
                  </a:lnTo>
                  <a:cubicBezTo>
                    <a:pt x="11922" y="418322"/>
                    <a:pt x="0" y="389541"/>
                    <a:pt x="0" y="359530"/>
                  </a:cubicBezTo>
                  <a:cubicBezTo>
                    <a:pt x="0" y="329519"/>
                    <a:pt x="11922" y="300738"/>
                    <a:pt x="33143" y="279517"/>
                  </a:cubicBezTo>
                  <a:lnTo>
                    <a:pt x="279517" y="33143"/>
                  </a:lnTo>
                  <a:cubicBezTo>
                    <a:pt x="300738" y="11922"/>
                    <a:pt x="329519" y="0"/>
                    <a:pt x="359530" y="0"/>
                  </a:cubicBezTo>
                  <a:cubicBezTo>
                    <a:pt x="389541" y="0"/>
                    <a:pt x="418322" y="11922"/>
                    <a:pt x="439543" y="33143"/>
                  </a:cubicBez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TextBox 62"/>
            <p:cNvSpPr txBox="1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lIns="55221" tIns="55221" rIns="55221" bIns="55221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15823077" y="2502764"/>
            <a:ext cx="819801" cy="819801"/>
            <a:chOff x="0" y="0"/>
            <a:chExt cx="812800" cy="812800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5221" tIns="55221" rIns="55221" bIns="55221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sp>
        <p:nvSpPr>
          <p:cNvPr id="66" name="TextBox 66"/>
          <p:cNvSpPr txBox="1"/>
          <p:nvPr/>
        </p:nvSpPr>
        <p:spPr>
          <a:xfrm>
            <a:off x="15890884" y="7748191"/>
            <a:ext cx="684188" cy="673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35"/>
              </a:lnSpc>
            </a:pPr>
            <a:r>
              <a:rPr lang="en-US" sz="3882" b="1" spc="163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05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546755" y="2437450"/>
            <a:ext cx="490585" cy="65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545" b="1" spc="148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1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546755" y="3808162"/>
            <a:ext cx="490585" cy="65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545" b="1" spc="148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2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546755" y="5178874"/>
            <a:ext cx="490585" cy="65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545" b="1" spc="148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3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546755" y="6549586"/>
            <a:ext cx="490585" cy="65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545" b="1" spc="148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4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546755" y="7920298"/>
            <a:ext cx="490585" cy="65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545" b="1" spc="148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5</a:t>
            </a:r>
          </a:p>
        </p:txBody>
      </p:sp>
      <p:sp>
        <p:nvSpPr>
          <p:cNvPr id="72" name="AutoShape 72"/>
          <p:cNvSpPr/>
          <p:nvPr/>
        </p:nvSpPr>
        <p:spPr>
          <a:xfrm>
            <a:off x="1515899" y="9285348"/>
            <a:ext cx="15256203" cy="0"/>
          </a:xfrm>
          <a:prstGeom prst="line">
            <a:avLst/>
          </a:prstGeom>
          <a:ln w="9525" cap="flat">
            <a:solidFill>
              <a:srgbClr val="3BB7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3" name="TextBox 73"/>
          <p:cNvSpPr txBox="1"/>
          <p:nvPr/>
        </p:nvSpPr>
        <p:spPr>
          <a:xfrm>
            <a:off x="12326890" y="9411166"/>
            <a:ext cx="4445211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4"/>
              </a:lnSpc>
            </a:pPr>
            <a:r>
              <a:rPr lang="en-US" sz="1899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ĐỒ ÁN TỐT NGHIỆP</a:t>
            </a:r>
          </a:p>
        </p:txBody>
      </p:sp>
      <p:sp>
        <p:nvSpPr>
          <p:cNvPr id="75" name="Freeform 75"/>
          <p:cNvSpPr/>
          <p:nvPr/>
        </p:nvSpPr>
        <p:spPr>
          <a:xfrm>
            <a:off x="10037660" y="5588175"/>
            <a:ext cx="566057" cy="457091"/>
          </a:xfrm>
          <a:custGeom>
            <a:avLst/>
            <a:gdLst/>
            <a:ahLst/>
            <a:cxnLst/>
            <a:rect l="l" t="t" r="r" b="b"/>
            <a:pathLst>
              <a:path w="566057" h="457091">
                <a:moveTo>
                  <a:pt x="0" y="0"/>
                </a:moveTo>
                <a:lnTo>
                  <a:pt x="566056" y="0"/>
                </a:lnTo>
                <a:lnTo>
                  <a:pt x="566056" y="457091"/>
                </a:lnTo>
                <a:lnTo>
                  <a:pt x="0" y="457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6" name="Freeform 76"/>
          <p:cNvSpPr/>
          <p:nvPr/>
        </p:nvSpPr>
        <p:spPr>
          <a:xfrm>
            <a:off x="11517575" y="4840393"/>
            <a:ext cx="562370" cy="584280"/>
          </a:xfrm>
          <a:custGeom>
            <a:avLst/>
            <a:gdLst/>
            <a:ahLst/>
            <a:cxnLst/>
            <a:rect l="l" t="t" r="r" b="b"/>
            <a:pathLst>
              <a:path w="562370" h="584280">
                <a:moveTo>
                  <a:pt x="0" y="0"/>
                </a:moveTo>
                <a:lnTo>
                  <a:pt x="562370" y="0"/>
                </a:lnTo>
                <a:lnTo>
                  <a:pt x="562370" y="584280"/>
                </a:lnTo>
                <a:lnTo>
                  <a:pt x="0" y="5842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7" name="Freeform 77"/>
          <p:cNvSpPr/>
          <p:nvPr/>
        </p:nvSpPr>
        <p:spPr>
          <a:xfrm>
            <a:off x="15982113" y="2661800"/>
            <a:ext cx="501729" cy="501729"/>
          </a:xfrm>
          <a:custGeom>
            <a:avLst/>
            <a:gdLst/>
            <a:ahLst/>
            <a:cxnLst/>
            <a:rect l="l" t="t" r="r" b="b"/>
            <a:pathLst>
              <a:path w="501729" h="501729">
                <a:moveTo>
                  <a:pt x="0" y="0"/>
                </a:moveTo>
                <a:lnTo>
                  <a:pt x="501729" y="0"/>
                </a:lnTo>
                <a:lnTo>
                  <a:pt x="501729" y="501729"/>
                </a:lnTo>
                <a:lnTo>
                  <a:pt x="0" y="5017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8" name="Freeform 78"/>
          <p:cNvSpPr/>
          <p:nvPr/>
        </p:nvSpPr>
        <p:spPr>
          <a:xfrm>
            <a:off x="14472397" y="3358372"/>
            <a:ext cx="565017" cy="565017"/>
          </a:xfrm>
          <a:custGeom>
            <a:avLst/>
            <a:gdLst/>
            <a:ahLst/>
            <a:cxnLst/>
            <a:rect l="l" t="t" r="r" b="b"/>
            <a:pathLst>
              <a:path w="565017" h="565017">
                <a:moveTo>
                  <a:pt x="0" y="0"/>
                </a:moveTo>
                <a:lnTo>
                  <a:pt x="565016" y="0"/>
                </a:lnTo>
                <a:lnTo>
                  <a:pt x="565016" y="565016"/>
                </a:lnTo>
                <a:lnTo>
                  <a:pt x="0" y="5650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9" name="Freeform 79"/>
          <p:cNvSpPr/>
          <p:nvPr/>
        </p:nvSpPr>
        <p:spPr>
          <a:xfrm>
            <a:off x="13034293" y="4151697"/>
            <a:ext cx="485080" cy="485080"/>
          </a:xfrm>
          <a:custGeom>
            <a:avLst/>
            <a:gdLst/>
            <a:ahLst/>
            <a:cxnLst/>
            <a:rect l="l" t="t" r="r" b="b"/>
            <a:pathLst>
              <a:path w="485080" h="485080">
                <a:moveTo>
                  <a:pt x="0" y="0"/>
                </a:moveTo>
                <a:lnTo>
                  <a:pt x="485080" y="0"/>
                </a:lnTo>
                <a:lnTo>
                  <a:pt x="485080" y="485080"/>
                </a:lnTo>
                <a:lnTo>
                  <a:pt x="0" y="4850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0" name="TextBox 80"/>
          <p:cNvSpPr txBox="1"/>
          <p:nvPr/>
        </p:nvSpPr>
        <p:spPr>
          <a:xfrm>
            <a:off x="609600" y="636435"/>
            <a:ext cx="17678400" cy="8317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algn="ctr">
              <a:lnSpc>
                <a:spcPts val="7000"/>
              </a:lnSpc>
              <a:spcBef>
                <a:spcPct val="0"/>
              </a:spcBef>
            </a:pPr>
            <a:r>
              <a:rPr lang="en-US" sz="5000" b="1" spc="160" dirty="0">
                <a:solidFill>
                  <a:srgbClr val="3BB7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KẾT LUẬN VÀ HƯỚNG PHÁT TRIỂN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2841925" y="3681967"/>
            <a:ext cx="7820858" cy="1037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Hiểu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rõ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quy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trình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quản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lý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website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bán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hàng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2849551" y="6343711"/>
            <a:ext cx="6590720" cy="1037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Phát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triển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kỹ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năng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thiết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kế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và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lập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trình</a:t>
            </a:r>
            <a:endParaRPr lang="en-US" sz="3000" spc="96" dirty="0">
              <a:solidFill>
                <a:srgbClr val="2A2B2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TextBox 83"/>
          <p:cNvSpPr txBox="1"/>
          <p:nvPr/>
        </p:nvSpPr>
        <p:spPr>
          <a:xfrm>
            <a:off x="2791811" y="2328150"/>
            <a:ext cx="8539309" cy="1037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Nắm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vững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kiến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thức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và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ứng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dụng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thành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công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mô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hình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MVC 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2798939" y="7725658"/>
            <a:ext cx="6590720" cy="1037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Rèn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luyện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khả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năng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tự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học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và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giải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quyết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vấn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để</a:t>
            </a:r>
            <a:endParaRPr lang="en-US" sz="3000" spc="96" dirty="0">
              <a:solidFill>
                <a:srgbClr val="2A2B2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TextBox 85"/>
          <p:cNvSpPr txBox="1"/>
          <p:nvPr/>
        </p:nvSpPr>
        <p:spPr>
          <a:xfrm>
            <a:off x="2849550" y="5010846"/>
            <a:ext cx="7061237" cy="1037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Cải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thiện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kỹ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năng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phân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tích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và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xác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định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các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chức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năng</a:t>
            </a:r>
            <a:endParaRPr lang="en-US" sz="3000" spc="96" dirty="0">
              <a:solidFill>
                <a:srgbClr val="2A2B2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TextBox 45">
            <a:extLst>
              <a:ext uri="{FF2B5EF4-FFF2-40B4-BE49-F238E27FC236}">
                <a16:creationId xmlns:a16="http://schemas.microsoft.com/office/drawing/2014/main" id="{44BF3FD4-2913-49F7-AB6D-48B6DB8E8AB6}"/>
              </a:ext>
            </a:extLst>
          </p:cNvPr>
          <p:cNvSpPr txBox="1"/>
          <p:nvPr/>
        </p:nvSpPr>
        <p:spPr>
          <a:xfrm>
            <a:off x="1515899" y="9411166"/>
            <a:ext cx="4287818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899" dirty="0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11 – NGUYỄN THẾ HẢI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43879" y="3398237"/>
            <a:ext cx="2889001" cy="4830699"/>
            <a:chOff x="0" y="0"/>
            <a:chExt cx="855709" cy="14308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55709" cy="1430831"/>
            </a:xfrm>
            <a:custGeom>
              <a:avLst/>
              <a:gdLst/>
              <a:ahLst/>
              <a:cxnLst/>
              <a:rect l="l" t="t" r="r" b="b"/>
              <a:pathLst>
                <a:path w="855709" h="1430831">
                  <a:moveTo>
                    <a:pt x="190265" y="0"/>
                  </a:moveTo>
                  <a:lnTo>
                    <a:pt x="665443" y="0"/>
                  </a:lnTo>
                  <a:cubicBezTo>
                    <a:pt x="770524" y="0"/>
                    <a:pt x="855709" y="85185"/>
                    <a:pt x="855709" y="190265"/>
                  </a:cubicBezTo>
                  <a:lnTo>
                    <a:pt x="855709" y="1240565"/>
                  </a:lnTo>
                  <a:cubicBezTo>
                    <a:pt x="855709" y="1345646"/>
                    <a:pt x="770524" y="1430831"/>
                    <a:pt x="665443" y="1430831"/>
                  </a:cubicBezTo>
                  <a:lnTo>
                    <a:pt x="190265" y="1430831"/>
                  </a:lnTo>
                  <a:cubicBezTo>
                    <a:pt x="85185" y="1430831"/>
                    <a:pt x="0" y="1345646"/>
                    <a:pt x="0" y="1240565"/>
                  </a:cubicBezTo>
                  <a:lnTo>
                    <a:pt x="0" y="190265"/>
                  </a:lnTo>
                  <a:cubicBezTo>
                    <a:pt x="0" y="85185"/>
                    <a:pt x="85185" y="0"/>
                    <a:pt x="190265" y="0"/>
                  </a:cubicBez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55709" cy="14784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2202360" y="3202953"/>
            <a:ext cx="1772039" cy="2915104"/>
            <a:chOff x="0" y="0"/>
            <a:chExt cx="524870" cy="8634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4870" cy="863440"/>
            </a:xfrm>
            <a:custGeom>
              <a:avLst/>
              <a:gdLst/>
              <a:ahLst/>
              <a:cxnLst/>
              <a:rect l="l" t="t" r="r" b="b"/>
              <a:pathLst>
                <a:path w="524870" h="863440">
                  <a:moveTo>
                    <a:pt x="321670" y="0"/>
                  </a:moveTo>
                  <a:lnTo>
                    <a:pt x="0" y="0"/>
                  </a:lnTo>
                  <a:lnTo>
                    <a:pt x="203200" y="863440"/>
                  </a:lnTo>
                  <a:lnTo>
                    <a:pt x="524870" y="863440"/>
                  </a:lnTo>
                  <a:lnTo>
                    <a:pt x="321670" y="0"/>
                  </a:lnTo>
                  <a:close/>
                </a:path>
              </a:pathLst>
            </a:custGeom>
            <a:solidFill>
              <a:srgbClr val="FAF8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1600" y="-47625"/>
              <a:ext cx="321670" cy="9110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5400000">
            <a:off x="3093174" y="3618826"/>
            <a:ext cx="1724492" cy="2120507"/>
            <a:chOff x="0" y="0"/>
            <a:chExt cx="702189" cy="8634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02189" cy="863440"/>
            </a:xfrm>
            <a:custGeom>
              <a:avLst/>
              <a:gdLst/>
              <a:ahLst/>
              <a:cxnLst/>
              <a:rect l="l" t="t" r="r" b="b"/>
              <a:pathLst>
                <a:path w="702189" h="863440">
                  <a:moveTo>
                    <a:pt x="498989" y="0"/>
                  </a:moveTo>
                  <a:lnTo>
                    <a:pt x="0" y="0"/>
                  </a:lnTo>
                  <a:lnTo>
                    <a:pt x="203200" y="863440"/>
                  </a:lnTo>
                  <a:lnTo>
                    <a:pt x="702189" y="863440"/>
                  </a:lnTo>
                  <a:lnTo>
                    <a:pt x="498989" y="0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01600" y="-47625"/>
              <a:ext cx="498989" cy="9110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587879" y="3398237"/>
            <a:ext cx="2889001" cy="4830699"/>
            <a:chOff x="0" y="0"/>
            <a:chExt cx="855709" cy="14308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55709" cy="1430831"/>
            </a:xfrm>
            <a:custGeom>
              <a:avLst/>
              <a:gdLst/>
              <a:ahLst/>
              <a:cxnLst/>
              <a:rect l="l" t="t" r="r" b="b"/>
              <a:pathLst>
                <a:path w="855709" h="1430831">
                  <a:moveTo>
                    <a:pt x="190265" y="0"/>
                  </a:moveTo>
                  <a:lnTo>
                    <a:pt x="665443" y="0"/>
                  </a:lnTo>
                  <a:cubicBezTo>
                    <a:pt x="770524" y="0"/>
                    <a:pt x="855709" y="85185"/>
                    <a:pt x="855709" y="190265"/>
                  </a:cubicBezTo>
                  <a:lnTo>
                    <a:pt x="855709" y="1240565"/>
                  </a:lnTo>
                  <a:cubicBezTo>
                    <a:pt x="855709" y="1345646"/>
                    <a:pt x="770524" y="1430831"/>
                    <a:pt x="665443" y="1430831"/>
                  </a:cubicBezTo>
                  <a:lnTo>
                    <a:pt x="190265" y="1430831"/>
                  </a:lnTo>
                  <a:cubicBezTo>
                    <a:pt x="85185" y="1430831"/>
                    <a:pt x="0" y="1345646"/>
                    <a:pt x="0" y="1240565"/>
                  </a:cubicBezTo>
                  <a:lnTo>
                    <a:pt x="0" y="190265"/>
                  </a:lnTo>
                  <a:cubicBezTo>
                    <a:pt x="0" y="85185"/>
                    <a:pt x="85185" y="0"/>
                    <a:pt x="190265" y="0"/>
                  </a:cubicBez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55709" cy="14784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5400000">
            <a:off x="6146360" y="3202953"/>
            <a:ext cx="1772039" cy="2915104"/>
            <a:chOff x="0" y="0"/>
            <a:chExt cx="524870" cy="8634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24870" cy="863440"/>
            </a:xfrm>
            <a:custGeom>
              <a:avLst/>
              <a:gdLst/>
              <a:ahLst/>
              <a:cxnLst/>
              <a:rect l="l" t="t" r="r" b="b"/>
              <a:pathLst>
                <a:path w="524870" h="863440">
                  <a:moveTo>
                    <a:pt x="321670" y="0"/>
                  </a:moveTo>
                  <a:lnTo>
                    <a:pt x="0" y="0"/>
                  </a:lnTo>
                  <a:lnTo>
                    <a:pt x="203200" y="863440"/>
                  </a:lnTo>
                  <a:lnTo>
                    <a:pt x="524870" y="863440"/>
                  </a:lnTo>
                  <a:lnTo>
                    <a:pt x="321670" y="0"/>
                  </a:lnTo>
                  <a:close/>
                </a:path>
              </a:pathLst>
            </a:custGeom>
            <a:solidFill>
              <a:srgbClr val="FAF8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321670" cy="9110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5400000">
            <a:off x="7037174" y="3618826"/>
            <a:ext cx="1724492" cy="2120507"/>
            <a:chOff x="0" y="0"/>
            <a:chExt cx="702189" cy="86344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02189" cy="863440"/>
            </a:xfrm>
            <a:custGeom>
              <a:avLst/>
              <a:gdLst/>
              <a:ahLst/>
              <a:cxnLst/>
              <a:rect l="l" t="t" r="r" b="b"/>
              <a:pathLst>
                <a:path w="702189" h="863440">
                  <a:moveTo>
                    <a:pt x="498989" y="0"/>
                  </a:moveTo>
                  <a:lnTo>
                    <a:pt x="0" y="0"/>
                  </a:lnTo>
                  <a:lnTo>
                    <a:pt x="203200" y="863440"/>
                  </a:lnTo>
                  <a:lnTo>
                    <a:pt x="702189" y="863440"/>
                  </a:lnTo>
                  <a:lnTo>
                    <a:pt x="498989" y="0"/>
                  </a:ln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498989" cy="9110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531879" y="3398237"/>
            <a:ext cx="2889001" cy="4830699"/>
            <a:chOff x="0" y="0"/>
            <a:chExt cx="855709" cy="143083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55709" cy="1430831"/>
            </a:xfrm>
            <a:custGeom>
              <a:avLst/>
              <a:gdLst/>
              <a:ahLst/>
              <a:cxnLst/>
              <a:rect l="l" t="t" r="r" b="b"/>
              <a:pathLst>
                <a:path w="855709" h="1430831">
                  <a:moveTo>
                    <a:pt x="190265" y="0"/>
                  </a:moveTo>
                  <a:lnTo>
                    <a:pt x="665443" y="0"/>
                  </a:lnTo>
                  <a:cubicBezTo>
                    <a:pt x="770524" y="0"/>
                    <a:pt x="855709" y="85185"/>
                    <a:pt x="855709" y="190265"/>
                  </a:cubicBezTo>
                  <a:lnTo>
                    <a:pt x="855709" y="1240565"/>
                  </a:lnTo>
                  <a:cubicBezTo>
                    <a:pt x="855709" y="1345646"/>
                    <a:pt x="770524" y="1430831"/>
                    <a:pt x="665443" y="1430831"/>
                  </a:cubicBezTo>
                  <a:lnTo>
                    <a:pt x="190265" y="1430831"/>
                  </a:lnTo>
                  <a:cubicBezTo>
                    <a:pt x="85185" y="1430831"/>
                    <a:pt x="0" y="1345646"/>
                    <a:pt x="0" y="1240565"/>
                  </a:cubicBezTo>
                  <a:lnTo>
                    <a:pt x="0" y="190265"/>
                  </a:lnTo>
                  <a:cubicBezTo>
                    <a:pt x="0" y="85185"/>
                    <a:pt x="85185" y="0"/>
                    <a:pt x="190265" y="0"/>
                  </a:cubicBez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855709" cy="14784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-5400000">
            <a:off x="10090360" y="3202953"/>
            <a:ext cx="1772039" cy="2915104"/>
            <a:chOff x="0" y="0"/>
            <a:chExt cx="524870" cy="86344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24870" cy="863440"/>
            </a:xfrm>
            <a:custGeom>
              <a:avLst/>
              <a:gdLst/>
              <a:ahLst/>
              <a:cxnLst/>
              <a:rect l="l" t="t" r="r" b="b"/>
              <a:pathLst>
                <a:path w="524870" h="863440">
                  <a:moveTo>
                    <a:pt x="321670" y="0"/>
                  </a:moveTo>
                  <a:lnTo>
                    <a:pt x="0" y="0"/>
                  </a:lnTo>
                  <a:lnTo>
                    <a:pt x="203200" y="863440"/>
                  </a:lnTo>
                  <a:lnTo>
                    <a:pt x="524870" y="863440"/>
                  </a:lnTo>
                  <a:lnTo>
                    <a:pt x="321670" y="0"/>
                  </a:lnTo>
                  <a:close/>
                </a:path>
              </a:pathLst>
            </a:custGeom>
            <a:solidFill>
              <a:srgbClr val="FAF8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01600" y="-47625"/>
              <a:ext cx="321670" cy="9110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 rot="-5400000">
            <a:off x="10981174" y="3618826"/>
            <a:ext cx="1724492" cy="2120507"/>
            <a:chOff x="0" y="0"/>
            <a:chExt cx="702189" cy="86344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702189" cy="863440"/>
            </a:xfrm>
            <a:custGeom>
              <a:avLst/>
              <a:gdLst/>
              <a:ahLst/>
              <a:cxnLst/>
              <a:rect l="l" t="t" r="r" b="b"/>
              <a:pathLst>
                <a:path w="702189" h="863440">
                  <a:moveTo>
                    <a:pt x="498989" y="0"/>
                  </a:moveTo>
                  <a:lnTo>
                    <a:pt x="0" y="0"/>
                  </a:lnTo>
                  <a:lnTo>
                    <a:pt x="203200" y="863440"/>
                  </a:lnTo>
                  <a:lnTo>
                    <a:pt x="702189" y="863440"/>
                  </a:lnTo>
                  <a:lnTo>
                    <a:pt x="498989" y="0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01600" y="-47625"/>
              <a:ext cx="498989" cy="9110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475879" y="3398237"/>
            <a:ext cx="2889001" cy="4830699"/>
            <a:chOff x="0" y="0"/>
            <a:chExt cx="855709" cy="1430831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55709" cy="1430831"/>
            </a:xfrm>
            <a:custGeom>
              <a:avLst/>
              <a:gdLst/>
              <a:ahLst/>
              <a:cxnLst/>
              <a:rect l="l" t="t" r="r" b="b"/>
              <a:pathLst>
                <a:path w="855709" h="1430831">
                  <a:moveTo>
                    <a:pt x="190265" y="0"/>
                  </a:moveTo>
                  <a:lnTo>
                    <a:pt x="665443" y="0"/>
                  </a:lnTo>
                  <a:cubicBezTo>
                    <a:pt x="770524" y="0"/>
                    <a:pt x="855709" y="85185"/>
                    <a:pt x="855709" y="190265"/>
                  </a:cubicBezTo>
                  <a:lnTo>
                    <a:pt x="855709" y="1240565"/>
                  </a:lnTo>
                  <a:cubicBezTo>
                    <a:pt x="855709" y="1345646"/>
                    <a:pt x="770524" y="1430831"/>
                    <a:pt x="665443" y="1430831"/>
                  </a:cubicBezTo>
                  <a:lnTo>
                    <a:pt x="190265" y="1430831"/>
                  </a:lnTo>
                  <a:cubicBezTo>
                    <a:pt x="85185" y="1430831"/>
                    <a:pt x="0" y="1345646"/>
                    <a:pt x="0" y="1240565"/>
                  </a:cubicBezTo>
                  <a:lnTo>
                    <a:pt x="0" y="190265"/>
                  </a:lnTo>
                  <a:cubicBezTo>
                    <a:pt x="0" y="85185"/>
                    <a:pt x="85185" y="0"/>
                    <a:pt x="190265" y="0"/>
                  </a:cubicBez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47625"/>
              <a:ext cx="855709" cy="14784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 rot="-5400000">
            <a:off x="14034360" y="3202953"/>
            <a:ext cx="1772039" cy="2915104"/>
            <a:chOff x="0" y="0"/>
            <a:chExt cx="524870" cy="86344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524870" cy="863440"/>
            </a:xfrm>
            <a:custGeom>
              <a:avLst/>
              <a:gdLst/>
              <a:ahLst/>
              <a:cxnLst/>
              <a:rect l="l" t="t" r="r" b="b"/>
              <a:pathLst>
                <a:path w="524870" h="863440">
                  <a:moveTo>
                    <a:pt x="321670" y="0"/>
                  </a:moveTo>
                  <a:lnTo>
                    <a:pt x="0" y="0"/>
                  </a:lnTo>
                  <a:lnTo>
                    <a:pt x="203200" y="863440"/>
                  </a:lnTo>
                  <a:lnTo>
                    <a:pt x="524870" y="863440"/>
                  </a:lnTo>
                  <a:lnTo>
                    <a:pt x="321670" y="0"/>
                  </a:lnTo>
                  <a:close/>
                </a:path>
              </a:pathLst>
            </a:custGeom>
            <a:solidFill>
              <a:srgbClr val="FAF8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101600" y="-47625"/>
              <a:ext cx="321670" cy="9110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 rot="-5400000">
            <a:off x="14925174" y="3618826"/>
            <a:ext cx="1724492" cy="2120507"/>
            <a:chOff x="0" y="0"/>
            <a:chExt cx="702189" cy="86344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702189" cy="863440"/>
            </a:xfrm>
            <a:custGeom>
              <a:avLst/>
              <a:gdLst/>
              <a:ahLst/>
              <a:cxnLst/>
              <a:rect l="l" t="t" r="r" b="b"/>
              <a:pathLst>
                <a:path w="702189" h="863440">
                  <a:moveTo>
                    <a:pt x="498989" y="0"/>
                  </a:moveTo>
                  <a:lnTo>
                    <a:pt x="0" y="0"/>
                  </a:lnTo>
                  <a:lnTo>
                    <a:pt x="203200" y="863440"/>
                  </a:lnTo>
                  <a:lnTo>
                    <a:pt x="702189" y="863440"/>
                  </a:lnTo>
                  <a:lnTo>
                    <a:pt x="498989" y="0"/>
                  </a:ln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101600" y="-47625"/>
              <a:ext cx="498989" cy="9110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1643879" y="5642963"/>
            <a:ext cx="2889000" cy="21148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Tối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ưu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hóa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giao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diện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hiệu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năng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cho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website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772209" y="3550485"/>
            <a:ext cx="791536" cy="543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1"/>
              </a:lnSpc>
            </a:pPr>
            <a:r>
              <a:rPr lang="en-US" sz="3201" b="1" spc="134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01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716209" y="3550485"/>
            <a:ext cx="791536" cy="543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1"/>
              </a:lnSpc>
            </a:pPr>
            <a:r>
              <a:rPr lang="en-US" sz="3201" b="1" spc="134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02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9660209" y="3550485"/>
            <a:ext cx="791536" cy="543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1"/>
              </a:lnSpc>
            </a:pPr>
            <a:r>
              <a:rPr lang="en-US" sz="3201" b="1" spc="134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03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3604209" y="3550485"/>
            <a:ext cx="791536" cy="543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1"/>
              </a:lnSpc>
            </a:pPr>
            <a:r>
              <a:rPr lang="en-US" sz="3201" b="1" spc="134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04</a:t>
            </a:r>
          </a:p>
        </p:txBody>
      </p:sp>
      <p:sp>
        <p:nvSpPr>
          <p:cNvPr id="43" name="Freeform 43"/>
          <p:cNvSpPr/>
          <p:nvPr/>
        </p:nvSpPr>
        <p:spPr>
          <a:xfrm>
            <a:off x="15182806" y="112395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4" name="Freeform 44"/>
          <p:cNvSpPr/>
          <p:nvPr/>
        </p:nvSpPr>
        <p:spPr>
          <a:xfrm>
            <a:off x="1028700" y="1114262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5" name="TextBox 45"/>
          <p:cNvSpPr txBox="1"/>
          <p:nvPr/>
        </p:nvSpPr>
        <p:spPr>
          <a:xfrm>
            <a:off x="12326890" y="9411166"/>
            <a:ext cx="4445211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4"/>
              </a:lnSpc>
            </a:pPr>
            <a:r>
              <a:rPr lang="en-US" sz="1899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ĐỒ ÁN TỐT NGHIỆP</a:t>
            </a:r>
          </a:p>
        </p:txBody>
      </p:sp>
      <p:sp>
        <p:nvSpPr>
          <p:cNvPr id="46" name="Freeform 46"/>
          <p:cNvSpPr/>
          <p:nvPr/>
        </p:nvSpPr>
        <p:spPr>
          <a:xfrm>
            <a:off x="3668320" y="4391980"/>
            <a:ext cx="574199" cy="574199"/>
          </a:xfrm>
          <a:custGeom>
            <a:avLst/>
            <a:gdLst/>
            <a:ahLst/>
            <a:cxnLst/>
            <a:rect l="l" t="t" r="r" b="b"/>
            <a:pathLst>
              <a:path w="574199" h="574199">
                <a:moveTo>
                  <a:pt x="0" y="0"/>
                </a:moveTo>
                <a:lnTo>
                  <a:pt x="574199" y="0"/>
                </a:lnTo>
                <a:lnTo>
                  <a:pt x="574199" y="574198"/>
                </a:lnTo>
                <a:lnTo>
                  <a:pt x="0" y="5741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7" name="Freeform 47"/>
          <p:cNvSpPr/>
          <p:nvPr/>
        </p:nvSpPr>
        <p:spPr>
          <a:xfrm>
            <a:off x="7612320" y="4391980"/>
            <a:ext cx="574199" cy="574199"/>
          </a:xfrm>
          <a:custGeom>
            <a:avLst/>
            <a:gdLst/>
            <a:ahLst/>
            <a:cxnLst/>
            <a:rect l="l" t="t" r="r" b="b"/>
            <a:pathLst>
              <a:path w="574199" h="574199">
                <a:moveTo>
                  <a:pt x="0" y="0"/>
                </a:moveTo>
                <a:lnTo>
                  <a:pt x="574199" y="0"/>
                </a:lnTo>
                <a:lnTo>
                  <a:pt x="574199" y="574198"/>
                </a:lnTo>
                <a:lnTo>
                  <a:pt x="0" y="5741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8" name="Freeform 48"/>
          <p:cNvSpPr/>
          <p:nvPr/>
        </p:nvSpPr>
        <p:spPr>
          <a:xfrm>
            <a:off x="11556320" y="4391980"/>
            <a:ext cx="574199" cy="574199"/>
          </a:xfrm>
          <a:custGeom>
            <a:avLst/>
            <a:gdLst/>
            <a:ahLst/>
            <a:cxnLst/>
            <a:rect l="l" t="t" r="r" b="b"/>
            <a:pathLst>
              <a:path w="574199" h="574199">
                <a:moveTo>
                  <a:pt x="0" y="0"/>
                </a:moveTo>
                <a:lnTo>
                  <a:pt x="574199" y="0"/>
                </a:lnTo>
                <a:lnTo>
                  <a:pt x="574199" y="574198"/>
                </a:lnTo>
                <a:lnTo>
                  <a:pt x="0" y="5741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9" name="Freeform 49"/>
          <p:cNvSpPr/>
          <p:nvPr/>
        </p:nvSpPr>
        <p:spPr>
          <a:xfrm>
            <a:off x="15500320" y="4391980"/>
            <a:ext cx="574199" cy="574199"/>
          </a:xfrm>
          <a:custGeom>
            <a:avLst/>
            <a:gdLst/>
            <a:ahLst/>
            <a:cxnLst/>
            <a:rect l="l" t="t" r="r" b="b"/>
            <a:pathLst>
              <a:path w="574199" h="574199">
                <a:moveTo>
                  <a:pt x="0" y="0"/>
                </a:moveTo>
                <a:lnTo>
                  <a:pt x="574199" y="0"/>
                </a:lnTo>
                <a:lnTo>
                  <a:pt x="574199" y="574198"/>
                </a:lnTo>
                <a:lnTo>
                  <a:pt x="0" y="5741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0" name="TextBox 50"/>
          <p:cNvSpPr txBox="1"/>
          <p:nvPr/>
        </p:nvSpPr>
        <p:spPr>
          <a:xfrm>
            <a:off x="5587878" y="5642963"/>
            <a:ext cx="2902054" cy="21148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Tăng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cường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tính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bảo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mật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cho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người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dùng</a:t>
            </a:r>
            <a:endParaRPr lang="en-US" sz="3000" spc="96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9531880" y="5642963"/>
            <a:ext cx="2915104" cy="21148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Bổ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sung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các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chức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năng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nâng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cao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cho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hệ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thống</a:t>
            </a:r>
            <a:endParaRPr lang="en-US" sz="3000" spc="96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" name="TextBox 52"/>
          <p:cNvSpPr txBox="1"/>
          <p:nvPr/>
        </p:nvSpPr>
        <p:spPr>
          <a:xfrm>
            <a:off x="3124780" y="1034920"/>
            <a:ext cx="12040026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b="1" spc="160">
                <a:solidFill>
                  <a:srgbClr val="3BB7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ĐỊNH HƯỚNG PHÁT TRIỂN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3619436" y="5642963"/>
            <a:ext cx="2601885" cy="2114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Cải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thiện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tính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năng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tìm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kiếm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3000" spc="9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gợi</a:t>
            </a:r>
            <a:r>
              <a:rPr lang="en-US" sz="3000" spc="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ý</a:t>
            </a:r>
          </a:p>
        </p:txBody>
      </p:sp>
      <p:sp>
        <p:nvSpPr>
          <p:cNvPr id="55" name="AutoShape 55"/>
          <p:cNvSpPr/>
          <p:nvPr/>
        </p:nvSpPr>
        <p:spPr>
          <a:xfrm>
            <a:off x="1515899" y="9285062"/>
            <a:ext cx="15256203" cy="0"/>
          </a:xfrm>
          <a:prstGeom prst="line">
            <a:avLst/>
          </a:prstGeom>
          <a:ln w="9525" cap="flat">
            <a:solidFill>
              <a:srgbClr val="3BB7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" name="TextBox 45">
            <a:extLst>
              <a:ext uri="{FF2B5EF4-FFF2-40B4-BE49-F238E27FC236}">
                <a16:creationId xmlns:a16="http://schemas.microsoft.com/office/drawing/2014/main" id="{E1A9F42B-54DA-4237-95EB-A0D344FFC699}"/>
              </a:ext>
            </a:extLst>
          </p:cNvPr>
          <p:cNvSpPr txBox="1"/>
          <p:nvPr/>
        </p:nvSpPr>
        <p:spPr>
          <a:xfrm>
            <a:off x="1515899" y="9411166"/>
            <a:ext cx="4287818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899" dirty="0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12 – NGUYỄN THẾ HẢI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87013" y="890297"/>
            <a:ext cx="0" cy="942049"/>
          </a:xfrm>
          <a:prstGeom prst="line">
            <a:avLst/>
          </a:prstGeom>
          <a:ln w="85725" cap="flat">
            <a:solidFill>
              <a:srgbClr val="B2B2B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2597871" y="2815809"/>
            <a:ext cx="2942021" cy="4655383"/>
            <a:chOff x="0" y="0"/>
            <a:chExt cx="698500" cy="110528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8500" cy="1105289"/>
            </a:xfrm>
            <a:custGeom>
              <a:avLst/>
              <a:gdLst/>
              <a:ahLst/>
              <a:cxnLst/>
              <a:rect l="l" t="t" r="r" b="b"/>
              <a:pathLst>
                <a:path w="698500" h="1105289">
                  <a:moveTo>
                    <a:pt x="349250" y="0"/>
                  </a:moveTo>
                  <a:lnTo>
                    <a:pt x="698500" y="203200"/>
                  </a:lnTo>
                  <a:lnTo>
                    <a:pt x="698500" y="902089"/>
                  </a:lnTo>
                  <a:lnTo>
                    <a:pt x="349250" y="1105289"/>
                  </a:lnTo>
                  <a:lnTo>
                    <a:pt x="0" y="902089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2075"/>
              <a:ext cx="698500" cy="8735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5400000">
            <a:off x="7672989" y="-5492238"/>
            <a:ext cx="2942021" cy="8511103"/>
            <a:chOff x="0" y="0"/>
            <a:chExt cx="698500" cy="202072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8500" cy="2020721"/>
            </a:xfrm>
            <a:custGeom>
              <a:avLst/>
              <a:gdLst/>
              <a:ahLst/>
              <a:cxnLst/>
              <a:rect l="l" t="t" r="r" b="b"/>
              <a:pathLst>
                <a:path w="698500" h="2020721">
                  <a:moveTo>
                    <a:pt x="349250" y="0"/>
                  </a:moveTo>
                  <a:lnTo>
                    <a:pt x="698500" y="203200"/>
                  </a:lnTo>
                  <a:lnTo>
                    <a:pt x="698500" y="1817521"/>
                  </a:lnTo>
                  <a:lnTo>
                    <a:pt x="349250" y="2020721"/>
                  </a:lnTo>
                  <a:lnTo>
                    <a:pt x="0" y="1817521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92075"/>
              <a:ext cx="698500" cy="1788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905082" y="2815809"/>
            <a:ext cx="2942021" cy="4655383"/>
            <a:chOff x="0" y="0"/>
            <a:chExt cx="698500" cy="110528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98500" cy="1105289"/>
            </a:xfrm>
            <a:custGeom>
              <a:avLst/>
              <a:gdLst/>
              <a:ahLst/>
              <a:cxnLst/>
              <a:rect l="l" t="t" r="r" b="b"/>
              <a:pathLst>
                <a:path w="698500" h="1105289">
                  <a:moveTo>
                    <a:pt x="349250" y="0"/>
                  </a:moveTo>
                  <a:lnTo>
                    <a:pt x="698500" y="203200"/>
                  </a:lnTo>
                  <a:lnTo>
                    <a:pt x="698500" y="902089"/>
                  </a:lnTo>
                  <a:lnTo>
                    <a:pt x="349250" y="1105289"/>
                  </a:lnTo>
                  <a:lnTo>
                    <a:pt x="0" y="902089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92075"/>
              <a:ext cx="698500" cy="8735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752534" y="10138981"/>
            <a:ext cx="1413586" cy="595054"/>
            <a:chOff x="0" y="0"/>
            <a:chExt cx="965428" cy="406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65428" cy="406400"/>
            </a:xfrm>
            <a:custGeom>
              <a:avLst/>
              <a:gdLst/>
              <a:ahLst/>
              <a:cxnLst/>
              <a:rect l="l" t="t" r="r" b="b"/>
              <a:pathLst>
                <a:path w="965428" h="406400">
                  <a:moveTo>
                    <a:pt x="762228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762228" y="406400"/>
                  </a:lnTo>
                  <a:lnTo>
                    <a:pt x="965428" y="203200"/>
                  </a:lnTo>
                  <a:lnTo>
                    <a:pt x="762228" y="0"/>
                  </a:ln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52400" y="-47625"/>
              <a:ext cx="660628" cy="454025"/>
            </a:xfrm>
            <a:prstGeom prst="rect">
              <a:avLst/>
            </a:prstGeom>
          </p:spPr>
          <p:txBody>
            <a:bodyPr lIns="45575" tIns="45575" rIns="45575" bIns="45575" rtlCol="0" anchor="ctr"/>
            <a:lstStyle/>
            <a:p>
              <a:pPr algn="ctr">
                <a:lnSpc>
                  <a:spcPts val="2763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277865" y="10138981"/>
            <a:ext cx="1413586" cy="595054"/>
            <a:chOff x="0" y="0"/>
            <a:chExt cx="965428" cy="406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65428" cy="406400"/>
            </a:xfrm>
            <a:custGeom>
              <a:avLst/>
              <a:gdLst/>
              <a:ahLst/>
              <a:cxnLst/>
              <a:rect l="l" t="t" r="r" b="b"/>
              <a:pathLst>
                <a:path w="965428" h="406400">
                  <a:moveTo>
                    <a:pt x="762228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762228" y="406400"/>
                  </a:lnTo>
                  <a:lnTo>
                    <a:pt x="965428" y="203200"/>
                  </a:lnTo>
                  <a:lnTo>
                    <a:pt x="762228" y="0"/>
                  </a:lnTo>
                  <a:close/>
                </a:path>
              </a:pathLst>
            </a:custGeom>
            <a:solidFill>
              <a:srgbClr val="40878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52400" y="-47625"/>
              <a:ext cx="660628" cy="454025"/>
            </a:xfrm>
            <a:prstGeom prst="rect">
              <a:avLst/>
            </a:prstGeom>
          </p:spPr>
          <p:txBody>
            <a:bodyPr lIns="45575" tIns="45575" rIns="45575" bIns="45575" rtlCol="0" anchor="ctr"/>
            <a:lstStyle/>
            <a:p>
              <a:pPr algn="ctr">
                <a:lnSpc>
                  <a:spcPts val="2763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437207" y="10138981"/>
            <a:ext cx="1413586" cy="595054"/>
            <a:chOff x="0" y="0"/>
            <a:chExt cx="965428" cy="4064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65428" cy="406400"/>
            </a:xfrm>
            <a:custGeom>
              <a:avLst/>
              <a:gdLst/>
              <a:ahLst/>
              <a:cxnLst/>
              <a:rect l="l" t="t" r="r" b="b"/>
              <a:pathLst>
                <a:path w="965428" h="406400">
                  <a:moveTo>
                    <a:pt x="762228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762228" y="406400"/>
                  </a:lnTo>
                  <a:lnTo>
                    <a:pt x="965428" y="203200"/>
                  </a:lnTo>
                  <a:lnTo>
                    <a:pt x="762228" y="0"/>
                  </a:ln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52400" y="-47625"/>
              <a:ext cx="660628" cy="454025"/>
            </a:xfrm>
            <a:prstGeom prst="rect">
              <a:avLst/>
            </a:prstGeom>
          </p:spPr>
          <p:txBody>
            <a:bodyPr lIns="45575" tIns="45575" rIns="45575" bIns="45575" rtlCol="0" anchor="ctr"/>
            <a:lstStyle/>
            <a:p>
              <a:pPr algn="ctr">
                <a:lnSpc>
                  <a:spcPts val="2763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5594870" y="10138981"/>
            <a:ext cx="1413586" cy="595054"/>
            <a:chOff x="0" y="0"/>
            <a:chExt cx="965428" cy="4064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965428" cy="406400"/>
            </a:xfrm>
            <a:custGeom>
              <a:avLst/>
              <a:gdLst/>
              <a:ahLst/>
              <a:cxnLst/>
              <a:rect l="l" t="t" r="r" b="b"/>
              <a:pathLst>
                <a:path w="965428" h="406400">
                  <a:moveTo>
                    <a:pt x="762228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762228" y="406400"/>
                  </a:lnTo>
                  <a:lnTo>
                    <a:pt x="965428" y="203200"/>
                  </a:lnTo>
                  <a:lnTo>
                    <a:pt x="762228" y="0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52400" y="-47625"/>
              <a:ext cx="660628" cy="454025"/>
            </a:xfrm>
            <a:prstGeom prst="rect">
              <a:avLst/>
            </a:prstGeom>
          </p:spPr>
          <p:txBody>
            <a:bodyPr lIns="45575" tIns="45575" rIns="45575" bIns="45575" rtlCol="0" anchor="ctr"/>
            <a:lstStyle/>
            <a:p>
              <a:pPr algn="ctr">
                <a:lnSpc>
                  <a:spcPts val="2763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4120201" y="10138981"/>
            <a:ext cx="1413586" cy="595054"/>
            <a:chOff x="0" y="0"/>
            <a:chExt cx="965428" cy="4064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65428" cy="406400"/>
            </a:xfrm>
            <a:custGeom>
              <a:avLst/>
              <a:gdLst/>
              <a:ahLst/>
              <a:cxnLst/>
              <a:rect l="l" t="t" r="r" b="b"/>
              <a:pathLst>
                <a:path w="965428" h="406400">
                  <a:moveTo>
                    <a:pt x="762228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762228" y="406400"/>
                  </a:lnTo>
                  <a:lnTo>
                    <a:pt x="965428" y="203200"/>
                  </a:lnTo>
                  <a:lnTo>
                    <a:pt x="762228" y="0"/>
                  </a:ln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52400" y="-47625"/>
              <a:ext cx="660628" cy="454025"/>
            </a:xfrm>
            <a:prstGeom prst="rect">
              <a:avLst/>
            </a:prstGeom>
          </p:spPr>
          <p:txBody>
            <a:bodyPr lIns="45575" tIns="45575" rIns="45575" bIns="45575" rtlCol="0" anchor="ctr"/>
            <a:lstStyle/>
            <a:p>
              <a:pPr algn="ctr">
                <a:lnSpc>
                  <a:spcPts val="2763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15181652" y="890297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1027546" y="890297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AutoShape 29"/>
          <p:cNvSpPr/>
          <p:nvPr/>
        </p:nvSpPr>
        <p:spPr>
          <a:xfrm>
            <a:off x="1515899" y="9285348"/>
            <a:ext cx="15256203" cy="0"/>
          </a:xfrm>
          <a:prstGeom prst="line">
            <a:avLst/>
          </a:prstGeom>
          <a:ln w="9525" cap="flat">
            <a:solidFill>
              <a:srgbClr val="3BB7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1859765" y="2286000"/>
            <a:ext cx="14568471" cy="514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0"/>
              </a:lnSpc>
            </a:pPr>
            <a:r>
              <a:rPr lang="en-US" sz="30000" b="1" spc="1260" dirty="0">
                <a:solidFill>
                  <a:srgbClr val="3BB7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 &amp; A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326890" y="9411166"/>
            <a:ext cx="4445211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4"/>
              </a:lnSpc>
            </a:pPr>
            <a:r>
              <a:rPr lang="en-US" sz="1899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ĐỒ ÁN TỐT NGHIỆP</a:t>
            </a:r>
          </a:p>
        </p:txBody>
      </p:sp>
      <p:sp>
        <p:nvSpPr>
          <p:cNvPr id="33" name="AutoShape 33"/>
          <p:cNvSpPr/>
          <p:nvPr/>
        </p:nvSpPr>
        <p:spPr>
          <a:xfrm flipH="1">
            <a:off x="8071430" y="7386637"/>
            <a:ext cx="7110222" cy="0"/>
          </a:xfrm>
          <a:prstGeom prst="line">
            <a:avLst/>
          </a:prstGeom>
          <a:ln w="85725" cap="flat">
            <a:solidFill>
              <a:srgbClr val="3BB7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id="{BECC215C-006B-430B-862D-5340B813F8E0}"/>
              </a:ext>
            </a:extLst>
          </p:cNvPr>
          <p:cNvSpPr txBox="1"/>
          <p:nvPr/>
        </p:nvSpPr>
        <p:spPr>
          <a:xfrm>
            <a:off x="1515899" y="9411166"/>
            <a:ext cx="4287818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899" dirty="0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NGUYỄN THẾ HẢI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87013" y="890297"/>
            <a:ext cx="0" cy="942049"/>
          </a:xfrm>
          <a:prstGeom prst="line">
            <a:avLst/>
          </a:prstGeom>
          <a:ln w="85725" cap="flat">
            <a:solidFill>
              <a:srgbClr val="B2B2B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2597871" y="2815809"/>
            <a:ext cx="2942021" cy="4655383"/>
            <a:chOff x="0" y="0"/>
            <a:chExt cx="698500" cy="110528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8500" cy="1105289"/>
            </a:xfrm>
            <a:custGeom>
              <a:avLst/>
              <a:gdLst/>
              <a:ahLst/>
              <a:cxnLst/>
              <a:rect l="l" t="t" r="r" b="b"/>
              <a:pathLst>
                <a:path w="698500" h="1105289">
                  <a:moveTo>
                    <a:pt x="349250" y="0"/>
                  </a:moveTo>
                  <a:lnTo>
                    <a:pt x="698500" y="203200"/>
                  </a:lnTo>
                  <a:lnTo>
                    <a:pt x="698500" y="902089"/>
                  </a:lnTo>
                  <a:lnTo>
                    <a:pt x="349250" y="1105289"/>
                  </a:lnTo>
                  <a:lnTo>
                    <a:pt x="0" y="902089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2075"/>
              <a:ext cx="698500" cy="8735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5400000">
            <a:off x="7672989" y="-5492238"/>
            <a:ext cx="2942021" cy="8511103"/>
            <a:chOff x="0" y="0"/>
            <a:chExt cx="698500" cy="202072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8500" cy="2020721"/>
            </a:xfrm>
            <a:custGeom>
              <a:avLst/>
              <a:gdLst/>
              <a:ahLst/>
              <a:cxnLst/>
              <a:rect l="l" t="t" r="r" b="b"/>
              <a:pathLst>
                <a:path w="698500" h="2020721">
                  <a:moveTo>
                    <a:pt x="349250" y="0"/>
                  </a:moveTo>
                  <a:lnTo>
                    <a:pt x="698500" y="203200"/>
                  </a:lnTo>
                  <a:lnTo>
                    <a:pt x="698500" y="1817521"/>
                  </a:lnTo>
                  <a:lnTo>
                    <a:pt x="349250" y="2020721"/>
                  </a:lnTo>
                  <a:lnTo>
                    <a:pt x="0" y="1817521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92075"/>
              <a:ext cx="698500" cy="1788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905082" y="2815809"/>
            <a:ext cx="2942021" cy="4655383"/>
            <a:chOff x="0" y="0"/>
            <a:chExt cx="698500" cy="110528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98500" cy="1105289"/>
            </a:xfrm>
            <a:custGeom>
              <a:avLst/>
              <a:gdLst/>
              <a:ahLst/>
              <a:cxnLst/>
              <a:rect l="l" t="t" r="r" b="b"/>
              <a:pathLst>
                <a:path w="698500" h="1105289">
                  <a:moveTo>
                    <a:pt x="349250" y="0"/>
                  </a:moveTo>
                  <a:lnTo>
                    <a:pt x="698500" y="203200"/>
                  </a:lnTo>
                  <a:lnTo>
                    <a:pt x="698500" y="902089"/>
                  </a:lnTo>
                  <a:lnTo>
                    <a:pt x="349250" y="1105289"/>
                  </a:lnTo>
                  <a:lnTo>
                    <a:pt x="0" y="902089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92075"/>
              <a:ext cx="698500" cy="8735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752534" y="10138981"/>
            <a:ext cx="1413586" cy="595054"/>
            <a:chOff x="0" y="0"/>
            <a:chExt cx="965428" cy="406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65428" cy="406400"/>
            </a:xfrm>
            <a:custGeom>
              <a:avLst/>
              <a:gdLst/>
              <a:ahLst/>
              <a:cxnLst/>
              <a:rect l="l" t="t" r="r" b="b"/>
              <a:pathLst>
                <a:path w="965428" h="406400">
                  <a:moveTo>
                    <a:pt x="762228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762228" y="406400"/>
                  </a:lnTo>
                  <a:lnTo>
                    <a:pt x="965428" y="203200"/>
                  </a:lnTo>
                  <a:lnTo>
                    <a:pt x="762228" y="0"/>
                  </a:ln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52400" y="-47625"/>
              <a:ext cx="660628" cy="454025"/>
            </a:xfrm>
            <a:prstGeom prst="rect">
              <a:avLst/>
            </a:prstGeom>
          </p:spPr>
          <p:txBody>
            <a:bodyPr lIns="45575" tIns="45575" rIns="45575" bIns="45575" rtlCol="0" anchor="ctr"/>
            <a:lstStyle/>
            <a:p>
              <a:pPr algn="ctr">
                <a:lnSpc>
                  <a:spcPts val="2763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277865" y="10138981"/>
            <a:ext cx="1413586" cy="595054"/>
            <a:chOff x="0" y="0"/>
            <a:chExt cx="965428" cy="406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65428" cy="406400"/>
            </a:xfrm>
            <a:custGeom>
              <a:avLst/>
              <a:gdLst/>
              <a:ahLst/>
              <a:cxnLst/>
              <a:rect l="l" t="t" r="r" b="b"/>
              <a:pathLst>
                <a:path w="965428" h="406400">
                  <a:moveTo>
                    <a:pt x="762228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762228" y="406400"/>
                  </a:lnTo>
                  <a:lnTo>
                    <a:pt x="965428" y="203200"/>
                  </a:lnTo>
                  <a:lnTo>
                    <a:pt x="762228" y="0"/>
                  </a:lnTo>
                  <a:close/>
                </a:path>
              </a:pathLst>
            </a:custGeom>
            <a:solidFill>
              <a:srgbClr val="40878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52400" y="-47625"/>
              <a:ext cx="660628" cy="454025"/>
            </a:xfrm>
            <a:prstGeom prst="rect">
              <a:avLst/>
            </a:prstGeom>
          </p:spPr>
          <p:txBody>
            <a:bodyPr lIns="45575" tIns="45575" rIns="45575" bIns="45575" rtlCol="0" anchor="ctr"/>
            <a:lstStyle/>
            <a:p>
              <a:pPr algn="ctr">
                <a:lnSpc>
                  <a:spcPts val="2763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437207" y="10138981"/>
            <a:ext cx="1413586" cy="595054"/>
            <a:chOff x="0" y="0"/>
            <a:chExt cx="965428" cy="4064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65428" cy="406400"/>
            </a:xfrm>
            <a:custGeom>
              <a:avLst/>
              <a:gdLst/>
              <a:ahLst/>
              <a:cxnLst/>
              <a:rect l="l" t="t" r="r" b="b"/>
              <a:pathLst>
                <a:path w="965428" h="406400">
                  <a:moveTo>
                    <a:pt x="762228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762228" y="406400"/>
                  </a:lnTo>
                  <a:lnTo>
                    <a:pt x="965428" y="203200"/>
                  </a:lnTo>
                  <a:lnTo>
                    <a:pt x="762228" y="0"/>
                  </a:ln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52400" y="-47625"/>
              <a:ext cx="660628" cy="454025"/>
            </a:xfrm>
            <a:prstGeom prst="rect">
              <a:avLst/>
            </a:prstGeom>
          </p:spPr>
          <p:txBody>
            <a:bodyPr lIns="45575" tIns="45575" rIns="45575" bIns="45575" rtlCol="0" anchor="ctr"/>
            <a:lstStyle/>
            <a:p>
              <a:pPr algn="ctr">
                <a:lnSpc>
                  <a:spcPts val="2763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5594870" y="10138981"/>
            <a:ext cx="1413586" cy="595054"/>
            <a:chOff x="0" y="0"/>
            <a:chExt cx="965428" cy="4064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965428" cy="406400"/>
            </a:xfrm>
            <a:custGeom>
              <a:avLst/>
              <a:gdLst/>
              <a:ahLst/>
              <a:cxnLst/>
              <a:rect l="l" t="t" r="r" b="b"/>
              <a:pathLst>
                <a:path w="965428" h="406400">
                  <a:moveTo>
                    <a:pt x="762228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762228" y="406400"/>
                  </a:lnTo>
                  <a:lnTo>
                    <a:pt x="965428" y="203200"/>
                  </a:lnTo>
                  <a:lnTo>
                    <a:pt x="762228" y="0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52400" y="-47625"/>
              <a:ext cx="660628" cy="454025"/>
            </a:xfrm>
            <a:prstGeom prst="rect">
              <a:avLst/>
            </a:prstGeom>
          </p:spPr>
          <p:txBody>
            <a:bodyPr lIns="45575" tIns="45575" rIns="45575" bIns="45575" rtlCol="0" anchor="ctr"/>
            <a:lstStyle/>
            <a:p>
              <a:pPr algn="ctr">
                <a:lnSpc>
                  <a:spcPts val="2763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4120201" y="10138981"/>
            <a:ext cx="1413586" cy="595054"/>
            <a:chOff x="0" y="0"/>
            <a:chExt cx="965428" cy="4064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65428" cy="406400"/>
            </a:xfrm>
            <a:custGeom>
              <a:avLst/>
              <a:gdLst/>
              <a:ahLst/>
              <a:cxnLst/>
              <a:rect l="l" t="t" r="r" b="b"/>
              <a:pathLst>
                <a:path w="965428" h="406400">
                  <a:moveTo>
                    <a:pt x="762228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762228" y="406400"/>
                  </a:lnTo>
                  <a:lnTo>
                    <a:pt x="965428" y="203200"/>
                  </a:lnTo>
                  <a:lnTo>
                    <a:pt x="762228" y="0"/>
                  </a:ln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52400" y="-47625"/>
              <a:ext cx="660628" cy="454025"/>
            </a:xfrm>
            <a:prstGeom prst="rect">
              <a:avLst/>
            </a:prstGeom>
          </p:spPr>
          <p:txBody>
            <a:bodyPr lIns="45575" tIns="45575" rIns="45575" bIns="45575" rtlCol="0" anchor="ctr"/>
            <a:lstStyle/>
            <a:p>
              <a:pPr algn="ctr">
                <a:lnSpc>
                  <a:spcPts val="2763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15181652" y="890297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1027546" y="890297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AutoShape 29"/>
          <p:cNvSpPr/>
          <p:nvPr/>
        </p:nvSpPr>
        <p:spPr>
          <a:xfrm>
            <a:off x="1515899" y="9285348"/>
            <a:ext cx="15256203" cy="0"/>
          </a:xfrm>
          <a:prstGeom prst="line">
            <a:avLst/>
          </a:prstGeom>
          <a:ln w="9525" cap="flat">
            <a:solidFill>
              <a:srgbClr val="3BB7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1198248" y="2765443"/>
            <a:ext cx="15891505" cy="4279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9"/>
              </a:lnSpc>
            </a:pPr>
            <a:r>
              <a:rPr lang="en-US" sz="24999" b="1" spc="1049" dirty="0">
                <a:solidFill>
                  <a:srgbClr val="3BB7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THANKS!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326890" y="9411166"/>
            <a:ext cx="4445211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4"/>
              </a:lnSpc>
            </a:pPr>
            <a:r>
              <a:rPr lang="en-US" sz="1899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ĐỒ ÁN TỐT NGHIỆP</a:t>
            </a:r>
          </a:p>
        </p:txBody>
      </p:sp>
      <p:sp>
        <p:nvSpPr>
          <p:cNvPr id="33" name="AutoShape 33"/>
          <p:cNvSpPr/>
          <p:nvPr/>
        </p:nvSpPr>
        <p:spPr>
          <a:xfrm flipH="1" flipV="1">
            <a:off x="3603665" y="7045307"/>
            <a:ext cx="11080670" cy="0"/>
          </a:xfrm>
          <a:prstGeom prst="line">
            <a:avLst/>
          </a:prstGeom>
          <a:ln w="85725" cap="flat">
            <a:solidFill>
              <a:srgbClr val="92BEB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TextBox 45">
            <a:extLst>
              <a:ext uri="{FF2B5EF4-FFF2-40B4-BE49-F238E27FC236}">
                <a16:creationId xmlns:a16="http://schemas.microsoft.com/office/drawing/2014/main" id="{2C7C0A2A-9505-4C04-ADD9-DA9E52E44C63}"/>
              </a:ext>
            </a:extLst>
          </p:cNvPr>
          <p:cNvSpPr txBox="1"/>
          <p:nvPr/>
        </p:nvSpPr>
        <p:spPr>
          <a:xfrm>
            <a:off x="1515899" y="9411166"/>
            <a:ext cx="4287818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899" dirty="0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NGUYỄN THẾ HẢI</a:t>
            </a:r>
          </a:p>
        </p:txBody>
      </p:sp>
      <p:sp>
        <p:nvSpPr>
          <p:cNvPr id="36" name="TextBox 30">
            <a:extLst>
              <a:ext uri="{FF2B5EF4-FFF2-40B4-BE49-F238E27FC236}">
                <a16:creationId xmlns:a16="http://schemas.microsoft.com/office/drawing/2014/main" id="{FC0E48D8-3211-446D-8607-51CFA30BAE3B}"/>
              </a:ext>
            </a:extLst>
          </p:cNvPr>
          <p:cNvSpPr txBox="1"/>
          <p:nvPr/>
        </p:nvSpPr>
        <p:spPr>
          <a:xfrm>
            <a:off x="948110" y="10810545"/>
            <a:ext cx="14568471" cy="514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0"/>
              </a:lnSpc>
            </a:pPr>
            <a:r>
              <a:rPr lang="en-US" sz="30000" b="1" spc="1260" dirty="0">
                <a:noFill/>
                <a:latin typeface="Montserrat Bold"/>
                <a:ea typeface="Montserrat Bold"/>
                <a:cs typeface="Montserrat Bold"/>
                <a:sym typeface="Montserrat Bold"/>
              </a:rPr>
              <a:t>Q &amp; A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97512" y="621594"/>
            <a:ext cx="1254691" cy="776351"/>
          </a:xfrm>
          <a:custGeom>
            <a:avLst/>
            <a:gdLst/>
            <a:ahLst/>
            <a:cxnLst/>
            <a:rect l="l" t="t" r="r" b="b"/>
            <a:pathLst>
              <a:path w="1254691" h="776351">
                <a:moveTo>
                  <a:pt x="0" y="0"/>
                </a:moveTo>
                <a:lnTo>
                  <a:pt x="1254691" y="0"/>
                </a:lnTo>
                <a:lnTo>
                  <a:pt x="1254691" y="776350"/>
                </a:lnTo>
                <a:lnTo>
                  <a:pt x="0" y="776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20162" b="-63553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515899" y="9285348"/>
            <a:ext cx="15256203" cy="0"/>
          </a:xfrm>
          <a:prstGeom prst="line">
            <a:avLst/>
          </a:prstGeom>
          <a:ln w="9525" cap="flat">
            <a:solidFill>
              <a:srgbClr val="3BB7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2990933" y="1247419"/>
            <a:ext cx="3003831" cy="2577400"/>
            <a:chOff x="0" y="0"/>
            <a:chExt cx="4005108" cy="3436533"/>
          </a:xfrm>
        </p:grpSpPr>
        <p:grpSp>
          <p:nvGrpSpPr>
            <p:cNvPr id="5" name="Group 5"/>
            <p:cNvGrpSpPr/>
            <p:nvPr/>
          </p:nvGrpSpPr>
          <p:grpSpPr>
            <a:xfrm rot="-5400000">
              <a:off x="-257445" y="1152159"/>
              <a:ext cx="2541819" cy="2026928"/>
              <a:chOff x="0" y="0"/>
              <a:chExt cx="775260" cy="618217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775260" cy="618217"/>
              </a:xfrm>
              <a:custGeom>
                <a:avLst/>
                <a:gdLst/>
                <a:ahLst/>
                <a:cxnLst/>
                <a:rect l="l" t="t" r="r" b="b"/>
                <a:pathLst>
                  <a:path w="775260" h="618217">
                    <a:moveTo>
                      <a:pt x="203200" y="0"/>
                    </a:moveTo>
                    <a:lnTo>
                      <a:pt x="775260" y="0"/>
                    </a:lnTo>
                    <a:lnTo>
                      <a:pt x="572060" y="618217"/>
                    </a:lnTo>
                    <a:lnTo>
                      <a:pt x="0" y="618217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3BB77E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101600" y="-47625"/>
                <a:ext cx="572060" cy="66584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753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5400000">
              <a:off x="1732921" y="1164347"/>
              <a:ext cx="2541819" cy="2002554"/>
              <a:chOff x="0" y="0"/>
              <a:chExt cx="812800" cy="640359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6403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0359">
                    <a:moveTo>
                      <a:pt x="609600" y="0"/>
                    </a:moveTo>
                    <a:lnTo>
                      <a:pt x="0" y="0"/>
                    </a:lnTo>
                    <a:lnTo>
                      <a:pt x="203200" y="640359"/>
                    </a:lnTo>
                    <a:lnTo>
                      <a:pt x="812800" y="640359"/>
                    </a:lnTo>
                    <a:lnTo>
                      <a:pt x="609600" y="0"/>
                    </a:lnTo>
                    <a:close/>
                  </a:path>
                </a:pathLst>
              </a:custGeom>
              <a:solidFill>
                <a:srgbClr val="3BB77E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101600" y="-47625"/>
                <a:ext cx="609600" cy="68798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753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5400000">
              <a:off x="1720734" y="257445"/>
              <a:ext cx="2541819" cy="2026928"/>
              <a:chOff x="0" y="0"/>
              <a:chExt cx="775260" cy="618217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75260" cy="618217"/>
              </a:xfrm>
              <a:custGeom>
                <a:avLst/>
                <a:gdLst/>
                <a:ahLst/>
                <a:cxnLst/>
                <a:rect l="l" t="t" r="r" b="b"/>
                <a:pathLst>
                  <a:path w="775260" h="618217">
                    <a:moveTo>
                      <a:pt x="203200" y="0"/>
                    </a:moveTo>
                    <a:lnTo>
                      <a:pt x="775260" y="0"/>
                    </a:lnTo>
                    <a:lnTo>
                      <a:pt x="572060" y="618217"/>
                    </a:lnTo>
                    <a:lnTo>
                      <a:pt x="0" y="618217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3BB77E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101600" y="-47625"/>
                <a:ext cx="572060" cy="66584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753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-5400000">
              <a:off x="-269633" y="269633"/>
              <a:ext cx="2541819" cy="2002554"/>
              <a:chOff x="0" y="0"/>
              <a:chExt cx="812800" cy="640359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6403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0359">
                    <a:moveTo>
                      <a:pt x="609600" y="0"/>
                    </a:moveTo>
                    <a:lnTo>
                      <a:pt x="0" y="0"/>
                    </a:lnTo>
                    <a:lnTo>
                      <a:pt x="203200" y="640359"/>
                    </a:lnTo>
                    <a:lnTo>
                      <a:pt x="812800" y="640359"/>
                    </a:lnTo>
                    <a:lnTo>
                      <a:pt x="609600" y="0"/>
                    </a:lnTo>
                    <a:close/>
                  </a:path>
                </a:pathLst>
              </a:custGeom>
              <a:solidFill>
                <a:srgbClr val="3BB77E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101600" y="-47625"/>
                <a:ext cx="609600" cy="68798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753"/>
                  </a:lnSpc>
                </a:pPr>
                <a:endParaRPr/>
              </a:p>
            </p:txBody>
          </p:sp>
        </p:grpSp>
        <p:sp>
          <p:nvSpPr>
            <p:cNvPr id="17" name="Freeform 17"/>
            <p:cNvSpPr/>
            <p:nvPr/>
          </p:nvSpPr>
          <p:spPr>
            <a:xfrm>
              <a:off x="1295746" y="1035909"/>
              <a:ext cx="1413615" cy="1141494"/>
            </a:xfrm>
            <a:custGeom>
              <a:avLst/>
              <a:gdLst/>
              <a:ahLst/>
              <a:cxnLst/>
              <a:rect l="l" t="t" r="r" b="b"/>
              <a:pathLst>
                <a:path w="1413615" h="1141494">
                  <a:moveTo>
                    <a:pt x="0" y="0"/>
                  </a:moveTo>
                  <a:lnTo>
                    <a:pt x="1413615" y="0"/>
                  </a:lnTo>
                  <a:lnTo>
                    <a:pt x="1413615" y="1141494"/>
                  </a:lnTo>
                  <a:lnTo>
                    <a:pt x="0" y="11414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564811" y="3567777"/>
            <a:ext cx="1788042" cy="2447237"/>
            <a:chOff x="0" y="0"/>
            <a:chExt cx="2384057" cy="3262983"/>
          </a:xfrm>
        </p:grpSpPr>
        <p:grpSp>
          <p:nvGrpSpPr>
            <p:cNvPr id="19" name="Group 19"/>
            <p:cNvGrpSpPr/>
            <p:nvPr/>
          </p:nvGrpSpPr>
          <p:grpSpPr>
            <a:xfrm rot="-5400000">
              <a:off x="-439463" y="439463"/>
              <a:ext cx="3262983" cy="2384057"/>
              <a:chOff x="0" y="0"/>
              <a:chExt cx="775260" cy="566434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775260" cy="566434"/>
              </a:xfrm>
              <a:custGeom>
                <a:avLst/>
                <a:gdLst/>
                <a:ahLst/>
                <a:cxnLst/>
                <a:rect l="l" t="t" r="r" b="b"/>
                <a:pathLst>
                  <a:path w="775260" h="566434">
                    <a:moveTo>
                      <a:pt x="203200" y="0"/>
                    </a:moveTo>
                    <a:lnTo>
                      <a:pt x="775260" y="0"/>
                    </a:lnTo>
                    <a:lnTo>
                      <a:pt x="572060" y="566434"/>
                    </a:lnTo>
                    <a:lnTo>
                      <a:pt x="0" y="566434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32757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101600" y="-47625"/>
                <a:ext cx="572060" cy="61405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2" name="Freeform 22"/>
            <p:cNvSpPr/>
            <p:nvPr/>
          </p:nvSpPr>
          <p:spPr>
            <a:xfrm>
              <a:off x="569496" y="984705"/>
              <a:ext cx="1245064" cy="1293573"/>
            </a:xfrm>
            <a:custGeom>
              <a:avLst/>
              <a:gdLst/>
              <a:ahLst/>
              <a:cxnLst/>
              <a:rect l="l" t="t" r="r" b="b"/>
              <a:pathLst>
                <a:path w="1245064" h="1293573">
                  <a:moveTo>
                    <a:pt x="0" y="0"/>
                  </a:moveTo>
                  <a:lnTo>
                    <a:pt x="1245064" y="0"/>
                  </a:lnTo>
                  <a:lnTo>
                    <a:pt x="1245064" y="1293573"/>
                  </a:lnTo>
                  <a:lnTo>
                    <a:pt x="0" y="12935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4585459" y="3567777"/>
            <a:ext cx="1835428" cy="2447237"/>
            <a:chOff x="0" y="0"/>
            <a:chExt cx="2447237" cy="3262983"/>
          </a:xfrm>
        </p:grpSpPr>
        <p:grpSp>
          <p:nvGrpSpPr>
            <p:cNvPr id="24" name="Group 24"/>
            <p:cNvGrpSpPr/>
            <p:nvPr/>
          </p:nvGrpSpPr>
          <p:grpSpPr>
            <a:xfrm rot="5400000">
              <a:off x="-407873" y="407873"/>
              <a:ext cx="3262983" cy="2447237"/>
              <a:chOff x="0" y="0"/>
              <a:chExt cx="812800" cy="6096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12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09600">
                    <a:moveTo>
                      <a:pt x="609600" y="0"/>
                    </a:moveTo>
                    <a:lnTo>
                      <a:pt x="0" y="0"/>
                    </a:lnTo>
                    <a:lnTo>
                      <a:pt x="203200" y="609600"/>
                    </a:lnTo>
                    <a:lnTo>
                      <a:pt x="812800" y="609600"/>
                    </a:lnTo>
                    <a:lnTo>
                      <a:pt x="609600" y="0"/>
                    </a:lnTo>
                    <a:close/>
                  </a:path>
                </a:pathLst>
              </a:custGeom>
              <a:solidFill>
                <a:srgbClr val="40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101600" y="-47625"/>
                <a:ext cx="609600" cy="6572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7" name="Freeform 27"/>
            <p:cNvSpPr/>
            <p:nvPr/>
          </p:nvSpPr>
          <p:spPr>
            <a:xfrm>
              <a:off x="610004" y="1017877"/>
              <a:ext cx="1227229" cy="1227229"/>
            </a:xfrm>
            <a:custGeom>
              <a:avLst/>
              <a:gdLst/>
              <a:ahLst/>
              <a:cxnLst/>
              <a:rect l="l" t="t" r="r" b="b"/>
              <a:pathLst>
                <a:path w="1227229" h="1227229">
                  <a:moveTo>
                    <a:pt x="0" y="0"/>
                  </a:moveTo>
                  <a:lnTo>
                    <a:pt x="1227229" y="0"/>
                  </a:lnTo>
                  <a:lnTo>
                    <a:pt x="1227229" y="1227229"/>
                  </a:lnTo>
                  <a:lnTo>
                    <a:pt x="0" y="12272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991273" y="5535372"/>
            <a:ext cx="2319935" cy="3175222"/>
            <a:chOff x="0" y="0"/>
            <a:chExt cx="3093247" cy="4233630"/>
          </a:xfrm>
        </p:grpSpPr>
        <p:grpSp>
          <p:nvGrpSpPr>
            <p:cNvPr id="29" name="Group 29"/>
            <p:cNvGrpSpPr/>
            <p:nvPr/>
          </p:nvGrpSpPr>
          <p:grpSpPr>
            <a:xfrm rot="-5400000">
              <a:off x="-570191" y="570191"/>
              <a:ext cx="4233630" cy="3093247"/>
              <a:chOff x="0" y="0"/>
              <a:chExt cx="775260" cy="566434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775260" cy="566434"/>
              </a:xfrm>
              <a:custGeom>
                <a:avLst/>
                <a:gdLst/>
                <a:ahLst/>
                <a:cxnLst/>
                <a:rect l="l" t="t" r="r" b="b"/>
                <a:pathLst>
                  <a:path w="775260" h="566434">
                    <a:moveTo>
                      <a:pt x="203200" y="0"/>
                    </a:moveTo>
                    <a:lnTo>
                      <a:pt x="775260" y="0"/>
                    </a:lnTo>
                    <a:lnTo>
                      <a:pt x="572060" y="566434"/>
                    </a:lnTo>
                    <a:lnTo>
                      <a:pt x="0" y="566434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3BB77E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101600" y="-47625"/>
                <a:ext cx="572060" cy="61405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2" name="Freeform 32"/>
            <p:cNvSpPr/>
            <p:nvPr/>
          </p:nvSpPr>
          <p:spPr>
            <a:xfrm>
              <a:off x="818354" y="1388546"/>
              <a:ext cx="1456539" cy="1456539"/>
            </a:xfrm>
            <a:custGeom>
              <a:avLst/>
              <a:gdLst/>
              <a:ahLst/>
              <a:cxnLst/>
              <a:rect l="l" t="t" r="r" b="b"/>
              <a:pathLst>
                <a:path w="1456539" h="1456539">
                  <a:moveTo>
                    <a:pt x="0" y="0"/>
                  </a:moveTo>
                  <a:lnTo>
                    <a:pt x="1456539" y="0"/>
                  </a:lnTo>
                  <a:lnTo>
                    <a:pt x="1456539" y="1456538"/>
                  </a:lnTo>
                  <a:lnTo>
                    <a:pt x="0" y="14565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4613008" y="5535372"/>
            <a:ext cx="2381417" cy="3175222"/>
            <a:chOff x="0" y="0"/>
            <a:chExt cx="3175222" cy="4233630"/>
          </a:xfrm>
        </p:grpSpPr>
        <p:grpSp>
          <p:nvGrpSpPr>
            <p:cNvPr id="34" name="Group 34"/>
            <p:cNvGrpSpPr/>
            <p:nvPr/>
          </p:nvGrpSpPr>
          <p:grpSpPr>
            <a:xfrm rot="5400000">
              <a:off x="-529204" y="529204"/>
              <a:ext cx="4233630" cy="3175222"/>
              <a:chOff x="0" y="0"/>
              <a:chExt cx="812800" cy="6096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812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09600">
                    <a:moveTo>
                      <a:pt x="609600" y="0"/>
                    </a:moveTo>
                    <a:lnTo>
                      <a:pt x="0" y="0"/>
                    </a:lnTo>
                    <a:lnTo>
                      <a:pt x="203200" y="609600"/>
                    </a:lnTo>
                    <a:lnTo>
                      <a:pt x="812800" y="609600"/>
                    </a:lnTo>
                    <a:lnTo>
                      <a:pt x="609600" y="0"/>
                    </a:lnTo>
                    <a:close/>
                  </a:path>
                </a:pathLst>
              </a:custGeom>
              <a:solidFill>
                <a:srgbClr val="92BEB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101600" y="-47625"/>
                <a:ext cx="609600" cy="6572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7" name="Freeform 37"/>
            <p:cNvSpPr/>
            <p:nvPr/>
          </p:nvSpPr>
          <p:spPr>
            <a:xfrm>
              <a:off x="922295" y="1451499"/>
              <a:ext cx="1330632" cy="1330632"/>
            </a:xfrm>
            <a:custGeom>
              <a:avLst/>
              <a:gdLst/>
              <a:ahLst/>
              <a:cxnLst/>
              <a:rect l="l" t="t" r="r" b="b"/>
              <a:pathLst>
                <a:path w="1330632" h="1330632">
                  <a:moveTo>
                    <a:pt x="0" y="0"/>
                  </a:moveTo>
                  <a:lnTo>
                    <a:pt x="1330632" y="0"/>
                  </a:lnTo>
                  <a:lnTo>
                    <a:pt x="1330632" y="1330632"/>
                  </a:lnTo>
                  <a:lnTo>
                    <a:pt x="0" y="13306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8337450" y="1912153"/>
            <a:ext cx="8434652" cy="889432"/>
            <a:chOff x="0" y="0"/>
            <a:chExt cx="11246202" cy="1185909"/>
          </a:xfrm>
        </p:grpSpPr>
        <p:sp>
          <p:nvSpPr>
            <p:cNvPr id="39" name="TextBox 39"/>
            <p:cNvSpPr txBox="1"/>
            <p:nvPr/>
          </p:nvSpPr>
          <p:spPr>
            <a:xfrm>
              <a:off x="1717582" y="195654"/>
              <a:ext cx="9528620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spc="96">
                  <a:solidFill>
                    <a:srgbClr val="000000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TỔNG QUAN VỀ ĐỀ TÀI</a:t>
              </a:r>
            </a:p>
          </p:txBody>
        </p:sp>
        <p:grpSp>
          <p:nvGrpSpPr>
            <p:cNvPr id="40" name="Group 40"/>
            <p:cNvGrpSpPr/>
            <p:nvPr/>
          </p:nvGrpSpPr>
          <p:grpSpPr>
            <a:xfrm>
              <a:off x="0" y="0"/>
              <a:ext cx="1185909" cy="1185909"/>
              <a:chOff x="0" y="0"/>
              <a:chExt cx="812800" cy="812800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BB77E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TextBox 4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43" name="TextBox 43"/>
            <p:cNvSpPr txBox="1"/>
            <p:nvPr/>
          </p:nvSpPr>
          <p:spPr>
            <a:xfrm>
              <a:off x="270609" y="78902"/>
              <a:ext cx="644692" cy="8335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80"/>
                </a:lnSpc>
              </a:pPr>
              <a:r>
                <a:rPr lang="en-US" sz="3493" b="1" spc="146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1</a:t>
              </a:r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12326890" y="9411166"/>
            <a:ext cx="4445211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4"/>
              </a:lnSpc>
            </a:pPr>
            <a:r>
              <a:rPr lang="en-US" sz="1899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ĐỒ ÁN TỐT NGHIỆP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515899" y="9411166"/>
            <a:ext cx="4287818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899" dirty="0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01 – NGUYỄN THẾ HẢI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8337450" y="3417890"/>
            <a:ext cx="8434652" cy="889432"/>
            <a:chOff x="0" y="0"/>
            <a:chExt cx="11246202" cy="1185909"/>
          </a:xfrm>
        </p:grpSpPr>
        <p:grpSp>
          <p:nvGrpSpPr>
            <p:cNvPr id="47" name="Group 47"/>
            <p:cNvGrpSpPr/>
            <p:nvPr/>
          </p:nvGrpSpPr>
          <p:grpSpPr>
            <a:xfrm>
              <a:off x="0" y="0"/>
              <a:ext cx="1185909" cy="1185909"/>
              <a:chOff x="0" y="0"/>
              <a:chExt cx="812800" cy="8128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2757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TextBox 4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50" name="TextBox 50"/>
            <p:cNvSpPr txBox="1"/>
            <p:nvPr/>
          </p:nvSpPr>
          <p:spPr>
            <a:xfrm>
              <a:off x="270609" y="58150"/>
              <a:ext cx="644692" cy="8335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80"/>
                </a:lnSpc>
              </a:pPr>
              <a:r>
                <a:rPr lang="en-US" sz="3493" b="1" spc="146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2</a:t>
              </a:r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1717582" y="231004"/>
              <a:ext cx="9528620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spc="96">
                  <a:solidFill>
                    <a:srgbClr val="000000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PHÂN TÍCH THIẾT KẾ HỆ THỐNG</a:t>
              </a:r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8337450" y="4923628"/>
            <a:ext cx="8434652" cy="889432"/>
            <a:chOff x="0" y="0"/>
            <a:chExt cx="11246202" cy="1185909"/>
          </a:xfrm>
        </p:grpSpPr>
        <p:grpSp>
          <p:nvGrpSpPr>
            <p:cNvPr id="53" name="Group 53"/>
            <p:cNvGrpSpPr/>
            <p:nvPr/>
          </p:nvGrpSpPr>
          <p:grpSpPr>
            <a:xfrm>
              <a:off x="0" y="0"/>
              <a:ext cx="1185909" cy="1185909"/>
              <a:chOff x="0" y="0"/>
              <a:chExt cx="812800" cy="8128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0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TextBox 5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56" name="TextBox 56"/>
            <p:cNvSpPr txBox="1"/>
            <p:nvPr/>
          </p:nvSpPr>
          <p:spPr>
            <a:xfrm>
              <a:off x="270609" y="73721"/>
              <a:ext cx="644692" cy="8335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80"/>
                </a:lnSpc>
              </a:pPr>
              <a:r>
                <a:rPr lang="en-US" sz="3493" b="1" spc="146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3</a:t>
              </a:r>
            </a:p>
          </p:txBody>
        </p:sp>
        <p:sp>
          <p:nvSpPr>
            <p:cNvPr id="57" name="TextBox 57"/>
            <p:cNvSpPr txBox="1"/>
            <p:nvPr/>
          </p:nvSpPr>
          <p:spPr>
            <a:xfrm>
              <a:off x="1717582" y="231004"/>
              <a:ext cx="9528620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spc="96">
                  <a:solidFill>
                    <a:srgbClr val="000000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KẾT QUẢ ĐẠT ĐƯỢC</a:t>
              </a: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8337450" y="6397509"/>
            <a:ext cx="8434652" cy="889432"/>
            <a:chOff x="0" y="0"/>
            <a:chExt cx="11246202" cy="1185909"/>
          </a:xfrm>
        </p:grpSpPr>
        <p:grpSp>
          <p:nvGrpSpPr>
            <p:cNvPr id="59" name="Group 59"/>
            <p:cNvGrpSpPr/>
            <p:nvPr/>
          </p:nvGrpSpPr>
          <p:grpSpPr>
            <a:xfrm>
              <a:off x="0" y="0"/>
              <a:ext cx="1185909" cy="1185909"/>
              <a:chOff x="0" y="0"/>
              <a:chExt cx="812800" cy="81280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BB77E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TextBox 6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62" name="TextBox 62"/>
            <p:cNvSpPr txBox="1"/>
            <p:nvPr/>
          </p:nvSpPr>
          <p:spPr>
            <a:xfrm>
              <a:off x="270609" y="76379"/>
              <a:ext cx="644692" cy="8335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80"/>
                </a:lnSpc>
              </a:pPr>
              <a:r>
                <a:rPr lang="en-US" sz="3493" b="1" spc="146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4</a:t>
              </a:r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1717582" y="193130"/>
              <a:ext cx="9528620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spc="96">
                  <a:solidFill>
                    <a:srgbClr val="000000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KẾT LUẬN VÀ HƯỚNG PHÁT TRIỂN</a:t>
              </a: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8337450" y="7885852"/>
            <a:ext cx="8434652" cy="889432"/>
            <a:chOff x="0" y="0"/>
            <a:chExt cx="11246202" cy="1185909"/>
          </a:xfrm>
        </p:grpSpPr>
        <p:grpSp>
          <p:nvGrpSpPr>
            <p:cNvPr id="65" name="Group 65"/>
            <p:cNvGrpSpPr/>
            <p:nvPr/>
          </p:nvGrpSpPr>
          <p:grpSpPr>
            <a:xfrm>
              <a:off x="0" y="0"/>
              <a:ext cx="1185909" cy="1185909"/>
              <a:chOff x="0" y="0"/>
              <a:chExt cx="812800" cy="81280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2BEB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TextBox 6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68" name="TextBox 68"/>
            <p:cNvSpPr txBox="1"/>
            <p:nvPr/>
          </p:nvSpPr>
          <p:spPr>
            <a:xfrm>
              <a:off x="270609" y="78902"/>
              <a:ext cx="644692" cy="8335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80"/>
                </a:lnSpc>
              </a:pPr>
              <a:r>
                <a:rPr lang="en-US" sz="3493" b="1" spc="146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5</a:t>
              </a:r>
            </a:p>
          </p:txBody>
        </p:sp>
        <p:sp>
          <p:nvSpPr>
            <p:cNvPr id="69" name="TextBox 69"/>
            <p:cNvSpPr txBox="1"/>
            <p:nvPr/>
          </p:nvSpPr>
          <p:spPr>
            <a:xfrm>
              <a:off x="1717582" y="231004"/>
              <a:ext cx="9528620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spc="96">
                  <a:solidFill>
                    <a:srgbClr val="000000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Q &amp; 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82806" y="112395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112395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515899" y="9285348"/>
            <a:ext cx="15256203" cy="0"/>
          </a:xfrm>
          <a:prstGeom prst="line">
            <a:avLst/>
          </a:prstGeom>
          <a:ln w="9525" cap="flat">
            <a:solidFill>
              <a:srgbClr val="3BB7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3642639" y="5775321"/>
            <a:ext cx="3169060" cy="2506760"/>
            <a:chOff x="0" y="0"/>
            <a:chExt cx="660400" cy="52238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522383"/>
            </a:xfrm>
            <a:custGeom>
              <a:avLst/>
              <a:gdLst/>
              <a:ahLst/>
              <a:cxnLst/>
              <a:rect l="l" t="t" r="r" b="b"/>
              <a:pathLst>
                <a:path w="660400" h="522383">
                  <a:moveTo>
                    <a:pt x="220252" y="503314"/>
                  </a:moveTo>
                  <a:cubicBezTo>
                    <a:pt x="254109" y="514828"/>
                    <a:pt x="292600" y="522383"/>
                    <a:pt x="330378" y="522383"/>
                  </a:cubicBezTo>
                  <a:cubicBezTo>
                    <a:pt x="368157" y="522383"/>
                    <a:pt x="404509" y="515906"/>
                    <a:pt x="438009" y="504393"/>
                  </a:cubicBezTo>
                  <a:cubicBezTo>
                    <a:pt x="438723" y="504033"/>
                    <a:pt x="439435" y="504033"/>
                    <a:pt x="440148" y="503674"/>
                  </a:cubicBezTo>
                  <a:cubicBezTo>
                    <a:pt x="565955" y="457618"/>
                    <a:pt x="658618" y="336004"/>
                    <a:pt x="660400" y="200332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200184"/>
                  </a:lnTo>
                  <a:cubicBezTo>
                    <a:pt x="1782" y="336723"/>
                    <a:pt x="93019" y="458338"/>
                    <a:pt x="220252" y="503314"/>
                  </a:cubicBez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660400" cy="443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559470" y="5775321"/>
            <a:ext cx="3169060" cy="2506760"/>
            <a:chOff x="0" y="0"/>
            <a:chExt cx="660400" cy="522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0400" cy="522383"/>
            </a:xfrm>
            <a:custGeom>
              <a:avLst/>
              <a:gdLst/>
              <a:ahLst/>
              <a:cxnLst/>
              <a:rect l="l" t="t" r="r" b="b"/>
              <a:pathLst>
                <a:path w="660400" h="522383">
                  <a:moveTo>
                    <a:pt x="220252" y="503314"/>
                  </a:moveTo>
                  <a:cubicBezTo>
                    <a:pt x="254109" y="514828"/>
                    <a:pt x="292600" y="522383"/>
                    <a:pt x="330378" y="522383"/>
                  </a:cubicBezTo>
                  <a:cubicBezTo>
                    <a:pt x="368157" y="522383"/>
                    <a:pt x="404509" y="515906"/>
                    <a:pt x="438009" y="504393"/>
                  </a:cubicBezTo>
                  <a:cubicBezTo>
                    <a:pt x="438723" y="504033"/>
                    <a:pt x="439435" y="504033"/>
                    <a:pt x="440148" y="503674"/>
                  </a:cubicBezTo>
                  <a:cubicBezTo>
                    <a:pt x="565955" y="457618"/>
                    <a:pt x="658618" y="336004"/>
                    <a:pt x="660400" y="200332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200184"/>
                  </a:lnTo>
                  <a:cubicBezTo>
                    <a:pt x="1782" y="336723"/>
                    <a:pt x="93019" y="458338"/>
                    <a:pt x="220252" y="503314"/>
                  </a:cubicBez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660400" cy="443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476301" y="5775321"/>
            <a:ext cx="3169060" cy="2506760"/>
            <a:chOff x="0" y="0"/>
            <a:chExt cx="660400" cy="52238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60400" cy="522383"/>
            </a:xfrm>
            <a:custGeom>
              <a:avLst/>
              <a:gdLst/>
              <a:ahLst/>
              <a:cxnLst/>
              <a:rect l="l" t="t" r="r" b="b"/>
              <a:pathLst>
                <a:path w="660400" h="522383">
                  <a:moveTo>
                    <a:pt x="220252" y="503314"/>
                  </a:moveTo>
                  <a:cubicBezTo>
                    <a:pt x="254109" y="514828"/>
                    <a:pt x="292600" y="522383"/>
                    <a:pt x="330378" y="522383"/>
                  </a:cubicBezTo>
                  <a:cubicBezTo>
                    <a:pt x="368157" y="522383"/>
                    <a:pt x="404509" y="515906"/>
                    <a:pt x="438009" y="504393"/>
                  </a:cubicBezTo>
                  <a:cubicBezTo>
                    <a:pt x="438723" y="504033"/>
                    <a:pt x="439435" y="504033"/>
                    <a:pt x="440148" y="503674"/>
                  </a:cubicBezTo>
                  <a:cubicBezTo>
                    <a:pt x="565955" y="457618"/>
                    <a:pt x="658618" y="336004"/>
                    <a:pt x="660400" y="200332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200184"/>
                  </a:lnTo>
                  <a:cubicBezTo>
                    <a:pt x="1782" y="336723"/>
                    <a:pt x="93019" y="458338"/>
                    <a:pt x="220252" y="503314"/>
                  </a:cubicBezTo>
                  <a:close/>
                </a:path>
              </a:pathLst>
            </a:custGeom>
            <a:solidFill>
              <a:srgbClr val="40878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660400" cy="443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326890" y="9411166"/>
            <a:ext cx="4445211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4"/>
              </a:lnSpc>
            </a:pPr>
            <a:r>
              <a:rPr lang="en-US" sz="1899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ĐỒ ÁN TỐT NGHIỆP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922935" y="4641787"/>
            <a:ext cx="2608467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b="1" spc="96">
                <a:solidFill>
                  <a:srgbClr val="2A2B2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Lý do chọn đề tài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642639" y="3089566"/>
            <a:ext cx="3169060" cy="1523586"/>
            <a:chOff x="0" y="0"/>
            <a:chExt cx="4225413" cy="2031449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4225413" cy="2031449"/>
              <a:chOff x="0" y="0"/>
              <a:chExt cx="660400" cy="3175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92BEB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79375"/>
                <a:ext cx="660400" cy="2381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0" y="0"/>
              <a:ext cx="1230322" cy="1230322"/>
              <a:chOff x="0" y="0"/>
              <a:chExt cx="495300" cy="4953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92BEB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3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Freeform 24"/>
            <p:cNvSpPr/>
            <p:nvPr/>
          </p:nvSpPr>
          <p:spPr>
            <a:xfrm>
              <a:off x="1582033" y="485051"/>
              <a:ext cx="1061347" cy="1061347"/>
            </a:xfrm>
            <a:custGeom>
              <a:avLst/>
              <a:gdLst/>
              <a:ahLst/>
              <a:cxnLst/>
              <a:rect l="l" t="t" r="r" b="b"/>
              <a:pathLst>
                <a:path w="1061347" h="1061347">
                  <a:moveTo>
                    <a:pt x="0" y="0"/>
                  </a:moveTo>
                  <a:lnTo>
                    <a:pt x="1061347" y="0"/>
                  </a:lnTo>
                  <a:lnTo>
                    <a:pt x="1061347" y="1061347"/>
                  </a:lnTo>
                  <a:lnTo>
                    <a:pt x="0" y="1061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54568" y="268999"/>
              <a:ext cx="921185" cy="622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7"/>
                </a:lnSpc>
              </a:pPr>
              <a:r>
                <a:rPr lang="en-US" sz="2790" b="1" spc="117">
                  <a:solidFill>
                    <a:srgbClr val="92BEBF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01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7843205" y="4641787"/>
            <a:ext cx="2608467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b="1" spc="96">
                <a:solidFill>
                  <a:srgbClr val="2A2B2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Mục tiêu của đề tài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7559470" y="3089566"/>
            <a:ext cx="3169060" cy="1523586"/>
            <a:chOff x="0" y="0"/>
            <a:chExt cx="4225413" cy="2031449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4225413" cy="2031449"/>
              <a:chOff x="0" y="0"/>
              <a:chExt cx="660400" cy="3175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3BB77E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0" y="79375"/>
                <a:ext cx="660400" cy="2381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>
              <a:grpSpLocks noChangeAspect="1"/>
            </p:cNvGrpSpPr>
            <p:nvPr/>
          </p:nvGrpSpPr>
          <p:grpSpPr>
            <a:xfrm>
              <a:off x="0" y="0"/>
              <a:ext cx="1230322" cy="1230322"/>
              <a:chOff x="0" y="0"/>
              <a:chExt cx="495300" cy="4953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3BB77E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3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" name="Freeform 34"/>
            <p:cNvSpPr/>
            <p:nvPr/>
          </p:nvSpPr>
          <p:spPr>
            <a:xfrm>
              <a:off x="1516748" y="534488"/>
              <a:ext cx="1191917" cy="962473"/>
            </a:xfrm>
            <a:custGeom>
              <a:avLst/>
              <a:gdLst/>
              <a:ahLst/>
              <a:cxnLst/>
              <a:rect l="l" t="t" r="r" b="b"/>
              <a:pathLst>
                <a:path w="1191917" h="962473">
                  <a:moveTo>
                    <a:pt x="0" y="0"/>
                  </a:moveTo>
                  <a:lnTo>
                    <a:pt x="1191917" y="0"/>
                  </a:lnTo>
                  <a:lnTo>
                    <a:pt x="1191917" y="962473"/>
                  </a:lnTo>
                  <a:lnTo>
                    <a:pt x="0" y="9624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154568" y="268999"/>
              <a:ext cx="921185" cy="622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7"/>
                </a:lnSpc>
              </a:pPr>
              <a:r>
                <a:rPr lang="en-US" sz="2790" b="1" spc="117">
                  <a:solidFill>
                    <a:srgbClr val="639C9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02</a:t>
              </a:r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11756597" y="4641787"/>
            <a:ext cx="2608467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b="1" spc="96">
                <a:solidFill>
                  <a:srgbClr val="2A2B2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Công nghệ sử dụng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11476301" y="3089566"/>
            <a:ext cx="3169060" cy="1523586"/>
            <a:chOff x="0" y="0"/>
            <a:chExt cx="4225413" cy="2031449"/>
          </a:xfrm>
        </p:grpSpPr>
        <p:grpSp>
          <p:nvGrpSpPr>
            <p:cNvPr id="38" name="Group 38"/>
            <p:cNvGrpSpPr/>
            <p:nvPr/>
          </p:nvGrpSpPr>
          <p:grpSpPr>
            <a:xfrm>
              <a:off x="0" y="0"/>
              <a:ext cx="4225413" cy="2031449"/>
              <a:chOff x="0" y="0"/>
              <a:chExt cx="660400" cy="3175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40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Box 40"/>
              <p:cNvSpPr txBox="1"/>
              <p:nvPr/>
            </p:nvSpPr>
            <p:spPr>
              <a:xfrm>
                <a:off x="0" y="79375"/>
                <a:ext cx="660400" cy="2381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grpSp>
          <p:nvGrpSpPr>
            <p:cNvPr id="41" name="Group 41"/>
            <p:cNvGrpSpPr>
              <a:grpSpLocks noChangeAspect="1"/>
            </p:cNvGrpSpPr>
            <p:nvPr/>
          </p:nvGrpSpPr>
          <p:grpSpPr>
            <a:xfrm>
              <a:off x="0" y="0"/>
              <a:ext cx="1230322" cy="1230322"/>
              <a:chOff x="0" y="0"/>
              <a:chExt cx="495300" cy="4953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40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43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Freeform 44"/>
            <p:cNvSpPr/>
            <p:nvPr/>
          </p:nvSpPr>
          <p:spPr>
            <a:xfrm>
              <a:off x="1551399" y="432548"/>
              <a:ext cx="1122614" cy="1166353"/>
            </a:xfrm>
            <a:custGeom>
              <a:avLst/>
              <a:gdLst/>
              <a:ahLst/>
              <a:cxnLst/>
              <a:rect l="l" t="t" r="r" b="b"/>
              <a:pathLst>
                <a:path w="1122614" h="1166353">
                  <a:moveTo>
                    <a:pt x="0" y="0"/>
                  </a:moveTo>
                  <a:lnTo>
                    <a:pt x="1122615" y="0"/>
                  </a:lnTo>
                  <a:lnTo>
                    <a:pt x="1122615" y="1166353"/>
                  </a:lnTo>
                  <a:lnTo>
                    <a:pt x="0" y="11663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154568" y="268999"/>
              <a:ext cx="921185" cy="622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7"/>
                </a:lnSpc>
              </a:pPr>
              <a:r>
                <a:rPr lang="en-US" sz="2790" b="1" spc="117">
                  <a:solidFill>
                    <a:srgbClr val="408789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03</a:t>
              </a:r>
            </a:p>
          </p:txBody>
        </p:sp>
      </p:grpSp>
      <p:sp>
        <p:nvSpPr>
          <p:cNvPr id="46" name="TextBox 46"/>
          <p:cNvSpPr txBox="1"/>
          <p:nvPr/>
        </p:nvSpPr>
        <p:spPr>
          <a:xfrm>
            <a:off x="4867499" y="933450"/>
            <a:ext cx="8553002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b="1" spc="160">
                <a:solidFill>
                  <a:srgbClr val="3BB7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TỔNG QUAN VỀ ĐỀ TÀI</a:t>
            </a:r>
          </a:p>
        </p:txBody>
      </p:sp>
      <p:sp>
        <p:nvSpPr>
          <p:cNvPr id="47" name="TextBox 45">
            <a:extLst>
              <a:ext uri="{FF2B5EF4-FFF2-40B4-BE49-F238E27FC236}">
                <a16:creationId xmlns:a16="http://schemas.microsoft.com/office/drawing/2014/main" id="{932836EE-141E-44A4-A8D5-86DF4A419E41}"/>
              </a:ext>
            </a:extLst>
          </p:cNvPr>
          <p:cNvSpPr txBox="1"/>
          <p:nvPr/>
        </p:nvSpPr>
        <p:spPr>
          <a:xfrm>
            <a:off x="1515899" y="9411166"/>
            <a:ext cx="4287818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899" dirty="0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02 – NGUYỄN THẾ HẢI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82806" y="112395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112395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515899" y="9285348"/>
            <a:ext cx="15256203" cy="0"/>
          </a:xfrm>
          <a:prstGeom prst="line">
            <a:avLst/>
          </a:prstGeom>
          <a:ln w="9525" cap="flat">
            <a:solidFill>
              <a:srgbClr val="3BB7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2326890" y="9411166"/>
            <a:ext cx="4445211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4"/>
              </a:lnSpc>
            </a:pPr>
            <a:r>
              <a:rPr lang="en-US" sz="1899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ĐỒ ÁN TỐT NGHIỆP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15899" y="3089566"/>
            <a:ext cx="3169060" cy="1523586"/>
            <a:chOff x="0" y="0"/>
            <a:chExt cx="660400" cy="3175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79375"/>
              <a:ext cx="660400" cy="238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15899" y="5775321"/>
            <a:ext cx="3169060" cy="2506760"/>
            <a:chOff x="0" y="0"/>
            <a:chExt cx="660400" cy="52238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60400" cy="522383"/>
            </a:xfrm>
            <a:custGeom>
              <a:avLst/>
              <a:gdLst/>
              <a:ahLst/>
              <a:cxnLst/>
              <a:rect l="l" t="t" r="r" b="b"/>
              <a:pathLst>
                <a:path w="660400" h="522383">
                  <a:moveTo>
                    <a:pt x="220252" y="503314"/>
                  </a:moveTo>
                  <a:cubicBezTo>
                    <a:pt x="254109" y="514828"/>
                    <a:pt x="292600" y="522383"/>
                    <a:pt x="330378" y="522383"/>
                  </a:cubicBezTo>
                  <a:cubicBezTo>
                    <a:pt x="368157" y="522383"/>
                    <a:pt x="404509" y="515906"/>
                    <a:pt x="438009" y="504393"/>
                  </a:cubicBezTo>
                  <a:cubicBezTo>
                    <a:pt x="438723" y="504033"/>
                    <a:pt x="439435" y="504033"/>
                    <a:pt x="440148" y="503674"/>
                  </a:cubicBezTo>
                  <a:cubicBezTo>
                    <a:pt x="565955" y="457618"/>
                    <a:pt x="658618" y="336004"/>
                    <a:pt x="660400" y="200332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200184"/>
                  </a:lnTo>
                  <a:cubicBezTo>
                    <a:pt x="1782" y="336723"/>
                    <a:pt x="93019" y="458338"/>
                    <a:pt x="220252" y="503314"/>
                  </a:cubicBez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660400" cy="443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515899" y="3089566"/>
            <a:ext cx="922742" cy="922742"/>
            <a:chOff x="0" y="0"/>
            <a:chExt cx="495300" cy="4953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Freeform 16"/>
          <p:cNvSpPr/>
          <p:nvPr/>
        </p:nvSpPr>
        <p:spPr>
          <a:xfrm>
            <a:off x="2702423" y="3453354"/>
            <a:ext cx="796010" cy="796010"/>
          </a:xfrm>
          <a:custGeom>
            <a:avLst/>
            <a:gdLst/>
            <a:ahLst/>
            <a:cxnLst/>
            <a:rect l="l" t="t" r="r" b="b"/>
            <a:pathLst>
              <a:path w="796010" h="796010">
                <a:moveTo>
                  <a:pt x="0" y="0"/>
                </a:moveTo>
                <a:lnTo>
                  <a:pt x="796011" y="0"/>
                </a:lnTo>
                <a:lnTo>
                  <a:pt x="796011" y="796010"/>
                </a:lnTo>
                <a:lnTo>
                  <a:pt x="0" y="796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1796195" y="4641787"/>
            <a:ext cx="2608467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b="1" spc="96">
                <a:solidFill>
                  <a:srgbClr val="3CB7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Lý do chọn đề tài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31825" y="3274646"/>
            <a:ext cx="690889" cy="483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7"/>
              </a:lnSpc>
            </a:pPr>
            <a:r>
              <a:rPr lang="en-US" sz="2790" b="1" spc="117">
                <a:solidFill>
                  <a:srgbClr val="92BEBF"/>
                </a:solidFill>
                <a:latin typeface="Barlow Bold"/>
                <a:ea typeface="Barlow Bold"/>
                <a:cs typeface="Barlow Bold"/>
                <a:sym typeface="Barlow Bold"/>
              </a:rPr>
              <a:t>01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867499" y="1129021"/>
            <a:ext cx="8553002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b="1" spc="160">
                <a:solidFill>
                  <a:srgbClr val="3BB7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TỔNG QUAN VỀ ĐỀ TÀI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738754" y="3562350"/>
            <a:ext cx="11033347" cy="1037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just">
              <a:lnSpc>
                <a:spcPts val="4200"/>
              </a:lnSpc>
              <a:spcBef>
                <a:spcPct val="0"/>
              </a:spcBef>
            </a:pP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Sự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phát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triển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vượt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bậc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của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công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nghệ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và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Internet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đã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thay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đổi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cách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thức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mua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sắm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của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người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tiêu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dùng</a:t>
            </a:r>
            <a:endParaRPr lang="en-US" sz="3000" spc="96" dirty="0">
              <a:solidFill>
                <a:srgbClr val="2A2B2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728921" y="7028701"/>
            <a:ext cx="11033347" cy="1037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Bối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cảnh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đặc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biệt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khi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laptop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là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một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trong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những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sản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phẩm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công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nghệ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có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nhu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cầu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cao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nhất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trên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thị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trường</a:t>
            </a:r>
            <a:endParaRPr lang="en-US" sz="3000" spc="96" dirty="0">
              <a:solidFill>
                <a:srgbClr val="2A2B2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728922" y="5165662"/>
            <a:ext cx="11033347" cy="1037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Thúc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đẩy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người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dùng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chuyển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từ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mua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sắm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tại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các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cửa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hàng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sang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các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nền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tảng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mua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sắm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trực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tuyến</a:t>
            </a:r>
            <a:endParaRPr lang="en-US" sz="3000" spc="96" dirty="0">
              <a:solidFill>
                <a:srgbClr val="2A2B2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TextBox 45">
            <a:extLst>
              <a:ext uri="{FF2B5EF4-FFF2-40B4-BE49-F238E27FC236}">
                <a16:creationId xmlns:a16="http://schemas.microsoft.com/office/drawing/2014/main" id="{EBBBBC25-A6FF-4283-BB11-AD407EB03D0F}"/>
              </a:ext>
            </a:extLst>
          </p:cNvPr>
          <p:cNvSpPr txBox="1"/>
          <p:nvPr/>
        </p:nvSpPr>
        <p:spPr>
          <a:xfrm>
            <a:off x="1515899" y="9411166"/>
            <a:ext cx="4287818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899" dirty="0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03 – NGUYỄN THẾ HẢI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82806" y="112395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112395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515899" y="9285348"/>
            <a:ext cx="15256203" cy="0"/>
          </a:xfrm>
          <a:prstGeom prst="line">
            <a:avLst/>
          </a:prstGeom>
          <a:ln w="9525" cap="flat">
            <a:solidFill>
              <a:srgbClr val="3BB7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2326890" y="9411166"/>
            <a:ext cx="4445211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4"/>
              </a:lnSpc>
            </a:pPr>
            <a:r>
              <a:rPr lang="en-US" sz="1899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ĐỒ ÁN TỐT NGHIỆP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15899" y="3089566"/>
            <a:ext cx="3169060" cy="1523586"/>
            <a:chOff x="0" y="0"/>
            <a:chExt cx="660400" cy="3175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79375"/>
              <a:ext cx="660400" cy="238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15899" y="5775321"/>
            <a:ext cx="3169060" cy="2506760"/>
            <a:chOff x="0" y="0"/>
            <a:chExt cx="660400" cy="52238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60400" cy="522383"/>
            </a:xfrm>
            <a:custGeom>
              <a:avLst/>
              <a:gdLst/>
              <a:ahLst/>
              <a:cxnLst/>
              <a:rect l="l" t="t" r="r" b="b"/>
              <a:pathLst>
                <a:path w="660400" h="522383">
                  <a:moveTo>
                    <a:pt x="220252" y="503314"/>
                  </a:moveTo>
                  <a:cubicBezTo>
                    <a:pt x="254109" y="514828"/>
                    <a:pt x="292600" y="522383"/>
                    <a:pt x="330378" y="522383"/>
                  </a:cubicBezTo>
                  <a:cubicBezTo>
                    <a:pt x="368157" y="522383"/>
                    <a:pt x="404509" y="515906"/>
                    <a:pt x="438009" y="504393"/>
                  </a:cubicBezTo>
                  <a:cubicBezTo>
                    <a:pt x="438723" y="504033"/>
                    <a:pt x="439435" y="504033"/>
                    <a:pt x="440148" y="503674"/>
                  </a:cubicBezTo>
                  <a:cubicBezTo>
                    <a:pt x="565955" y="457618"/>
                    <a:pt x="658618" y="336004"/>
                    <a:pt x="660400" y="200332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200184"/>
                  </a:lnTo>
                  <a:cubicBezTo>
                    <a:pt x="1782" y="336723"/>
                    <a:pt x="93019" y="458338"/>
                    <a:pt x="220252" y="503314"/>
                  </a:cubicBez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660400" cy="443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515899" y="3089566"/>
            <a:ext cx="922742" cy="922742"/>
            <a:chOff x="0" y="0"/>
            <a:chExt cx="495300" cy="4953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92BEB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Freeform 16"/>
          <p:cNvSpPr/>
          <p:nvPr/>
        </p:nvSpPr>
        <p:spPr>
          <a:xfrm>
            <a:off x="2702423" y="3453354"/>
            <a:ext cx="796010" cy="796010"/>
          </a:xfrm>
          <a:custGeom>
            <a:avLst/>
            <a:gdLst/>
            <a:ahLst/>
            <a:cxnLst/>
            <a:rect l="l" t="t" r="r" b="b"/>
            <a:pathLst>
              <a:path w="796010" h="796010">
                <a:moveTo>
                  <a:pt x="0" y="0"/>
                </a:moveTo>
                <a:lnTo>
                  <a:pt x="796011" y="0"/>
                </a:lnTo>
                <a:lnTo>
                  <a:pt x="796011" y="796010"/>
                </a:lnTo>
                <a:lnTo>
                  <a:pt x="0" y="796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1796195" y="4641787"/>
            <a:ext cx="2608467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b="1" spc="96">
                <a:solidFill>
                  <a:srgbClr val="3CB7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Lý do chọn đề tài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31825" y="3274646"/>
            <a:ext cx="690889" cy="483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7"/>
              </a:lnSpc>
            </a:pPr>
            <a:r>
              <a:rPr lang="en-US" sz="2790" b="1" spc="117">
                <a:solidFill>
                  <a:srgbClr val="92BEBF"/>
                </a:solidFill>
                <a:latin typeface="Barlow Bold"/>
                <a:ea typeface="Barlow Bold"/>
                <a:cs typeface="Barlow Bold"/>
                <a:sym typeface="Barlow Bold"/>
              </a:rPr>
              <a:t>01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867499" y="1129021"/>
            <a:ext cx="8553002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b="1" spc="160">
                <a:solidFill>
                  <a:srgbClr val="3BB7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TỔNG QUAN VỀ ĐỀ TÀI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188283" y="4012308"/>
            <a:ext cx="11033347" cy="2114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endParaRPr lang="vi-VN" sz="3000" spc="96" dirty="0">
              <a:solidFill>
                <a:srgbClr val="2A2B2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Web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bán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laptop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ra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đời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vi-VN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giúp doanh nghiệp mở rộng thị trường, nâng cao hiệu quả kinh doanh và đáp ứng nhu cầu mua sắm nhanh chóng của người tiêu dùng.</a:t>
            </a:r>
            <a:endParaRPr lang="en-US" sz="3000" spc="96" dirty="0">
              <a:solidFill>
                <a:srgbClr val="2A2B2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TextBox 45">
            <a:extLst>
              <a:ext uri="{FF2B5EF4-FFF2-40B4-BE49-F238E27FC236}">
                <a16:creationId xmlns:a16="http://schemas.microsoft.com/office/drawing/2014/main" id="{1FF84EA2-DAE6-4147-9ED4-477099B0BEE0}"/>
              </a:ext>
            </a:extLst>
          </p:cNvPr>
          <p:cNvSpPr txBox="1"/>
          <p:nvPr/>
        </p:nvSpPr>
        <p:spPr>
          <a:xfrm>
            <a:off x="1515899" y="9411166"/>
            <a:ext cx="4287818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899" dirty="0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04 – NGUYỄN THẾ HẢI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82806" y="112395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112395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515899" y="9285348"/>
            <a:ext cx="15256203" cy="0"/>
          </a:xfrm>
          <a:prstGeom prst="line">
            <a:avLst/>
          </a:prstGeom>
          <a:ln w="9525" cap="flat">
            <a:solidFill>
              <a:srgbClr val="3BB7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7559470" y="3089566"/>
            <a:ext cx="3169060" cy="1523586"/>
            <a:chOff x="0" y="0"/>
            <a:chExt cx="660400" cy="317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79375"/>
              <a:ext cx="660400" cy="238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559470" y="5775321"/>
            <a:ext cx="3169060" cy="2506760"/>
            <a:chOff x="0" y="0"/>
            <a:chExt cx="660400" cy="522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0400" cy="522383"/>
            </a:xfrm>
            <a:custGeom>
              <a:avLst/>
              <a:gdLst/>
              <a:ahLst/>
              <a:cxnLst/>
              <a:rect l="l" t="t" r="r" b="b"/>
              <a:pathLst>
                <a:path w="660400" h="522383">
                  <a:moveTo>
                    <a:pt x="220252" y="503314"/>
                  </a:moveTo>
                  <a:cubicBezTo>
                    <a:pt x="254109" y="514828"/>
                    <a:pt x="292600" y="522383"/>
                    <a:pt x="330378" y="522383"/>
                  </a:cubicBezTo>
                  <a:cubicBezTo>
                    <a:pt x="368157" y="522383"/>
                    <a:pt x="404509" y="515906"/>
                    <a:pt x="438009" y="504393"/>
                  </a:cubicBezTo>
                  <a:cubicBezTo>
                    <a:pt x="438723" y="504033"/>
                    <a:pt x="439435" y="504033"/>
                    <a:pt x="440148" y="503674"/>
                  </a:cubicBezTo>
                  <a:cubicBezTo>
                    <a:pt x="565955" y="457618"/>
                    <a:pt x="658618" y="336004"/>
                    <a:pt x="660400" y="200332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200184"/>
                  </a:lnTo>
                  <a:cubicBezTo>
                    <a:pt x="1782" y="336723"/>
                    <a:pt x="93019" y="458338"/>
                    <a:pt x="220252" y="503314"/>
                  </a:cubicBez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660400" cy="443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7559470" y="3089566"/>
            <a:ext cx="922742" cy="922742"/>
            <a:chOff x="0" y="0"/>
            <a:chExt cx="495300" cy="4953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Freeform 14"/>
          <p:cNvSpPr/>
          <p:nvPr/>
        </p:nvSpPr>
        <p:spPr>
          <a:xfrm>
            <a:off x="8697031" y="3490432"/>
            <a:ext cx="893937" cy="721854"/>
          </a:xfrm>
          <a:custGeom>
            <a:avLst/>
            <a:gdLst/>
            <a:ahLst/>
            <a:cxnLst/>
            <a:rect l="l" t="t" r="r" b="b"/>
            <a:pathLst>
              <a:path w="893937" h="721854">
                <a:moveTo>
                  <a:pt x="0" y="0"/>
                </a:moveTo>
                <a:lnTo>
                  <a:pt x="893938" y="0"/>
                </a:lnTo>
                <a:lnTo>
                  <a:pt x="893938" y="721854"/>
                </a:lnTo>
                <a:lnTo>
                  <a:pt x="0" y="7218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2326890" y="9411166"/>
            <a:ext cx="4445211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4"/>
              </a:lnSpc>
            </a:pPr>
            <a:r>
              <a:rPr lang="en-US" sz="1899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ĐỒ ÁN TỐT NGHIỆP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843205" y="4641787"/>
            <a:ext cx="2608467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b="1" spc="96">
                <a:solidFill>
                  <a:srgbClr val="2A2B2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Mục tiêu của đề tài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675396" y="3274646"/>
            <a:ext cx="690889" cy="483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7"/>
              </a:lnSpc>
            </a:pPr>
            <a:r>
              <a:rPr lang="en-US" sz="2790" b="1" spc="117">
                <a:solidFill>
                  <a:srgbClr val="639C9D"/>
                </a:solidFill>
                <a:latin typeface="Barlow Bold"/>
                <a:ea typeface="Barlow Bold"/>
                <a:cs typeface="Barlow Bold"/>
                <a:sym typeface="Barlow Bold"/>
              </a:rPr>
              <a:t>02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867499" y="933450"/>
            <a:ext cx="8553002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b="1" spc="160">
                <a:solidFill>
                  <a:srgbClr val="3BB7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TỔNG QUAN VỀ ĐỀ TÀI</a:t>
            </a:r>
          </a:p>
        </p:txBody>
      </p:sp>
      <p:sp>
        <p:nvSpPr>
          <p:cNvPr id="20" name="AutoShape 20"/>
          <p:cNvSpPr/>
          <p:nvPr/>
        </p:nvSpPr>
        <p:spPr>
          <a:xfrm>
            <a:off x="3792135" y="3574749"/>
            <a:ext cx="2860471" cy="0"/>
          </a:xfrm>
          <a:prstGeom prst="line">
            <a:avLst/>
          </a:prstGeom>
          <a:ln w="47625" cap="flat">
            <a:solidFill>
              <a:srgbClr val="3BB77E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1" name="AutoShape 21"/>
          <p:cNvSpPr/>
          <p:nvPr/>
        </p:nvSpPr>
        <p:spPr>
          <a:xfrm flipV="1">
            <a:off x="3792135" y="6062903"/>
            <a:ext cx="2860471" cy="0"/>
          </a:xfrm>
          <a:prstGeom prst="line">
            <a:avLst/>
          </a:prstGeom>
          <a:ln w="47625" cap="flat">
            <a:solidFill>
              <a:srgbClr val="327576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22"/>
          <p:cNvSpPr/>
          <p:nvPr/>
        </p:nvSpPr>
        <p:spPr>
          <a:xfrm>
            <a:off x="11634292" y="3598561"/>
            <a:ext cx="2856475" cy="0"/>
          </a:xfrm>
          <a:prstGeom prst="line">
            <a:avLst/>
          </a:prstGeom>
          <a:ln w="47625" cap="flat">
            <a:solidFill>
              <a:srgbClr val="408789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AutoShape 23"/>
          <p:cNvSpPr/>
          <p:nvPr/>
        </p:nvSpPr>
        <p:spPr>
          <a:xfrm>
            <a:off x="11634292" y="6108383"/>
            <a:ext cx="2856475" cy="0"/>
          </a:xfrm>
          <a:prstGeom prst="line">
            <a:avLst/>
          </a:prstGeom>
          <a:ln w="47625" cap="flat">
            <a:solidFill>
              <a:srgbClr val="3BB77E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4"/>
          <p:cNvSpPr txBox="1"/>
          <p:nvPr/>
        </p:nvSpPr>
        <p:spPr>
          <a:xfrm>
            <a:off x="1026445" y="3774145"/>
            <a:ext cx="5626161" cy="1037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just">
              <a:lnSpc>
                <a:spcPts val="4200"/>
              </a:lnSpc>
              <a:spcBef>
                <a:spcPct val="0"/>
              </a:spcBef>
            </a:pP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Tạo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nền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tảng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trực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tuyến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hiện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đại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và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dễ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sử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dụng</a:t>
            </a:r>
            <a:endParaRPr lang="en-US" sz="3000" spc="96" dirty="0">
              <a:solidFill>
                <a:srgbClr val="2A2B2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1635446" y="6267691"/>
            <a:ext cx="5625008" cy="2114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just">
              <a:lnSpc>
                <a:spcPts val="4200"/>
              </a:lnSpc>
              <a:spcBef>
                <a:spcPct val="0"/>
              </a:spcBef>
            </a:pPr>
            <a:r>
              <a:rPr lang="vi-VN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Cung cấp chức năng quản lý sản phẩm, giỏ hàng, đơn hàng, và thông tin khách hàng rõ ràng.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589233" y="3894453"/>
            <a:ext cx="5625008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just">
              <a:lnSpc>
                <a:spcPts val="4200"/>
              </a:lnSpc>
              <a:spcBef>
                <a:spcPct val="0"/>
              </a:spcBef>
            </a:pP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Hỗ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trợ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hoạt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động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kinh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doanh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trực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tuyến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hiệu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96" dirty="0" err="1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quả</a:t>
            </a:r>
            <a:r>
              <a:rPr lang="en-US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26445" y="6267691"/>
            <a:ext cx="5626161" cy="2114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just">
              <a:lnSpc>
                <a:spcPts val="4200"/>
              </a:lnSpc>
              <a:spcBef>
                <a:spcPct val="0"/>
              </a:spcBef>
            </a:pPr>
            <a:r>
              <a:rPr lang="vi-VN" sz="3000" spc="96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Tăng cường khả năng quản lý và vận hành hệ thống một cách linh hoạt.</a:t>
            </a:r>
          </a:p>
          <a:p>
            <a:pPr marL="0" lvl="1" indent="0" algn="just">
              <a:lnSpc>
                <a:spcPts val="4200"/>
              </a:lnSpc>
              <a:spcBef>
                <a:spcPct val="0"/>
              </a:spcBef>
            </a:pPr>
            <a:endParaRPr lang="vi-VN" sz="3000" spc="96" dirty="0">
              <a:solidFill>
                <a:srgbClr val="2A2B2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TextBox 45">
            <a:extLst>
              <a:ext uri="{FF2B5EF4-FFF2-40B4-BE49-F238E27FC236}">
                <a16:creationId xmlns:a16="http://schemas.microsoft.com/office/drawing/2014/main" id="{0C0AC909-EA37-4951-87CD-26DE850978BC}"/>
              </a:ext>
            </a:extLst>
          </p:cNvPr>
          <p:cNvSpPr txBox="1"/>
          <p:nvPr/>
        </p:nvSpPr>
        <p:spPr>
          <a:xfrm>
            <a:off x="1515899" y="9411166"/>
            <a:ext cx="4287818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899" dirty="0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05 – NGUYỄN THÉ HẢI 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F516DBA2-8E7D-B2C6-4505-3DD743703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Hỗ trợ hoạt động kinh doanh trực tuyến hiệu quả.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82806" y="112395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112395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515899" y="9263062"/>
            <a:ext cx="15256203" cy="0"/>
          </a:xfrm>
          <a:prstGeom prst="line">
            <a:avLst/>
          </a:prstGeom>
          <a:ln w="9525" cap="flat">
            <a:solidFill>
              <a:srgbClr val="3BB7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2831949" y="3089566"/>
            <a:ext cx="3169060" cy="1523586"/>
            <a:chOff x="0" y="0"/>
            <a:chExt cx="660400" cy="317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40878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79375"/>
              <a:ext cx="660400" cy="238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831949" y="5775321"/>
            <a:ext cx="3169060" cy="2506760"/>
            <a:chOff x="0" y="0"/>
            <a:chExt cx="660400" cy="522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0400" cy="522383"/>
            </a:xfrm>
            <a:custGeom>
              <a:avLst/>
              <a:gdLst/>
              <a:ahLst/>
              <a:cxnLst/>
              <a:rect l="l" t="t" r="r" b="b"/>
              <a:pathLst>
                <a:path w="660400" h="522383">
                  <a:moveTo>
                    <a:pt x="220252" y="503314"/>
                  </a:moveTo>
                  <a:cubicBezTo>
                    <a:pt x="254109" y="514828"/>
                    <a:pt x="292600" y="522383"/>
                    <a:pt x="330378" y="522383"/>
                  </a:cubicBezTo>
                  <a:cubicBezTo>
                    <a:pt x="368157" y="522383"/>
                    <a:pt x="404509" y="515906"/>
                    <a:pt x="438009" y="504393"/>
                  </a:cubicBezTo>
                  <a:cubicBezTo>
                    <a:pt x="438723" y="504033"/>
                    <a:pt x="439435" y="504033"/>
                    <a:pt x="440148" y="503674"/>
                  </a:cubicBezTo>
                  <a:cubicBezTo>
                    <a:pt x="565955" y="457618"/>
                    <a:pt x="658618" y="336004"/>
                    <a:pt x="660400" y="200332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200184"/>
                  </a:lnTo>
                  <a:cubicBezTo>
                    <a:pt x="1782" y="336723"/>
                    <a:pt x="93019" y="458338"/>
                    <a:pt x="220252" y="503314"/>
                  </a:cubicBezTo>
                  <a:close/>
                </a:path>
              </a:pathLst>
            </a:custGeom>
            <a:solidFill>
              <a:srgbClr val="40878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660400" cy="443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2831949" y="3089566"/>
            <a:ext cx="922742" cy="922742"/>
            <a:chOff x="0" y="0"/>
            <a:chExt cx="495300" cy="4953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40878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Freeform 14"/>
          <p:cNvSpPr/>
          <p:nvPr/>
        </p:nvSpPr>
        <p:spPr>
          <a:xfrm>
            <a:off x="13995498" y="3413977"/>
            <a:ext cx="841961" cy="874764"/>
          </a:xfrm>
          <a:custGeom>
            <a:avLst/>
            <a:gdLst/>
            <a:ahLst/>
            <a:cxnLst/>
            <a:rect l="l" t="t" r="r" b="b"/>
            <a:pathLst>
              <a:path w="841961" h="874764">
                <a:moveTo>
                  <a:pt x="0" y="0"/>
                </a:moveTo>
                <a:lnTo>
                  <a:pt x="841961" y="0"/>
                </a:lnTo>
                <a:lnTo>
                  <a:pt x="841961" y="874764"/>
                </a:lnTo>
                <a:lnTo>
                  <a:pt x="0" y="8747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5" name="Group 15"/>
          <p:cNvGrpSpPr/>
          <p:nvPr/>
        </p:nvGrpSpPr>
        <p:grpSpPr>
          <a:xfrm>
            <a:off x="4019672" y="3047523"/>
            <a:ext cx="6055927" cy="2482437"/>
            <a:chOff x="0" y="0"/>
            <a:chExt cx="1457200" cy="59733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457200" cy="597333"/>
            </a:xfrm>
            <a:custGeom>
              <a:avLst/>
              <a:gdLst/>
              <a:ahLst/>
              <a:cxnLst/>
              <a:rect l="l" t="t" r="r" b="b"/>
              <a:pathLst>
                <a:path w="1457200" h="597333">
                  <a:moveTo>
                    <a:pt x="42187" y="0"/>
                  </a:moveTo>
                  <a:lnTo>
                    <a:pt x="1415013" y="0"/>
                  </a:lnTo>
                  <a:cubicBezTo>
                    <a:pt x="1426202" y="0"/>
                    <a:pt x="1436932" y="4445"/>
                    <a:pt x="1444844" y="12356"/>
                  </a:cubicBezTo>
                  <a:cubicBezTo>
                    <a:pt x="1452755" y="20268"/>
                    <a:pt x="1457200" y="30999"/>
                    <a:pt x="1457200" y="42187"/>
                  </a:cubicBezTo>
                  <a:lnTo>
                    <a:pt x="1457200" y="555146"/>
                  </a:lnTo>
                  <a:cubicBezTo>
                    <a:pt x="1457200" y="566335"/>
                    <a:pt x="1452755" y="577065"/>
                    <a:pt x="1444844" y="584977"/>
                  </a:cubicBezTo>
                  <a:cubicBezTo>
                    <a:pt x="1436932" y="592889"/>
                    <a:pt x="1426202" y="597333"/>
                    <a:pt x="1415013" y="597333"/>
                  </a:cubicBezTo>
                  <a:lnTo>
                    <a:pt x="42187" y="597333"/>
                  </a:lnTo>
                  <a:cubicBezTo>
                    <a:pt x="30999" y="597333"/>
                    <a:pt x="20268" y="592889"/>
                    <a:pt x="12356" y="584977"/>
                  </a:cubicBezTo>
                  <a:cubicBezTo>
                    <a:pt x="4445" y="577065"/>
                    <a:pt x="0" y="566335"/>
                    <a:pt x="0" y="555146"/>
                  </a:cubicBezTo>
                  <a:lnTo>
                    <a:pt x="0" y="42187"/>
                  </a:lnTo>
                  <a:cubicBezTo>
                    <a:pt x="0" y="30999"/>
                    <a:pt x="4445" y="20268"/>
                    <a:pt x="12356" y="12356"/>
                  </a:cubicBezTo>
                  <a:cubicBezTo>
                    <a:pt x="20268" y="4445"/>
                    <a:pt x="30999" y="0"/>
                    <a:pt x="4218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1457200" cy="644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019672" y="3047523"/>
            <a:ext cx="243588" cy="2482437"/>
            <a:chOff x="0" y="0"/>
            <a:chExt cx="58613" cy="59733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8613" cy="597333"/>
            </a:xfrm>
            <a:custGeom>
              <a:avLst/>
              <a:gdLst/>
              <a:ahLst/>
              <a:cxnLst/>
              <a:rect l="l" t="t" r="r" b="b"/>
              <a:pathLst>
                <a:path w="58613" h="597333">
                  <a:moveTo>
                    <a:pt x="29307" y="0"/>
                  </a:moveTo>
                  <a:lnTo>
                    <a:pt x="29307" y="0"/>
                  </a:lnTo>
                  <a:cubicBezTo>
                    <a:pt x="37079" y="0"/>
                    <a:pt x="44533" y="3088"/>
                    <a:pt x="50029" y="8584"/>
                  </a:cubicBezTo>
                  <a:cubicBezTo>
                    <a:pt x="55526" y="14080"/>
                    <a:pt x="58613" y="21534"/>
                    <a:pt x="58613" y="29307"/>
                  </a:cubicBezTo>
                  <a:lnTo>
                    <a:pt x="58613" y="568027"/>
                  </a:lnTo>
                  <a:cubicBezTo>
                    <a:pt x="58613" y="575799"/>
                    <a:pt x="55526" y="583254"/>
                    <a:pt x="50029" y="588750"/>
                  </a:cubicBezTo>
                  <a:cubicBezTo>
                    <a:pt x="44533" y="594246"/>
                    <a:pt x="37079" y="597333"/>
                    <a:pt x="29307" y="597333"/>
                  </a:cubicBezTo>
                  <a:lnTo>
                    <a:pt x="29307" y="597333"/>
                  </a:lnTo>
                  <a:cubicBezTo>
                    <a:pt x="21534" y="597333"/>
                    <a:pt x="14080" y="594246"/>
                    <a:pt x="8584" y="588750"/>
                  </a:cubicBezTo>
                  <a:cubicBezTo>
                    <a:pt x="3088" y="583254"/>
                    <a:pt x="0" y="575799"/>
                    <a:pt x="0" y="568027"/>
                  </a:cubicBezTo>
                  <a:lnTo>
                    <a:pt x="0" y="29307"/>
                  </a:lnTo>
                  <a:cubicBezTo>
                    <a:pt x="0" y="21534"/>
                    <a:pt x="3088" y="14080"/>
                    <a:pt x="8584" y="8584"/>
                  </a:cubicBezTo>
                  <a:cubicBezTo>
                    <a:pt x="14080" y="3088"/>
                    <a:pt x="21534" y="0"/>
                    <a:pt x="29307" y="0"/>
                  </a:cubicBez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58613" cy="644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286046" y="3047523"/>
            <a:ext cx="1473503" cy="147350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31352" y="0"/>
                  </a:moveTo>
                  <a:lnTo>
                    <a:pt x="681448" y="0"/>
                  </a:lnTo>
                  <a:cubicBezTo>
                    <a:pt x="753992" y="0"/>
                    <a:pt x="812800" y="58808"/>
                    <a:pt x="812800" y="131352"/>
                  </a:cubicBezTo>
                  <a:lnTo>
                    <a:pt x="812800" y="681448"/>
                  </a:lnTo>
                  <a:cubicBezTo>
                    <a:pt x="812800" y="753992"/>
                    <a:pt x="753992" y="812800"/>
                    <a:pt x="681448" y="812800"/>
                  </a:cubicBezTo>
                  <a:lnTo>
                    <a:pt x="131352" y="812800"/>
                  </a:lnTo>
                  <a:cubicBezTo>
                    <a:pt x="58808" y="812800"/>
                    <a:pt x="0" y="753992"/>
                    <a:pt x="0" y="681448"/>
                  </a:cubicBezTo>
                  <a:lnTo>
                    <a:pt x="0" y="131352"/>
                  </a:lnTo>
                  <a:cubicBezTo>
                    <a:pt x="0" y="58808"/>
                    <a:pt x="58808" y="0"/>
                    <a:pt x="131352" y="0"/>
                  </a:cubicBez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2657088" y="3418565"/>
            <a:ext cx="731417" cy="731417"/>
          </a:xfrm>
          <a:custGeom>
            <a:avLst/>
            <a:gdLst/>
            <a:ahLst/>
            <a:cxnLst/>
            <a:rect l="l" t="t" r="r" b="b"/>
            <a:pathLst>
              <a:path w="731417" h="731417">
                <a:moveTo>
                  <a:pt x="0" y="0"/>
                </a:moveTo>
                <a:lnTo>
                  <a:pt x="731418" y="0"/>
                </a:lnTo>
                <a:lnTo>
                  <a:pt x="731418" y="731418"/>
                </a:lnTo>
                <a:lnTo>
                  <a:pt x="0" y="7314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5" name="Group 25"/>
          <p:cNvGrpSpPr/>
          <p:nvPr/>
        </p:nvGrpSpPr>
        <p:grpSpPr>
          <a:xfrm>
            <a:off x="5719473" y="6259621"/>
            <a:ext cx="5937770" cy="2434002"/>
            <a:chOff x="0" y="0"/>
            <a:chExt cx="1457200" cy="597333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457200" cy="597333"/>
            </a:xfrm>
            <a:custGeom>
              <a:avLst/>
              <a:gdLst/>
              <a:ahLst/>
              <a:cxnLst/>
              <a:rect l="l" t="t" r="r" b="b"/>
              <a:pathLst>
                <a:path w="1457200" h="597333">
                  <a:moveTo>
                    <a:pt x="43027" y="0"/>
                  </a:moveTo>
                  <a:lnTo>
                    <a:pt x="1414173" y="0"/>
                  </a:lnTo>
                  <a:cubicBezTo>
                    <a:pt x="1437936" y="0"/>
                    <a:pt x="1457200" y="19264"/>
                    <a:pt x="1457200" y="43027"/>
                  </a:cubicBezTo>
                  <a:lnTo>
                    <a:pt x="1457200" y="554307"/>
                  </a:lnTo>
                  <a:cubicBezTo>
                    <a:pt x="1457200" y="565718"/>
                    <a:pt x="1452667" y="576662"/>
                    <a:pt x="1444598" y="584731"/>
                  </a:cubicBezTo>
                  <a:cubicBezTo>
                    <a:pt x="1436529" y="592800"/>
                    <a:pt x="1425585" y="597333"/>
                    <a:pt x="1414173" y="597333"/>
                  </a:cubicBezTo>
                  <a:lnTo>
                    <a:pt x="43027" y="597333"/>
                  </a:lnTo>
                  <a:cubicBezTo>
                    <a:pt x="19264" y="597333"/>
                    <a:pt x="0" y="578070"/>
                    <a:pt x="0" y="554307"/>
                  </a:cubicBezTo>
                  <a:lnTo>
                    <a:pt x="0" y="43027"/>
                  </a:lnTo>
                  <a:cubicBezTo>
                    <a:pt x="0" y="19264"/>
                    <a:pt x="19264" y="0"/>
                    <a:pt x="4302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1457200" cy="644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5719473" y="6259621"/>
            <a:ext cx="238836" cy="2434002"/>
            <a:chOff x="0" y="0"/>
            <a:chExt cx="58613" cy="59733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8613" cy="597333"/>
            </a:xfrm>
            <a:custGeom>
              <a:avLst/>
              <a:gdLst/>
              <a:ahLst/>
              <a:cxnLst/>
              <a:rect l="l" t="t" r="r" b="b"/>
              <a:pathLst>
                <a:path w="58613" h="597333">
                  <a:moveTo>
                    <a:pt x="29307" y="0"/>
                  </a:moveTo>
                  <a:lnTo>
                    <a:pt x="29307" y="0"/>
                  </a:lnTo>
                  <a:cubicBezTo>
                    <a:pt x="37079" y="0"/>
                    <a:pt x="44533" y="3088"/>
                    <a:pt x="50029" y="8584"/>
                  </a:cubicBezTo>
                  <a:cubicBezTo>
                    <a:pt x="55526" y="14080"/>
                    <a:pt x="58613" y="21534"/>
                    <a:pt x="58613" y="29307"/>
                  </a:cubicBezTo>
                  <a:lnTo>
                    <a:pt x="58613" y="568027"/>
                  </a:lnTo>
                  <a:cubicBezTo>
                    <a:pt x="58613" y="575799"/>
                    <a:pt x="55526" y="583254"/>
                    <a:pt x="50029" y="588750"/>
                  </a:cubicBezTo>
                  <a:cubicBezTo>
                    <a:pt x="44533" y="594246"/>
                    <a:pt x="37079" y="597333"/>
                    <a:pt x="29307" y="597333"/>
                  </a:cubicBezTo>
                  <a:lnTo>
                    <a:pt x="29307" y="597333"/>
                  </a:lnTo>
                  <a:cubicBezTo>
                    <a:pt x="21534" y="597333"/>
                    <a:pt x="14080" y="594246"/>
                    <a:pt x="8584" y="588750"/>
                  </a:cubicBezTo>
                  <a:cubicBezTo>
                    <a:pt x="3088" y="583254"/>
                    <a:pt x="0" y="575799"/>
                    <a:pt x="0" y="568027"/>
                  </a:cubicBezTo>
                  <a:lnTo>
                    <a:pt x="0" y="29307"/>
                  </a:lnTo>
                  <a:cubicBezTo>
                    <a:pt x="0" y="21534"/>
                    <a:pt x="3088" y="14080"/>
                    <a:pt x="8584" y="8584"/>
                  </a:cubicBezTo>
                  <a:cubicBezTo>
                    <a:pt x="14080" y="3088"/>
                    <a:pt x="21534" y="0"/>
                    <a:pt x="29307" y="0"/>
                  </a:cubicBezTo>
                  <a:close/>
                </a:path>
              </a:pathLst>
            </a:custGeom>
            <a:solidFill>
              <a:srgbClr val="639C9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47625"/>
              <a:ext cx="58613" cy="644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4019672" y="6259621"/>
            <a:ext cx="1444754" cy="1444754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33966" y="0"/>
                  </a:moveTo>
                  <a:lnTo>
                    <a:pt x="678834" y="0"/>
                  </a:lnTo>
                  <a:cubicBezTo>
                    <a:pt x="714364" y="0"/>
                    <a:pt x="748439" y="14114"/>
                    <a:pt x="773562" y="39238"/>
                  </a:cubicBezTo>
                  <a:cubicBezTo>
                    <a:pt x="798686" y="64361"/>
                    <a:pt x="812800" y="98436"/>
                    <a:pt x="812800" y="133966"/>
                  </a:cubicBezTo>
                  <a:lnTo>
                    <a:pt x="812800" y="678834"/>
                  </a:lnTo>
                  <a:cubicBezTo>
                    <a:pt x="812800" y="714364"/>
                    <a:pt x="798686" y="748439"/>
                    <a:pt x="773562" y="773562"/>
                  </a:cubicBezTo>
                  <a:cubicBezTo>
                    <a:pt x="748439" y="798686"/>
                    <a:pt x="714364" y="812800"/>
                    <a:pt x="678834" y="812800"/>
                  </a:cubicBezTo>
                  <a:lnTo>
                    <a:pt x="133966" y="812800"/>
                  </a:lnTo>
                  <a:cubicBezTo>
                    <a:pt x="98436" y="812800"/>
                    <a:pt x="64361" y="798686"/>
                    <a:pt x="39238" y="773562"/>
                  </a:cubicBezTo>
                  <a:cubicBezTo>
                    <a:pt x="14114" y="748439"/>
                    <a:pt x="0" y="714364"/>
                    <a:pt x="0" y="678834"/>
                  </a:cubicBezTo>
                  <a:lnTo>
                    <a:pt x="0" y="133966"/>
                  </a:lnTo>
                  <a:cubicBezTo>
                    <a:pt x="0" y="98436"/>
                    <a:pt x="14114" y="64361"/>
                    <a:pt x="39238" y="39238"/>
                  </a:cubicBezTo>
                  <a:cubicBezTo>
                    <a:pt x="64361" y="14114"/>
                    <a:pt x="98436" y="0"/>
                    <a:pt x="133966" y="0"/>
                  </a:cubicBezTo>
                  <a:close/>
                </a:path>
              </a:pathLst>
            </a:custGeom>
            <a:solidFill>
              <a:srgbClr val="639C9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34" name="Freeform 34"/>
          <p:cNvSpPr/>
          <p:nvPr/>
        </p:nvSpPr>
        <p:spPr>
          <a:xfrm>
            <a:off x="4434148" y="6685259"/>
            <a:ext cx="615801" cy="593478"/>
          </a:xfrm>
          <a:custGeom>
            <a:avLst/>
            <a:gdLst/>
            <a:ahLst/>
            <a:cxnLst/>
            <a:rect l="l" t="t" r="r" b="b"/>
            <a:pathLst>
              <a:path w="615801" h="593478">
                <a:moveTo>
                  <a:pt x="0" y="0"/>
                </a:moveTo>
                <a:lnTo>
                  <a:pt x="615801" y="0"/>
                </a:lnTo>
                <a:lnTo>
                  <a:pt x="615801" y="593478"/>
                </a:lnTo>
                <a:lnTo>
                  <a:pt x="0" y="5934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7" name="TextBox 37"/>
          <p:cNvSpPr txBox="1"/>
          <p:nvPr/>
        </p:nvSpPr>
        <p:spPr>
          <a:xfrm>
            <a:off x="12326890" y="9411166"/>
            <a:ext cx="4445211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4"/>
              </a:lnSpc>
            </a:pPr>
            <a:r>
              <a:rPr lang="en-US" sz="1899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ĐỒ ÁN TỐT NGHIỆP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3112245" y="4641787"/>
            <a:ext cx="2608467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b="1" spc="96">
                <a:solidFill>
                  <a:srgbClr val="2A2B2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Công nghệ sử dụng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947875" y="3274646"/>
            <a:ext cx="690889" cy="483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7"/>
              </a:lnSpc>
            </a:pPr>
            <a:r>
              <a:rPr lang="en-US" sz="2790" b="1" spc="117">
                <a:solidFill>
                  <a:srgbClr val="408789"/>
                </a:solidFill>
                <a:latin typeface="Barlow Bold"/>
                <a:ea typeface="Barlow Bold"/>
                <a:cs typeface="Barlow Bold"/>
                <a:sym typeface="Barlow Bold"/>
              </a:rPr>
              <a:t>03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4867499" y="933450"/>
            <a:ext cx="8553002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b="1" spc="160">
                <a:solidFill>
                  <a:srgbClr val="3BB7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TỔNG QUAN VỀ ĐỀ TÀI</a:t>
            </a:r>
          </a:p>
        </p:txBody>
      </p:sp>
      <p:sp>
        <p:nvSpPr>
          <p:cNvPr id="42" name="TextBox 45">
            <a:extLst>
              <a:ext uri="{FF2B5EF4-FFF2-40B4-BE49-F238E27FC236}">
                <a16:creationId xmlns:a16="http://schemas.microsoft.com/office/drawing/2014/main" id="{7000162A-13E4-4B18-9286-93EC90ADB358}"/>
              </a:ext>
            </a:extLst>
          </p:cNvPr>
          <p:cNvSpPr txBox="1"/>
          <p:nvPr/>
        </p:nvSpPr>
        <p:spPr>
          <a:xfrm>
            <a:off x="1515899" y="9411166"/>
            <a:ext cx="4287818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899" dirty="0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06 – NGUYỄN THẾ HẢI</a:t>
            </a:r>
          </a:p>
        </p:txBody>
      </p:sp>
      <p:pic>
        <p:nvPicPr>
          <p:cNvPr id="43" name="Picture 42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4B2DCDD4-A286-C1DD-565C-3B2E5AC7C7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823" y="3212251"/>
            <a:ext cx="4305957" cy="2152979"/>
          </a:xfrm>
          <a:prstGeom prst="rect">
            <a:avLst/>
          </a:prstGeom>
        </p:spPr>
      </p:pic>
      <p:pic>
        <p:nvPicPr>
          <p:cNvPr id="45" name="Picture 44" descr="A logo of a software company&#10;&#10;Description automatically generated">
            <a:extLst>
              <a:ext uri="{FF2B5EF4-FFF2-40B4-BE49-F238E27FC236}">
                <a16:creationId xmlns:a16="http://schemas.microsoft.com/office/drawing/2014/main" id="{65F3D2C5-4C3D-ABE4-0563-2169FE703F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718" y="6149042"/>
            <a:ext cx="2529881" cy="25298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82806" y="102870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102870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 rot="-10800000">
            <a:off x="2632395" y="2803840"/>
            <a:ext cx="2605510" cy="1049727"/>
            <a:chOff x="0" y="0"/>
            <a:chExt cx="787089" cy="3171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87089" cy="317108"/>
            </a:xfrm>
            <a:custGeom>
              <a:avLst/>
              <a:gdLst/>
              <a:ahLst/>
              <a:cxnLst/>
              <a:rect l="l" t="t" r="r" b="b"/>
              <a:pathLst>
                <a:path w="787089" h="317108">
                  <a:moveTo>
                    <a:pt x="0" y="0"/>
                  </a:moveTo>
                  <a:lnTo>
                    <a:pt x="787089" y="0"/>
                  </a:lnTo>
                  <a:lnTo>
                    <a:pt x="787089" y="317108"/>
                  </a:lnTo>
                  <a:lnTo>
                    <a:pt x="0" y="317108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787089" cy="3647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0800000">
            <a:off x="7712729" y="2803840"/>
            <a:ext cx="2605510" cy="1049727"/>
            <a:chOff x="0" y="0"/>
            <a:chExt cx="787089" cy="31710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87089" cy="317108"/>
            </a:xfrm>
            <a:custGeom>
              <a:avLst/>
              <a:gdLst/>
              <a:ahLst/>
              <a:cxnLst/>
              <a:rect l="l" t="t" r="r" b="b"/>
              <a:pathLst>
                <a:path w="787089" h="317108">
                  <a:moveTo>
                    <a:pt x="0" y="0"/>
                  </a:moveTo>
                  <a:lnTo>
                    <a:pt x="787089" y="0"/>
                  </a:lnTo>
                  <a:lnTo>
                    <a:pt x="787089" y="317108"/>
                  </a:lnTo>
                  <a:lnTo>
                    <a:pt x="0" y="317108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787089" cy="3647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10800000">
            <a:off x="12790055" y="2803840"/>
            <a:ext cx="2605510" cy="1049727"/>
            <a:chOff x="0" y="0"/>
            <a:chExt cx="787089" cy="31710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87089" cy="317108"/>
            </a:xfrm>
            <a:custGeom>
              <a:avLst/>
              <a:gdLst/>
              <a:ahLst/>
              <a:cxnLst/>
              <a:rect l="l" t="t" r="r" b="b"/>
              <a:pathLst>
                <a:path w="787089" h="317108">
                  <a:moveTo>
                    <a:pt x="0" y="0"/>
                  </a:moveTo>
                  <a:lnTo>
                    <a:pt x="787089" y="0"/>
                  </a:lnTo>
                  <a:lnTo>
                    <a:pt x="787089" y="317108"/>
                  </a:lnTo>
                  <a:lnTo>
                    <a:pt x="0" y="317108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787089" cy="3647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10800000">
            <a:off x="7712729" y="6090900"/>
            <a:ext cx="2605510" cy="1049727"/>
            <a:chOff x="0" y="0"/>
            <a:chExt cx="787089" cy="3171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87089" cy="317108"/>
            </a:xfrm>
            <a:custGeom>
              <a:avLst/>
              <a:gdLst/>
              <a:ahLst/>
              <a:cxnLst/>
              <a:rect l="l" t="t" r="r" b="b"/>
              <a:pathLst>
                <a:path w="787089" h="317108">
                  <a:moveTo>
                    <a:pt x="0" y="0"/>
                  </a:moveTo>
                  <a:lnTo>
                    <a:pt x="787089" y="0"/>
                  </a:lnTo>
                  <a:lnTo>
                    <a:pt x="787089" y="317108"/>
                  </a:lnTo>
                  <a:lnTo>
                    <a:pt x="0" y="317108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787089" cy="3647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10800000">
            <a:off x="12790055" y="6090900"/>
            <a:ext cx="2605510" cy="1049727"/>
            <a:chOff x="0" y="0"/>
            <a:chExt cx="787089" cy="31710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87089" cy="317108"/>
            </a:xfrm>
            <a:custGeom>
              <a:avLst/>
              <a:gdLst/>
              <a:ahLst/>
              <a:cxnLst/>
              <a:rect l="l" t="t" r="r" b="b"/>
              <a:pathLst>
                <a:path w="787089" h="317108">
                  <a:moveTo>
                    <a:pt x="0" y="0"/>
                  </a:moveTo>
                  <a:lnTo>
                    <a:pt x="787089" y="0"/>
                  </a:lnTo>
                  <a:lnTo>
                    <a:pt x="787089" y="317108"/>
                  </a:lnTo>
                  <a:lnTo>
                    <a:pt x="0" y="317108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787089" cy="3647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10800000">
            <a:off x="2632395" y="6090153"/>
            <a:ext cx="2605510" cy="1049727"/>
            <a:chOff x="0" y="0"/>
            <a:chExt cx="787089" cy="31710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787089" cy="317108"/>
            </a:xfrm>
            <a:custGeom>
              <a:avLst/>
              <a:gdLst/>
              <a:ahLst/>
              <a:cxnLst/>
              <a:rect l="l" t="t" r="r" b="b"/>
              <a:pathLst>
                <a:path w="787089" h="317108">
                  <a:moveTo>
                    <a:pt x="0" y="0"/>
                  </a:moveTo>
                  <a:lnTo>
                    <a:pt x="787089" y="0"/>
                  </a:lnTo>
                  <a:lnTo>
                    <a:pt x="787089" y="317108"/>
                  </a:lnTo>
                  <a:lnTo>
                    <a:pt x="0" y="317108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787089" cy="3647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10800000">
            <a:off x="2107532" y="2803840"/>
            <a:ext cx="1049727" cy="1049727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-10800000">
            <a:off x="7187865" y="2803840"/>
            <a:ext cx="1049727" cy="1049727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-10800000">
            <a:off x="12265192" y="2803840"/>
            <a:ext cx="1049727" cy="1049727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 rot="-10800000">
            <a:off x="7187865" y="6090900"/>
            <a:ext cx="1049727" cy="1049727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 rot="-10800000">
            <a:off x="12265192" y="6090900"/>
            <a:ext cx="1049727" cy="1049727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 rot="-10800000">
            <a:off x="2107532" y="6090153"/>
            <a:ext cx="1049727" cy="1049727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2757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 rot="-10800000">
            <a:off x="2223518" y="2919826"/>
            <a:ext cx="817755" cy="817755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 rot="-10800000">
            <a:off x="7303851" y="2919826"/>
            <a:ext cx="817755" cy="817755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46" name="Group 46"/>
          <p:cNvGrpSpPr/>
          <p:nvPr/>
        </p:nvGrpSpPr>
        <p:grpSpPr>
          <a:xfrm rot="-10800000">
            <a:off x="12381178" y="2919826"/>
            <a:ext cx="817755" cy="817755"/>
            <a:chOff x="0" y="0"/>
            <a:chExt cx="812800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49" name="Group 49"/>
          <p:cNvGrpSpPr/>
          <p:nvPr/>
        </p:nvGrpSpPr>
        <p:grpSpPr>
          <a:xfrm rot="-10800000">
            <a:off x="7303851" y="6206886"/>
            <a:ext cx="817755" cy="817755"/>
            <a:chOff x="0" y="0"/>
            <a:chExt cx="812800" cy="81280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2" name="Group 52"/>
          <p:cNvGrpSpPr/>
          <p:nvPr/>
        </p:nvGrpSpPr>
        <p:grpSpPr>
          <a:xfrm rot="-10800000">
            <a:off x="12381178" y="6206886"/>
            <a:ext cx="817755" cy="817755"/>
            <a:chOff x="0" y="0"/>
            <a:chExt cx="812800" cy="812800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5" name="Group 55"/>
          <p:cNvGrpSpPr/>
          <p:nvPr/>
        </p:nvGrpSpPr>
        <p:grpSpPr>
          <a:xfrm rot="-10800000">
            <a:off x="2223518" y="6206139"/>
            <a:ext cx="817755" cy="817755"/>
            <a:chOff x="0" y="0"/>
            <a:chExt cx="812800" cy="81280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TextBox 57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3911875" y="2803840"/>
            <a:ext cx="2110933" cy="1049727"/>
            <a:chOff x="0" y="0"/>
            <a:chExt cx="637684" cy="317108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637684" cy="317108"/>
            </a:xfrm>
            <a:custGeom>
              <a:avLst/>
              <a:gdLst/>
              <a:ahLst/>
              <a:cxnLst/>
              <a:rect l="l" t="t" r="r" b="b"/>
              <a:pathLst>
                <a:path w="637684" h="317108">
                  <a:moveTo>
                    <a:pt x="203200" y="0"/>
                  </a:moveTo>
                  <a:lnTo>
                    <a:pt x="637684" y="0"/>
                  </a:lnTo>
                  <a:lnTo>
                    <a:pt x="434484" y="317108"/>
                  </a:lnTo>
                  <a:lnTo>
                    <a:pt x="0" y="31710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TextBox 60"/>
            <p:cNvSpPr txBox="1"/>
            <p:nvPr/>
          </p:nvSpPr>
          <p:spPr>
            <a:xfrm>
              <a:off x="101600" y="-47625"/>
              <a:ext cx="434484" cy="3647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8992209" y="2803840"/>
            <a:ext cx="2110933" cy="1049727"/>
            <a:chOff x="0" y="0"/>
            <a:chExt cx="637684" cy="317108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637684" cy="317108"/>
            </a:xfrm>
            <a:custGeom>
              <a:avLst/>
              <a:gdLst/>
              <a:ahLst/>
              <a:cxnLst/>
              <a:rect l="l" t="t" r="r" b="b"/>
              <a:pathLst>
                <a:path w="637684" h="317108">
                  <a:moveTo>
                    <a:pt x="203200" y="0"/>
                  </a:moveTo>
                  <a:lnTo>
                    <a:pt x="637684" y="0"/>
                  </a:lnTo>
                  <a:lnTo>
                    <a:pt x="434484" y="317108"/>
                  </a:lnTo>
                  <a:lnTo>
                    <a:pt x="0" y="31710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101600" y="-47625"/>
              <a:ext cx="434484" cy="3647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14069535" y="2803840"/>
            <a:ext cx="2110933" cy="1049727"/>
            <a:chOff x="0" y="0"/>
            <a:chExt cx="637684" cy="317108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637684" cy="317108"/>
            </a:xfrm>
            <a:custGeom>
              <a:avLst/>
              <a:gdLst/>
              <a:ahLst/>
              <a:cxnLst/>
              <a:rect l="l" t="t" r="r" b="b"/>
              <a:pathLst>
                <a:path w="637684" h="317108">
                  <a:moveTo>
                    <a:pt x="203200" y="0"/>
                  </a:moveTo>
                  <a:lnTo>
                    <a:pt x="637684" y="0"/>
                  </a:lnTo>
                  <a:lnTo>
                    <a:pt x="434484" y="317108"/>
                  </a:lnTo>
                  <a:lnTo>
                    <a:pt x="0" y="31710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TextBox 66"/>
            <p:cNvSpPr txBox="1"/>
            <p:nvPr/>
          </p:nvSpPr>
          <p:spPr>
            <a:xfrm>
              <a:off x="101600" y="-47625"/>
              <a:ext cx="434484" cy="3647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8992209" y="6090900"/>
            <a:ext cx="2110933" cy="1049727"/>
            <a:chOff x="0" y="0"/>
            <a:chExt cx="637684" cy="317108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637684" cy="317108"/>
            </a:xfrm>
            <a:custGeom>
              <a:avLst/>
              <a:gdLst/>
              <a:ahLst/>
              <a:cxnLst/>
              <a:rect l="l" t="t" r="r" b="b"/>
              <a:pathLst>
                <a:path w="637684" h="317108">
                  <a:moveTo>
                    <a:pt x="203200" y="0"/>
                  </a:moveTo>
                  <a:lnTo>
                    <a:pt x="637684" y="0"/>
                  </a:lnTo>
                  <a:lnTo>
                    <a:pt x="434484" y="317108"/>
                  </a:lnTo>
                  <a:lnTo>
                    <a:pt x="0" y="31710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TextBox 69"/>
            <p:cNvSpPr txBox="1"/>
            <p:nvPr/>
          </p:nvSpPr>
          <p:spPr>
            <a:xfrm>
              <a:off x="101600" y="-47625"/>
              <a:ext cx="434484" cy="3647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14069535" y="6090900"/>
            <a:ext cx="2110933" cy="1049727"/>
            <a:chOff x="0" y="0"/>
            <a:chExt cx="637684" cy="317108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637684" cy="317108"/>
            </a:xfrm>
            <a:custGeom>
              <a:avLst/>
              <a:gdLst/>
              <a:ahLst/>
              <a:cxnLst/>
              <a:rect l="l" t="t" r="r" b="b"/>
              <a:pathLst>
                <a:path w="637684" h="317108">
                  <a:moveTo>
                    <a:pt x="203200" y="0"/>
                  </a:moveTo>
                  <a:lnTo>
                    <a:pt x="637684" y="0"/>
                  </a:lnTo>
                  <a:lnTo>
                    <a:pt x="434484" y="317108"/>
                  </a:lnTo>
                  <a:lnTo>
                    <a:pt x="0" y="31710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TextBox 72"/>
            <p:cNvSpPr txBox="1"/>
            <p:nvPr/>
          </p:nvSpPr>
          <p:spPr>
            <a:xfrm>
              <a:off x="101600" y="-47625"/>
              <a:ext cx="434484" cy="3647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3911875" y="6090153"/>
            <a:ext cx="2113940" cy="1051222"/>
            <a:chOff x="0" y="0"/>
            <a:chExt cx="637684" cy="317108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637684" cy="317108"/>
            </a:xfrm>
            <a:custGeom>
              <a:avLst/>
              <a:gdLst/>
              <a:ahLst/>
              <a:cxnLst/>
              <a:rect l="l" t="t" r="r" b="b"/>
              <a:pathLst>
                <a:path w="637684" h="317108">
                  <a:moveTo>
                    <a:pt x="203200" y="0"/>
                  </a:moveTo>
                  <a:lnTo>
                    <a:pt x="637684" y="0"/>
                  </a:lnTo>
                  <a:lnTo>
                    <a:pt x="434484" y="317108"/>
                  </a:lnTo>
                  <a:lnTo>
                    <a:pt x="0" y="31710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BB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TextBox 75"/>
            <p:cNvSpPr txBox="1"/>
            <p:nvPr/>
          </p:nvSpPr>
          <p:spPr>
            <a:xfrm>
              <a:off x="101600" y="-47625"/>
              <a:ext cx="434484" cy="3647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76" name="TextBox 76"/>
          <p:cNvSpPr txBox="1"/>
          <p:nvPr/>
        </p:nvSpPr>
        <p:spPr>
          <a:xfrm>
            <a:off x="12236999" y="7454952"/>
            <a:ext cx="3665072" cy="669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599"/>
              </a:lnSpc>
              <a:spcBef>
                <a:spcPct val="0"/>
              </a:spcBef>
            </a:pPr>
            <a:r>
              <a:rPr lang="en-US" sz="3999" spc="127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THỐNG KÊ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2300312" y="3033431"/>
            <a:ext cx="568915" cy="485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5"/>
              </a:lnSpc>
            </a:pPr>
            <a:r>
              <a:rPr lang="en-US" sz="2789" b="1" spc="117">
                <a:solidFill>
                  <a:srgbClr val="327576"/>
                </a:solidFill>
                <a:latin typeface="Barlow Bold"/>
                <a:ea typeface="Barlow Bold"/>
                <a:cs typeface="Barlow Bold"/>
                <a:sym typeface="Barlow Bold"/>
              </a:rPr>
              <a:t>01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7409221" y="3033431"/>
            <a:ext cx="568915" cy="485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5"/>
              </a:lnSpc>
            </a:pPr>
            <a:r>
              <a:rPr lang="en-US" sz="2789" b="1" spc="117">
                <a:solidFill>
                  <a:srgbClr val="327576"/>
                </a:solidFill>
                <a:latin typeface="Barlow Bold"/>
                <a:ea typeface="Barlow Bold"/>
                <a:cs typeface="Barlow Bold"/>
                <a:sym typeface="Barlow Bold"/>
              </a:rPr>
              <a:t>02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12484267" y="3033431"/>
            <a:ext cx="568915" cy="485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5"/>
              </a:lnSpc>
            </a:pPr>
            <a:r>
              <a:rPr lang="en-US" sz="2789" b="1" spc="117">
                <a:solidFill>
                  <a:srgbClr val="327576"/>
                </a:solidFill>
                <a:latin typeface="Barlow Bold"/>
                <a:ea typeface="Barlow Bold"/>
                <a:cs typeface="Barlow Bold"/>
                <a:sym typeface="Barlow Bold"/>
              </a:rPr>
              <a:t>03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7409221" y="6330017"/>
            <a:ext cx="568915" cy="485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5"/>
              </a:lnSpc>
            </a:pPr>
            <a:r>
              <a:rPr lang="en-US" sz="2789" b="1" spc="117">
                <a:solidFill>
                  <a:srgbClr val="327576"/>
                </a:solidFill>
                <a:latin typeface="Barlow Bold"/>
                <a:ea typeface="Barlow Bold"/>
                <a:cs typeface="Barlow Bold"/>
                <a:sym typeface="Barlow Bold"/>
              </a:rPr>
              <a:t>05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12474742" y="6330017"/>
            <a:ext cx="568915" cy="485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5"/>
              </a:lnSpc>
            </a:pPr>
            <a:r>
              <a:rPr lang="en-US" sz="2789" b="1" spc="117">
                <a:solidFill>
                  <a:srgbClr val="327576"/>
                </a:solidFill>
                <a:latin typeface="Barlow Bold"/>
                <a:ea typeface="Barlow Bold"/>
                <a:cs typeface="Barlow Bold"/>
                <a:sym typeface="Barlow Bold"/>
              </a:rPr>
              <a:t>06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2319362" y="6329269"/>
            <a:ext cx="568915" cy="485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5"/>
              </a:lnSpc>
            </a:pPr>
            <a:r>
              <a:rPr lang="en-US" sz="2789" b="1" spc="117">
                <a:solidFill>
                  <a:srgbClr val="327576"/>
                </a:solidFill>
                <a:latin typeface="Barlow Bold"/>
                <a:ea typeface="Barlow Bold"/>
                <a:cs typeface="Barlow Bold"/>
                <a:sym typeface="Barlow Bold"/>
              </a:rPr>
              <a:t>04</a:t>
            </a:r>
          </a:p>
        </p:txBody>
      </p:sp>
      <p:sp>
        <p:nvSpPr>
          <p:cNvPr id="83" name="AutoShape 83"/>
          <p:cNvSpPr/>
          <p:nvPr/>
        </p:nvSpPr>
        <p:spPr>
          <a:xfrm>
            <a:off x="1515899" y="9285348"/>
            <a:ext cx="15256203" cy="0"/>
          </a:xfrm>
          <a:prstGeom prst="line">
            <a:avLst/>
          </a:prstGeom>
          <a:ln w="9525" cap="flat">
            <a:solidFill>
              <a:srgbClr val="3BB7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4" name="TextBox 84"/>
          <p:cNvSpPr txBox="1"/>
          <p:nvPr/>
        </p:nvSpPr>
        <p:spPr>
          <a:xfrm>
            <a:off x="12326890" y="9411166"/>
            <a:ext cx="4445211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4"/>
              </a:lnSpc>
            </a:pPr>
            <a:r>
              <a:rPr lang="en-US" sz="1899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ĐỒ ÁN TỐT NGHIỆP</a:t>
            </a:r>
          </a:p>
        </p:txBody>
      </p:sp>
      <p:sp>
        <p:nvSpPr>
          <p:cNvPr id="86" name="Freeform 86"/>
          <p:cNvSpPr/>
          <p:nvPr/>
        </p:nvSpPr>
        <p:spPr>
          <a:xfrm>
            <a:off x="14874137" y="3077839"/>
            <a:ext cx="501729" cy="501729"/>
          </a:xfrm>
          <a:custGeom>
            <a:avLst/>
            <a:gdLst/>
            <a:ahLst/>
            <a:cxnLst/>
            <a:rect l="l" t="t" r="r" b="b"/>
            <a:pathLst>
              <a:path w="501729" h="501729">
                <a:moveTo>
                  <a:pt x="0" y="0"/>
                </a:moveTo>
                <a:lnTo>
                  <a:pt x="501730" y="0"/>
                </a:lnTo>
                <a:lnTo>
                  <a:pt x="501730" y="501729"/>
                </a:lnTo>
                <a:lnTo>
                  <a:pt x="0" y="501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7" name="Freeform 87"/>
          <p:cNvSpPr/>
          <p:nvPr/>
        </p:nvSpPr>
        <p:spPr>
          <a:xfrm>
            <a:off x="4729366" y="6377041"/>
            <a:ext cx="475951" cy="475951"/>
          </a:xfrm>
          <a:custGeom>
            <a:avLst/>
            <a:gdLst/>
            <a:ahLst/>
            <a:cxnLst/>
            <a:rect l="l" t="t" r="r" b="b"/>
            <a:pathLst>
              <a:path w="475951" h="475951">
                <a:moveTo>
                  <a:pt x="0" y="0"/>
                </a:moveTo>
                <a:lnTo>
                  <a:pt x="475951" y="0"/>
                </a:lnTo>
                <a:lnTo>
                  <a:pt x="475951" y="475951"/>
                </a:lnTo>
                <a:lnTo>
                  <a:pt x="0" y="4759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8" name="Freeform 88"/>
          <p:cNvSpPr/>
          <p:nvPr/>
        </p:nvSpPr>
        <p:spPr>
          <a:xfrm>
            <a:off x="9782963" y="6351052"/>
            <a:ext cx="529425" cy="529425"/>
          </a:xfrm>
          <a:custGeom>
            <a:avLst/>
            <a:gdLst/>
            <a:ahLst/>
            <a:cxnLst/>
            <a:rect l="l" t="t" r="r" b="b"/>
            <a:pathLst>
              <a:path w="529425" h="529425">
                <a:moveTo>
                  <a:pt x="0" y="0"/>
                </a:moveTo>
                <a:lnTo>
                  <a:pt x="529424" y="0"/>
                </a:lnTo>
                <a:lnTo>
                  <a:pt x="529424" y="529424"/>
                </a:lnTo>
                <a:lnTo>
                  <a:pt x="0" y="5294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9" name="Freeform 89"/>
          <p:cNvSpPr/>
          <p:nvPr/>
        </p:nvSpPr>
        <p:spPr>
          <a:xfrm>
            <a:off x="14860290" y="6351052"/>
            <a:ext cx="529425" cy="529425"/>
          </a:xfrm>
          <a:custGeom>
            <a:avLst/>
            <a:gdLst/>
            <a:ahLst/>
            <a:cxnLst/>
            <a:rect l="l" t="t" r="r" b="b"/>
            <a:pathLst>
              <a:path w="529425" h="529425">
                <a:moveTo>
                  <a:pt x="0" y="0"/>
                </a:moveTo>
                <a:lnTo>
                  <a:pt x="529424" y="0"/>
                </a:lnTo>
                <a:lnTo>
                  <a:pt x="529424" y="529424"/>
                </a:lnTo>
                <a:lnTo>
                  <a:pt x="0" y="5294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0" name="Freeform 90"/>
          <p:cNvSpPr/>
          <p:nvPr/>
        </p:nvSpPr>
        <p:spPr>
          <a:xfrm>
            <a:off x="9796811" y="3077839"/>
            <a:ext cx="501729" cy="501729"/>
          </a:xfrm>
          <a:custGeom>
            <a:avLst/>
            <a:gdLst/>
            <a:ahLst/>
            <a:cxnLst/>
            <a:rect l="l" t="t" r="r" b="b"/>
            <a:pathLst>
              <a:path w="501729" h="501729">
                <a:moveTo>
                  <a:pt x="0" y="0"/>
                </a:moveTo>
                <a:lnTo>
                  <a:pt x="501729" y="0"/>
                </a:lnTo>
                <a:lnTo>
                  <a:pt x="501729" y="501729"/>
                </a:lnTo>
                <a:lnTo>
                  <a:pt x="0" y="5017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1" name="Freeform 91"/>
          <p:cNvSpPr/>
          <p:nvPr/>
        </p:nvSpPr>
        <p:spPr>
          <a:xfrm>
            <a:off x="4684833" y="3046195"/>
            <a:ext cx="565017" cy="565017"/>
          </a:xfrm>
          <a:custGeom>
            <a:avLst/>
            <a:gdLst/>
            <a:ahLst/>
            <a:cxnLst/>
            <a:rect l="l" t="t" r="r" b="b"/>
            <a:pathLst>
              <a:path w="565017" h="565017">
                <a:moveTo>
                  <a:pt x="0" y="0"/>
                </a:moveTo>
                <a:lnTo>
                  <a:pt x="565017" y="0"/>
                </a:lnTo>
                <a:lnTo>
                  <a:pt x="565017" y="565017"/>
                </a:lnTo>
                <a:lnTo>
                  <a:pt x="0" y="56501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2" name="TextBox 92"/>
          <p:cNvSpPr txBox="1"/>
          <p:nvPr/>
        </p:nvSpPr>
        <p:spPr>
          <a:xfrm>
            <a:off x="3270551" y="1033771"/>
            <a:ext cx="1148986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b="1" spc="160">
                <a:solidFill>
                  <a:srgbClr val="3BB7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PHÂN TÍCH THIẾT KẾ HỆ THỐNG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1827815" y="7454952"/>
            <a:ext cx="4214669" cy="669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599"/>
              </a:lnSpc>
              <a:spcBef>
                <a:spcPct val="0"/>
              </a:spcBef>
            </a:pPr>
            <a:r>
              <a:rPr lang="en-US" sz="3999" spc="127" dirty="0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ĐẶT HÀNG</a:t>
            </a:r>
          </a:p>
        </p:txBody>
      </p:sp>
      <p:sp>
        <p:nvSpPr>
          <p:cNvPr id="94" name="TextBox 94"/>
          <p:cNvSpPr txBox="1"/>
          <p:nvPr/>
        </p:nvSpPr>
        <p:spPr>
          <a:xfrm>
            <a:off x="1804540" y="4164791"/>
            <a:ext cx="4214669" cy="669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599"/>
              </a:lnSpc>
              <a:spcBef>
                <a:spcPct val="0"/>
              </a:spcBef>
            </a:pPr>
            <a:r>
              <a:rPr lang="en-US" sz="3999" spc="127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TÌM KIẾM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6698320" y="4164791"/>
            <a:ext cx="4584770" cy="669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599"/>
              </a:lnSpc>
              <a:spcBef>
                <a:spcPct val="0"/>
              </a:spcBef>
            </a:pPr>
            <a:r>
              <a:rPr lang="en-US" sz="3999" spc="127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XEM SẢN PHẨM</a:t>
            </a:r>
          </a:p>
        </p:txBody>
      </p:sp>
      <p:sp>
        <p:nvSpPr>
          <p:cNvPr id="96" name="TextBox 96"/>
          <p:cNvSpPr txBox="1"/>
          <p:nvPr/>
        </p:nvSpPr>
        <p:spPr>
          <a:xfrm>
            <a:off x="11962201" y="4164791"/>
            <a:ext cx="4214669" cy="669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599"/>
              </a:lnSpc>
              <a:spcBef>
                <a:spcPct val="0"/>
              </a:spcBef>
            </a:pPr>
            <a:r>
              <a:rPr lang="en-US" sz="3999" spc="127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GIỎ HÀNG</a:t>
            </a:r>
          </a:p>
        </p:txBody>
      </p:sp>
      <p:sp>
        <p:nvSpPr>
          <p:cNvPr id="97" name="TextBox 97"/>
          <p:cNvSpPr txBox="1"/>
          <p:nvPr/>
        </p:nvSpPr>
        <p:spPr>
          <a:xfrm>
            <a:off x="6883371" y="7454952"/>
            <a:ext cx="4214669" cy="669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599"/>
              </a:lnSpc>
              <a:spcBef>
                <a:spcPct val="0"/>
              </a:spcBef>
            </a:pPr>
            <a:r>
              <a:rPr lang="en-US" sz="3999" spc="127">
                <a:solidFill>
                  <a:srgbClr val="2A2B2D"/>
                </a:solidFill>
                <a:latin typeface="Montserrat"/>
                <a:ea typeface="Montserrat"/>
                <a:cs typeface="Montserrat"/>
                <a:sym typeface="Montserrat"/>
              </a:rPr>
              <a:t>QUẢN LÝ</a:t>
            </a:r>
          </a:p>
        </p:txBody>
      </p:sp>
      <p:sp>
        <p:nvSpPr>
          <p:cNvPr id="98" name="TextBox 45">
            <a:extLst>
              <a:ext uri="{FF2B5EF4-FFF2-40B4-BE49-F238E27FC236}">
                <a16:creationId xmlns:a16="http://schemas.microsoft.com/office/drawing/2014/main" id="{AED52BC8-80F9-477F-9C2A-E43243DB32AA}"/>
              </a:ext>
            </a:extLst>
          </p:cNvPr>
          <p:cNvSpPr txBox="1"/>
          <p:nvPr/>
        </p:nvSpPr>
        <p:spPr>
          <a:xfrm>
            <a:off x="1515899" y="9411166"/>
            <a:ext cx="4287818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899" dirty="0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07 – NGUYỄN THẾ HẢI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82806" y="102870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1028700"/>
            <a:ext cx="2077648" cy="959467"/>
          </a:xfrm>
          <a:custGeom>
            <a:avLst/>
            <a:gdLst/>
            <a:ahLst/>
            <a:cxnLst/>
            <a:rect l="l" t="t" r="r" b="b"/>
            <a:pathLst>
              <a:path w="2077648" h="959467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9838" b="-6154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515899" y="9285348"/>
            <a:ext cx="15256203" cy="0"/>
          </a:xfrm>
          <a:prstGeom prst="line">
            <a:avLst/>
          </a:prstGeom>
          <a:ln w="9525" cap="flat">
            <a:solidFill>
              <a:srgbClr val="3BB7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2326890" y="9411166"/>
            <a:ext cx="4445211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4"/>
              </a:lnSpc>
            </a:pPr>
            <a:r>
              <a:rPr lang="en-US" sz="1899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ĐỒ ÁN TỐT NGHIỆP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399067" y="1033771"/>
            <a:ext cx="1148986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b="1" spc="160">
                <a:solidFill>
                  <a:srgbClr val="3BB77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BIỂU ĐỒ USE CASE TỔNG QUAN</a:t>
            </a:r>
          </a:p>
        </p:txBody>
      </p:sp>
      <p:sp>
        <p:nvSpPr>
          <p:cNvPr id="9" name="TextBox 45">
            <a:extLst>
              <a:ext uri="{FF2B5EF4-FFF2-40B4-BE49-F238E27FC236}">
                <a16:creationId xmlns:a16="http://schemas.microsoft.com/office/drawing/2014/main" id="{85781393-BFF9-40EB-A2DA-91906346EC7B}"/>
              </a:ext>
            </a:extLst>
          </p:cNvPr>
          <p:cNvSpPr txBox="1"/>
          <p:nvPr/>
        </p:nvSpPr>
        <p:spPr>
          <a:xfrm>
            <a:off x="1515899" y="9411166"/>
            <a:ext cx="4287818" cy="3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899" dirty="0">
                <a:solidFill>
                  <a:srgbClr val="235A5B"/>
                </a:solidFill>
                <a:latin typeface="Nunito Sans"/>
                <a:ea typeface="Nunito Sans"/>
                <a:cs typeface="Nunito Sans"/>
                <a:sym typeface="Nunito Sans"/>
              </a:rPr>
              <a:t>08 – NGUYỄN THẾ HẢI </a:t>
            </a:r>
          </a:p>
        </p:txBody>
      </p:sp>
      <p:pic>
        <p:nvPicPr>
          <p:cNvPr id="10" name="Picture 9" descr="A diagram of a company&#10;&#10;Description automatically generated">
            <a:extLst>
              <a:ext uri="{FF2B5EF4-FFF2-40B4-BE49-F238E27FC236}">
                <a16:creationId xmlns:a16="http://schemas.microsoft.com/office/drawing/2014/main" id="{502FCF77-5AA5-566C-291D-AEFA7B3046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409" y="2778839"/>
            <a:ext cx="11165179" cy="57158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605</Words>
  <Application>Microsoft Office PowerPoint</Application>
  <PresentationFormat>Custom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Nunito Sans</vt:lpstr>
      <vt:lpstr>Arial</vt:lpstr>
      <vt:lpstr>Montserrat Bold</vt:lpstr>
      <vt:lpstr>Montserrat</vt:lpstr>
      <vt:lpstr>Montserrat Semi-Bold</vt:lpstr>
      <vt:lpstr>Calibri</vt:lpstr>
      <vt:lpstr>Barlow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đồ án</dc:title>
  <cp:lastModifiedBy>Hai Nguyen</cp:lastModifiedBy>
  <cp:revision>5</cp:revision>
  <dcterms:created xsi:type="dcterms:W3CDTF">2006-08-16T00:00:00Z</dcterms:created>
  <dcterms:modified xsi:type="dcterms:W3CDTF">2024-10-06T16:15:45Z</dcterms:modified>
  <dc:identifier>DAGGkbB5cJc</dc:identifier>
</cp:coreProperties>
</file>