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63" r:id="rId3"/>
    <p:sldId id="272" r:id="rId4"/>
    <p:sldId id="269" r:id="rId5"/>
    <p:sldId id="270" r:id="rId6"/>
    <p:sldId id="271" r:id="rId7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41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725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8" autoAdjust="0"/>
    <p:restoredTop sz="97751" autoAdjust="0"/>
  </p:normalViewPr>
  <p:slideViewPr>
    <p:cSldViewPr>
      <p:cViewPr varScale="1">
        <p:scale>
          <a:sx n="106" d="100"/>
          <a:sy n="106" d="100"/>
        </p:scale>
        <p:origin x="1650" y="108"/>
      </p:cViewPr>
      <p:guideLst>
        <p:guide orient="horz" pos="2040"/>
        <p:guide pos="3410"/>
        <p:guide orient="horz" pos="2159"/>
        <p:guide pos="3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6AB34-8A59-452B-BDE6-9BC05493CCCE}" type="datetimeFigureOut">
              <a:rPr lang="zh-CN" altLang="en-US" smtClean="0"/>
              <a:pPr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B486-6C23-4367-AD0E-46D58410AA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A0E9-44B4-430A-BD63-EBD99E8EEE9F}" type="datetimeFigureOut">
              <a:rPr lang="zh-CN" altLang="en-US" smtClean="0"/>
              <a:pPr/>
              <a:t>2025/3/17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490C-1A9B-4E87-8BD4-66C0A7F91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68B4C-54AC-87F1-39CC-437033AC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210B64-2A7C-818A-C938-FE2ACD1B2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4D07DC-60E1-F92B-09B8-105118A7B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F3CEE-BC64-6EC9-5D4C-756EE863C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9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CC950-EF32-0A4A-6F23-743163E6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A311A9-D42A-6ED0-6EEF-7D29BB3F7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4E3115-DA63-BACD-6D57-904B35E1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F1407-A8DE-810F-E9DB-E7682C6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8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C417-9B82-E2D0-1839-150902A2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DC025B-ACB3-B262-47E3-81B26034B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BAB047-AD42-2073-68D9-F0FEFE019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D0D6-10C2-0D17-8568-07565A05D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B46B-572B-0002-6CEE-ABC8CD6B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F318B8-7FD4-C428-6DC3-140ECF588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BC420D-267A-3A28-915A-D9AB7EC6A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AFCA3-AC19-5162-CDBF-E08F941D2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68" y="2130369"/>
            <a:ext cx="8420283" cy="14699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34" y="3886096"/>
            <a:ext cx="6934352" cy="175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2009" y="274631"/>
            <a:ext cx="2228898" cy="5851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12" y="274631"/>
            <a:ext cx="6521593" cy="5851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68" y="2130369"/>
            <a:ext cx="8420283" cy="14699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34" y="3886096"/>
            <a:ext cx="6934352" cy="175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pic>
        <p:nvPicPr>
          <p:cNvPr id="12" name="图片 11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95312" y="1600159"/>
            <a:ext cx="8915595" cy="45258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" y="1124713"/>
            <a:ext cx="9906217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直接连接符 8"/>
          <p:cNvCxnSpPr/>
          <p:nvPr userDrawn="1"/>
        </p:nvCxnSpPr>
        <p:spPr>
          <a:xfrm>
            <a:off x="1" y="1124713"/>
            <a:ext cx="9906217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26" y="4406782"/>
            <a:ext cx="8420283" cy="1362039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26" y="2906636"/>
            <a:ext cx="8420283" cy="1500147"/>
          </a:xfrm>
        </p:spPr>
        <p:txBody>
          <a:bodyPr anchor="b"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12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660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535072"/>
            <a:ext cx="437696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12" y="2174817"/>
            <a:ext cx="437696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222" y="1535072"/>
            <a:ext cx="437868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222" y="2174817"/>
            <a:ext cx="437868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14" y="273042"/>
            <a:ext cx="3259077" cy="116202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057" y="273045"/>
            <a:ext cx="5537850" cy="5852955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14" y="1435064"/>
            <a:ext cx="3259077" cy="4690937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87" y="4800471"/>
            <a:ext cx="5943730" cy="566723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87" y="612759"/>
            <a:ext cx="5943730" cy="4114689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87" y="5367194"/>
            <a:ext cx="5943730" cy="80484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2009" y="274631"/>
            <a:ext cx="2228898" cy="5851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12" y="274631"/>
            <a:ext cx="6521593" cy="5851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26" y="4406782"/>
            <a:ext cx="8420283" cy="1362039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26" y="2906636"/>
            <a:ext cx="8420283" cy="1500147"/>
          </a:xfrm>
        </p:spPr>
        <p:txBody>
          <a:bodyPr anchor="b"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12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660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535072"/>
            <a:ext cx="437696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12" y="2174817"/>
            <a:ext cx="437696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222" y="1535072"/>
            <a:ext cx="437868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222" y="2174817"/>
            <a:ext cx="437868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14" y="273042"/>
            <a:ext cx="3259077" cy="116202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057" y="273045"/>
            <a:ext cx="5537850" cy="5852955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14" y="1435064"/>
            <a:ext cx="3259077" cy="4690937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87" y="4800471"/>
            <a:ext cx="5943730" cy="566723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87" y="612759"/>
            <a:ext cx="5943730" cy="4114689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87" y="5367194"/>
            <a:ext cx="5943730" cy="80484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12" y="274630"/>
            <a:ext cx="8915595" cy="114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600159"/>
            <a:ext cx="8915595" cy="452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12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626" y="6356180"/>
            <a:ext cx="3136968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456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64235" rtl="0" eaLnBrk="1" latinLnBrk="0" hangingPunct="1"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302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12" y="274630"/>
            <a:ext cx="8915595" cy="114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600159"/>
            <a:ext cx="8915595" cy="452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12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626" y="6356180"/>
            <a:ext cx="3136968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456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864235" rtl="0" eaLnBrk="1" latinLnBrk="0" hangingPunct="1"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302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6731C4-42D5-A4BF-0177-BF3859874946}"/>
              </a:ext>
            </a:extLst>
          </p:cNvPr>
          <p:cNvSpPr txBox="1"/>
          <p:nvPr/>
        </p:nvSpPr>
        <p:spPr>
          <a:xfrm>
            <a:off x="2597227" y="2420888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+mj-ea"/>
                <a:ea typeface="+mj-ea"/>
              </a:rPr>
              <a:t>差异分析脚本说明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0031AD-54C8-B546-F358-96AE87E18343}"/>
              </a:ext>
            </a:extLst>
          </p:cNvPr>
          <p:cNvSpPr txBox="1"/>
          <p:nvPr/>
        </p:nvSpPr>
        <p:spPr>
          <a:xfrm>
            <a:off x="7833320" y="5733256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简仲翔</a:t>
            </a:r>
            <a:endParaRPr lang="en-US" altLang="zh-CN"/>
          </a:p>
          <a:p>
            <a:r>
              <a:rPr lang="en-US" altLang="zh-CN"/>
              <a:t>2025.3.14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F0C9-A7CD-7FCA-82D5-6455FBE8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7FF07D-A484-C36D-21DA-21145C293342}"/>
              </a:ext>
            </a:extLst>
          </p:cNvPr>
          <p:cNvSpPr txBox="1"/>
          <p:nvPr/>
        </p:nvSpPr>
        <p:spPr>
          <a:xfrm>
            <a:off x="992560" y="4046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0.</a:t>
            </a:r>
            <a:r>
              <a:rPr lang="zh-CN" altLang="en-US"/>
              <a:t>配置运行环境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B06368-E2D6-B262-2237-51151A278F82}"/>
              </a:ext>
            </a:extLst>
          </p:cNvPr>
          <p:cNvSpPr txBox="1"/>
          <p:nvPr/>
        </p:nvSpPr>
        <p:spPr>
          <a:xfrm>
            <a:off x="992560" y="1340768"/>
            <a:ext cx="75855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首先需要配置</a:t>
            </a:r>
            <a:r>
              <a:rPr lang="en-US" altLang="zh-CN"/>
              <a:t>conda</a:t>
            </a:r>
            <a:r>
              <a:rPr lang="zh-CN" altLang="en-US"/>
              <a:t>（网上有教程，这里略）</a:t>
            </a:r>
            <a:endParaRPr lang="en-US" altLang="zh-CN"/>
          </a:p>
          <a:p>
            <a:r>
              <a:rPr lang="zh-CN" altLang="en-US"/>
              <a:t>运行</a:t>
            </a:r>
            <a:r>
              <a:rPr lang="en-US" altLang="zh-CN"/>
              <a:t>010.create_env.sh</a:t>
            </a:r>
          </a:p>
          <a:p>
            <a:r>
              <a:rPr lang="zh-CN" altLang="en-US"/>
              <a:t>输入：</a:t>
            </a:r>
            <a:r>
              <a:rPr lang="en-US" altLang="zh-CN"/>
              <a:t>bash 010.create_env.sh</a:t>
            </a:r>
          </a:p>
          <a:p>
            <a:r>
              <a:rPr lang="zh-CN" altLang="en-US"/>
              <a:t>然后安装软件包：</a:t>
            </a:r>
            <a:endParaRPr lang="en-US" altLang="zh-CN"/>
          </a:p>
          <a:p>
            <a:r>
              <a:rPr lang="zh-CN" altLang="en-US"/>
              <a:t>输入：</a:t>
            </a:r>
            <a:r>
              <a:rPr lang="en-US" altLang="zh-CN"/>
              <a:t>011.install_pkg.sh</a:t>
            </a:r>
          </a:p>
          <a:p>
            <a:endParaRPr lang="en-US" altLang="zh-CN"/>
          </a:p>
          <a:p>
            <a:r>
              <a:rPr lang="zh-CN" altLang="en-US"/>
              <a:t>调整</a:t>
            </a:r>
            <a:r>
              <a:rPr lang="en-US" altLang="zh-CN"/>
              <a:t>100.RNA_seq.R</a:t>
            </a:r>
            <a:r>
              <a:rPr lang="zh-CN" altLang="en-US"/>
              <a:t>脚本中</a:t>
            </a:r>
            <a:r>
              <a:rPr lang="en-US" altLang="zh-CN"/>
              <a:t>source</a:t>
            </a:r>
            <a:r>
              <a:rPr lang="zh-CN" altLang="en-US"/>
              <a:t>函数路径，所有函数都在</a:t>
            </a:r>
            <a:r>
              <a:rPr lang="en-US" altLang="zh-CN"/>
              <a:t>jzx_Function</a:t>
            </a:r>
            <a:r>
              <a:rPr lang="zh-CN" altLang="en-US"/>
              <a:t>库中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3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C8041-F78E-511F-5703-2E542E8A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23C6FC-E842-1F9A-2E59-CB0B1C26612A}"/>
              </a:ext>
            </a:extLst>
          </p:cNvPr>
          <p:cNvSpPr txBox="1"/>
          <p:nvPr/>
        </p:nvSpPr>
        <p:spPr>
          <a:xfrm>
            <a:off x="992560" y="404664"/>
            <a:ext cx="268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配置</a:t>
            </a:r>
            <a:r>
              <a:rPr lang="en-US" altLang="zh-CN"/>
              <a:t>DEG_config.tsv</a:t>
            </a:r>
            <a:r>
              <a:rPr lang="zh-CN" altLang="en-US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4E5F0-3456-54A9-9AA5-A625F00F249F}"/>
              </a:ext>
            </a:extLst>
          </p:cNvPr>
          <p:cNvSpPr txBox="1"/>
          <p:nvPr/>
        </p:nvSpPr>
        <p:spPr>
          <a:xfrm>
            <a:off x="4351008" y="836712"/>
            <a:ext cx="57145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</a:rPr>
              <a:t>参数解释：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config &lt;- value</a:t>
            </a:r>
          </a:p>
          <a:p>
            <a:r>
              <a:rPr lang="en-US" altLang="zh-CN" sz="1400">
                <a:latin typeface="+mn-ea"/>
              </a:rPr>
              <a:t>GSE_number &lt;- </a:t>
            </a:r>
            <a:r>
              <a:rPr lang="zh-CN" altLang="en-US" sz="1400">
                <a:latin typeface="+mn-ea"/>
              </a:rPr>
              <a:t>填芯片数据</a:t>
            </a:r>
            <a:r>
              <a:rPr lang="en-US" altLang="zh-CN" sz="1400">
                <a:latin typeface="+mn-ea"/>
              </a:rPr>
              <a:t>GSE</a:t>
            </a:r>
            <a:r>
              <a:rPr lang="zh-CN" altLang="en-US" sz="1400">
                <a:latin typeface="+mn-ea"/>
              </a:rPr>
              <a:t>号，可以自动下载数据并转换芯片</a:t>
            </a:r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，如果不是芯片数据或者已经下载表达矩阵就不填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species &lt;- </a:t>
            </a:r>
            <a:r>
              <a:rPr lang="zh-CN" altLang="en-US" sz="1400">
                <a:latin typeface="+mn-ea"/>
              </a:rPr>
              <a:t>填物种信息，现支持人、小鼠、大鼠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projeid &lt;- 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项目编号</a:t>
            </a:r>
            <a:endParaRPr lang="en-US" altLang="zh-CN" sz="140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>
                <a:latin typeface="+mn-ea"/>
              </a:rPr>
              <a:t>plotid &lt;- </a:t>
            </a:r>
            <a:r>
              <a:rPr lang="zh-CN" altLang="en-US" sz="1400">
                <a:latin typeface="+mn-ea"/>
              </a:rPr>
              <a:t>输出文件的编号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ID_type &lt;- </a:t>
            </a:r>
            <a:r>
              <a:rPr lang="zh-CN" altLang="en-US" sz="1400">
                <a:solidFill>
                  <a:srgbClr val="000000"/>
                </a:solidFill>
                <a:latin typeface="+mn-ea"/>
              </a:rPr>
              <a:t>原始数据的基因</a:t>
            </a:r>
            <a:r>
              <a:rPr lang="en-US" altLang="zh-CN" sz="1400">
                <a:solidFill>
                  <a:srgbClr val="000000"/>
                </a:solidFill>
                <a:latin typeface="+mn-ea"/>
              </a:rPr>
              <a:t>ID</a:t>
            </a:r>
            <a:r>
              <a:rPr lang="zh-CN" altLang="en-US" sz="1400">
                <a:solidFill>
                  <a:srgbClr val="000000"/>
                </a:solidFill>
                <a:latin typeface="+mn-ea"/>
              </a:rPr>
              <a:t>类型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，如果填了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GSE_number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就填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SYMBOL</a:t>
            </a:r>
          </a:p>
          <a:p>
            <a:r>
              <a:rPr lang="en-US" altLang="zh-CN" sz="1400">
                <a:latin typeface="+mn-ea"/>
              </a:rPr>
              <a:t>pvalue_column &lt;- </a:t>
            </a:r>
            <a:r>
              <a:rPr lang="zh-CN" altLang="en-US" sz="1400">
                <a:latin typeface="+mn-ea"/>
              </a:rPr>
              <a:t>差异标准中的</a:t>
            </a:r>
            <a:r>
              <a:rPr lang="en-US" altLang="zh-CN" sz="1400">
                <a:latin typeface="+mn-ea"/>
              </a:rPr>
              <a:t>p</a:t>
            </a:r>
            <a:r>
              <a:rPr lang="zh-CN" altLang="en-US" sz="1400">
                <a:latin typeface="+mn-ea"/>
              </a:rPr>
              <a:t>值类型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pvalue_cutoff &lt;- p</a:t>
            </a:r>
            <a:r>
              <a:rPr lang="zh-CN" altLang="en-US" sz="1400">
                <a:latin typeface="+mn-ea"/>
              </a:rPr>
              <a:t>值筛选标准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FC_cutoff &lt;- FC</a:t>
            </a:r>
            <a:r>
              <a:rPr lang="zh-CN" altLang="en-US" sz="1400">
                <a:latin typeface="+mn-ea"/>
              </a:rPr>
              <a:t>值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go_analysis &lt;- </a:t>
            </a:r>
            <a:r>
              <a:rPr lang="zh-CN" altLang="en-US" sz="1400">
                <a:latin typeface="+mn-ea"/>
              </a:rPr>
              <a:t>是否进行</a:t>
            </a:r>
            <a:r>
              <a:rPr lang="en-US" altLang="zh-CN" sz="1400">
                <a:latin typeface="+mn-ea"/>
              </a:rPr>
              <a:t>GOKEGG</a:t>
            </a:r>
          </a:p>
          <a:p>
            <a:r>
              <a:rPr lang="en-US" altLang="zh-CN" sz="1400">
                <a:latin typeface="+mn-ea"/>
              </a:rPr>
              <a:t>analysis_type &lt;- </a:t>
            </a:r>
            <a:r>
              <a:rPr lang="zh-CN" altLang="en-US" sz="1400">
                <a:latin typeface="+mn-ea"/>
              </a:rPr>
              <a:t>分析方法</a:t>
            </a:r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[ sample_group ] </a:t>
            </a:r>
          </a:p>
          <a:p>
            <a:r>
              <a:rPr lang="en-US" altLang="zh-CN" sz="1400">
                <a:latin typeface="+mn-ea"/>
              </a:rPr>
              <a:t>sample</a:t>
            </a:r>
            <a:r>
              <a:rPr lang="zh-CN" altLang="en-US" sz="1400">
                <a:latin typeface="+mn-ea"/>
              </a:rPr>
              <a:t>列下放样本信息，可以不与表达矩阵的列名排序一一对应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group</a:t>
            </a:r>
            <a:r>
              <a:rPr lang="zh-CN" altLang="en-US" sz="1400">
                <a:latin typeface="+mn-ea"/>
              </a:rPr>
              <a:t>列下面放分组信息，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必须以先实验组再对照组的顺序排列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DA281-0948-CC53-8CFF-216E15B6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196752"/>
            <a:ext cx="4162425" cy="30956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9AF631-8855-F79C-9B1B-76936F7D22BF}"/>
              </a:ext>
            </a:extLst>
          </p:cNvPr>
          <p:cNvSpPr txBox="1"/>
          <p:nvPr/>
        </p:nvSpPr>
        <p:spPr>
          <a:xfrm>
            <a:off x="0" y="4941168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不要随意更改</a:t>
            </a:r>
            <a:r>
              <a:rPr lang="en-US" altLang="zh-CN"/>
              <a:t>DEG_config.tsv</a:t>
            </a:r>
            <a:r>
              <a:rPr lang="zh-CN" altLang="en-US"/>
              <a:t>文件的布局以及文件名称。</a:t>
            </a:r>
          </a:p>
        </p:txBody>
      </p:sp>
    </p:spTree>
    <p:extLst>
      <p:ext uri="{BB962C8B-B14F-4D97-AF65-F5344CB8AC3E}">
        <p14:creationId xmlns:p14="http://schemas.microsoft.com/office/powerpoint/2010/main" val="888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66C2E-D963-0E08-A0B1-D33C9535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7376B7-9EE8-DC78-64D3-8E5856345F93}"/>
              </a:ext>
            </a:extLst>
          </p:cNvPr>
          <p:cNvSpPr txBox="1"/>
          <p:nvPr/>
        </p:nvSpPr>
        <p:spPr>
          <a:xfrm>
            <a:off x="1136576" y="47667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准备数据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DB54A-07E1-EBD1-8110-43177C8E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196752"/>
            <a:ext cx="5400675" cy="2009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129B1-970C-058F-76BD-519A1B7C82AA}"/>
              </a:ext>
            </a:extLst>
          </p:cNvPr>
          <p:cNvSpPr txBox="1"/>
          <p:nvPr/>
        </p:nvSpPr>
        <p:spPr>
          <a:xfrm>
            <a:off x="19701" y="3717032"/>
            <a:ext cx="9886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数据格式：</a:t>
            </a:r>
            <a:endParaRPr lang="en-US" altLang="zh-CN"/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tab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作为分隔符的文本文件</a:t>
            </a:r>
            <a:r>
              <a:rPr lang="zh-CN" altLang="en-US"/>
              <a:t>，文件名必须为，</a:t>
            </a:r>
            <a:r>
              <a:rPr lang="zh-CN" altLang="en-US" sz="1800">
                <a:solidFill>
                  <a:srgbClr val="FF0000"/>
                </a:solidFill>
                <a:latin typeface="+mn-ea"/>
              </a:rPr>
              <a:t>项目编号</a:t>
            </a:r>
            <a:r>
              <a:rPr lang="en-US" altLang="zh-CN" sz="1800">
                <a:latin typeface="+mn-ea"/>
              </a:rPr>
              <a:t>.txt</a:t>
            </a:r>
            <a:r>
              <a:rPr lang="zh-CN" altLang="en-US" sz="1800">
                <a:latin typeface="+mn-ea"/>
              </a:rPr>
              <a:t>或</a:t>
            </a:r>
            <a:r>
              <a:rPr lang="en-US" altLang="zh-CN" sz="1800">
                <a:latin typeface="+mn-ea"/>
              </a:rPr>
              <a:t>.tsv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 ，</a:t>
            </a:r>
            <a:r>
              <a:rPr lang="zh-CN" altLang="en-US" b="0" i="0">
                <a:solidFill>
                  <a:srgbClr val="FF0000"/>
                </a:solidFill>
                <a:effectLst/>
                <a:latin typeface="Helvetica Neue"/>
              </a:rPr>
              <a:t>项目编号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部分替换成你的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DEG_config.tsv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文件中的</a:t>
            </a:r>
            <a:r>
              <a:rPr lang="en-US" altLang="zh-CN" sz="1800">
                <a:latin typeface="+mn-ea"/>
              </a:rPr>
              <a:t>projeid</a:t>
            </a:r>
            <a:r>
              <a:rPr lang="zh-CN" altLang="en-US" sz="1800">
                <a:latin typeface="+mn-ea"/>
              </a:rPr>
              <a:t>。</a:t>
            </a:r>
            <a:endParaRPr lang="en-US" altLang="zh-CN" sz="1800">
              <a:latin typeface="+mn-ea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行名为基因</a:t>
            </a:r>
            <a:r>
              <a:rPr lang="en-US" altLang="zh-CN" b="0" i="0">
                <a:solidFill>
                  <a:srgbClr val="333333"/>
                </a:solidFill>
                <a:effectLst/>
                <a:latin typeface="+mn-ea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，列名为样本名称，对数据的列名排序没有要求，会自动与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+mn-ea"/>
              </a:rPr>
              <a:t>config</a:t>
            </a:r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文件</a:t>
            </a:r>
            <a:r>
              <a:rPr lang="en-US" altLang="zh-CN" sz="1800">
                <a:latin typeface="+mn-ea"/>
              </a:rPr>
              <a:t>sample</a:t>
            </a:r>
            <a:r>
              <a:rPr lang="zh-CN" altLang="en-US" sz="1800">
                <a:latin typeface="+mn-ea"/>
              </a:rPr>
              <a:t>列取交集</a:t>
            </a:r>
            <a:endParaRPr lang="en-US" altLang="zh-CN" sz="1800">
              <a:latin typeface="+mn-ea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249B-CFF4-2DCE-9365-0E044F0C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CCF477-4461-69A0-9AF4-803F3495C8DA}"/>
              </a:ext>
            </a:extLst>
          </p:cNvPr>
          <p:cNvSpPr txBox="1"/>
          <p:nvPr/>
        </p:nvSpPr>
        <p:spPr>
          <a:xfrm>
            <a:off x="1136576" y="33265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准备运行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BDD9C-DF6A-26F8-69A5-EBBCC5743660}"/>
              </a:ext>
            </a:extLst>
          </p:cNvPr>
          <p:cNvSpPr txBox="1"/>
          <p:nvPr/>
        </p:nvSpPr>
        <p:spPr>
          <a:xfrm>
            <a:off x="632520" y="22363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step1:</a:t>
            </a:r>
          </a:p>
          <a:p>
            <a:r>
              <a:rPr lang="zh-CN" altLang="en-US"/>
              <a:t>将准备好的文件放到输出路径中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2721B5-043D-82EF-2B87-69C67FA6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836711"/>
            <a:ext cx="2866667" cy="1152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94FDAF-1B01-AC7A-83C8-BAD8A17F5158}"/>
              </a:ext>
            </a:extLst>
          </p:cNvPr>
          <p:cNvSpPr txBox="1"/>
          <p:nvPr/>
        </p:nvSpPr>
        <p:spPr>
          <a:xfrm>
            <a:off x="632520" y="2967335"/>
            <a:ext cx="5881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step2:</a:t>
            </a:r>
          </a:p>
          <a:p>
            <a:r>
              <a:rPr lang="pt-BR" altLang="zh-CN">
                <a:solidFill>
                  <a:srgbClr val="FF0000"/>
                </a:solidFill>
              </a:rPr>
              <a:t>conda activate /home/jianzhongxiang/miniconda3/envs/R44</a:t>
            </a:r>
          </a:p>
          <a:p>
            <a:r>
              <a:rPr lang="zh-CN" altLang="en-US"/>
              <a:t>激活运行环境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8705C6-27DE-E786-63C2-2F0832D73E25}"/>
              </a:ext>
            </a:extLst>
          </p:cNvPr>
          <p:cNvSpPr txBox="1"/>
          <p:nvPr/>
        </p:nvSpPr>
        <p:spPr>
          <a:xfrm>
            <a:off x="632519" y="4077072"/>
            <a:ext cx="715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step3:</a:t>
            </a:r>
          </a:p>
          <a:p>
            <a:r>
              <a:rPr lang="zh-CN" altLang="en-US">
                <a:solidFill>
                  <a:srgbClr val="FF0000"/>
                </a:solidFill>
              </a:rPr>
              <a:t>nohup Rscript /data/jianzhongxiang/genome_sequence/100.RNA_seq.R &amp;</a:t>
            </a:r>
          </a:p>
          <a:p>
            <a:r>
              <a:rPr lang="zh-CN" altLang="en-US"/>
              <a:t>开始运行</a:t>
            </a:r>
          </a:p>
        </p:txBody>
      </p:sp>
    </p:spTree>
    <p:extLst>
      <p:ext uri="{BB962C8B-B14F-4D97-AF65-F5344CB8AC3E}">
        <p14:creationId xmlns:p14="http://schemas.microsoft.com/office/powerpoint/2010/main" val="2901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英拜生物专业、产品知识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406</Words>
  <Application>Microsoft Office PowerPoint</Application>
  <PresentationFormat>A4 纸张(210x297 毫米)</PresentationFormat>
  <Paragraphs>52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华文楷体</vt:lpstr>
      <vt:lpstr>Arial</vt:lpstr>
      <vt:lpstr>Calibri</vt:lpstr>
      <vt:lpstr>Office 主题</vt:lpstr>
      <vt:lpstr>英拜生物专业、产品知识培训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Office</cp:lastModifiedBy>
  <cp:revision>1224</cp:revision>
  <dcterms:created xsi:type="dcterms:W3CDTF">2016-08-10T03:10:00Z</dcterms:created>
  <dcterms:modified xsi:type="dcterms:W3CDTF">2025-03-17T03:29:48Z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