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8"/>
  </p:notesMasterIdLst>
  <p:handoutMasterIdLst>
    <p:handoutMasterId r:id="rId9"/>
  </p:handoutMasterIdLst>
  <p:sldIdLst>
    <p:sldId id="263" r:id="rId3"/>
    <p:sldId id="269" r:id="rId4"/>
    <p:sldId id="272" r:id="rId5"/>
    <p:sldId id="270" r:id="rId6"/>
    <p:sldId id="271" r:id="rId7"/>
  </p:sldIdLst>
  <p:sldSz cx="9906000" cy="6858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0">
          <p15:clr>
            <a:srgbClr val="A4A3A4"/>
          </p15:clr>
        </p15:guide>
        <p15:guide id="2" pos="3410">
          <p15:clr>
            <a:srgbClr val="A4A3A4"/>
          </p15:clr>
        </p15:guide>
        <p15:guide id="3" orient="horz" pos="2159">
          <p15:clr>
            <a:srgbClr val="A4A3A4"/>
          </p15:clr>
        </p15:guide>
        <p15:guide id="4" pos="3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3300"/>
    <a:srgbClr val="725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8" autoAdjust="0"/>
    <p:restoredTop sz="97751" autoAdjust="0"/>
  </p:normalViewPr>
  <p:slideViewPr>
    <p:cSldViewPr>
      <p:cViewPr varScale="1">
        <p:scale>
          <a:sx n="106" d="100"/>
          <a:sy n="106" d="100"/>
        </p:scale>
        <p:origin x="1650" y="108"/>
      </p:cViewPr>
      <p:guideLst>
        <p:guide orient="horz" pos="2040"/>
        <p:guide pos="3410"/>
        <p:guide orient="horz" pos="2159"/>
        <p:guide pos="31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6AB34-8A59-452B-BDE6-9BC05493CCCE}" type="datetimeFigureOut">
              <a:rPr lang="zh-CN" altLang="en-US" smtClean="0"/>
              <a:pPr/>
              <a:t>2025/3/14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9B486-6C23-4367-AD0E-46D58410AA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3A0E9-44B4-430A-BD63-EBD99E8EEE9F}" type="datetimeFigureOut">
              <a:rPr lang="zh-CN" altLang="en-US" smtClean="0"/>
              <a:pPr/>
              <a:t>2025/3/14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8490C-1A9B-4E87-8BD4-66C0A7F91C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156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佐治亚州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86C5F-58A7-4D5E-AA80-1FF4F6C41EB5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390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CC950-EF32-0A4A-6F23-743163E64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7A311A9-D42A-6ED0-6EEF-7D29BB3F78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D4E3115-DA63-BACD-6D57-904B35E187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佐治亚州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6F1407-A8DE-810F-E9DB-E7682C6FDF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86C5F-58A7-4D5E-AA80-1FF4F6C41EB5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487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3ABC2-7509-2E88-74E6-821BEB3A4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718AB49-5E6C-141D-FF67-310388B62F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11E230D-F189-B7D0-BF8D-34CDACC162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佐治亚州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8D1447-9030-F1EC-A9DA-6542D5040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86C5F-58A7-4D5E-AA80-1FF4F6C41EB5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741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5C417-9B82-E2D0-1839-150902A2E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EDC025B-ACB3-B262-47E3-81B26034BC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DBAB047-AD42-2073-68D9-F0FEFE019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佐治亚州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4CD0D6-10C2-0D17-8568-07565A05D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86C5F-58A7-4D5E-AA80-1FF4F6C41EB5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49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7B46B-572B-0002-6CEE-ABC8CD6BD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4F318B8-7FD4-C428-6DC3-140ECF588D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1BC420D-267A-3A28-915A-D9AB7EC6A2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佐治亚州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0AFCA3-AC19-5162-CDBF-E08F941D29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86C5F-58A7-4D5E-AA80-1FF4F6C41EB5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018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68" y="2130369"/>
            <a:ext cx="8420283" cy="14699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34" y="3886096"/>
            <a:ext cx="6934352" cy="175255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1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4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6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7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92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23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56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2009" y="274631"/>
            <a:ext cx="2228898" cy="585136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12" y="274631"/>
            <a:ext cx="6521593" cy="585136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68" y="2130369"/>
            <a:ext cx="8420283" cy="14699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34" y="3886096"/>
            <a:ext cx="6934352" cy="175255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1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4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6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7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92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23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56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197503" y="6334636"/>
            <a:ext cx="2631357" cy="436570"/>
          </a:xfrm>
          <a:prstGeom prst="rect">
            <a:avLst/>
          </a:prstGeom>
          <a:noFill/>
        </p:spPr>
        <p:txBody>
          <a:bodyPr wrap="square" lIns="86400" tIns="43200" rIns="86400" bIns="43200">
            <a:spAutoFit/>
          </a:bodyPr>
          <a:lstStyle/>
          <a:p>
            <a:pPr algn="ctr"/>
            <a:r>
              <a:rPr lang="zh-CN" altLang="en-US" sz="2270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上海英拜生物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50292" y="6348905"/>
            <a:ext cx="2002600" cy="38318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altLang="zh-CN" sz="1890" b="1" dirty="0">
                <a:ln>
                  <a:prstDash val="solid"/>
                </a:ln>
                <a:gradFill rotWithShape="1">
                  <a:gsLst>
                    <a:gs pos="0">
                      <a:srgbClr val="8064A2">
                        <a:tint val="70000"/>
                        <a:satMod val="200000"/>
                      </a:srgbClr>
                    </a:gs>
                    <a:gs pos="40000">
                      <a:srgbClr val="8064A2">
                        <a:tint val="90000"/>
                        <a:satMod val="130000"/>
                      </a:srgbClr>
                    </a:gs>
                    <a:gs pos="50000">
                      <a:srgbClr val="8064A2">
                        <a:tint val="90000"/>
                        <a:satMod val="130000"/>
                      </a:srgbClr>
                    </a:gs>
                    <a:gs pos="68000">
                      <a:srgbClr val="8064A2">
                        <a:tint val="90000"/>
                        <a:satMod val="130000"/>
                      </a:srgbClr>
                    </a:gs>
                    <a:gs pos="100000">
                      <a:srgbClr val="8064A2">
                        <a:tint val="70000"/>
                        <a:satMod val="200000"/>
                      </a:srgbClr>
                    </a:gs>
                  </a:gsLst>
                  <a:lin ang="5400000"/>
                </a:gradFill>
                <a:effectLst>
                  <a:outerShdw blurRad="88000" dist="50800" dir="5040000" algn="tl">
                    <a:srgbClr val="8064A2">
                      <a:tint val="80000"/>
                      <a:satMod val="250000"/>
                      <a:alpha val="45000"/>
                    </a:srgbClr>
                  </a:outerShdw>
                </a:effectLst>
              </a:rPr>
              <a:t>www.yingbio.com</a:t>
            </a:r>
            <a:endParaRPr lang="zh-CN" altLang="en-US" sz="1890" b="1" dirty="0">
              <a:ln>
                <a:prstDash val="solid"/>
              </a:ln>
              <a:gradFill rotWithShape="1">
                <a:gsLst>
                  <a:gs pos="0">
                    <a:srgbClr val="8064A2">
                      <a:tint val="70000"/>
                      <a:satMod val="200000"/>
                    </a:srgbClr>
                  </a:gs>
                  <a:gs pos="40000">
                    <a:srgbClr val="8064A2">
                      <a:tint val="90000"/>
                      <a:satMod val="130000"/>
                    </a:srgbClr>
                  </a:gs>
                  <a:gs pos="50000">
                    <a:srgbClr val="8064A2">
                      <a:tint val="90000"/>
                      <a:satMod val="130000"/>
                    </a:srgbClr>
                  </a:gs>
                  <a:gs pos="68000">
                    <a:srgbClr val="8064A2">
                      <a:tint val="90000"/>
                      <a:satMod val="130000"/>
                    </a:srgbClr>
                  </a:gs>
                  <a:gs pos="100000">
                    <a:srgbClr val="8064A2">
                      <a:tint val="70000"/>
                      <a:satMod val="200000"/>
                    </a:srgbClr>
                  </a:gs>
                </a:gsLst>
                <a:lin ang="5400000"/>
              </a:gradFill>
              <a:effectLst>
                <a:outerShdw blurRad="88000" dist="50800" dir="5040000" algn="tl">
                  <a:srgbClr val="8064A2">
                    <a:tint val="80000"/>
                    <a:satMod val="250000"/>
                    <a:alpha val="45000"/>
                  </a:srgbClr>
                </a:outerShdw>
              </a:effectLst>
            </a:endParaRPr>
          </a:p>
        </p:txBody>
      </p:sp>
      <p:pic>
        <p:nvPicPr>
          <p:cNvPr id="12" name="图片 11" descr="英拜生物科技 LOGO.jpg"/>
          <p:cNvPicPr>
            <a:picLocks noChangeAspect="1"/>
          </p:cNvPicPr>
          <p:nvPr userDrawn="1"/>
        </p:nvPicPr>
        <p:blipFill>
          <a:blip r:embed="rId2" cstate="print"/>
          <a:srcRect l="12473" t="6795" r="18032" b="24306"/>
          <a:stretch>
            <a:fillRect/>
          </a:stretch>
        </p:blipFill>
        <p:spPr>
          <a:xfrm>
            <a:off x="-24489" y="26239"/>
            <a:ext cx="1155090" cy="110883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197503" y="6334636"/>
            <a:ext cx="2631357" cy="436570"/>
          </a:xfrm>
          <a:prstGeom prst="rect">
            <a:avLst/>
          </a:prstGeom>
          <a:noFill/>
        </p:spPr>
        <p:txBody>
          <a:bodyPr wrap="square" lIns="86400" tIns="43200" rIns="86400" bIns="43200">
            <a:spAutoFit/>
          </a:bodyPr>
          <a:lstStyle/>
          <a:p>
            <a:pPr algn="ctr"/>
            <a:r>
              <a:rPr lang="zh-CN" altLang="en-US" sz="2270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上海英拜生物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95312" y="1600159"/>
            <a:ext cx="8915595" cy="452584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" y="1124713"/>
            <a:ext cx="9906217" cy="0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图片 11" descr="英拜生物科技 LOGO.jpg"/>
          <p:cNvPicPr>
            <a:picLocks noChangeAspect="1"/>
          </p:cNvPicPr>
          <p:nvPr userDrawn="1"/>
        </p:nvPicPr>
        <p:blipFill>
          <a:blip r:embed="rId2" cstate="print"/>
          <a:srcRect l="12473" t="6795" r="18032" b="24306"/>
          <a:stretch>
            <a:fillRect/>
          </a:stretch>
        </p:blipFill>
        <p:spPr>
          <a:xfrm>
            <a:off x="-24489" y="26239"/>
            <a:ext cx="1155090" cy="110883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/>
          <p:cNvSpPr txBox="1"/>
          <p:nvPr userDrawn="1"/>
        </p:nvSpPr>
        <p:spPr>
          <a:xfrm>
            <a:off x="250292" y="6348905"/>
            <a:ext cx="2002600" cy="38318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altLang="zh-CN" sz="1890" b="1" dirty="0">
                <a:ln>
                  <a:prstDash val="solid"/>
                </a:ln>
                <a:gradFill rotWithShape="1">
                  <a:gsLst>
                    <a:gs pos="0">
                      <a:srgbClr val="8064A2">
                        <a:tint val="70000"/>
                        <a:satMod val="200000"/>
                      </a:srgbClr>
                    </a:gs>
                    <a:gs pos="40000">
                      <a:srgbClr val="8064A2">
                        <a:tint val="90000"/>
                        <a:satMod val="130000"/>
                      </a:srgbClr>
                    </a:gs>
                    <a:gs pos="50000">
                      <a:srgbClr val="8064A2">
                        <a:tint val="90000"/>
                        <a:satMod val="130000"/>
                      </a:srgbClr>
                    </a:gs>
                    <a:gs pos="68000">
                      <a:srgbClr val="8064A2">
                        <a:tint val="90000"/>
                        <a:satMod val="130000"/>
                      </a:srgbClr>
                    </a:gs>
                    <a:gs pos="100000">
                      <a:srgbClr val="8064A2">
                        <a:tint val="70000"/>
                        <a:satMod val="200000"/>
                      </a:srgbClr>
                    </a:gs>
                  </a:gsLst>
                  <a:lin ang="5400000"/>
                </a:gradFill>
                <a:effectLst>
                  <a:outerShdw blurRad="88000" dist="50800" dir="5040000" algn="tl">
                    <a:srgbClr val="8064A2">
                      <a:tint val="80000"/>
                      <a:satMod val="250000"/>
                      <a:alpha val="45000"/>
                    </a:srgbClr>
                  </a:outerShdw>
                </a:effectLst>
              </a:rPr>
              <a:t>www.yingbio.com</a:t>
            </a:r>
            <a:endParaRPr lang="zh-CN" altLang="en-US" sz="1890" b="1" dirty="0">
              <a:ln>
                <a:prstDash val="solid"/>
              </a:ln>
              <a:gradFill rotWithShape="1">
                <a:gsLst>
                  <a:gs pos="0">
                    <a:srgbClr val="8064A2">
                      <a:tint val="70000"/>
                      <a:satMod val="200000"/>
                    </a:srgbClr>
                  </a:gs>
                  <a:gs pos="40000">
                    <a:srgbClr val="8064A2">
                      <a:tint val="90000"/>
                      <a:satMod val="130000"/>
                    </a:srgbClr>
                  </a:gs>
                  <a:gs pos="50000">
                    <a:srgbClr val="8064A2">
                      <a:tint val="90000"/>
                      <a:satMod val="130000"/>
                    </a:srgbClr>
                  </a:gs>
                  <a:gs pos="68000">
                    <a:srgbClr val="8064A2">
                      <a:tint val="90000"/>
                      <a:satMod val="130000"/>
                    </a:srgbClr>
                  </a:gs>
                  <a:gs pos="100000">
                    <a:srgbClr val="8064A2">
                      <a:tint val="70000"/>
                      <a:satMod val="200000"/>
                    </a:srgbClr>
                  </a:gs>
                </a:gsLst>
                <a:lin ang="5400000"/>
              </a:gradFill>
              <a:effectLst>
                <a:outerShdw blurRad="88000" dist="50800" dir="5040000" algn="tl">
                  <a:srgbClr val="8064A2">
                    <a:tint val="80000"/>
                    <a:satMod val="250000"/>
                    <a:alpha val="45000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 descr="英拜生物科技 LOGO.jpg"/>
          <p:cNvPicPr>
            <a:picLocks noChangeAspect="1"/>
          </p:cNvPicPr>
          <p:nvPr userDrawn="1"/>
        </p:nvPicPr>
        <p:blipFill>
          <a:blip r:embed="rId2" cstate="print"/>
          <a:srcRect l="12473" t="6795" r="18032" b="24306"/>
          <a:stretch>
            <a:fillRect/>
          </a:stretch>
        </p:blipFill>
        <p:spPr>
          <a:xfrm>
            <a:off x="-24489" y="26239"/>
            <a:ext cx="1155090" cy="110883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9" name="直接连接符 8"/>
          <p:cNvCxnSpPr/>
          <p:nvPr userDrawn="1"/>
        </p:nvCxnSpPr>
        <p:spPr>
          <a:xfrm>
            <a:off x="1" y="1124713"/>
            <a:ext cx="9906217" cy="0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50292" y="6348905"/>
            <a:ext cx="2002600" cy="38318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altLang="zh-CN" sz="1890" b="1" dirty="0">
                <a:ln>
                  <a:prstDash val="solid"/>
                </a:ln>
                <a:gradFill rotWithShape="1">
                  <a:gsLst>
                    <a:gs pos="0">
                      <a:srgbClr val="8064A2">
                        <a:tint val="70000"/>
                        <a:satMod val="200000"/>
                      </a:srgbClr>
                    </a:gs>
                    <a:gs pos="40000">
                      <a:srgbClr val="8064A2">
                        <a:tint val="90000"/>
                        <a:satMod val="130000"/>
                      </a:srgbClr>
                    </a:gs>
                    <a:gs pos="50000">
                      <a:srgbClr val="8064A2">
                        <a:tint val="90000"/>
                        <a:satMod val="130000"/>
                      </a:srgbClr>
                    </a:gs>
                    <a:gs pos="68000">
                      <a:srgbClr val="8064A2">
                        <a:tint val="90000"/>
                        <a:satMod val="130000"/>
                      </a:srgbClr>
                    </a:gs>
                    <a:gs pos="100000">
                      <a:srgbClr val="8064A2">
                        <a:tint val="70000"/>
                        <a:satMod val="200000"/>
                      </a:srgbClr>
                    </a:gs>
                  </a:gsLst>
                  <a:lin ang="5400000"/>
                </a:gradFill>
                <a:effectLst>
                  <a:outerShdw blurRad="88000" dist="50800" dir="5040000" algn="tl">
                    <a:srgbClr val="8064A2">
                      <a:tint val="80000"/>
                      <a:satMod val="250000"/>
                      <a:alpha val="45000"/>
                    </a:srgbClr>
                  </a:outerShdw>
                </a:effectLst>
              </a:rPr>
              <a:t>www.yingbio.com</a:t>
            </a:r>
            <a:endParaRPr lang="zh-CN" altLang="en-US" sz="1890" b="1" dirty="0">
              <a:ln>
                <a:prstDash val="solid"/>
              </a:ln>
              <a:gradFill rotWithShape="1">
                <a:gsLst>
                  <a:gs pos="0">
                    <a:srgbClr val="8064A2">
                      <a:tint val="70000"/>
                      <a:satMod val="200000"/>
                    </a:srgbClr>
                  </a:gs>
                  <a:gs pos="40000">
                    <a:srgbClr val="8064A2">
                      <a:tint val="90000"/>
                      <a:satMod val="130000"/>
                    </a:srgbClr>
                  </a:gs>
                  <a:gs pos="50000">
                    <a:srgbClr val="8064A2">
                      <a:tint val="90000"/>
                      <a:satMod val="130000"/>
                    </a:srgbClr>
                  </a:gs>
                  <a:gs pos="68000">
                    <a:srgbClr val="8064A2">
                      <a:tint val="90000"/>
                      <a:satMod val="130000"/>
                    </a:srgbClr>
                  </a:gs>
                  <a:gs pos="100000">
                    <a:srgbClr val="8064A2">
                      <a:tint val="70000"/>
                      <a:satMod val="200000"/>
                    </a:srgbClr>
                  </a:gs>
                </a:gsLst>
                <a:lin ang="5400000"/>
              </a:gradFill>
              <a:effectLst>
                <a:outerShdw blurRad="88000" dist="50800" dir="5040000" algn="tl">
                  <a:srgbClr val="8064A2">
                    <a:tint val="80000"/>
                    <a:satMod val="250000"/>
                    <a:alpha val="45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7197503" y="6334636"/>
            <a:ext cx="2631357" cy="436570"/>
          </a:xfrm>
          <a:prstGeom prst="rect">
            <a:avLst/>
          </a:prstGeom>
          <a:noFill/>
        </p:spPr>
        <p:txBody>
          <a:bodyPr wrap="square" lIns="86400" tIns="43200" rIns="86400" bIns="43200">
            <a:spAutoFit/>
          </a:bodyPr>
          <a:lstStyle/>
          <a:p>
            <a:pPr algn="ctr"/>
            <a:r>
              <a:rPr lang="zh-CN" altLang="en-US" sz="2270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上海英拜生物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26" y="4406782"/>
            <a:ext cx="8420283" cy="1362039"/>
          </a:xfrm>
        </p:spPr>
        <p:txBody>
          <a:bodyPr anchor="t"/>
          <a:lstStyle>
            <a:lvl1pPr algn="l">
              <a:defRPr sz="378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26" y="2906636"/>
            <a:ext cx="8420283" cy="1500147"/>
          </a:xfrm>
        </p:spPr>
        <p:txBody>
          <a:bodyPr anchor="b"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4318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12" y="1600159"/>
            <a:ext cx="4375245" cy="4525842"/>
          </a:xfrm>
        </p:spPr>
        <p:txBody>
          <a:bodyPr/>
          <a:lstStyle>
            <a:lvl1pPr>
              <a:defRPr sz="2645"/>
            </a:lvl1pPr>
            <a:lvl2pPr>
              <a:defRPr sz="2270"/>
            </a:lvl2pPr>
            <a:lvl3pPr>
              <a:defRPr sz="189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660" y="1600159"/>
            <a:ext cx="4375245" cy="4525842"/>
          </a:xfrm>
        </p:spPr>
        <p:txBody>
          <a:bodyPr/>
          <a:lstStyle>
            <a:lvl1pPr>
              <a:defRPr sz="2645"/>
            </a:lvl1pPr>
            <a:lvl2pPr>
              <a:defRPr sz="2270"/>
            </a:lvl2pPr>
            <a:lvl3pPr>
              <a:defRPr sz="189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12" y="1535072"/>
            <a:ext cx="4376966" cy="639746"/>
          </a:xfrm>
        </p:spPr>
        <p:txBody>
          <a:bodyPr anchor="b"/>
          <a:lstStyle>
            <a:lvl1pPr marL="0" indent="0">
              <a:buNone/>
              <a:defRPr sz="2270" b="1"/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12" y="2174817"/>
            <a:ext cx="4376966" cy="3951182"/>
          </a:xfrm>
        </p:spPr>
        <p:txBody>
          <a:bodyPr/>
          <a:lstStyle>
            <a:lvl1pPr>
              <a:defRPr sz="2270"/>
            </a:lvl1pPr>
            <a:lvl2pPr>
              <a:defRPr sz="1890"/>
            </a:lvl2pPr>
            <a:lvl3pPr>
              <a:defRPr sz="1700"/>
            </a:lvl3pPr>
            <a:lvl4pPr>
              <a:defRPr sz="1510"/>
            </a:lvl4pPr>
            <a:lvl5pPr>
              <a:defRPr sz="1510"/>
            </a:lvl5pPr>
            <a:lvl6pPr>
              <a:defRPr sz="1510"/>
            </a:lvl6pPr>
            <a:lvl7pPr>
              <a:defRPr sz="1510"/>
            </a:lvl7pPr>
            <a:lvl8pPr>
              <a:defRPr sz="1510"/>
            </a:lvl8pPr>
            <a:lvl9pPr>
              <a:defRPr sz="151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222" y="1535072"/>
            <a:ext cx="4378686" cy="639746"/>
          </a:xfrm>
        </p:spPr>
        <p:txBody>
          <a:bodyPr anchor="b"/>
          <a:lstStyle>
            <a:lvl1pPr marL="0" indent="0">
              <a:buNone/>
              <a:defRPr sz="2270" b="1"/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222" y="2174817"/>
            <a:ext cx="4378686" cy="3951182"/>
          </a:xfrm>
        </p:spPr>
        <p:txBody>
          <a:bodyPr/>
          <a:lstStyle>
            <a:lvl1pPr>
              <a:defRPr sz="2270"/>
            </a:lvl1pPr>
            <a:lvl2pPr>
              <a:defRPr sz="1890"/>
            </a:lvl2pPr>
            <a:lvl3pPr>
              <a:defRPr sz="1700"/>
            </a:lvl3pPr>
            <a:lvl4pPr>
              <a:defRPr sz="1510"/>
            </a:lvl4pPr>
            <a:lvl5pPr>
              <a:defRPr sz="1510"/>
            </a:lvl5pPr>
            <a:lvl6pPr>
              <a:defRPr sz="1510"/>
            </a:lvl6pPr>
            <a:lvl7pPr>
              <a:defRPr sz="1510"/>
            </a:lvl7pPr>
            <a:lvl8pPr>
              <a:defRPr sz="1510"/>
            </a:lvl8pPr>
            <a:lvl9pPr>
              <a:defRPr sz="151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14" y="273042"/>
            <a:ext cx="3259077" cy="1162020"/>
          </a:xfrm>
        </p:spPr>
        <p:txBody>
          <a:bodyPr anchor="b"/>
          <a:lstStyle>
            <a:lvl1pPr algn="l">
              <a:defRPr sz="189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057" y="273045"/>
            <a:ext cx="5537850" cy="5852955"/>
          </a:xfrm>
        </p:spPr>
        <p:txBody>
          <a:bodyPr/>
          <a:lstStyle>
            <a:lvl1pPr>
              <a:defRPr sz="3025"/>
            </a:lvl1pPr>
            <a:lvl2pPr>
              <a:defRPr sz="2645"/>
            </a:lvl2pPr>
            <a:lvl3pPr>
              <a:defRPr sz="227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14" y="1435064"/>
            <a:ext cx="3259077" cy="4690937"/>
          </a:xfrm>
        </p:spPr>
        <p:txBody>
          <a:bodyPr/>
          <a:lstStyle>
            <a:lvl1pPr marL="0" indent="0">
              <a:buNone/>
              <a:defRPr sz="1325"/>
            </a:lvl1pPr>
            <a:lvl2pPr marL="431800" indent="0">
              <a:buNone/>
              <a:defRPr sz="1135"/>
            </a:lvl2pPr>
            <a:lvl3pPr marL="864235" indent="0">
              <a:buNone/>
              <a:defRPr sz="945"/>
            </a:lvl3pPr>
            <a:lvl4pPr marL="1296035" indent="0">
              <a:buNone/>
              <a:defRPr sz="850"/>
            </a:lvl4pPr>
            <a:lvl5pPr marL="1727835" indent="0">
              <a:buNone/>
              <a:defRPr sz="850"/>
            </a:lvl5pPr>
            <a:lvl6pPr marL="2160270" indent="0">
              <a:buNone/>
              <a:defRPr sz="850"/>
            </a:lvl6pPr>
            <a:lvl7pPr marL="2592070" indent="0">
              <a:buNone/>
              <a:defRPr sz="850"/>
            </a:lvl7pPr>
            <a:lvl8pPr marL="3023870" indent="0">
              <a:buNone/>
              <a:defRPr sz="850"/>
            </a:lvl8pPr>
            <a:lvl9pPr marL="3456305" indent="0">
              <a:buNone/>
              <a:defRPr sz="8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87" y="4800471"/>
            <a:ext cx="5943730" cy="566723"/>
          </a:xfrm>
        </p:spPr>
        <p:txBody>
          <a:bodyPr anchor="b"/>
          <a:lstStyle>
            <a:lvl1pPr algn="l">
              <a:defRPr sz="189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87" y="612759"/>
            <a:ext cx="5943730" cy="4114689"/>
          </a:xfrm>
        </p:spPr>
        <p:txBody>
          <a:bodyPr/>
          <a:lstStyle>
            <a:lvl1pPr marL="0" indent="0">
              <a:buNone/>
              <a:defRPr sz="3025"/>
            </a:lvl1pPr>
            <a:lvl2pPr marL="431800" indent="0">
              <a:buNone/>
              <a:defRPr sz="2645"/>
            </a:lvl2pPr>
            <a:lvl3pPr marL="864235" indent="0">
              <a:buNone/>
              <a:defRPr sz="2270"/>
            </a:lvl3pPr>
            <a:lvl4pPr marL="1296035" indent="0">
              <a:buNone/>
              <a:defRPr sz="1890"/>
            </a:lvl4pPr>
            <a:lvl5pPr marL="1727835" indent="0">
              <a:buNone/>
              <a:defRPr sz="1890"/>
            </a:lvl5pPr>
            <a:lvl6pPr marL="2160270" indent="0">
              <a:buNone/>
              <a:defRPr sz="1890"/>
            </a:lvl6pPr>
            <a:lvl7pPr marL="2592070" indent="0">
              <a:buNone/>
              <a:defRPr sz="1890"/>
            </a:lvl7pPr>
            <a:lvl8pPr marL="3023870" indent="0">
              <a:buNone/>
              <a:defRPr sz="1890"/>
            </a:lvl8pPr>
            <a:lvl9pPr marL="3456305" indent="0">
              <a:buNone/>
              <a:defRPr sz="189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87" y="5367194"/>
            <a:ext cx="5943730" cy="804841"/>
          </a:xfrm>
        </p:spPr>
        <p:txBody>
          <a:bodyPr/>
          <a:lstStyle>
            <a:lvl1pPr marL="0" indent="0">
              <a:buNone/>
              <a:defRPr sz="1325"/>
            </a:lvl1pPr>
            <a:lvl2pPr marL="431800" indent="0">
              <a:buNone/>
              <a:defRPr sz="1135"/>
            </a:lvl2pPr>
            <a:lvl3pPr marL="864235" indent="0">
              <a:buNone/>
              <a:defRPr sz="945"/>
            </a:lvl3pPr>
            <a:lvl4pPr marL="1296035" indent="0">
              <a:buNone/>
              <a:defRPr sz="850"/>
            </a:lvl4pPr>
            <a:lvl5pPr marL="1727835" indent="0">
              <a:buNone/>
              <a:defRPr sz="850"/>
            </a:lvl5pPr>
            <a:lvl6pPr marL="2160270" indent="0">
              <a:buNone/>
              <a:defRPr sz="850"/>
            </a:lvl6pPr>
            <a:lvl7pPr marL="2592070" indent="0">
              <a:buNone/>
              <a:defRPr sz="850"/>
            </a:lvl7pPr>
            <a:lvl8pPr marL="3023870" indent="0">
              <a:buNone/>
              <a:defRPr sz="850"/>
            </a:lvl8pPr>
            <a:lvl9pPr marL="3456305" indent="0">
              <a:buNone/>
              <a:defRPr sz="8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2009" y="274631"/>
            <a:ext cx="2228898" cy="585136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12" y="274631"/>
            <a:ext cx="6521593" cy="585136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26" y="4406782"/>
            <a:ext cx="8420283" cy="1362039"/>
          </a:xfrm>
        </p:spPr>
        <p:txBody>
          <a:bodyPr anchor="t"/>
          <a:lstStyle>
            <a:lvl1pPr algn="l">
              <a:defRPr sz="378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26" y="2906636"/>
            <a:ext cx="8420283" cy="1500147"/>
          </a:xfrm>
        </p:spPr>
        <p:txBody>
          <a:bodyPr anchor="b"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4318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12" y="1600159"/>
            <a:ext cx="4375245" cy="4525842"/>
          </a:xfrm>
        </p:spPr>
        <p:txBody>
          <a:bodyPr/>
          <a:lstStyle>
            <a:lvl1pPr>
              <a:defRPr sz="2645"/>
            </a:lvl1pPr>
            <a:lvl2pPr>
              <a:defRPr sz="2270"/>
            </a:lvl2pPr>
            <a:lvl3pPr>
              <a:defRPr sz="189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660" y="1600159"/>
            <a:ext cx="4375245" cy="4525842"/>
          </a:xfrm>
        </p:spPr>
        <p:txBody>
          <a:bodyPr/>
          <a:lstStyle>
            <a:lvl1pPr>
              <a:defRPr sz="2645"/>
            </a:lvl1pPr>
            <a:lvl2pPr>
              <a:defRPr sz="2270"/>
            </a:lvl2pPr>
            <a:lvl3pPr>
              <a:defRPr sz="189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12" y="1535072"/>
            <a:ext cx="4376966" cy="639746"/>
          </a:xfrm>
        </p:spPr>
        <p:txBody>
          <a:bodyPr anchor="b"/>
          <a:lstStyle>
            <a:lvl1pPr marL="0" indent="0">
              <a:buNone/>
              <a:defRPr sz="2270" b="1"/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12" y="2174817"/>
            <a:ext cx="4376966" cy="3951182"/>
          </a:xfrm>
        </p:spPr>
        <p:txBody>
          <a:bodyPr/>
          <a:lstStyle>
            <a:lvl1pPr>
              <a:defRPr sz="2270"/>
            </a:lvl1pPr>
            <a:lvl2pPr>
              <a:defRPr sz="1890"/>
            </a:lvl2pPr>
            <a:lvl3pPr>
              <a:defRPr sz="1700"/>
            </a:lvl3pPr>
            <a:lvl4pPr>
              <a:defRPr sz="1510"/>
            </a:lvl4pPr>
            <a:lvl5pPr>
              <a:defRPr sz="1510"/>
            </a:lvl5pPr>
            <a:lvl6pPr>
              <a:defRPr sz="1510"/>
            </a:lvl6pPr>
            <a:lvl7pPr>
              <a:defRPr sz="1510"/>
            </a:lvl7pPr>
            <a:lvl8pPr>
              <a:defRPr sz="1510"/>
            </a:lvl8pPr>
            <a:lvl9pPr>
              <a:defRPr sz="151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222" y="1535072"/>
            <a:ext cx="4378686" cy="639746"/>
          </a:xfrm>
        </p:spPr>
        <p:txBody>
          <a:bodyPr anchor="b"/>
          <a:lstStyle>
            <a:lvl1pPr marL="0" indent="0">
              <a:buNone/>
              <a:defRPr sz="2270" b="1"/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222" y="2174817"/>
            <a:ext cx="4378686" cy="3951182"/>
          </a:xfrm>
        </p:spPr>
        <p:txBody>
          <a:bodyPr/>
          <a:lstStyle>
            <a:lvl1pPr>
              <a:defRPr sz="2270"/>
            </a:lvl1pPr>
            <a:lvl2pPr>
              <a:defRPr sz="1890"/>
            </a:lvl2pPr>
            <a:lvl3pPr>
              <a:defRPr sz="1700"/>
            </a:lvl3pPr>
            <a:lvl4pPr>
              <a:defRPr sz="1510"/>
            </a:lvl4pPr>
            <a:lvl5pPr>
              <a:defRPr sz="1510"/>
            </a:lvl5pPr>
            <a:lvl6pPr>
              <a:defRPr sz="1510"/>
            </a:lvl6pPr>
            <a:lvl7pPr>
              <a:defRPr sz="1510"/>
            </a:lvl7pPr>
            <a:lvl8pPr>
              <a:defRPr sz="1510"/>
            </a:lvl8pPr>
            <a:lvl9pPr>
              <a:defRPr sz="151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14" y="273042"/>
            <a:ext cx="3259077" cy="1162020"/>
          </a:xfrm>
        </p:spPr>
        <p:txBody>
          <a:bodyPr anchor="b"/>
          <a:lstStyle>
            <a:lvl1pPr algn="l">
              <a:defRPr sz="189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057" y="273045"/>
            <a:ext cx="5537850" cy="5852955"/>
          </a:xfrm>
        </p:spPr>
        <p:txBody>
          <a:bodyPr/>
          <a:lstStyle>
            <a:lvl1pPr>
              <a:defRPr sz="3025"/>
            </a:lvl1pPr>
            <a:lvl2pPr>
              <a:defRPr sz="2645"/>
            </a:lvl2pPr>
            <a:lvl3pPr>
              <a:defRPr sz="227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14" y="1435064"/>
            <a:ext cx="3259077" cy="4690937"/>
          </a:xfrm>
        </p:spPr>
        <p:txBody>
          <a:bodyPr/>
          <a:lstStyle>
            <a:lvl1pPr marL="0" indent="0">
              <a:buNone/>
              <a:defRPr sz="1325"/>
            </a:lvl1pPr>
            <a:lvl2pPr marL="431800" indent="0">
              <a:buNone/>
              <a:defRPr sz="1135"/>
            </a:lvl2pPr>
            <a:lvl3pPr marL="864235" indent="0">
              <a:buNone/>
              <a:defRPr sz="945"/>
            </a:lvl3pPr>
            <a:lvl4pPr marL="1296035" indent="0">
              <a:buNone/>
              <a:defRPr sz="850"/>
            </a:lvl4pPr>
            <a:lvl5pPr marL="1727835" indent="0">
              <a:buNone/>
              <a:defRPr sz="850"/>
            </a:lvl5pPr>
            <a:lvl6pPr marL="2160270" indent="0">
              <a:buNone/>
              <a:defRPr sz="850"/>
            </a:lvl6pPr>
            <a:lvl7pPr marL="2592070" indent="0">
              <a:buNone/>
              <a:defRPr sz="850"/>
            </a:lvl7pPr>
            <a:lvl8pPr marL="3023870" indent="0">
              <a:buNone/>
              <a:defRPr sz="850"/>
            </a:lvl8pPr>
            <a:lvl9pPr marL="3456305" indent="0">
              <a:buNone/>
              <a:defRPr sz="8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87" y="4800471"/>
            <a:ext cx="5943730" cy="566723"/>
          </a:xfrm>
        </p:spPr>
        <p:txBody>
          <a:bodyPr anchor="b"/>
          <a:lstStyle>
            <a:lvl1pPr algn="l">
              <a:defRPr sz="189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87" y="612759"/>
            <a:ext cx="5943730" cy="4114689"/>
          </a:xfrm>
        </p:spPr>
        <p:txBody>
          <a:bodyPr/>
          <a:lstStyle>
            <a:lvl1pPr marL="0" indent="0">
              <a:buNone/>
              <a:defRPr sz="3025"/>
            </a:lvl1pPr>
            <a:lvl2pPr marL="431800" indent="0">
              <a:buNone/>
              <a:defRPr sz="2645"/>
            </a:lvl2pPr>
            <a:lvl3pPr marL="864235" indent="0">
              <a:buNone/>
              <a:defRPr sz="2270"/>
            </a:lvl3pPr>
            <a:lvl4pPr marL="1296035" indent="0">
              <a:buNone/>
              <a:defRPr sz="1890"/>
            </a:lvl4pPr>
            <a:lvl5pPr marL="1727835" indent="0">
              <a:buNone/>
              <a:defRPr sz="1890"/>
            </a:lvl5pPr>
            <a:lvl6pPr marL="2160270" indent="0">
              <a:buNone/>
              <a:defRPr sz="1890"/>
            </a:lvl6pPr>
            <a:lvl7pPr marL="2592070" indent="0">
              <a:buNone/>
              <a:defRPr sz="1890"/>
            </a:lvl7pPr>
            <a:lvl8pPr marL="3023870" indent="0">
              <a:buNone/>
              <a:defRPr sz="1890"/>
            </a:lvl8pPr>
            <a:lvl9pPr marL="3456305" indent="0">
              <a:buNone/>
              <a:defRPr sz="189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87" y="5367194"/>
            <a:ext cx="5943730" cy="804841"/>
          </a:xfrm>
        </p:spPr>
        <p:txBody>
          <a:bodyPr/>
          <a:lstStyle>
            <a:lvl1pPr marL="0" indent="0">
              <a:buNone/>
              <a:defRPr sz="1325"/>
            </a:lvl1pPr>
            <a:lvl2pPr marL="431800" indent="0">
              <a:buNone/>
              <a:defRPr sz="1135"/>
            </a:lvl2pPr>
            <a:lvl3pPr marL="864235" indent="0">
              <a:buNone/>
              <a:defRPr sz="945"/>
            </a:lvl3pPr>
            <a:lvl4pPr marL="1296035" indent="0">
              <a:buNone/>
              <a:defRPr sz="850"/>
            </a:lvl4pPr>
            <a:lvl5pPr marL="1727835" indent="0">
              <a:buNone/>
              <a:defRPr sz="850"/>
            </a:lvl5pPr>
            <a:lvl6pPr marL="2160270" indent="0">
              <a:buNone/>
              <a:defRPr sz="850"/>
            </a:lvl6pPr>
            <a:lvl7pPr marL="2592070" indent="0">
              <a:buNone/>
              <a:defRPr sz="850"/>
            </a:lvl7pPr>
            <a:lvl8pPr marL="3023870" indent="0">
              <a:buNone/>
              <a:defRPr sz="850"/>
            </a:lvl8pPr>
            <a:lvl9pPr marL="3456305" indent="0">
              <a:buNone/>
              <a:defRPr sz="8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12" y="274630"/>
            <a:ext cx="8915595" cy="1142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12" y="1600159"/>
            <a:ext cx="8915595" cy="4525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12" y="6356180"/>
            <a:ext cx="2311451" cy="365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626" y="6356180"/>
            <a:ext cx="3136968" cy="365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456" y="6356180"/>
            <a:ext cx="2311451" cy="365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864235" rtl="0" eaLnBrk="1" latinLnBrk="0" hangingPunct="1">
        <a:spcBef>
          <a:spcPct val="0"/>
        </a:spcBef>
        <a:buNone/>
        <a:defRPr sz="4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850" indent="-323850" algn="l" defTabSz="864235" rtl="0" eaLnBrk="1" latinLnBrk="0" hangingPunct="1">
        <a:spcBef>
          <a:spcPct val="19000"/>
        </a:spcBef>
        <a:buFont typeface="Arial" panose="020B0604020202020204" pitchFamily="34" charset="0"/>
        <a:buChar char="•"/>
        <a:defRPr sz="3025" kern="1200">
          <a:solidFill>
            <a:schemeClr val="tx1"/>
          </a:solidFill>
          <a:latin typeface="+mn-lt"/>
          <a:ea typeface="+mn-ea"/>
          <a:cs typeface="+mn-cs"/>
        </a:defRPr>
      </a:lvl1pPr>
      <a:lvl2pPr marL="702310" indent="-269875" algn="l" defTabSz="864235" rtl="0" eaLnBrk="1" latinLnBrk="0" hangingPunct="1">
        <a:spcBef>
          <a:spcPct val="19000"/>
        </a:spcBef>
        <a:buFont typeface="Arial" panose="020B0604020202020204" pitchFamily="34" charset="0"/>
        <a:buChar char="–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5900" algn="l" defTabSz="864235" rtl="0" eaLnBrk="1" latinLnBrk="0" hangingPunct="1">
        <a:spcBef>
          <a:spcPct val="19000"/>
        </a:spcBef>
        <a:buFont typeface="Arial" panose="020B0604020202020204" pitchFamily="34" charset="0"/>
        <a:buChar char="•"/>
        <a:defRPr sz="227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indent="-215900" algn="l" defTabSz="864235" rtl="0" eaLnBrk="1" latinLnBrk="0" hangingPunct="1">
        <a:spcBef>
          <a:spcPct val="19000"/>
        </a:spcBef>
        <a:buFont typeface="Arial" panose="020B0604020202020204" pitchFamily="34" charset="0"/>
        <a:buChar char="–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43735" indent="-215900" algn="l" defTabSz="864235" rtl="0" eaLnBrk="1" latinLnBrk="0" hangingPunct="1">
        <a:spcBef>
          <a:spcPct val="19000"/>
        </a:spcBef>
        <a:buFont typeface="Arial" panose="020B0604020202020204" pitchFamily="34" charset="0"/>
        <a:buChar char="»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spcBef>
          <a:spcPct val="19000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spcBef>
          <a:spcPct val="19000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spcBef>
          <a:spcPct val="19000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spcBef>
          <a:spcPct val="19000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12" y="274630"/>
            <a:ext cx="8915595" cy="1142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12" y="1600159"/>
            <a:ext cx="8915595" cy="4525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12" y="6356180"/>
            <a:ext cx="2311451" cy="365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626" y="6356180"/>
            <a:ext cx="3136968" cy="365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456" y="6356180"/>
            <a:ext cx="2311451" cy="365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864235" rtl="0" eaLnBrk="1" latinLnBrk="0" hangingPunct="1">
        <a:spcBef>
          <a:spcPct val="0"/>
        </a:spcBef>
        <a:buNone/>
        <a:defRPr sz="4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850" indent="-323850" algn="l" defTabSz="864235" rtl="0" eaLnBrk="1" latinLnBrk="0" hangingPunct="1">
        <a:spcBef>
          <a:spcPct val="19000"/>
        </a:spcBef>
        <a:buFont typeface="Arial" panose="020B0604020202020204" pitchFamily="34" charset="0"/>
        <a:buChar char="•"/>
        <a:defRPr sz="3025" kern="1200">
          <a:solidFill>
            <a:schemeClr val="tx1"/>
          </a:solidFill>
          <a:latin typeface="+mn-lt"/>
          <a:ea typeface="+mn-ea"/>
          <a:cs typeface="+mn-cs"/>
        </a:defRPr>
      </a:lvl1pPr>
      <a:lvl2pPr marL="702310" indent="-269875" algn="l" defTabSz="864235" rtl="0" eaLnBrk="1" latinLnBrk="0" hangingPunct="1">
        <a:spcBef>
          <a:spcPct val="19000"/>
        </a:spcBef>
        <a:buFont typeface="Arial" panose="020B0604020202020204" pitchFamily="34" charset="0"/>
        <a:buChar char="–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5900" algn="l" defTabSz="864235" rtl="0" eaLnBrk="1" latinLnBrk="0" hangingPunct="1">
        <a:spcBef>
          <a:spcPct val="19000"/>
        </a:spcBef>
        <a:buFont typeface="Arial" panose="020B0604020202020204" pitchFamily="34" charset="0"/>
        <a:buChar char="•"/>
        <a:defRPr sz="227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indent="-215900" algn="l" defTabSz="864235" rtl="0" eaLnBrk="1" latinLnBrk="0" hangingPunct="1">
        <a:spcBef>
          <a:spcPct val="19000"/>
        </a:spcBef>
        <a:buFont typeface="Arial" panose="020B0604020202020204" pitchFamily="34" charset="0"/>
        <a:buChar char="–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43735" indent="-215900" algn="l" defTabSz="864235" rtl="0" eaLnBrk="1" latinLnBrk="0" hangingPunct="1">
        <a:spcBef>
          <a:spcPct val="19000"/>
        </a:spcBef>
        <a:buFont typeface="Arial" panose="020B0604020202020204" pitchFamily="34" charset="0"/>
        <a:buChar char="»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spcBef>
          <a:spcPct val="19000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spcBef>
          <a:spcPct val="19000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spcBef>
          <a:spcPct val="19000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spcBef>
          <a:spcPct val="19000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46731C4-42D5-A4BF-0177-BF3859874946}"/>
              </a:ext>
            </a:extLst>
          </p:cNvPr>
          <p:cNvSpPr txBox="1"/>
          <p:nvPr/>
        </p:nvSpPr>
        <p:spPr>
          <a:xfrm>
            <a:off x="2597227" y="2420888"/>
            <a:ext cx="47115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>
                <a:latin typeface="+mj-ea"/>
                <a:ea typeface="+mj-ea"/>
              </a:rPr>
              <a:t>差异分析脚本说明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0031AD-54C8-B546-F358-96AE87E18343}"/>
              </a:ext>
            </a:extLst>
          </p:cNvPr>
          <p:cNvSpPr txBox="1"/>
          <p:nvPr/>
        </p:nvSpPr>
        <p:spPr>
          <a:xfrm>
            <a:off x="7833320" y="5733256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简仲翔</a:t>
            </a:r>
            <a:endParaRPr lang="en-US" altLang="zh-CN"/>
          </a:p>
          <a:p>
            <a:r>
              <a:rPr lang="en-US" altLang="zh-CN"/>
              <a:t>2025.3.14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82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C8041-F78E-511F-5703-2E542E8A6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123C6FC-E842-1F9A-2E59-CB0B1C26612A}"/>
              </a:ext>
            </a:extLst>
          </p:cNvPr>
          <p:cNvSpPr txBox="1"/>
          <p:nvPr/>
        </p:nvSpPr>
        <p:spPr>
          <a:xfrm>
            <a:off x="992560" y="404664"/>
            <a:ext cx="268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配置</a:t>
            </a:r>
            <a:r>
              <a:rPr lang="en-US" altLang="zh-CN"/>
              <a:t>DEG_config.tsv</a:t>
            </a:r>
            <a:r>
              <a:rPr lang="zh-CN" altLang="en-US"/>
              <a:t>文件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C4E5F0-3456-54A9-9AA5-A625F00F249F}"/>
              </a:ext>
            </a:extLst>
          </p:cNvPr>
          <p:cNvSpPr txBox="1"/>
          <p:nvPr/>
        </p:nvSpPr>
        <p:spPr>
          <a:xfrm>
            <a:off x="4351008" y="836712"/>
            <a:ext cx="571455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+mn-ea"/>
              </a:rPr>
              <a:t>参数解释：</a:t>
            </a:r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config &lt;- value</a:t>
            </a:r>
          </a:p>
          <a:p>
            <a:r>
              <a:rPr lang="en-US" altLang="zh-CN" sz="1400">
                <a:latin typeface="+mn-ea"/>
              </a:rPr>
              <a:t>GSE_number &lt;- </a:t>
            </a:r>
            <a:r>
              <a:rPr lang="zh-CN" altLang="en-US" sz="1400">
                <a:latin typeface="+mn-ea"/>
              </a:rPr>
              <a:t>填芯片数据</a:t>
            </a:r>
            <a:r>
              <a:rPr lang="en-US" altLang="zh-CN" sz="1400">
                <a:latin typeface="+mn-ea"/>
              </a:rPr>
              <a:t>GSE</a:t>
            </a:r>
            <a:r>
              <a:rPr lang="zh-CN" altLang="en-US" sz="1400">
                <a:latin typeface="+mn-ea"/>
              </a:rPr>
              <a:t>号，可以自动下载数据并转换芯片</a:t>
            </a:r>
            <a:r>
              <a:rPr lang="en-US" altLang="zh-CN" sz="1400">
                <a:latin typeface="+mn-ea"/>
              </a:rPr>
              <a:t>id</a:t>
            </a:r>
            <a:r>
              <a:rPr lang="zh-CN" altLang="en-US" sz="1400">
                <a:latin typeface="+mn-ea"/>
              </a:rPr>
              <a:t>，如果不是芯片数据或者已经下载表达矩阵就不填</a:t>
            </a:r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species &lt;- </a:t>
            </a:r>
            <a:r>
              <a:rPr lang="zh-CN" altLang="en-US" sz="1400">
                <a:latin typeface="+mn-ea"/>
              </a:rPr>
              <a:t>填物种信息，现支持人、小鼠、大鼠</a:t>
            </a:r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projeid &lt;- </a:t>
            </a:r>
            <a:r>
              <a:rPr lang="zh-CN" altLang="en-US" sz="1400">
                <a:solidFill>
                  <a:srgbClr val="FF0000"/>
                </a:solidFill>
                <a:latin typeface="+mn-ea"/>
              </a:rPr>
              <a:t>项目编号</a:t>
            </a:r>
            <a:endParaRPr lang="en-US" altLang="zh-CN" sz="140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400">
                <a:latin typeface="+mn-ea"/>
              </a:rPr>
              <a:t>plotid &lt;- </a:t>
            </a:r>
            <a:r>
              <a:rPr lang="zh-CN" altLang="en-US" sz="1400">
                <a:latin typeface="+mn-ea"/>
              </a:rPr>
              <a:t>输出文件的编号</a:t>
            </a:r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ID_type &lt;- </a:t>
            </a:r>
            <a:r>
              <a:rPr lang="zh-CN" altLang="en-US" sz="1400">
                <a:solidFill>
                  <a:srgbClr val="000000"/>
                </a:solidFill>
                <a:latin typeface="+mn-ea"/>
              </a:rPr>
              <a:t>原始数据的基因</a:t>
            </a:r>
            <a:r>
              <a:rPr lang="en-US" altLang="zh-CN" sz="1400">
                <a:solidFill>
                  <a:srgbClr val="000000"/>
                </a:solidFill>
                <a:latin typeface="+mn-ea"/>
              </a:rPr>
              <a:t>ID</a:t>
            </a:r>
            <a:r>
              <a:rPr lang="zh-CN" altLang="en-US" sz="1400">
                <a:solidFill>
                  <a:srgbClr val="000000"/>
                </a:solidFill>
                <a:latin typeface="+mn-ea"/>
              </a:rPr>
              <a:t>类型</a:t>
            </a:r>
            <a:r>
              <a:rPr lang="zh-CN" altLang="en-US" sz="1400">
                <a:solidFill>
                  <a:srgbClr val="FF0000"/>
                </a:solidFill>
                <a:latin typeface="+mn-ea"/>
              </a:rPr>
              <a:t>，如果填了</a:t>
            </a:r>
            <a:r>
              <a:rPr lang="en-US" altLang="zh-CN" sz="1400">
                <a:solidFill>
                  <a:srgbClr val="FF0000"/>
                </a:solidFill>
                <a:latin typeface="+mn-ea"/>
              </a:rPr>
              <a:t>GSE_number</a:t>
            </a:r>
            <a:r>
              <a:rPr lang="zh-CN" altLang="en-US" sz="1400">
                <a:solidFill>
                  <a:srgbClr val="FF0000"/>
                </a:solidFill>
                <a:latin typeface="+mn-ea"/>
              </a:rPr>
              <a:t>就填</a:t>
            </a:r>
            <a:r>
              <a:rPr lang="en-US" altLang="zh-CN" sz="1400">
                <a:solidFill>
                  <a:srgbClr val="FF0000"/>
                </a:solidFill>
                <a:latin typeface="+mn-ea"/>
              </a:rPr>
              <a:t>SYMBOL</a:t>
            </a:r>
          </a:p>
          <a:p>
            <a:r>
              <a:rPr lang="en-US" altLang="zh-CN" sz="1400">
                <a:latin typeface="+mn-ea"/>
              </a:rPr>
              <a:t>pvalue_column &lt;- </a:t>
            </a:r>
            <a:r>
              <a:rPr lang="zh-CN" altLang="en-US" sz="1400">
                <a:latin typeface="+mn-ea"/>
              </a:rPr>
              <a:t>差异标准中的</a:t>
            </a:r>
            <a:r>
              <a:rPr lang="en-US" altLang="zh-CN" sz="1400">
                <a:latin typeface="+mn-ea"/>
              </a:rPr>
              <a:t>p</a:t>
            </a:r>
            <a:r>
              <a:rPr lang="zh-CN" altLang="en-US" sz="1400">
                <a:latin typeface="+mn-ea"/>
              </a:rPr>
              <a:t>值类型</a:t>
            </a:r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pvalue_cutoff &lt;- p</a:t>
            </a:r>
            <a:r>
              <a:rPr lang="zh-CN" altLang="en-US" sz="1400">
                <a:latin typeface="+mn-ea"/>
              </a:rPr>
              <a:t>值筛选标准</a:t>
            </a:r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FC_cutoff &lt;- FC</a:t>
            </a:r>
            <a:r>
              <a:rPr lang="zh-CN" altLang="en-US" sz="1400">
                <a:latin typeface="+mn-ea"/>
              </a:rPr>
              <a:t>值</a:t>
            </a:r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go_analysis &lt;- </a:t>
            </a:r>
            <a:r>
              <a:rPr lang="zh-CN" altLang="en-US" sz="1400">
                <a:latin typeface="+mn-ea"/>
              </a:rPr>
              <a:t>是否进行</a:t>
            </a:r>
            <a:r>
              <a:rPr lang="en-US" altLang="zh-CN" sz="1400">
                <a:latin typeface="+mn-ea"/>
              </a:rPr>
              <a:t>GOKEGG</a:t>
            </a:r>
          </a:p>
          <a:p>
            <a:r>
              <a:rPr lang="en-US" altLang="zh-CN" sz="1400">
                <a:latin typeface="+mn-ea"/>
              </a:rPr>
              <a:t>analysis_type &lt;- </a:t>
            </a:r>
            <a:r>
              <a:rPr lang="zh-CN" altLang="en-US" sz="1400">
                <a:latin typeface="+mn-ea"/>
              </a:rPr>
              <a:t>分析方法</a:t>
            </a:r>
            <a:endParaRPr lang="en-US" altLang="zh-CN" sz="1400">
              <a:latin typeface="+mn-ea"/>
            </a:endParaRPr>
          </a:p>
          <a:p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[ sample_group ] </a:t>
            </a:r>
          </a:p>
          <a:p>
            <a:r>
              <a:rPr lang="en-US" altLang="zh-CN" sz="1400">
                <a:latin typeface="+mn-ea"/>
              </a:rPr>
              <a:t>sample</a:t>
            </a:r>
            <a:r>
              <a:rPr lang="zh-CN" altLang="en-US" sz="1400">
                <a:latin typeface="+mn-ea"/>
              </a:rPr>
              <a:t>列下放样本信息，可以不与表达矩阵的列名排序一一对应</a:t>
            </a:r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group</a:t>
            </a:r>
            <a:r>
              <a:rPr lang="zh-CN" altLang="en-US" sz="1400">
                <a:latin typeface="+mn-ea"/>
              </a:rPr>
              <a:t>列下面放分组信息，</a:t>
            </a:r>
            <a:r>
              <a:rPr lang="zh-CN" altLang="en-US" sz="1400">
                <a:solidFill>
                  <a:srgbClr val="FF0000"/>
                </a:solidFill>
                <a:latin typeface="+mn-ea"/>
              </a:rPr>
              <a:t>必须以先实验组再对照组的顺序排列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8DA281-0948-CC53-8CFF-216E15B67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6" y="1196752"/>
            <a:ext cx="4162425" cy="30956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29AF631-8855-F79C-9B1B-76936F7D22BF}"/>
              </a:ext>
            </a:extLst>
          </p:cNvPr>
          <p:cNvSpPr txBox="1"/>
          <p:nvPr/>
        </p:nvSpPr>
        <p:spPr>
          <a:xfrm>
            <a:off x="0" y="4941168"/>
            <a:ext cx="6552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不要随意更改</a:t>
            </a:r>
            <a:r>
              <a:rPr lang="en-US" altLang="zh-CN"/>
              <a:t>DEG_config.tsv</a:t>
            </a:r>
            <a:r>
              <a:rPr lang="zh-CN" altLang="en-US"/>
              <a:t>文件的布局以及文件名称。</a:t>
            </a:r>
          </a:p>
        </p:txBody>
      </p:sp>
    </p:spTree>
    <p:extLst>
      <p:ext uri="{BB962C8B-B14F-4D97-AF65-F5344CB8AC3E}">
        <p14:creationId xmlns:p14="http://schemas.microsoft.com/office/powerpoint/2010/main" val="8883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F2BFB-D027-98AA-4DFF-D056819A1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102">
            <a:extLst>
              <a:ext uri="{FF2B5EF4-FFF2-40B4-BE49-F238E27FC236}">
                <a16:creationId xmlns:a16="http://schemas.microsoft.com/office/drawing/2014/main" id="{9B41139B-F8C9-A196-925D-5F8ABF5F83A4}"/>
              </a:ext>
            </a:extLst>
          </p:cNvPr>
          <p:cNvSpPr txBox="1"/>
          <p:nvPr/>
        </p:nvSpPr>
        <p:spPr>
          <a:xfrm>
            <a:off x="3245278" y="812322"/>
            <a:ext cx="1276311" cy="461665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DEG_config.tsv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106">
            <a:extLst>
              <a:ext uri="{FF2B5EF4-FFF2-40B4-BE49-F238E27FC236}">
                <a16:creationId xmlns:a16="http://schemas.microsoft.com/office/drawing/2014/main" id="{9F1D9EED-08BA-A8EA-2481-CE7E327ACA84}"/>
              </a:ext>
            </a:extLst>
          </p:cNvPr>
          <p:cNvSpPr txBox="1"/>
          <p:nvPr/>
        </p:nvSpPr>
        <p:spPr>
          <a:xfrm>
            <a:off x="2987935" y="1810248"/>
            <a:ext cx="179099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是否输入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GSE_number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102">
            <a:extLst>
              <a:ext uri="{FF2B5EF4-FFF2-40B4-BE49-F238E27FC236}">
                <a16:creationId xmlns:a16="http://schemas.microsoft.com/office/drawing/2014/main" id="{72A95C1D-8F70-6BBA-8137-F3FC21193991}"/>
              </a:ext>
            </a:extLst>
          </p:cNvPr>
          <p:cNvSpPr txBox="1"/>
          <p:nvPr/>
        </p:nvSpPr>
        <p:spPr>
          <a:xfrm>
            <a:off x="5384413" y="812321"/>
            <a:ext cx="1033360" cy="461665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表达矩阵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项目编号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.txt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5D840D17-188D-68C8-343E-4A72EFEBA8DA}"/>
              </a:ext>
            </a:extLst>
          </p:cNvPr>
          <p:cNvCxnSpPr>
            <a:cxnSpLocks/>
            <a:stCxn id="44" idx="2"/>
            <a:endCxn id="78" idx="0"/>
          </p:cNvCxnSpPr>
          <p:nvPr/>
        </p:nvCxnSpPr>
        <p:spPr>
          <a:xfrm rot="5400000">
            <a:off x="3017749" y="1757823"/>
            <a:ext cx="536260" cy="11951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50D0183-21A6-B960-63B8-345B534AE551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flipH="1">
            <a:off x="3883433" y="1273987"/>
            <a:ext cx="1" cy="5362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8">
            <a:extLst>
              <a:ext uri="{FF2B5EF4-FFF2-40B4-BE49-F238E27FC236}">
                <a16:creationId xmlns:a16="http://schemas.microsoft.com/office/drawing/2014/main" id="{A5A5E99F-B740-A077-80A7-05CDA010F749}"/>
              </a:ext>
            </a:extLst>
          </p:cNvPr>
          <p:cNvSpPr txBox="1"/>
          <p:nvPr/>
        </p:nvSpPr>
        <p:spPr>
          <a:xfrm>
            <a:off x="2189945" y="2623507"/>
            <a:ext cx="996757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获取芯片数据并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TextBox 28">
            <a:extLst>
              <a:ext uri="{FF2B5EF4-FFF2-40B4-BE49-F238E27FC236}">
                <a16:creationId xmlns:a16="http://schemas.microsoft.com/office/drawing/2014/main" id="{1C5787A8-AF65-68DC-DBC8-59E775C35551}"/>
              </a:ext>
            </a:extLst>
          </p:cNvPr>
          <p:cNvSpPr txBox="1"/>
          <p:nvPr/>
        </p:nvSpPr>
        <p:spPr>
          <a:xfrm>
            <a:off x="2929814" y="2111008"/>
            <a:ext cx="827937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TRUE</a:t>
            </a:r>
            <a:endParaRPr lang="zh-CN" altLang="en-US" dirty="0"/>
          </a:p>
        </p:txBody>
      </p: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354FA5D2-EDB3-C350-B413-0474A3742EC0}"/>
              </a:ext>
            </a:extLst>
          </p:cNvPr>
          <p:cNvCxnSpPr>
            <a:cxnSpLocks/>
            <a:stCxn id="44" idx="2"/>
            <a:endCxn id="83" idx="0"/>
          </p:cNvCxnSpPr>
          <p:nvPr/>
        </p:nvCxnSpPr>
        <p:spPr>
          <a:xfrm rot="16200000" flipH="1">
            <a:off x="4062845" y="1907834"/>
            <a:ext cx="536261" cy="8950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118">
            <a:extLst>
              <a:ext uri="{FF2B5EF4-FFF2-40B4-BE49-F238E27FC236}">
                <a16:creationId xmlns:a16="http://schemas.microsoft.com/office/drawing/2014/main" id="{1CD6837E-8153-44BA-B3AE-31221A9A7A87}"/>
              </a:ext>
            </a:extLst>
          </p:cNvPr>
          <p:cNvSpPr txBox="1"/>
          <p:nvPr/>
        </p:nvSpPr>
        <p:spPr>
          <a:xfrm>
            <a:off x="4280139" y="2623508"/>
            <a:ext cx="996757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读取已有的表达矩阵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TextBox 28">
            <a:extLst>
              <a:ext uri="{FF2B5EF4-FFF2-40B4-BE49-F238E27FC236}">
                <a16:creationId xmlns:a16="http://schemas.microsoft.com/office/drawing/2014/main" id="{804414F5-033C-7459-1EB9-B962C105857E}"/>
              </a:ext>
            </a:extLst>
          </p:cNvPr>
          <p:cNvSpPr txBox="1"/>
          <p:nvPr/>
        </p:nvSpPr>
        <p:spPr>
          <a:xfrm>
            <a:off x="4076263" y="2093696"/>
            <a:ext cx="827937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FALSE</a:t>
            </a:r>
            <a:endParaRPr lang="zh-CN" altLang="en-US" dirty="0"/>
          </a:p>
        </p:txBody>
      </p: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F180FA04-CB85-3C37-9097-B3C22BF0704F}"/>
              </a:ext>
            </a:extLst>
          </p:cNvPr>
          <p:cNvCxnSpPr>
            <a:cxnSpLocks/>
            <a:stCxn id="55" idx="2"/>
            <a:endCxn id="83" idx="3"/>
          </p:cNvCxnSpPr>
          <p:nvPr/>
        </p:nvCxnSpPr>
        <p:spPr>
          <a:xfrm rot="5400000">
            <a:off x="4798818" y="1752065"/>
            <a:ext cx="1580355" cy="624197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118">
            <a:extLst>
              <a:ext uri="{FF2B5EF4-FFF2-40B4-BE49-F238E27FC236}">
                <a16:creationId xmlns:a16="http://schemas.microsoft.com/office/drawing/2014/main" id="{4CAF3D38-32E4-E6AA-FBFD-0B02257A2F07}"/>
              </a:ext>
            </a:extLst>
          </p:cNvPr>
          <p:cNvSpPr txBox="1"/>
          <p:nvPr/>
        </p:nvSpPr>
        <p:spPr>
          <a:xfrm>
            <a:off x="4280139" y="3529348"/>
            <a:ext cx="1752981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ID_type == SYMBOL</a:t>
            </a:r>
            <a:endParaRPr lang="zh-CN" altLang="en-US" dirty="0"/>
          </a:p>
        </p:txBody>
      </p:sp>
      <p:cxnSp>
        <p:nvCxnSpPr>
          <p:cNvPr id="117" name="连接符: 肘形 116">
            <a:extLst>
              <a:ext uri="{FF2B5EF4-FFF2-40B4-BE49-F238E27FC236}">
                <a16:creationId xmlns:a16="http://schemas.microsoft.com/office/drawing/2014/main" id="{036884A0-3BEF-BF3D-2081-46F762417973}"/>
              </a:ext>
            </a:extLst>
          </p:cNvPr>
          <p:cNvCxnSpPr>
            <a:cxnSpLocks/>
            <a:stCxn id="83" idx="2"/>
            <a:endCxn id="99" idx="0"/>
          </p:cNvCxnSpPr>
          <p:nvPr/>
        </p:nvCxnSpPr>
        <p:spPr>
          <a:xfrm rot="16200000" flipH="1">
            <a:off x="4745487" y="3118204"/>
            <a:ext cx="444175" cy="3781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18">
            <a:extLst>
              <a:ext uri="{FF2B5EF4-FFF2-40B4-BE49-F238E27FC236}">
                <a16:creationId xmlns:a16="http://schemas.microsoft.com/office/drawing/2014/main" id="{C4924E0E-3AF3-B82A-0646-7C97D8E6C409}"/>
              </a:ext>
            </a:extLst>
          </p:cNvPr>
          <p:cNvSpPr txBox="1"/>
          <p:nvPr/>
        </p:nvSpPr>
        <p:spPr>
          <a:xfrm>
            <a:off x="3124912" y="4461744"/>
            <a:ext cx="151704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根据</a:t>
            </a:r>
            <a:r>
              <a:rPr lang="en-US" altLang="zh-CN"/>
              <a:t>analysis_type</a:t>
            </a:r>
          </a:p>
          <a:p>
            <a:r>
              <a:rPr lang="zh-CN" altLang="en-US"/>
              <a:t>进行差异分析</a:t>
            </a:r>
            <a:r>
              <a:rPr lang="en-US" altLang="zh-CN"/>
              <a:t> </a:t>
            </a:r>
            <a:endParaRPr lang="zh-CN" altLang="en-US" dirty="0"/>
          </a:p>
        </p:txBody>
      </p: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E792806F-E2B7-912C-BD00-3446C5110240}"/>
              </a:ext>
            </a:extLst>
          </p:cNvPr>
          <p:cNvCxnSpPr>
            <a:cxnSpLocks/>
            <a:stCxn id="99" idx="2"/>
            <a:endCxn id="121" idx="0"/>
          </p:cNvCxnSpPr>
          <p:nvPr/>
        </p:nvCxnSpPr>
        <p:spPr>
          <a:xfrm rot="5400000">
            <a:off x="4192334" y="3497447"/>
            <a:ext cx="655397" cy="12731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28">
            <a:extLst>
              <a:ext uri="{FF2B5EF4-FFF2-40B4-BE49-F238E27FC236}">
                <a16:creationId xmlns:a16="http://schemas.microsoft.com/office/drawing/2014/main" id="{0824C52A-1677-B9B6-AB6C-69BCB3028E8B}"/>
              </a:ext>
            </a:extLst>
          </p:cNvPr>
          <p:cNvSpPr txBox="1"/>
          <p:nvPr/>
        </p:nvSpPr>
        <p:spPr>
          <a:xfrm>
            <a:off x="4063305" y="3852515"/>
            <a:ext cx="827937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TRUE</a:t>
            </a:r>
            <a:endParaRPr lang="zh-CN" altLang="en-US" dirty="0"/>
          </a:p>
        </p:txBody>
      </p:sp>
      <p:cxnSp>
        <p:nvCxnSpPr>
          <p:cNvPr id="133" name="连接符: 肘形 132">
            <a:extLst>
              <a:ext uri="{FF2B5EF4-FFF2-40B4-BE49-F238E27FC236}">
                <a16:creationId xmlns:a16="http://schemas.microsoft.com/office/drawing/2014/main" id="{E52EBFB2-4E0A-C0FA-D1A2-BE71BB35EF30}"/>
              </a:ext>
            </a:extLst>
          </p:cNvPr>
          <p:cNvCxnSpPr>
            <a:cxnSpLocks/>
            <a:stCxn id="78" idx="2"/>
            <a:endCxn id="121" idx="1"/>
          </p:cNvCxnSpPr>
          <p:nvPr/>
        </p:nvCxnSpPr>
        <p:spPr>
          <a:xfrm rot="16200000" flipH="1">
            <a:off x="2102916" y="3670580"/>
            <a:ext cx="1607405" cy="436588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肘形 135">
            <a:extLst>
              <a:ext uri="{FF2B5EF4-FFF2-40B4-BE49-F238E27FC236}">
                <a16:creationId xmlns:a16="http://schemas.microsoft.com/office/drawing/2014/main" id="{3DF5CD80-6BAA-4B62-BA93-37BADD6F751B}"/>
              </a:ext>
            </a:extLst>
          </p:cNvPr>
          <p:cNvCxnSpPr>
            <a:cxnSpLocks/>
            <a:stCxn id="99" idx="2"/>
            <a:endCxn id="139" idx="1"/>
          </p:cNvCxnSpPr>
          <p:nvPr/>
        </p:nvCxnSpPr>
        <p:spPr>
          <a:xfrm rot="16200000" flipH="1">
            <a:off x="5369807" y="3593169"/>
            <a:ext cx="332169" cy="758523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18">
            <a:extLst>
              <a:ext uri="{FF2B5EF4-FFF2-40B4-BE49-F238E27FC236}">
                <a16:creationId xmlns:a16="http://schemas.microsoft.com/office/drawing/2014/main" id="{A9F508A9-ADF8-7C0C-7467-762009F92E44}"/>
              </a:ext>
            </a:extLst>
          </p:cNvPr>
          <p:cNvSpPr txBox="1"/>
          <p:nvPr/>
        </p:nvSpPr>
        <p:spPr>
          <a:xfrm>
            <a:off x="5915153" y="4000016"/>
            <a:ext cx="708091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3" name="连接符: 肘形 142">
            <a:extLst>
              <a:ext uri="{FF2B5EF4-FFF2-40B4-BE49-F238E27FC236}">
                <a16:creationId xmlns:a16="http://schemas.microsoft.com/office/drawing/2014/main" id="{622B22E8-00E8-F6B5-1C3C-C6AB76A769F2}"/>
              </a:ext>
            </a:extLst>
          </p:cNvPr>
          <p:cNvCxnSpPr>
            <a:cxnSpLocks/>
            <a:stCxn id="139" idx="2"/>
            <a:endCxn id="121" idx="3"/>
          </p:cNvCxnSpPr>
          <p:nvPr/>
        </p:nvCxnSpPr>
        <p:spPr>
          <a:xfrm rot="5400000">
            <a:off x="5247796" y="3671174"/>
            <a:ext cx="415562" cy="1627245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28">
            <a:extLst>
              <a:ext uri="{FF2B5EF4-FFF2-40B4-BE49-F238E27FC236}">
                <a16:creationId xmlns:a16="http://schemas.microsoft.com/office/drawing/2014/main" id="{4191F743-11BF-690B-0BAD-4C08E48A25C8}"/>
              </a:ext>
            </a:extLst>
          </p:cNvPr>
          <p:cNvSpPr txBox="1"/>
          <p:nvPr/>
        </p:nvSpPr>
        <p:spPr>
          <a:xfrm>
            <a:off x="5218792" y="3846263"/>
            <a:ext cx="827937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FALSE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537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66C2E-D963-0E08-A0B1-D33C95351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C7376B7-9EE8-DC78-64D3-8E5856345F93}"/>
              </a:ext>
            </a:extLst>
          </p:cNvPr>
          <p:cNvSpPr txBox="1"/>
          <p:nvPr/>
        </p:nvSpPr>
        <p:spPr>
          <a:xfrm>
            <a:off x="1136576" y="476672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2.</a:t>
            </a:r>
            <a:r>
              <a:rPr lang="zh-CN" altLang="en-US"/>
              <a:t>准备数据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ADB54A-07E1-EBD1-8110-43177C8EA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28" y="1196752"/>
            <a:ext cx="5400675" cy="20097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5C129B1-970C-058F-76BD-519A1B7C82AA}"/>
              </a:ext>
            </a:extLst>
          </p:cNvPr>
          <p:cNvSpPr txBox="1"/>
          <p:nvPr/>
        </p:nvSpPr>
        <p:spPr>
          <a:xfrm>
            <a:off x="19701" y="3717032"/>
            <a:ext cx="98862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数据格式：</a:t>
            </a:r>
            <a:endParaRPr lang="en-US" altLang="zh-CN"/>
          </a:p>
          <a:p>
            <a:r>
              <a:rPr lang="zh-CN" altLang="en-US" b="0" i="0">
                <a:solidFill>
                  <a:srgbClr val="333333"/>
                </a:solidFill>
                <a:effectLst/>
                <a:latin typeface="Helvetica Neue"/>
              </a:rPr>
              <a:t>使用</a:t>
            </a:r>
            <a:r>
              <a:rPr lang="en-US" altLang="zh-CN" b="0" i="0">
                <a:solidFill>
                  <a:srgbClr val="333333"/>
                </a:solidFill>
                <a:effectLst/>
                <a:latin typeface="Helvetica Neue"/>
              </a:rPr>
              <a:t>tab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/>
              </a:rPr>
              <a:t>作为分隔符的文本文件</a:t>
            </a:r>
            <a:r>
              <a:rPr lang="zh-CN" altLang="en-US"/>
              <a:t>，文件名必须为，</a:t>
            </a:r>
            <a:r>
              <a:rPr lang="zh-CN" altLang="en-US" sz="1800">
                <a:solidFill>
                  <a:srgbClr val="FF0000"/>
                </a:solidFill>
                <a:latin typeface="+mn-ea"/>
              </a:rPr>
              <a:t>项目编号</a:t>
            </a:r>
            <a:r>
              <a:rPr lang="en-US" altLang="zh-CN" sz="1800">
                <a:latin typeface="+mn-ea"/>
              </a:rPr>
              <a:t>.txt</a:t>
            </a:r>
            <a:r>
              <a:rPr lang="zh-CN" altLang="en-US" sz="1800">
                <a:latin typeface="+mn-ea"/>
              </a:rPr>
              <a:t>或</a:t>
            </a:r>
            <a:r>
              <a:rPr lang="en-US" altLang="zh-CN" sz="1800">
                <a:latin typeface="+mn-ea"/>
              </a:rPr>
              <a:t>.tsv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/>
              </a:rPr>
              <a:t> ，</a:t>
            </a:r>
            <a:r>
              <a:rPr lang="zh-CN" altLang="en-US" b="0" i="0">
                <a:solidFill>
                  <a:srgbClr val="FF0000"/>
                </a:solidFill>
                <a:effectLst/>
                <a:latin typeface="Helvetica Neue"/>
              </a:rPr>
              <a:t>项目编号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/>
              </a:rPr>
              <a:t>部分替换成你的</a:t>
            </a:r>
            <a:r>
              <a:rPr lang="en-US" altLang="zh-CN" b="0" i="0">
                <a:solidFill>
                  <a:srgbClr val="333333"/>
                </a:solidFill>
                <a:effectLst/>
                <a:latin typeface="Helvetica Neue"/>
              </a:rPr>
              <a:t>DEG_config.tsv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/>
              </a:rPr>
              <a:t>文件中的</a:t>
            </a:r>
            <a:r>
              <a:rPr lang="en-US" altLang="zh-CN" sz="1800">
                <a:latin typeface="+mn-ea"/>
              </a:rPr>
              <a:t>projeid</a:t>
            </a:r>
            <a:r>
              <a:rPr lang="zh-CN" altLang="en-US" sz="1800">
                <a:latin typeface="+mn-ea"/>
              </a:rPr>
              <a:t>。</a:t>
            </a:r>
            <a:endParaRPr lang="en-US" altLang="zh-CN" sz="1800">
              <a:latin typeface="+mn-ea"/>
            </a:endParaRPr>
          </a:p>
          <a:p>
            <a:r>
              <a:rPr lang="zh-CN" altLang="en-US" b="0" i="0">
                <a:solidFill>
                  <a:srgbClr val="333333"/>
                </a:solidFill>
                <a:effectLst/>
                <a:latin typeface="+mn-ea"/>
              </a:rPr>
              <a:t>行名为基因</a:t>
            </a:r>
            <a:r>
              <a:rPr lang="en-US" altLang="zh-CN" b="0" i="0">
                <a:solidFill>
                  <a:srgbClr val="333333"/>
                </a:solidFill>
                <a:effectLst/>
                <a:latin typeface="+mn-ea"/>
              </a:rPr>
              <a:t>id</a:t>
            </a:r>
            <a:r>
              <a:rPr lang="zh-CN" altLang="en-US" b="0" i="0">
                <a:solidFill>
                  <a:srgbClr val="333333"/>
                </a:solidFill>
                <a:effectLst/>
                <a:latin typeface="+mn-ea"/>
              </a:rPr>
              <a:t>，列名为样本名称，对数据的列名排序没有要求，会自动与</a:t>
            </a:r>
            <a:r>
              <a:rPr lang="en-US" altLang="zh-CN" b="0" i="0">
                <a:solidFill>
                  <a:srgbClr val="333333"/>
                </a:solidFill>
                <a:effectLst/>
                <a:latin typeface="+mn-ea"/>
              </a:rPr>
              <a:t>config</a:t>
            </a:r>
            <a:r>
              <a:rPr lang="zh-CN" altLang="en-US" b="0" i="0">
                <a:solidFill>
                  <a:srgbClr val="333333"/>
                </a:solidFill>
                <a:effectLst/>
                <a:latin typeface="+mn-ea"/>
              </a:rPr>
              <a:t>文件</a:t>
            </a:r>
            <a:r>
              <a:rPr lang="en-US" altLang="zh-CN" sz="1800">
                <a:latin typeface="+mn-ea"/>
              </a:rPr>
              <a:t>sample</a:t>
            </a:r>
            <a:r>
              <a:rPr lang="zh-CN" altLang="en-US" sz="1800">
                <a:latin typeface="+mn-ea"/>
              </a:rPr>
              <a:t>列取交集</a:t>
            </a:r>
            <a:endParaRPr lang="en-US" altLang="zh-CN" sz="1800">
              <a:latin typeface="+mn-ea"/>
            </a:endParaRPr>
          </a:p>
          <a:p>
            <a:endParaRPr lang="en-US" altLang="zh-CN" b="0" i="0">
              <a:solidFill>
                <a:srgbClr val="333333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0416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5249B-CFF4-2DCE-9365-0E044F0C9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CCF477-4461-69A0-9AF4-803F3495C8DA}"/>
              </a:ext>
            </a:extLst>
          </p:cNvPr>
          <p:cNvSpPr txBox="1"/>
          <p:nvPr/>
        </p:nvSpPr>
        <p:spPr>
          <a:xfrm>
            <a:off x="1136576" y="332656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3.</a:t>
            </a:r>
            <a:r>
              <a:rPr lang="zh-CN" altLang="en-US"/>
              <a:t>准备运行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BBDD9C-DF6A-26F8-69A5-EBBCC5743660}"/>
              </a:ext>
            </a:extLst>
          </p:cNvPr>
          <p:cNvSpPr txBox="1"/>
          <p:nvPr/>
        </p:nvSpPr>
        <p:spPr>
          <a:xfrm>
            <a:off x="632520" y="2236348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CN"/>
              <a:t>step1:</a:t>
            </a:r>
          </a:p>
          <a:p>
            <a:r>
              <a:rPr lang="zh-CN" altLang="en-US"/>
              <a:t>将准备好的文件放到输出路径中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52721B5-043D-82EF-2B87-69C67FA64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0" y="836711"/>
            <a:ext cx="2866667" cy="115238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C94FDAF-1B01-AC7A-83C8-BAD8A17F5158}"/>
              </a:ext>
            </a:extLst>
          </p:cNvPr>
          <p:cNvSpPr txBox="1"/>
          <p:nvPr/>
        </p:nvSpPr>
        <p:spPr>
          <a:xfrm>
            <a:off x="632520" y="2967335"/>
            <a:ext cx="5881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CN"/>
              <a:t>step2:</a:t>
            </a:r>
          </a:p>
          <a:p>
            <a:r>
              <a:rPr lang="pt-BR" altLang="zh-CN">
                <a:solidFill>
                  <a:srgbClr val="FF0000"/>
                </a:solidFill>
              </a:rPr>
              <a:t>conda activate /home/jianzhongxiang/miniconda3/envs/R44</a:t>
            </a:r>
          </a:p>
          <a:p>
            <a:r>
              <a:rPr lang="zh-CN" altLang="en-US"/>
              <a:t>激活运行环境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C8705C6-27DE-E786-63C2-2F0832D73E25}"/>
              </a:ext>
            </a:extLst>
          </p:cNvPr>
          <p:cNvSpPr txBox="1"/>
          <p:nvPr/>
        </p:nvSpPr>
        <p:spPr>
          <a:xfrm>
            <a:off x="632519" y="4077072"/>
            <a:ext cx="7152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CN"/>
              <a:t>step3:</a:t>
            </a:r>
          </a:p>
          <a:p>
            <a:r>
              <a:rPr lang="zh-CN" altLang="en-US">
                <a:solidFill>
                  <a:srgbClr val="FF0000"/>
                </a:solidFill>
              </a:rPr>
              <a:t>nohup Rscript /data/jianzhongxiang/genome_sequence/100.RNA_seq.R &amp;</a:t>
            </a:r>
          </a:p>
          <a:p>
            <a:r>
              <a:rPr lang="zh-CN" altLang="en-US"/>
              <a:t>开始运行</a:t>
            </a:r>
          </a:p>
        </p:txBody>
      </p:sp>
    </p:spTree>
    <p:extLst>
      <p:ext uri="{BB962C8B-B14F-4D97-AF65-F5344CB8AC3E}">
        <p14:creationId xmlns:p14="http://schemas.microsoft.com/office/powerpoint/2010/main" val="29011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英拜生物专业、产品知识培训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7325</TotalTime>
  <Words>382</Words>
  <Application>Microsoft Office PowerPoint</Application>
  <PresentationFormat>A4 纸张(210x297 毫米)</PresentationFormat>
  <Paragraphs>59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Helvetica Neue</vt:lpstr>
      <vt:lpstr>华文楷体</vt:lpstr>
      <vt:lpstr>微软雅黑</vt:lpstr>
      <vt:lpstr>Arial</vt:lpstr>
      <vt:lpstr>Calibri</vt:lpstr>
      <vt:lpstr>Office 主题</vt:lpstr>
      <vt:lpstr>英拜生物专业、产品知识培训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Office</cp:lastModifiedBy>
  <cp:revision>1223</cp:revision>
  <dcterms:created xsi:type="dcterms:W3CDTF">2016-08-10T03:10:00Z</dcterms:created>
  <dcterms:modified xsi:type="dcterms:W3CDTF">2025-03-14T05:01:25Z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