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62E499-7622-41F3-B77B-807D02138E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6D6AA-C054-4F7E-9D06-F77755EA8C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F13-4E15-4A88-81F1-A18193099F53}" type="datetimeFigureOut">
              <a:rPr lang="en-US" smtClean="0"/>
              <a:t>16-May-19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2458-488E-430C-81B4-02C8D546A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B0961-9754-4DE9-B9A2-FCF8F6D716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9B32-363D-4B95-AD71-E31B1451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93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9A90-66E2-427D-8BE9-F853ABC3C6F0}" type="datetimeFigureOut">
              <a:rPr lang="en-US" smtClean="0"/>
              <a:t>16-May-19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FFE9F-8DFC-44D0-94D1-EA906A61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09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34A6-4D54-4D4D-9996-E8227526DDB3}" type="datetime1">
              <a:rPr lang="en-US" smtClean="0"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4C06-00EE-46BF-874B-B077F692E73B}" type="datetime1">
              <a:rPr lang="en-US" smtClean="0"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4821-2872-4B28-8B04-EBBA8BD6E0B8}" type="datetime1">
              <a:rPr lang="en-US" smtClean="0"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A26-C7ED-4369-A488-3F71FEA69121}" type="datetime1">
              <a:rPr lang="en-US" smtClean="0"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ABB-19DB-4525-A4E3-9E8D6F4B16B9}" type="datetime1">
              <a:rPr lang="en-US" smtClean="0"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32D5-2D28-42E2-947E-FE8B59E54EFB}" type="datetime1">
              <a:rPr lang="en-US" smtClean="0"/>
              <a:t>16-May-19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7249-9A2C-4662-A439-0278A7054E34}" type="datetime1">
              <a:rPr lang="en-US" smtClean="0"/>
              <a:t>16-May-19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0706-4487-4B6D-BF21-8CBE391D613E}" type="datetime1">
              <a:rPr lang="en-US" smtClean="0"/>
              <a:t>16-May-19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A795-C5B8-48A2-B1D5-36E80EF5969F}" type="datetime1">
              <a:rPr lang="en-US" smtClean="0"/>
              <a:t>16-May-19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2BB8-35E3-42F0-97E4-B4B96BC4E369}" type="datetime1">
              <a:rPr lang="en-US" smtClean="0"/>
              <a:t>16-May-19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7AE9-3992-4FE5-BB90-6E136310B281}" type="datetime1">
              <a:rPr lang="en-US" smtClean="0"/>
              <a:t>16-May-19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6867-4639-4486-BF5D-DE7870266217}" type="datetime1">
              <a:rPr lang="en-US" smtClean="0"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7AE8-5E0C-46A2-9CA0-74BCFCFE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2pWv7GOvuf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emedd33/Reinforcement-Learning-in-Process-Control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vFr3K2DORc8?start=10403&amp;feature=oembed" TargetMode="External"/><Relationship Id="rId7" Type="http://schemas.openxmlformats.org/officeDocument/2006/relationships/image" Target="../media/image6.jpeg"/><Relationship Id="rId2" Type="http://schemas.openxmlformats.org/officeDocument/2006/relationships/video" Target="https://www.youtube.com/embed/6EQAsrfUIyo?start=225&amp;feature=oembed" TargetMode="External"/><Relationship Id="rId1" Type="http://schemas.openxmlformats.org/officeDocument/2006/relationships/video" Target="https://www.youtube.com/embed/LikxFZZO2sk?feature=oembed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14EF-8223-4719-B491-04ED46886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152D-8029-40DF-98A4-29EE3B48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A quick introduction of the concept, terminology and different methods</a:t>
            </a:r>
          </a:p>
        </p:txBody>
      </p:sp>
      <p:pic>
        <p:nvPicPr>
          <p:cNvPr id="11" name="Graphic 6" descr="Classroom">
            <a:extLst>
              <a:ext uri="{FF2B5EF4-FFF2-40B4-BE49-F238E27FC236}">
                <a16:creationId xmlns:a16="http://schemas.microsoft.com/office/drawing/2014/main" id="{EAA5B668-81FC-4D11-A686-A1A7C131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50D955E4-5EB2-42DB-812B-0988CB6AA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41B7-9CF7-4231-B6D1-4DF8E359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based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52799-875E-4A25-9CBC-387039BD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427" y="1401288"/>
            <a:ext cx="4872243" cy="450644"/>
          </a:xfrm>
        </p:spPr>
        <p:txBody>
          <a:bodyPr/>
          <a:lstStyle/>
          <a:p>
            <a:r>
              <a:rPr lang="en-US" dirty="0"/>
              <a:t>Lets skip the value estimation part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9F28A-86AC-40A2-9505-B060FE0B1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812378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Good actions </a:t>
            </a:r>
            <a:br>
              <a:rPr lang="en-US" dirty="0"/>
            </a:br>
            <a:r>
              <a:rPr lang="en-US" dirty="0"/>
              <a:t>→ Positive rewards </a:t>
            </a:r>
            <a:br>
              <a:rPr lang="en-US" dirty="0"/>
            </a:br>
            <a:r>
              <a:rPr lang="en-US" dirty="0"/>
              <a:t>→ shift the weights </a:t>
            </a:r>
            <a:br>
              <a:rPr lang="en-US" dirty="0"/>
            </a:br>
            <a:r>
              <a:rPr lang="en-US" dirty="0"/>
              <a:t>→ collect more positive rewards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Logarithmic probability of the value estimate</a:t>
            </a:r>
          </a:p>
          <a:p>
            <a:r>
              <a:rPr lang="en-US" dirty="0"/>
              <a:t>Allows for continuous action space</a:t>
            </a:r>
          </a:p>
          <a:p>
            <a:endParaRPr lang="en-US" dirty="0"/>
          </a:p>
          <a:p>
            <a:r>
              <a:rPr lang="en-US" dirty="0"/>
              <a:t>Problems: local minimums, slow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REINFORCE, REINFORCE Monte Carlo, REINFORCE with baseline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A6832-15AB-482D-9FA1-931A8C0BE5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E89F-5DFA-4653-9A96-4D22B88A9789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Terminology – MDP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 Overview of methods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Model free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Value based – </a:t>
            </a:r>
            <a:r>
              <a:rPr lang="en-US" sz="1400" dirty="0"/>
              <a:t>Policy based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Actor critic - Difficulties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F31FD3-E36E-4D49-8068-1BB52C8E3EB5}"/>
              </a:ext>
            </a:extLst>
          </p:cNvPr>
          <p:cNvGrpSpPr/>
          <p:nvPr/>
        </p:nvGrpSpPr>
        <p:grpSpPr>
          <a:xfrm>
            <a:off x="7065819" y="997526"/>
            <a:ext cx="3135086" cy="1328056"/>
            <a:chOff x="8051470" y="1045029"/>
            <a:chExt cx="3135086" cy="13280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EC0A98-740F-418C-9E0F-F6941CCDB0B4}"/>
                </a:ext>
              </a:extLst>
            </p:cNvPr>
            <p:cNvGrpSpPr/>
            <p:nvPr/>
          </p:nvGrpSpPr>
          <p:grpSpPr>
            <a:xfrm>
              <a:off x="8051470" y="1151906"/>
              <a:ext cx="3135086" cy="705708"/>
              <a:chOff x="8051470" y="1151906"/>
              <a:chExt cx="3135086" cy="70570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64FB70-F292-411D-B21D-11845719495E}"/>
                  </a:ext>
                </a:extLst>
              </p:cNvPr>
              <p:cNvSpPr txBox="1"/>
              <p:nvPr/>
            </p:nvSpPr>
            <p:spPr>
              <a:xfrm flipH="1">
                <a:off x="10711700" y="1211283"/>
                <a:ext cx="47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600" dirty="0"/>
                  <a:t>π</a:t>
                </a:r>
                <a:endParaRPr lang="en-US" sz="36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9F8920-A03B-4C35-B693-24A2A9E2752A}"/>
                  </a:ext>
                </a:extLst>
              </p:cNvPr>
              <p:cNvSpPr txBox="1"/>
              <p:nvPr/>
            </p:nvSpPr>
            <p:spPr>
              <a:xfrm>
                <a:off x="9417133" y="1151906"/>
                <a:ext cx="64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/>
                  <a:t>v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FF33C-6371-4370-BFB7-59BBDF6E450E}"/>
                  </a:ext>
                </a:extLst>
              </p:cNvPr>
              <p:cNvSpPr txBox="1"/>
              <p:nvPr/>
            </p:nvSpPr>
            <p:spPr>
              <a:xfrm>
                <a:off x="8051470" y="1246909"/>
                <a:ext cx="748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</a:t>
                </a:r>
              </a:p>
            </p:txBody>
          </p:sp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F8817D-D8A3-4C86-B44C-D8FE558CB36D}"/>
                </a:ext>
              </a:extLst>
            </p:cNvPr>
            <p:cNvSpPr/>
            <p:nvPr/>
          </p:nvSpPr>
          <p:spPr>
            <a:xfrm>
              <a:off x="8205847" y="1045029"/>
              <a:ext cx="1282536" cy="1246909"/>
            </a:xfrm>
            <a:prstGeom prst="arc">
              <a:avLst>
                <a:gd name="adj1" fmla="val 13179419"/>
                <a:gd name="adj2" fmla="val 1954307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C4AC8BA-9E87-4A57-B24D-17E82B8BC6E9}"/>
                </a:ext>
              </a:extLst>
            </p:cNvPr>
            <p:cNvSpPr/>
            <p:nvPr/>
          </p:nvSpPr>
          <p:spPr>
            <a:xfrm>
              <a:off x="9605157" y="1126176"/>
              <a:ext cx="1282536" cy="1246909"/>
            </a:xfrm>
            <a:prstGeom prst="arc">
              <a:avLst>
                <a:gd name="adj1" fmla="val 13179419"/>
                <a:gd name="adj2" fmla="val 1933525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EC522D5-F143-4243-B148-FBD300DAB032}"/>
              </a:ext>
            </a:extLst>
          </p:cNvPr>
          <p:cNvSpPr/>
          <p:nvPr/>
        </p:nvSpPr>
        <p:spPr>
          <a:xfrm>
            <a:off x="7552706" y="771896"/>
            <a:ext cx="629392" cy="47501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AD1DD11-5626-481A-90CE-3CD649C7C568}"/>
              </a:ext>
            </a:extLst>
          </p:cNvPr>
          <p:cNvSpPr/>
          <p:nvPr/>
        </p:nvSpPr>
        <p:spPr>
          <a:xfrm>
            <a:off x="8940140" y="829294"/>
            <a:ext cx="629392" cy="47501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CF415C2-E9DA-47D6-ACA9-DF1F0DF37E4A}"/>
              </a:ext>
            </a:extLst>
          </p:cNvPr>
          <p:cNvSpPr/>
          <p:nvPr/>
        </p:nvSpPr>
        <p:spPr>
          <a:xfrm flipH="1">
            <a:off x="7243949" y="1211283"/>
            <a:ext cx="2648197" cy="961901"/>
          </a:xfrm>
          <a:prstGeom prst="arc">
            <a:avLst>
              <a:gd name="adj1" fmla="val 427502"/>
              <a:gd name="adj2" fmla="val 10419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5F3B1-A109-48F4-808C-CE0F2DF5584C}"/>
                  </a:ext>
                </a:extLst>
              </p:cNvPr>
              <p:cNvSpPr txBox="1"/>
              <p:nvPr/>
            </p:nvSpPr>
            <p:spPr>
              <a:xfrm>
                <a:off x="7139836" y="2567836"/>
                <a:ext cx="299372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75F3B1-A109-48F4-808C-CE0F2DF5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36" y="2567836"/>
                <a:ext cx="2993720" cy="461665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1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EDA1-D9BE-43FD-91BD-5D3E234F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critic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AE2F-3C46-408D-B088-CCB41C8C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1" y="1258784"/>
            <a:ext cx="5157787" cy="557522"/>
          </a:xfrm>
        </p:spPr>
        <p:txBody>
          <a:bodyPr/>
          <a:lstStyle/>
          <a:p>
            <a:r>
              <a:rPr lang="en-US" dirty="0"/>
              <a:t>The best of both worlds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0C7B-D7B3-425E-8A82-AE4D5F33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701043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actor → policy based</a:t>
            </a:r>
          </a:p>
          <a:p>
            <a:r>
              <a:rPr lang="en-US" dirty="0"/>
              <a:t>The critic → value based</a:t>
            </a:r>
          </a:p>
          <a:p>
            <a:endParaRPr lang="en-US" dirty="0"/>
          </a:p>
          <a:p>
            <a:r>
              <a:rPr lang="en-US" dirty="0"/>
              <a:t>Allows for bootstrapping which decreases training time</a:t>
            </a:r>
          </a:p>
          <a:p>
            <a:endParaRPr lang="en-US" dirty="0"/>
          </a:p>
          <a:p>
            <a:r>
              <a:rPr lang="en-US" dirty="0"/>
              <a:t>Problems: Difficult to implement, and debug </a:t>
            </a:r>
          </a:p>
          <a:p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A2C, A3C, PPO, DDPG, TRPO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8510C-03B0-4EF1-9B93-FB307F9B8E62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Terminology – MDP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 Overview of methods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Model free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Value based – Policy based – </a:t>
            </a:r>
            <a:r>
              <a:rPr lang="en-US" sz="1400" dirty="0"/>
              <a:t>Actor critic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- Difficulties  </a:t>
            </a:r>
          </a:p>
        </p:txBody>
      </p:sp>
      <p:pic>
        <p:nvPicPr>
          <p:cNvPr id="15" name="Content Placeholder 14" descr="A close up of a logo&#10;&#10;Description automatically generated">
            <a:extLst>
              <a:ext uri="{FF2B5EF4-FFF2-40B4-BE49-F238E27FC236}">
                <a16:creationId xmlns:a16="http://schemas.microsoft.com/office/drawing/2014/main" id="{020FA44D-D154-411C-AAD1-39C334EEE7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88" y="2113189"/>
            <a:ext cx="2644312" cy="3684588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920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99963-C0AE-448F-93A0-629F8513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551" y="1087397"/>
            <a:ext cx="8494217" cy="5632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Know your environment, implementation goal, statistics and computer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2566A-76BC-4460-8DE2-5DAAF093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US" dirty="0"/>
              <a:t>Why does it do that? God knows</a:t>
            </a:r>
          </a:p>
          <a:p>
            <a:r>
              <a:rPr lang="en-US" dirty="0"/>
              <a:t>Exploration vs exploitation</a:t>
            </a:r>
          </a:p>
          <a:p>
            <a:r>
              <a:rPr lang="en-US" dirty="0"/>
              <a:t>Hyper parameter sensitive</a:t>
            </a:r>
          </a:p>
          <a:p>
            <a:r>
              <a:rPr lang="en-US" dirty="0"/>
              <a:t>Design of reward function</a:t>
            </a:r>
          </a:p>
          <a:p>
            <a:r>
              <a:rPr lang="en-US" dirty="0"/>
              <a:t>Real world samples</a:t>
            </a:r>
          </a:p>
          <a:p>
            <a:r>
              <a:rPr lang="en-US" dirty="0"/>
              <a:t>Sample efficiency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E889B-ABA1-48F1-BE2F-16517F556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9556" y="1621787"/>
            <a:ext cx="5183188" cy="82391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6B20B-7077-4CE0-8664-DA46ED0B6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2205" y="2505075"/>
            <a:ext cx="5183188" cy="3684588"/>
          </a:xfrm>
        </p:spPr>
        <p:txBody>
          <a:bodyPr/>
          <a:lstStyle/>
          <a:p>
            <a:r>
              <a:rPr lang="en-US" dirty="0"/>
              <a:t>Many frameworks for neural networks: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Lots of information online</a:t>
            </a:r>
          </a:p>
          <a:p>
            <a:r>
              <a:rPr lang="en-US" dirty="0"/>
              <a:t>Growing field, with new RL frameworks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49AC8-2B95-4B21-91F7-AFFAED19633D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Terminology – MDP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 Overview of methods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Model free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Value based – Policy based – Actor critic - </a:t>
            </a:r>
            <a:r>
              <a:rPr lang="en-US" sz="1400" dirty="0"/>
              <a:t>Difficulties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D44B38-F1CD-418B-A3EC-D52958FF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Difficulties with RL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3559C29-1264-44A0-A206-9FDECA5B57EE}"/>
              </a:ext>
            </a:extLst>
          </p:cNvPr>
          <p:cNvSpPr txBox="1">
            <a:spLocks/>
          </p:cNvSpPr>
          <p:nvPr/>
        </p:nvSpPr>
        <p:spPr>
          <a:xfrm>
            <a:off x="6063343" y="159605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On the bright side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D6684F-CA60-4FA0-962C-02A03EE1D8A6}"/>
              </a:ext>
            </a:extLst>
          </p:cNvPr>
          <p:cNvSpPr/>
          <p:nvPr/>
        </p:nvSpPr>
        <p:spPr>
          <a:xfrm>
            <a:off x="6048781" y="2078181"/>
            <a:ext cx="67011" cy="35388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 uiExpand="1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7851-5659-4D0B-BBD4-868258EC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E077-785E-44F4-BBE2-BE7FF077D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going for one reference: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5767-25D6-4D5B-B424-6672D6356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Richard S Sutton and Andrew G </a:t>
            </a:r>
            <a:r>
              <a:rPr lang="en-US" sz="2000" dirty="0" err="1"/>
              <a:t>Barto</a:t>
            </a:r>
            <a:r>
              <a:rPr lang="en-US" sz="2000" dirty="0"/>
              <a:t>. Reinforcement learning: An introduction. MIT press, 2018.</a:t>
            </a:r>
          </a:p>
          <a:p>
            <a:pPr marL="0" indent="0">
              <a:buNone/>
            </a:pPr>
            <a:r>
              <a:rPr lang="en-US" sz="2000" b="1" dirty="0"/>
              <a:t>David Silver has some great lectures about RL on </a:t>
            </a:r>
            <a:r>
              <a:rPr lang="en-US" sz="2000" b="1" dirty="0" err="1"/>
              <a:t>youtube</a:t>
            </a:r>
            <a:endParaRPr lang="en-US" sz="2000" b="1" dirty="0"/>
          </a:p>
          <a:p>
            <a:r>
              <a:rPr lang="en-US" sz="2000" dirty="0">
                <a:hlinkClick r:id="rId2"/>
              </a:rPr>
              <a:t>RL Course by David Silver - Lecture 1: Introduction to Reinforcement Learning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5603F-D5F3-4A74-B3B7-FBB122D2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9068" y="600509"/>
            <a:ext cx="6095011" cy="823912"/>
          </a:xfrm>
        </p:spPr>
        <p:txBody>
          <a:bodyPr>
            <a:normAutofit/>
          </a:bodyPr>
          <a:lstStyle/>
          <a:p>
            <a:r>
              <a:rPr lang="en-US" dirty="0"/>
              <a:t>My thesis RL implementations will be open sourced </a:t>
            </a:r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64C6744-5948-4C3D-B071-9505EB8544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60" y="3076654"/>
            <a:ext cx="5183188" cy="3135196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A45FF36-3362-45B8-AA51-9058FA539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3" y="1610591"/>
            <a:ext cx="1143000" cy="114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6FE560-8639-4F2F-8B30-6EE63A88FA9C}"/>
              </a:ext>
            </a:extLst>
          </p:cNvPr>
          <p:cNvSpPr txBox="1"/>
          <p:nvPr/>
        </p:nvSpPr>
        <p:spPr>
          <a:xfrm>
            <a:off x="8063345" y="1769423"/>
            <a:ext cx="305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https://github.com/emedd33/Reinforcement-Learning-in-Process-Control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FED91-2EEB-4CC3-B9F4-4493A89A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135" y="916053"/>
            <a:ext cx="5157787" cy="823912"/>
          </a:xfrm>
          <a:effectLst>
            <a:outerShdw blurRad="152400" dist="317500" dir="5400000" sx="90000" sy="-19000" rotWithShape="0">
              <a:schemeClr val="tx1">
                <a:alpha val="15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b="0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A3D89-237B-4EA8-A686-72F01C1B0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967" y="2374446"/>
            <a:ext cx="5183188" cy="36845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concept of RL</a:t>
            </a:r>
          </a:p>
          <a:p>
            <a:r>
              <a:rPr lang="en-US" dirty="0"/>
              <a:t>Applications of RL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Markov Decision Processes (MDP)</a:t>
            </a:r>
          </a:p>
          <a:p>
            <a:r>
              <a:rPr lang="en-US" dirty="0"/>
              <a:t>Overview of methods</a:t>
            </a:r>
          </a:p>
          <a:p>
            <a:r>
              <a:rPr lang="en-US" dirty="0"/>
              <a:t>Model Free RL</a:t>
            </a:r>
          </a:p>
          <a:p>
            <a:pPr lvl="1"/>
            <a:r>
              <a:rPr lang="en-US" dirty="0"/>
              <a:t>Neural networks in RL</a:t>
            </a:r>
          </a:p>
          <a:p>
            <a:pPr lvl="1"/>
            <a:r>
              <a:rPr lang="en-US" dirty="0"/>
              <a:t>Value based</a:t>
            </a:r>
          </a:p>
          <a:p>
            <a:pPr lvl="1"/>
            <a:r>
              <a:rPr lang="en-US" dirty="0"/>
              <a:t>Policy based</a:t>
            </a:r>
          </a:p>
          <a:p>
            <a:pPr lvl="1"/>
            <a:r>
              <a:rPr lang="en-US" dirty="0"/>
              <a:t>Actor Critic</a:t>
            </a:r>
          </a:p>
          <a:p>
            <a:r>
              <a:rPr lang="en-US" dirty="0"/>
              <a:t>Difficulties with RL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D142AF-4DE2-406E-8850-B5A26C3E3838}"/>
              </a:ext>
            </a:extLst>
          </p:cNvPr>
          <p:cNvSpPr/>
          <p:nvPr/>
        </p:nvSpPr>
        <p:spPr>
          <a:xfrm>
            <a:off x="1132114" y="1922105"/>
            <a:ext cx="9909110" cy="647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48AB-AD30-45B5-A5B3-E9184C4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06" y="2104372"/>
            <a:ext cx="3494362" cy="7835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concept</a:t>
            </a:r>
          </a:p>
        </p:txBody>
      </p:sp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BD1538F9-7147-4B23-8763-AEA1A0E2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46" y="1608313"/>
            <a:ext cx="4035789" cy="366358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709CD7-8C71-4DCA-B6D0-B4D7DACCC9BE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Concept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Application – Terminology – MDP –  Overview of methods - Model free – Value based – Policy based – Actor critic - Difficulties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C56A50-9954-46B6-977F-FF28C9364413}"/>
              </a:ext>
            </a:extLst>
          </p:cNvPr>
          <p:cNvSpPr/>
          <p:nvPr/>
        </p:nvSpPr>
        <p:spPr>
          <a:xfrm>
            <a:off x="4889212" y="1984790"/>
            <a:ext cx="89188" cy="29291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0CC3-E2CC-47AB-B3C0-A660D2FD2DAA}"/>
              </a:ext>
            </a:extLst>
          </p:cNvPr>
          <p:cNvSpPr txBox="1"/>
          <p:nvPr/>
        </p:nvSpPr>
        <p:spPr>
          <a:xfrm>
            <a:off x="1127342" y="320666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639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AA73-87A5-44D3-9E92-CF910763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9" name="Online Media 8" title="Parkour Atlas">
            <a:hlinkClick r:id="" action="ppaction://media"/>
            <a:extLst>
              <a:ext uri="{FF2B5EF4-FFF2-40B4-BE49-F238E27FC236}">
                <a16:creationId xmlns:a16="http://schemas.microsoft.com/office/drawing/2014/main" id="{0E4EB5C6-4713-4AF5-8AF4-6B3AE5BDD1F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835900" y="820738"/>
            <a:ext cx="3052763" cy="171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BB8FC-2586-4FC6-A1CA-B50434DE4EEA}"/>
              </a:ext>
            </a:extLst>
          </p:cNvPr>
          <p:cNvSpPr txBox="1"/>
          <p:nvPr/>
        </p:nvSpPr>
        <p:spPr>
          <a:xfrm>
            <a:off x="1714287" y="1398744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Mainly in video games and robotics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855FB-8463-4567-89D6-140282350A86}"/>
              </a:ext>
            </a:extLst>
          </p:cNvPr>
          <p:cNvSpPr txBox="1"/>
          <p:nvPr/>
        </p:nvSpPr>
        <p:spPr>
          <a:xfrm>
            <a:off x="8136295" y="2696547"/>
            <a:ext cx="253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Atlas from Boston Dynamics (2018)</a:t>
            </a:r>
          </a:p>
        </p:txBody>
      </p:sp>
      <p:pic>
        <p:nvPicPr>
          <p:cNvPr id="10" name="Online Media 9" title="Game highlights of AlphaStar versus Team Liquid￢ﾀﾙs TLO and MaNa">
            <a:hlinkClick r:id="" action="ppaction://media"/>
            <a:extLst>
              <a:ext uri="{FF2B5EF4-FFF2-40B4-BE49-F238E27FC236}">
                <a16:creationId xmlns:a16="http://schemas.microsoft.com/office/drawing/2014/main" id="{B41934B5-0F51-4A8E-8183-5E1F70AD0CB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1508449" y="2886658"/>
            <a:ext cx="3614057" cy="2032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19E78A-7DCE-4C1F-8792-462F78317ABF}"/>
              </a:ext>
            </a:extLst>
          </p:cNvPr>
          <p:cNvSpPr txBox="1"/>
          <p:nvPr/>
        </p:nvSpPr>
        <p:spPr>
          <a:xfrm>
            <a:off x="1483568" y="5187820"/>
            <a:ext cx="37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AlphaStar</a:t>
            </a:r>
            <a:r>
              <a:rPr lang="en-US" dirty="0"/>
              <a:t> from Google DeepMind playing StarCraft 2 (2019) </a:t>
            </a:r>
          </a:p>
        </p:txBody>
      </p:sp>
      <p:pic>
        <p:nvPicPr>
          <p:cNvPr id="12" name="Online Media 11" title="Match 1 - Google DeepMind Challenge Match: Lee Sedol vs AlphaGo">
            <a:hlinkClick r:id="" action="ppaction://media"/>
            <a:extLst>
              <a:ext uri="{FF2B5EF4-FFF2-40B4-BE49-F238E27FC236}">
                <a16:creationId xmlns:a16="http://schemas.microsoft.com/office/drawing/2014/main" id="{E68E8090-A549-4900-AE5D-BD7190965ECF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6948196" y="3536302"/>
            <a:ext cx="3371462" cy="1896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EBE5A8-8DF0-4172-9463-D0CA1563887B}"/>
              </a:ext>
            </a:extLst>
          </p:cNvPr>
          <p:cNvSpPr txBox="1"/>
          <p:nvPr/>
        </p:nvSpPr>
        <p:spPr>
          <a:xfrm>
            <a:off x="6839339" y="5701004"/>
            <a:ext cx="386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AlphaGo from google DeepMind </a:t>
            </a:r>
          </a:p>
          <a:p>
            <a:r>
              <a:rPr lang="en-US" dirty="0"/>
              <a:t>Vs Lee Sedol (2016)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BC90C-7847-4DC3-BCA1-E3769901C10D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Application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Terminology – MDP –  Overview of methods - Model free – Value based – Policy based – Actor critic - Difficulties  </a:t>
            </a:r>
          </a:p>
        </p:txBody>
      </p:sp>
    </p:spTree>
    <p:extLst>
      <p:ext uri="{BB962C8B-B14F-4D97-AF65-F5344CB8AC3E}">
        <p14:creationId xmlns:p14="http://schemas.microsoft.com/office/powerpoint/2010/main" val="77607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5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7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48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49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6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D6D-94D3-429C-8BDA-5064A48E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in RL compared to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E354-97B2-4423-B2CC-DC9424B0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040" y="1408030"/>
            <a:ext cx="5157787" cy="551398"/>
          </a:xfrm>
        </p:spPr>
        <p:txBody>
          <a:bodyPr/>
          <a:lstStyle/>
          <a:p>
            <a:pPr algn="ctr"/>
            <a:r>
              <a:rPr lang="en-US" dirty="0"/>
              <a:t>Context of RL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683321-C907-4C79-8B5D-1CCCD000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339" y="2006312"/>
            <a:ext cx="5454698" cy="3684588"/>
          </a:xfrm>
        </p:spPr>
        <p:txBody>
          <a:bodyPr/>
          <a:lstStyle/>
          <a:p>
            <a:pPr marL="0" indent="0" algn="r">
              <a:buNone/>
            </a:pPr>
            <a:r>
              <a:rPr lang="en-US" sz="2400" dirty="0"/>
              <a:t>Agent</a:t>
            </a:r>
          </a:p>
          <a:p>
            <a:pPr marL="0" indent="0" algn="r">
              <a:buNone/>
            </a:pPr>
            <a:r>
              <a:rPr lang="en-US" sz="2400" dirty="0"/>
              <a:t>Environment</a:t>
            </a:r>
          </a:p>
          <a:p>
            <a:pPr marL="0" indent="0" algn="r">
              <a:buNone/>
            </a:pPr>
            <a:r>
              <a:rPr lang="en-US" sz="2400" dirty="0"/>
              <a:t>State (s) or Observation</a:t>
            </a:r>
          </a:p>
          <a:p>
            <a:pPr marL="0" indent="0" algn="r">
              <a:buNone/>
            </a:pPr>
            <a:r>
              <a:rPr lang="en-US" sz="2400" dirty="0"/>
              <a:t>Action (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</a:p>
          <a:p>
            <a:pPr marL="0" indent="0" algn="r">
              <a:buNone/>
            </a:pPr>
            <a:r>
              <a:rPr lang="en-US" sz="2400" dirty="0"/>
              <a:t>Reward/cost (R, G, J)*</a:t>
            </a:r>
          </a:p>
          <a:p>
            <a:pPr marL="0" indent="0" algn="r">
              <a:buNone/>
            </a:pPr>
            <a:r>
              <a:rPr lang="en-US" sz="2400" dirty="0"/>
              <a:t>Hyper parameters and parameters (</a:t>
            </a:r>
            <a:r>
              <a:rPr lang="el-GR" sz="2400" i="1" dirty="0"/>
              <a:t>ϴ</a:t>
            </a:r>
            <a:r>
              <a:rPr lang="en-US" sz="2400" dirty="0"/>
              <a:t>, </a:t>
            </a:r>
            <a:r>
              <a:rPr lang="en-US" sz="2400" i="1" dirty="0"/>
              <a:t>w</a:t>
            </a:r>
            <a:r>
              <a:rPr lang="en-US" sz="2400" dirty="0"/>
              <a:t>)*</a:t>
            </a:r>
          </a:p>
          <a:p>
            <a:pPr marL="0" indent="0" algn="r">
              <a:buNone/>
            </a:pPr>
            <a:r>
              <a:rPr lang="en-US" sz="2400" dirty="0"/>
              <a:t>State value (</a:t>
            </a:r>
            <a:r>
              <a:rPr lang="en-US" sz="2400" i="1" dirty="0"/>
              <a:t>v)</a:t>
            </a:r>
            <a:r>
              <a:rPr lang="en-US" sz="2400" dirty="0"/>
              <a:t> and state-action value (</a:t>
            </a:r>
            <a:r>
              <a:rPr lang="en-US" sz="2400" i="1" dirty="0"/>
              <a:t>q)</a:t>
            </a:r>
            <a:endParaRPr lang="en-US" sz="2400" dirty="0"/>
          </a:p>
          <a:p>
            <a:pPr marL="0" indent="0" algn="r">
              <a:buNone/>
            </a:pPr>
            <a:r>
              <a:rPr lang="en-US" sz="2400" dirty="0"/>
              <a:t>Policy (</a:t>
            </a:r>
            <a:r>
              <a:rPr lang="el-GR" sz="2400" dirty="0"/>
              <a:t>π</a:t>
            </a:r>
            <a:r>
              <a:rPr lang="en-US" sz="2400" dirty="0"/>
              <a:t>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3D187-11C4-421F-9353-2212F52C8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826" y="1396155"/>
            <a:ext cx="5183188" cy="563273"/>
          </a:xfrm>
        </p:spPr>
        <p:txBody>
          <a:bodyPr/>
          <a:lstStyle/>
          <a:p>
            <a:pPr algn="ctr"/>
            <a:r>
              <a:rPr lang="en-US" dirty="0"/>
              <a:t>Context of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AC20B9-465C-4EC4-BCE0-1E0003867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7135" y="1994437"/>
            <a:ext cx="4973249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Controller</a:t>
            </a:r>
          </a:p>
          <a:p>
            <a:pPr marL="0" indent="0">
              <a:buNone/>
            </a:pPr>
            <a:r>
              <a:rPr lang="en-US" sz="2400" dirty="0"/>
              <a:t>Controlled system</a:t>
            </a:r>
          </a:p>
          <a:p>
            <a:pPr marL="0" indent="0">
              <a:buNone/>
            </a:pPr>
            <a:r>
              <a:rPr lang="en-US" sz="2400" dirty="0"/>
              <a:t>State 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Input (</a:t>
            </a:r>
            <a:r>
              <a:rPr lang="en-US" sz="2400" i="1" dirty="0"/>
              <a:t>u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Cost (J)</a:t>
            </a:r>
          </a:p>
          <a:p>
            <a:pPr marL="0" indent="0">
              <a:buNone/>
            </a:pPr>
            <a:r>
              <a:rPr lang="en-US" sz="2400" dirty="0"/>
              <a:t>Parameters (</a:t>
            </a:r>
            <a:r>
              <a:rPr lang="en-US" sz="2400" i="1" dirty="0"/>
              <a:t>ϴ</a:t>
            </a:r>
            <a:r>
              <a:rPr lang="en-US" sz="2400" dirty="0"/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0B4A26-AA2C-4558-9567-1707DFF564CD}"/>
              </a:ext>
            </a:extLst>
          </p:cNvPr>
          <p:cNvSpPr/>
          <p:nvPr/>
        </p:nvSpPr>
        <p:spPr>
          <a:xfrm>
            <a:off x="6048781" y="2078181"/>
            <a:ext cx="67011" cy="35388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44921-5D06-4345-BAA3-6946294FC9AF}"/>
              </a:ext>
            </a:extLst>
          </p:cNvPr>
          <p:cNvSpPr txBox="1"/>
          <p:nvPr/>
        </p:nvSpPr>
        <p:spPr>
          <a:xfrm>
            <a:off x="499611" y="5643325"/>
            <a:ext cx="3870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 G: The cumulative rewards</a:t>
            </a:r>
          </a:p>
          <a:p>
            <a:r>
              <a:rPr lang="en-US" dirty="0"/>
              <a:t>* J: Continuous cost functions </a:t>
            </a:r>
          </a:p>
          <a:p>
            <a:r>
              <a:rPr lang="en-US" dirty="0"/>
              <a:t>* </a:t>
            </a:r>
            <a:r>
              <a:rPr lang="en-US" i="1" dirty="0"/>
              <a:t>w:</a:t>
            </a:r>
            <a:r>
              <a:rPr lang="en-US" dirty="0"/>
              <a:t> Parameters In neural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69F03-CCF6-478C-8359-5BFECC98538E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</a:t>
            </a:r>
            <a:r>
              <a:rPr lang="en-US" sz="1400" dirty="0"/>
              <a:t>Terminology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MDP –  Overview of methods - Model free – Value based – Policy based – Actor critic - Difficulties </a:t>
            </a:r>
          </a:p>
        </p:txBody>
      </p:sp>
    </p:spTree>
    <p:extLst>
      <p:ext uri="{BB962C8B-B14F-4D97-AF65-F5344CB8AC3E}">
        <p14:creationId xmlns:p14="http://schemas.microsoft.com/office/powerpoint/2010/main" val="381386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4CAB-9EB1-405B-BBA3-49EA6E55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5022B7-6456-4A25-A182-E22CAA1D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9928" y="2144301"/>
            <a:ext cx="5157787" cy="474208"/>
          </a:xfrm>
        </p:spPr>
        <p:txBody>
          <a:bodyPr/>
          <a:lstStyle/>
          <a:p>
            <a:pPr algn="ctr"/>
            <a:r>
              <a:rPr lang="en-US" dirty="0"/>
              <a:t>The problem RL tries to solve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BACD5E-1C67-4422-A60A-9A64244B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570343" cy="3781425"/>
          </a:xfrm>
        </p:spPr>
        <p:txBody>
          <a:bodyPr>
            <a:normAutofit/>
          </a:bodyPr>
          <a:lstStyle/>
          <a:p>
            <a:r>
              <a:rPr lang="en-US" dirty="0"/>
              <a:t>Builds on Markov chain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State-transition is affected by an action (</a:t>
            </a:r>
            <a:r>
              <a:rPr lang="en-US" i="1" dirty="0"/>
              <a:t>a) 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  <a:p>
            <a:r>
              <a:rPr lang="en-US" dirty="0"/>
              <a:t>Markov property: </a:t>
            </a:r>
          </a:p>
          <a:p>
            <a:pPr lvl="1"/>
            <a:r>
              <a:rPr lang="en-US" dirty="0"/>
              <a:t>The “future” is only dependent on the given state</a:t>
            </a:r>
          </a:p>
        </p:txBody>
      </p:sp>
      <p:pic>
        <p:nvPicPr>
          <p:cNvPr id="13" name="Content Placeholder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F28154-985D-4CAB-B198-17882D312E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83" y="2852185"/>
            <a:ext cx="3002487" cy="3169525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167B79-89BB-406A-9162-8A7D2A85D075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Terminology – </a:t>
            </a:r>
            <a:r>
              <a:rPr lang="en-US" sz="1400" dirty="0"/>
              <a:t>MDP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 Overview of methods - Model free – Value based – Policy based – Actor critic - Difficulties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68292-151E-4677-AA14-F39991AA1669}"/>
              </a:ext>
            </a:extLst>
          </p:cNvPr>
          <p:cNvSpPr txBox="1"/>
          <p:nvPr/>
        </p:nvSpPr>
        <p:spPr>
          <a:xfrm>
            <a:off x="2272427" y="1422495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discrete time stochastic control process</a:t>
            </a:r>
          </a:p>
        </p:txBody>
      </p:sp>
    </p:spTree>
    <p:extLst>
      <p:ext uri="{BB962C8B-B14F-4D97-AF65-F5344CB8AC3E}">
        <p14:creationId xmlns:p14="http://schemas.microsoft.com/office/powerpoint/2010/main" val="37648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EE5F-6568-4FE7-B037-B9980615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RL-methods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772DE6-4B64-4133-896B-5F7CAA88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007" y="1798609"/>
            <a:ext cx="5157787" cy="823912"/>
          </a:xfrm>
        </p:spPr>
        <p:txBody>
          <a:bodyPr/>
          <a:lstStyle/>
          <a:p>
            <a:r>
              <a:rPr lang="en-US" dirty="0"/>
              <a:t>Model-Based uses a modelled MDP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927F41-B952-48AD-A951-85F4FE8528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28" y="1830480"/>
            <a:ext cx="4223314" cy="2322071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5" name="Picture 14" descr="A picture containing crossword puzzle, shoji, text&#10;&#10;Description automatically generated">
            <a:extLst>
              <a:ext uri="{FF2B5EF4-FFF2-40B4-BE49-F238E27FC236}">
                <a16:creationId xmlns:a16="http://schemas.microsoft.com/office/drawing/2014/main" id="{18F8CFC4-6E05-43E7-B662-70BC6189A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5" y="2726841"/>
            <a:ext cx="4387486" cy="20698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97FC625-978C-412B-9918-7C8B71D78C98}"/>
              </a:ext>
            </a:extLst>
          </p:cNvPr>
          <p:cNvGrpSpPr/>
          <p:nvPr/>
        </p:nvGrpSpPr>
        <p:grpSpPr>
          <a:xfrm>
            <a:off x="528506" y="4924338"/>
            <a:ext cx="4504888" cy="369332"/>
            <a:chOff x="528506" y="4924338"/>
            <a:chExt cx="450488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F5244A-0175-4417-B046-12FF87E9033C}"/>
                </a:ext>
              </a:extLst>
            </p:cNvPr>
            <p:cNvSpPr txBox="1"/>
            <p:nvPr/>
          </p:nvSpPr>
          <p:spPr>
            <a:xfrm>
              <a:off x="528506" y="4924338"/>
              <a:ext cx="450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 the optimal path from S       G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0FBB6D-A861-4B61-B572-668F600F1650}"/>
                </a:ext>
              </a:extLst>
            </p:cNvPr>
            <p:cNvCxnSpPr/>
            <p:nvPr/>
          </p:nvCxnSpPr>
          <p:spPr>
            <a:xfrm>
              <a:off x="3347207" y="5125673"/>
              <a:ext cx="2348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93BAF1F-E708-488E-BC75-378BFEDBC1B3}"/>
              </a:ext>
            </a:extLst>
          </p:cNvPr>
          <p:cNvSpPr txBox="1"/>
          <p:nvPr/>
        </p:nvSpPr>
        <p:spPr>
          <a:xfrm>
            <a:off x="6459522" y="4823670"/>
            <a:ext cx="444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Tabular Methods used in model-based 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programming (DP)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Differences (TD)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Monte Carlo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N-step bootstrapping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Edibility traces with TD 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E6FA3-03F7-475C-BD10-B6BB60854C26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Terminology – MDP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 </a:t>
            </a:r>
            <a:r>
              <a:rPr lang="en-US" sz="1400" dirty="0"/>
              <a:t>Overview of methods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Model free – Value based – Policy based – Actor critic - Difficulties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CAE547-A90E-4F85-9036-668C66DF7059}"/>
              </a:ext>
            </a:extLst>
          </p:cNvPr>
          <p:cNvSpPr txBox="1"/>
          <p:nvPr/>
        </p:nvSpPr>
        <p:spPr>
          <a:xfrm>
            <a:off x="534390" y="5308270"/>
            <a:ext cx="37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Solved by updating values in a table, hence </a:t>
            </a:r>
            <a:r>
              <a:rPr lang="en-US" i="1" dirty="0"/>
              <a:t>Tabular methods</a:t>
            </a:r>
          </a:p>
        </p:txBody>
      </p:sp>
    </p:spTree>
    <p:extLst>
      <p:ext uri="{BB962C8B-B14F-4D97-AF65-F5344CB8AC3E}">
        <p14:creationId xmlns:p14="http://schemas.microsoft.com/office/powerpoint/2010/main" val="28845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751A-4964-4B12-B131-4209DDC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Free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B057-EB9F-4C83-85CF-F5AF5420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671" y="1372405"/>
            <a:ext cx="5774768" cy="456395"/>
          </a:xfrm>
        </p:spPr>
        <p:txBody>
          <a:bodyPr/>
          <a:lstStyle/>
          <a:p>
            <a:r>
              <a:rPr lang="en-US" dirty="0"/>
              <a:t>Where the neural networks kicks 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F1F58-EAF9-4047-8100-CC2725F7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6534789" cy="36344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 MDP model is not feasible</a:t>
            </a:r>
          </a:p>
          <a:p>
            <a:r>
              <a:rPr lang="en-US" dirty="0"/>
              <a:t>Approximate the state value function </a:t>
            </a:r>
            <a:r>
              <a:rPr lang="en-US" i="1" dirty="0"/>
              <a:t>v </a:t>
            </a:r>
            <a:r>
              <a:rPr lang="en-US" dirty="0"/>
              <a:t>and/or the state-action value function </a:t>
            </a:r>
            <a:r>
              <a:rPr lang="en-US" i="1" dirty="0"/>
              <a:t>q</a:t>
            </a:r>
          </a:p>
          <a:p>
            <a:r>
              <a:rPr lang="en-US" dirty="0"/>
              <a:t>Linear and non-linear </a:t>
            </a:r>
            <a:br>
              <a:rPr lang="en-US" dirty="0"/>
            </a:br>
            <a:r>
              <a:rPr lang="en-US" dirty="0"/>
              <a:t>function approximators</a:t>
            </a:r>
          </a:p>
          <a:p>
            <a:r>
              <a:rPr lang="en-US" dirty="0"/>
              <a:t>How does it learn? </a:t>
            </a:r>
          </a:p>
          <a:p>
            <a:pPr lvl="1"/>
            <a:r>
              <a:rPr lang="en-US" dirty="0"/>
              <a:t>Updating the weights </a:t>
            </a:r>
            <a:br>
              <a:rPr lang="en-US" dirty="0"/>
            </a:br>
            <a:r>
              <a:rPr lang="en-US" dirty="0"/>
              <a:t>by unconstrained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The three main methods:</a:t>
            </a:r>
          </a:p>
          <a:p>
            <a:pPr lvl="1"/>
            <a:r>
              <a:rPr lang="en-US" dirty="0"/>
              <a:t>Value-based, policy based and actor critic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640C4-DEC3-4F9C-84E6-C1600116ED67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Terminology – MDP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 Overview of methods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1400" dirty="0"/>
              <a:t>Model free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Value based – Policy based – Actor critic - Difficulties  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FFAE48A-DE4C-4E82-9902-63CD307CB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8" b="-6977"/>
          <a:stretch/>
        </p:blipFill>
        <p:spPr>
          <a:xfrm>
            <a:off x="6038128" y="3478906"/>
            <a:ext cx="5822585" cy="261709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12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7994-DCFB-417A-A2A8-DDB909DB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based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1DBF-BC96-4498-9FE0-64C78FC4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426" y="1372404"/>
            <a:ext cx="5964773" cy="539523"/>
          </a:xfrm>
        </p:spPr>
        <p:txBody>
          <a:bodyPr>
            <a:normAutofit fontScale="92500"/>
          </a:bodyPr>
          <a:lstStyle/>
          <a:p>
            <a:r>
              <a:rPr lang="en-US" dirty="0"/>
              <a:t>The policy is decided through the value estimate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596D4692-EE77-4513-8477-2A4DE1412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17" y="2659455"/>
            <a:ext cx="4751709" cy="3684588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90877-043C-45F2-AE83-9B3E3B43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8304" y="2600077"/>
            <a:ext cx="5183188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action space → discretized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 High variance, needs discretized action space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Q-learning or DQN</a:t>
            </a:r>
          </a:p>
          <a:p>
            <a:pPr lvl="1"/>
            <a:r>
              <a:rPr lang="en-US" dirty="0"/>
              <a:t>SARSA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BB824-4AE2-4280-8D3F-45A0A8930E64}"/>
              </a:ext>
            </a:extLst>
          </p:cNvPr>
          <p:cNvSpPr txBox="1"/>
          <p:nvPr/>
        </p:nvSpPr>
        <p:spPr>
          <a:xfrm>
            <a:off x="450979" y="298581"/>
            <a:ext cx="1129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Concept –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Application – Terminology – MDP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 Overview of methods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Model free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sz="1400" dirty="0"/>
              <a:t>Value based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Policy based – Actor critic - Difficulties 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2A4A58-FDC1-4F3D-A5C3-257507984DBC}"/>
              </a:ext>
            </a:extLst>
          </p:cNvPr>
          <p:cNvGrpSpPr/>
          <p:nvPr/>
        </p:nvGrpSpPr>
        <p:grpSpPr>
          <a:xfrm>
            <a:off x="1045029" y="3408218"/>
            <a:ext cx="3135086" cy="1328056"/>
            <a:chOff x="8051470" y="1045029"/>
            <a:chExt cx="3135086" cy="1328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70DC7F-8AA3-4A37-96C2-7B4E4EAEAE2E}"/>
                </a:ext>
              </a:extLst>
            </p:cNvPr>
            <p:cNvGrpSpPr/>
            <p:nvPr/>
          </p:nvGrpSpPr>
          <p:grpSpPr>
            <a:xfrm>
              <a:off x="8051470" y="1151906"/>
              <a:ext cx="3135086" cy="705708"/>
              <a:chOff x="8051470" y="1151906"/>
              <a:chExt cx="3135086" cy="70570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5E59B9-FBB6-4168-BDC9-836620DA1F87}"/>
                  </a:ext>
                </a:extLst>
              </p:cNvPr>
              <p:cNvSpPr txBox="1"/>
              <p:nvPr/>
            </p:nvSpPr>
            <p:spPr>
              <a:xfrm flipH="1">
                <a:off x="10711700" y="1211283"/>
                <a:ext cx="47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600" dirty="0"/>
                  <a:t>π</a:t>
                </a:r>
                <a:endParaRPr lang="en-US" sz="36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4D78D-D5BE-4986-8766-73AE2732A8C5}"/>
                  </a:ext>
                </a:extLst>
              </p:cNvPr>
              <p:cNvSpPr txBox="1"/>
              <p:nvPr/>
            </p:nvSpPr>
            <p:spPr>
              <a:xfrm>
                <a:off x="9417133" y="1151906"/>
                <a:ext cx="64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/>
                  <a:t>v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5355F-4206-495E-9341-0E1033995375}"/>
                  </a:ext>
                </a:extLst>
              </p:cNvPr>
              <p:cNvSpPr txBox="1"/>
              <p:nvPr/>
            </p:nvSpPr>
            <p:spPr>
              <a:xfrm>
                <a:off x="8051470" y="1246909"/>
                <a:ext cx="748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</a:t>
                </a:r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9D99746-6729-4967-9E54-6D6BC334E10C}"/>
                </a:ext>
              </a:extLst>
            </p:cNvPr>
            <p:cNvSpPr/>
            <p:nvPr/>
          </p:nvSpPr>
          <p:spPr>
            <a:xfrm>
              <a:off x="8205847" y="1045029"/>
              <a:ext cx="1282536" cy="1246909"/>
            </a:xfrm>
            <a:prstGeom prst="arc">
              <a:avLst>
                <a:gd name="adj1" fmla="val 13179419"/>
                <a:gd name="adj2" fmla="val 1954307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B85C3F9-B73E-47F5-89E6-1A547816A383}"/>
                </a:ext>
              </a:extLst>
            </p:cNvPr>
            <p:cNvSpPr/>
            <p:nvPr/>
          </p:nvSpPr>
          <p:spPr>
            <a:xfrm>
              <a:off x="9605157" y="1126176"/>
              <a:ext cx="1282536" cy="1246909"/>
            </a:xfrm>
            <a:prstGeom prst="arc">
              <a:avLst>
                <a:gd name="adj1" fmla="val 13179419"/>
                <a:gd name="adj2" fmla="val 1933525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0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773</Words>
  <Application>Microsoft Office PowerPoint</Application>
  <PresentationFormat>Widescreen</PresentationFormat>
  <Paragraphs>141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Reinforcement learning</vt:lpstr>
      <vt:lpstr>PowerPoint Presentation</vt:lpstr>
      <vt:lpstr>The concept</vt:lpstr>
      <vt:lpstr>Applications</vt:lpstr>
      <vt:lpstr>Terminology in RL compared to control</vt:lpstr>
      <vt:lpstr>Markov Decision Process</vt:lpstr>
      <vt:lpstr>Overview of RL-methods</vt:lpstr>
      <vt:lpstr>Model Free methods</vt:lpstr>
      <vt:lpstr>Value based methods</vt:lpstr>
      <vt:lpstr>Policy based methods</vt:lpstr>
      <vt:lpstr>Actor critic</vt:lpstr>
      <vt:lpstr>Difficulties with RL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Eskild</dc:creator>
  <cp:lastModifiedBy>Eskild</cp:lastModifiedBy>
  <cp:revision>27</cp:revision>
  <dcterms:created xsi:type="dcterms:W3CDTF">2019-05-14T08:11:04Z</dcterms:created>
  <dcterms:modified xsi:type="dcterms:W3CDTF">2019-05-16T15:09:56Z</dcterms:modified>
</cp:coreProperties>
</file>