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84" r:id="rId3"/>
    <p:sldId id="281" r:id="rId4"/>
    <p:sldId id="287" r:id="rId5"/>
    <p:sldId id="257" r:id="rId6"/>
    <p:sldId id="286" r:id="rId7"/>
    <p:sldId id="296" r:id="rId8"/>
    <p:sldId id="315" r:id="rId9"/>
    <p:sldId id="308" r:id="rId10"/>
    <p:sldId id="288" r:id="rId11"/>
    <p:sldId id="295" r:id="rId12"/>
    <p:sldId id="258" r:id="rId13"/>
    <p:sldId id="282" r:id="rId14"/>
    <p:sldId id="283" r:id="rId15"/>
    <p:sldId id="301" r:id="rId16"/>
    <p:sldId id="333" r:id="rId17"/>
    <p:sldId id="259" r:id="rId18"/>
    <p:sldId id="300" r:id="rId19"/>
    <p:sldId id="327" r:id="rId20"/>
    <p:sldId id="260" r:id="rId21"/>
    <p:sldId id="298" r:id="rId22"/>
    <p:sldId id="302" r:id="rId23"/>
    <p:sldId id="265" r:id="rId24"/>
    <p:sldId id="299" r:id="rId25"/>
    <p:sldId id="303" r:id="rId26"/>
    <p:sldId id="307" r:id="rId27"/>
    <p:sldId id="310" r:id="rId28"/>
    <p:sldId id="309" r:id="rId29"/>
    <p:sldId id="292" r:id="rId30"/>
    <p:sldId id="293" r:id="rId31"/>
    <p:sldId id="305" r:id="rId32"/>
    <p:sldId id="304" r:id="rId33"/>
    <p:sldId id="306" r:id="rId34"/>
    <p:sldId id="329" r:id="rId35"/>
    <p:sldId id="290" r:id="rId36"/>
    <p:sldId id="313" r:id="rId37"/>
    <p:sldId id="338" r:id="rId38"/>
    <p:sldId id="314" r:id="rId39"/>
    <p:sldId id="317" r:id="rId40"/>
    <p:sldId id="328" r:id="rId41"/>
    <p:sldId id="311" r:id="rId42"/>
    <p:sldId id="334" r:id="rId43"/>
    <p:sldId id="323" r:id="rId44"/>
    <p:sldId id="324" r:id="rId45"/>
    <p:sldId id="339" r:id="rId46"/>
    <p:sldId id="321" r:id="rId47"/>
    <p:sldId id="320" r:id="rId48"/>
    <p:sldId id="325" r:id="rId49"/>
    <p:sldId id="326" r:id="rId50"/>
    <p:sldId id="330" r:id="rId51"/>
    <p:sldId id="331" r:id="rId52"/>
    <p:sldId id="332" r:id="rId53"/>
    <p:sldId id="335" r:id="rId54"/>
    <p:sldId id="336" r:id="rId55"/>
    <p:sldId id="337" r:id="rId56"/>
    <p:sldId id="268" r:id="rId57"/>
    <p:sldId id="27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6" autoAdjust="0"/>
    <p:restoredTop sz="76660" autoAdjust="0"/>
  </p:normalViewPr>
  <p:slideViewPr>
    <p:cSldViewPr snapToGrid="0">
      <p:cViewPr varScale="1">
        <p:scale>
          <a:sx n="90" d="100"/>
          <a:sy n="90" d="100"/>
        </p:scale>
        <p:origin x="6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4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2866E-8038-49A6-9149-14E16AFB3F79}" type="datetimeFigureOut">
              <a:rPr lang="en-US" smtClean="0"/>
              <a:t>01/25/2016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EF406-E74B-4BDE-B396-F0E63DCA4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r>
              <a:rPr lang="en-US" baseline="0" dirty="0" smtClean="0"/>
              <a:t> note: </a:t>
            </a:r>
            <a:r>
              <a:rPr lang="en-US" baseline="0" dirty="0" err="1" smtClean="0"/>
              <a:t>Powershell</a:t>
            </a:r>
            <a:r>
              <a:rPr lang="en-US" baseline="0" dirty="0" smtClean="0"/>
              <a:t> font size = 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 in home </a:t>
            </a:r>
            <a:r>
              <a:rPr lang="en-US" baseline="0" dirty="0" err="1" smtClean="0"/>
              <a:t>dir</a:t>
            </a:r>
            <a:endParaRPr lang="en-US" baseline="0" dirty="0" smtClean="0"/>
          </a:p>
          <a:p>
            <a:r>
              <a:rPr lang="en-US" baseline="0" dirty="0" smtClean="0"/>
              <a:t>Unix/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style name with “.” which mainly use to store configuration.</a:t>
            </a:r>
          </a:p>
          <a:p>
            <a:r>
              <a:rPr lang="en-US" baseline="0" dirty="0" smtClean="0"/>
              <a:t>Ask class to follow along.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67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5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demo</a:t>
            </a:r>
            <a:r>
              <a:rPr lang="en-US" baseline="0" dirty="0" smtClean="0"/>
              <a:t> of adding .</a:t>
            </a:r>
            <a:r>
              <a:rPr lang="en-US" baseline="0" dirty="0" err="1" smtClean="0"/>
              <a:t>gitignore</a:t>
            </a:r>
            <a:r>
              <a:rPr lang="en-US" baseline="0" dirty="0" smtClean="0"/>
              <a:t> file.</a:t>
            </a:r>
          </a:p>
          <a:p>
            <a:r>
              <a:rPr lang="en-US" baseline="0" dirty="0" smtClean="0"/>
              <a:t>Show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status before and after adding .</a:t>
            </a:r>
            <a:r>
              <a:rPr lang="en-US" baseline="0" dirty="0" err="1" smtClean="0"/>
              <a:t>gitignore</a:t>
            </a:r>
            <a:r>
              <a:rPr lang="en-US" baseline="0" dirty="0" smtClean="0"/>
              <a:t> file to the working directory.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Content of .</a:t>
            </a:r>
            <a:r>
              <a:rPr lang="en-US" baseline="0" dirty="0" err="1" smtClean="0"/>
              <a:t>gitignore</a:t>
            </a:r>
            <a:r>
              <a:rPr lang="en-US" baseline="0" dirty="0" smtClean="0"/>
              <a:t> file</a:t>
            </a:r>
          </a:p>
          <a:p>
            <a:pPr marL="0" indent="0">
              <a:buNone/>
            </a:pPr>
            <a:r>
              <a:rPr lang="en-US" dirty="0" smtClean="0"/>
              <a:t>.*log</a:t>
            </a:r>
          </a:p>
          <a:p>
            <a:pPr marL="0" indent="0">
              <a:buNone/>
            </a:pPr>
            <a:r>
              <a:rPr lang="en-US" dirty="0" smtClean="0"/>
              <a:t>.*</a:t>
            </a:r>
            <a:r>
              <a:rPr lang="en-US" dirty="0" err="1" smtClean="0"/>
              <a:t>swp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.*un~</a:t>
            </a:r>
          </a:p>
          <a:p>
            <a:pPr marL="0" indent="0">
              <a:buNone/>
            </a:pPr>
            <a:r>
              <a:rPr lang="en-US" dirty="0" smtClean="0"/>
              <a:t>/test</a:t>
            </a:r>
          </a:p>
          <a:p>
            <a:r>
              <a:rPr lang="en-US" dirty="0" smtClean="0"/>
              <a:t>*~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78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by default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doesn’t track empty folder but does track empty file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58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that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command is case sensitive.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lod</a:t>
            </a:r>
            <a:r>
              <a:rPr lang="en-US" baseline="0" dirty="0" smtClean="0"/>
              <a:t> - -</a:t>
            </a:r>
            <a:r>
              <a:rPr lang="en-US" baseline="0" dirty="0" err="1" smtClean="0"/>
              <a:t>Oneline</a:t>
            </a:r>
            <a:r>
              <a:rPr lang="en-US" baseline="0" dirty="0" smtClean="0"/>
              <a:t>   result an error </a:t>
            </a:r>
          </a:p>
          <a:p>
            <a:r>
              <a:rPr lang="en-US" baseline="0" dirty="0" smtClean="0"/>
              <a:t>Or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Log.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log - -all to display all commit.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16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Pair with a partner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79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the content of the working directory revert to the stage of the checked out commit.</a:t>
            </a:r>
          </a:p>
          <a:p>
            <a:r>
              <a:rPr lang="en-US" baseline="0" dirty="0" smtClean="0"/>
              <a:t>Note HEAD </a:t>
            </a:r>
            <a:r>
              <a:rPr lang="en-US" baseline="0" dirty="0" err="1" smtClean="0"/>
              <a:t>head</a:t>
            </a:r>
            <a:r>
              <a:rPr lang="en-US" baseline="0" dirty="0" smtClean="0"/>
              <a:t> point when checkout a commit or switch branch</a:t>
            </a:r>
          </a:p>
          <a:p>
            <a:r>
              <a:rPr lang="en-US" baseline="0" dirty="0" smtClean="0"/>
              <a:t>If you run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log, it only show the commit early before the checkout commit.</a:t>
            </a:r>
          </a:p>
          <a:p>
            <a:r>
              <a:rPr lang="en-US" baseline="0" dirty="0" smtClean="0"/>
              <a:t>Use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log - -all to show all commit.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0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e the HEAD pointer doesn’t change when only </a:t>
            </a:r>
            <a:r>
              <a:rPr lang="en-US" baseline="0" dirty="0" err="1" smtClean="0"/>
              <a:t>chechout</a:t>
            </a:r>
            <a:r>
              <a:rPr lang="en-US" baseline="0" dirty="0" smtClean="0"/>
              <a:t> a particular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2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repo &gt; </a:t>
            </a:r>
            <a:r>
              <a:rPr lang="en-US" dirty="0" smtClean="0"/>
              <a:t>Create 3 files &gt; commit &gt; edit</a:t>
            </a:r>
            <a:r>
              <a:rPr lang="en-US" baseline="0" dirty="0" smtClean="0"/>
              <a:t> file3 &gt; commit &gt; deleted file1, file2 &gt; commit </a:t>
            </a:r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checkoult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hashid</a:t>
            </a:r>
            <a:r>
              <a:rPr lang="en-US" baseline="0" dirty="0" smtClean="0"/>
              <a:t> file1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checkout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2083211 .\file1 .\file2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content of file3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unchanged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cat .\file3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73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an example of a commit </a:t>
            </a:r>
            <a:r>
              <a:rPr lang="en-US" baseline="0" dirty="0" err="1" smtClean="0"/>
              <a:t>gragh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Mention that since we don’t have enough time to cover everything.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process/service is running in the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69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Actually</a:t>
            </a:r>
            <a:r>
              <a:rPr lang="en-US" baseline="0" dirty="0" smtClean="0"/>
              <a:t> there’s no jumping involved,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just move the head pointer.</a:t>
            </a:r>
          </a:p>
          <a:p>
            <a:endParaRPr lang="en-US" baseline="0" dirty="0" smtClean="0"/>
          </a:p>
          <a:p>
            <a:r>
              <a:rPr lang="en-US" b="1" dirty="0" err="1" smtClean="0"/>
              <a:t>git</a:t>
            </a:r>
            <a:r>
              <a:rPr lang="en-US" b="1" dirty="0" smtClean="0"/>
              <a:t> branch  &lt;branch&gt; [&lt;start point&gt;]</a:t>
            </a:r>
          </a:p>
          <a:p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-b|-B &lt;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new_branch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[&lt;start point&gt;]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&lt;start-point&gt;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name of a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60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23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asterisk indicate which branch HEAD pointer is pointing to.</a:t>
            </a:r>
          </a:p>
          <a:p>
            <a:r>
              <a:rPr lang="en-US" baseline="0" dirty="0" smtClean="0"/>
              <a:t>Draw the commit graph on the white board for easy visualization.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23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FeatureA</a:t>
            </a:r>
            <a:r>
              <a:rPr lang="en-US" baseline="0" dirty="0" smtClean="0"/>
              <a:t> branch to Master branch. Notice that this is a fast forward merge. </a:t>
            </a:r>
          </a:p>
          <a:p>
            <a:r>
              <a:rPr lang="en-US" baseline="0" dirty="0" smtClean="0"/>
              <a:t>Because </a:t>
            </a:r>
            <a:r>
              <a:rPr lang="en-US" baseline="0" dirty="0" err="1" smtClean="0"/>
              <a:t>FeatureA</a:t>
            </a:r>
            <a:r>
              <a:rPr lang="en-US" baseline="0" dirty="0" smtClean="0"/>
              <a:t> branch is upstream which has one more commit after branching from Master. </a:t>
            </a:r>
          </a:p>
          <a:p>
            <a:r>
              <a:rPr lang="en-US" baseline="0" dirty="0" smtClean="0"/>
              <a:t>And there were no additional commit on Master branch.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52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: if merge 2 to E this is a fast forward merge because E is one commit ahead of 2</a:t>
            </a:r>
          </a:p>
          <a:p>
            <a:r>
              <a:rPr lang="en-US" baseline="0" dirty="0" smtClean="0"/>
              <a:t>Where merge E to 2 is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45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that there nothing to merge from Master branch to bug1 branch because bug1 is upstream of </a:t>
            </a:r>
            <a:r>
              <a:rPr lang="en-US" baseline="0" dirty="0" smtClean="0"/>
              <a:t>master since no commit has made to master since we create bug1 branch from master.</a:t>
            </a:r>
            <a:endParaRPr lang="en-US" baseline="0" dirty="0" smtClean="0"/>
          </a:p>
          <a:p>
            <a:r>
              <a:rPr lang="en-US" baseline="0" dirty="0" smtClean="0"/>
              <a:t>Show commit graph on white 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27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have </a:t>
            </a:r>
            <a:r>
              <a:rPr lang="en-US" baseline="0" dirty="0" smtClean="0"/>
              <a:t>a conflict on file1 on line 3 between master and bug1 branch.</a:t>
            </a:r>
          </a:p>
          <a:p>
            <a:r>
              <a:rPr lang="en-US" baseline="0" dirty="0" smtClean="0"/>
              <a:t>Master branch file1 line 3: has word “earth”</a:t>
            </a:r>
          </a:p>
          <a:p>
            <a:r>
              <a:rPr lang="en-US" baseline="0" dirty="0" smtClean="0"/>
              <a:t>Bug 1 branch file1 line 3 has word “people”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wiil</a:t>
            </a:r>
            <a:r>
              <a:rPr lang="en-US" baseline="0" dirty="0" smtClean="0"/>
              <a:t> complain if any undo file exist in the working directory. These undo file created by vim. In vim use command  :set </a:t>
            </a:r>
            <a:r>
              <a:rPr lang="en-US" baseline="0" dirty="0" err="1" smtClean="0"/>
              <a:t>noundofile</a:t>
            </a:r>
            <a:endParaRPr lang="en-US" baseline="0" dirty="0" smtClean="0"/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will auto merge as much as possible. For conflict you will need to resolve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243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when</a:t>
            </a:r>
            <a:r>
              <a:rPr lang="en-US" baseline="0" dirty="0" smtClean="0"/>
              <a:t> we didn’t specify which branch to merge with master branch,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doesn’t detect which file to merge.</a:t>
            </a:r>
          </a:p>
          <a:p>
            <a:r>
              <a:rPr lang="en-US" baseline="0" dirty="0" smtClean="0"/>
              <a:t>So run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merge branch</a:t>
            </a:r>
          </a:p>
          <a:p>
            <a:r>
              <a:rPr lang="en-US" baseline="0" dirty="0" smtClean="0"/>
              <a:t>Then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mergetool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831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012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way</a:t>
            </a:r>
            <a:r>
              <a:rPr lang="en-US" baseline="0" dirty="0" smtClean="0"/>
              <a:t> merge.</a:t>
            </a:r>
            <a:endParaRPr lang="en-US" dirty="0" smtClean="0"/>
          </a:p>
          <a:p>
            <a:r>
              <a:rPr lang="en-US" dirty="0" smtClean="0"/>
              <a:t>Base file</a:t>
            </a:r>
            <a:r>
              <a:rPr lang="en-US" baseline="0" dirty="0" smtClean="0"/>
              <a:t> is the file on the branch you are merging to in this case is the master branch.</a:t>
            </a:r>
          </a:p>
          <a:p>
            <a:r>
              <a:rPr lang="en-US" baseline="0" dirty="0" smtClean="0"/>
              <a:t>Remote file is the file on the branch your pulling changes from in this case is the bug1 branch. </a:t>
            </a:r>
          </a:p>
          <a:p>
            <a:r>
              <a:rPr lang="en-US" baseline="0" dirty="0" smtClean="0"/>
              <a:t>Local file is the file current store on the working directory.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bottom file is the merge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58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</a:t>
            </a:r>
            <a:r>
              <a:rPr lang="en-US" baseline="0" dirty="0" smtClean="0"/>
              <a:t>tion that I too do this all the time, but lately want to getting away from this bad practice. Tell everyone that in some case this approach is useful. </a:t>
            </a:r>
          </a:p>
          <a:p>
            <a:r>
              <a:rPr lang="en-US" baseline="0" dirty="0" smtClean="0"/>
              <a:t>Example: having undo database scripts when deploy to production system. </a:t>
            </a:r>
          </a:p>
          <a:p>
            <a:r>
              <a:rPr lang="en-US" baseline="0" dirty="0" smtClean="0"/>
              <a:t>Want to have the unto scripts ready, just incase something go wrong.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demo with notepad and file explorer.</a:t>
            </a:r>
          </a:p>
          <a:p>
            <a:r>
              <a:rPr lang="en-US" baseline="0" dirty="0" smtClean="0"/>
              <a:t>Mention that a file don’t need an extension. Tell class that the file can be any type of file such as word, </a:t>
            </a:r>
            <a:r>
              <a:rPr lang="en-US" baseline="0" dirty="0" err="1" smtClean="0"/>
              <a:t>powerpoint</a:t>
            </a:r>
            <a:r>
              <a:rPr lang="en-US" baseline="0" dirty="0" smtClean="0"/>
              <a:t>, excel, python,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, c#, html, java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158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</a:t>
            </a:r>
            <a:r>
              <a:rPr lang="en-US" baseline="0" dirty="0" smtClean="0"/>
              <a:t> to save the merged result, and commit file1 after merge.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15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that need to fetch first before merge, else you won’t see changes made on remote repo.</a:t>
            </a:r>
          </a:p>
          <a:p>
            <a:r>
              <a:rPr lang="en-US" baseline="0" dirty="0" smtClean="0"/>
              <a:t>Notice when push changes don’t include the .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. If no branch is specified </a:t>
            </a:r>
            <a:r>
              <a:rPr lang="en-US" baseline="0" dirty="0" err="1" smtClean="0"/>
              <a:t>wiil</a:t>
            </a:r>
            <a:r>
              <a:rPr lang="en-US" baseline="0" dirty="0" smtClean="0"/>
              <a:t> push to origin/master.</a:t>
            </a:r>
          </a:p>
          <a:p>
            <a:r>
              <a:rPr lang="en-US" baseline="0" dirty="0" smtClean="0"/>
              <a:t>Also when push changes, make sure to fetch/merge or just pull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751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Notice when push changes don’t include the .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. If no branch is specified </a:t>
            </a:r>
            <a:r>
              <a:rPr lang="en-US" baseline="0" dirty="0" err="1" smtClean="0"/>
              <a:t>wiil</a:t>
            </a:r>
            <a:r>
              <a:rPr lang="en-US" baseline="0" dirty="0" smtClean="0"/>
              <a:t> push to origin/master.</a:t>
            </a:r>
          </a:p>
          <a:p>
            <a:r>
              <a:rPr lang="en-US" baseline="0" dirty="0" smtClean="0"/>
              <a:t>Also when push changes, make sure to fetch/merge or just pull first.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35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that there will be a demo about the sha1 hash help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compare content of object quickly.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86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workflow goes something like this: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modify files in your working directory.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stage the files, adding snapshots of them to your staging area.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do a commit, which takes the files as they are in the staging area and stores that snapshot permanently to your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directory.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garage workshop analogy.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building a chair with 2 person.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On the working table contain all the objects: wood, glue, nail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When a chair leg is done you put on the staging table.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When done, move to commit table for final assembly.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1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Master branch is the default</a:t>
            </a:r>
            <a:r>
              <a:rPr lang="en-US" baseline="0" dirty="0" smtClean="0"/>
              <a:t> branch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5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powershell</a:t>
            </a:r>
            <a:r>
              <a:rPr lang="en-US" baseline="0" dirty="0" smtClean="0"/>
              <a:t> and vim for demo.</a:t>
            </a:r>
          </a:p>
          <a:p>
            <a:r>
              <a:rPr lang="en-US" baseline="0" dirty="0" smtClean="0"/>
              <a:t>Create repo under C:\0_GitDemo\Demo2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demo with </a:t>
            </a:r>
            <a:r>
              <a:rPr lang="en-US" baseline="0" dirty="0" err="1" smtClean="0"/>
              <a:t>powershell</a:t>
            </a:r>
            <a:r>
              <a:rPr lang="en-US" baseline="0" dirty="0" smtClean="0"/>
              <a:t> and vim.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PS command:</a:t>
            </a:r>
          </a:p>
          <a:p>
            <a:r>
              <a:rPr lang="en-US" baseline="0" dirty="0" smtClean="0"/>
              <a:t>New-Item –path .\Demo2 –</a:t>
            </a:r>
            <a:r>
              <a:rPr lang="en-US" baseline="0" dirty="0" err="1" smtClean="0"/>
              <a:t>ItemType</a:t>
            </a:r>
            <a:r>
              <a:rPr lang="en-US" baseline="0" dirty="0" smtClean="0"/>
              <a:t> directory</a:t>
            </a:r>
          </a:p>
          <a:p>
            <a:r>
              <a:rPr lang="en-US" baseline="0" dirty="0" err="1" smtClean="0"/>
              <a:t>Mkdir</a:t>
            </a:r>
            <a:r>
              <a:rPr lang="en-US" baseline="0" dirty="0" smtClean="0"/>
              <a:t> .\Demo2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5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over</a:t>
            </a:r>
            <a:r>
              <a:rPr lang="en-US" baseline="0" dirty="0" smtClean="0"/>
              <a:t> main terminology: repo, repository, working directory, index(stage) area, commit, sha1 hash, tree, blob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13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everyone install only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on his/her machine. Make sure to check all features during installation.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Running the installation as part of the demo but don’t proceed on the last step since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is already install and configure on the laptop.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that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tools may only implement a subset of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command.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EF406-E74B-4BDE-B396-F0E63DCA48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8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D73-6145-4558-9B9E-231DBD77F1B5}" type="datetimeFigureOut">
              <a:rPr lang="en-US" smtClean="0"/>
              <a:t>01/25/2016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03C1-2739-4ED5-88C4-7DD0754F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8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D73-6145-4558-9B9E-231DBD77F1B5}" type="datetimeFigureOut">
              <a:rPr lang="en-US" smtClean="0"/>
              <a:t>01/25/2016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03C1-2739-4ED5-88C4-7DD0754F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D73-6145-4558-9B9E-231DBD77F1B5}" type="datetimeFigureOut">
              <a:rPr lang="en-US" smtClean="0"/>
              <a:t>01/25/2016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03C1-2739-4ED5-88C4-7DD0754F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6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D73-6145-4558-9B9E-231DBD77F1B5}" type="datetimeFigureOut">
              <a:rPr lang="en-US" smtClean="0"/>
              <a:t>01/25/2016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03C1-2739-4ED5-88C4-7DD0754F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1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D73-6145-4558-9B9E-231DBD77F1B5}" type="datetimeFigureOut">
              <a:rPr lang="en-US" smtClean="0"/>
              <a:t>01/25/2016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03C1-2739-4ED5-88C4-7DD0754F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D73-6145-4558-9B9E-231DBD77F1B5}" type="datetimeFigureOut">
              <a:rPr lang="en-US" smtClean="0"/>
              <a:t>01/25/2016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03C1-2739-4ED5-88C4-7DD0754F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D73-6145-4558-9B9E-231DBD77F1B5}" type="datetimeFigureOut">
              <a:rPr lang="en-US" smtClean="0"/>
              <a:t>01/25/2016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03C1-2739-4ED5-88C4-7DD0754F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9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D73-6145-4558-9B9E-231DBD77F1B5}" type="datetimeFigureOut">
              <a:rPr lang="en-US" smtClean="0"/>
              <a:t>01/25/2016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03C1-2739-4ED5-88C4-7DD0754F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D73-6145-4558-9B9E-231DBD77F1B5}" type="datetimeFigureOut">
              <a:rPr lang="en-US" smtClean="0"/>
              <a:t>01/25/2016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03C1-2739-4ED5-88C4-7DD0754F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8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D73-6145-4558-9B9E-231DBD77F1B5}" type="datetimeFigureOut">
              <a:rPr lang="en-US" smtClean="0"/>
              <a:t>01/25/2016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03C1-2739-4ED5-88C4-7DD0754F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9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D73-6145-4558-9B9E-231DBD77F1B5}" type="datetimeFigureOut">
              <a:rPr lang="en-US" smtClean="0"/>
              <a:t>01/25/2016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03C1-2739-4ED5-88C4-7DD0754F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8D73-6145-4558-9B9E-231DBD77F1B5}" type="datetimeFigureOut">
              <a:rPr lang="en-US" smtClean="0"/>
              <a:t>01/25/2016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B03C1-2739-4ED5-88C4-7DD0754F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5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7076164/terminology-used-by-g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itextensions/gitextensions/releases/tag/v2.48.05" TargetMode="External"/><Relationship Id="rId4" Type="http://schemas.openxmlformats.org/officeDocument/2006/relationships/hyperlink" Target="https://git-scm.com/downloads/gui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kdiff3/file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First-Time-Git-Setu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ignore/blob/master/Python.gitignor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ithub/gitignore/blob/master/VisualStudio.gitignor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etting-Started-Getting-Hel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Basics-Getting-a-Git-Repository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057564/pretty-git-branch-graph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heckou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heckou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634546/git-merge-reports-already-up-to-date-though-there-is-a-difference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1756614/difference-between-git-merge-origin-master-and-git-pul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gitref.org/basic/" TargetMode="External"/><Relationship Id="rId2" Type="http://schemas.openxmlformats.org/officeDocument/2006/relationships/hyperlink" Target="http://www.gitguy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ig5E8CcdM9g" TargetMode="External"/><Relationship Id="rId4" Type="http://schemas.openxmlformats.org/officeDocument/2006/relationships/hyperlink" Target="https://git-scm.com/doc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About-Version-Contro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2/Getting-Started-Git-Basic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asics-Recording-Changes-to-the-Repositor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0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68" y="283881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Demo: Version </a:t>
            </a:r>
            <a:r>
              <a:rPr lang="en-US" dirty="0"/>
              <a:t>control with </a:t>
            </a:r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9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help glossary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stackoverflow.com/questions/7076164/terminology-used-by-git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3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Download </a:t>
            </a:r>
            <a:r>
              <a:rPr lang="en-US" dirty="0" err="1" smtClean="0"/>
              <a:t>Git</a:t>
            </a:r>
            <a:r>
              <a:rPr lang="en-US" dirty="0" smtClean="0"/>
              <a:t> core installation: </a:t>
            </a:r>
          </a:p>
          <a:p>
            <a:pPr lvl="1"/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git-scm.com/downloads</a:t>
            </a:r>
            <a:endParaRPr lang="en-US" u="sng" dirty="0" smtClean="0"/>
          </a:p>
          <a:p>
            <a:pPr marL="0" indent="0">
              <a:buNone/>
            </a:pPr>
            <a:r>
              <a:rPr lang="en-US" i="1" dirty="0" smtClean="0"/>
              <a:t>GUI Clients</a:t>
            </a:r>
          </a:p>
          <a:p>
            <a:pPr lvl="1"/>
            <a:r>
              <a:rPr lang="en-US" u="sng" dirty="0">
                <a:hlinkClick r:id="rId4"/>
              </a:rPr>
              <a:t>https://</a:t>
            </a:r>
            <a:r>
              <a:rPr lang="en-US" u="sng" dirty="0" smtClean="0">
                <a:hlinkClick r:id="rId4"/>
              </a:rPr>
              <a:t>git-scm.com/downloads/guis</a:t>
            </a:r>
            <a:endParaRPr lang="en-US" u="sng" dirty="0" smtClean="0"/>
          </a:p>
          <a:p>
            <a:pPr lvl="1"/>
            <a:r>
              <a:rPr lang="en-US" dirty="0" smtClean="0"/>
              <a:t>Recommend </a:t>
            </a:r>
            <a:r>
              <a:rPr lang="en-US" dirty="0" err="1" smtClean="0"/>
              <a:t>Git</a:t>
            </a:r>
            <a:r>
              <a:rPr lang="en-US" dirty="0" smtClean="0"/>
              <a:t> Extension For Visual Studio </a:t>
            </a:r>
          </a:p>
          <a:p>
            <a:pPr lvl="2"/>
            <a:r>
              <a:rPr lang="en-US" u="sng" dirty="0">
                <a:hlinkClick r:id="rId5"/>
              </a:rPr>
              <a:t>https://</a:t>
            </a:r>
            <a:r>
              <a:rPr lang="en-US" u="sng" dirty="0" smtClean="0">
                <a:hlinkClick r:id="rId5"/>
              </a:rPr>
              <a:t>github.com/gitextensions/gitextensions/releases/tag/v2.48.05</a:t>
            </a:r>
            <a:endParaRPr lang="en-US" u="sng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installation also has a </a:t>
            </a:r>
            <a:r>
              <a:rPr lang="en-US" dirty="0" err="1" smtClean="0"/>
              <a:t>gui</a:t>
            </a:r>
            <a:r>
              <a:rPr lang="en-US" dirty="0" smtClean="0"/>
              <a:t> tool</a:t>
            </a:r>
          </a:p>
          <a:p>
            <a:pPr marL="914400" lvl="2" indent="0">
              <a:buNone/>
            </a:pP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3269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56" y="1028700"/>
            <a:ext cx="5812073" cy="4523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29" y="1028699"/>
            <a:ext cx="6009815" cy="472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45" y="1266144"/>
            <a:ext cx="5831342" cy="4582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544" y="1266145"/>
            <a:ext cx="5831342" cy="458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6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Exercise: Install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8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Install </a:t>
            </a:r>
            <a:r>
              <a:rPr lang="en-US" dirty="0" err="1" smtClean="0"/>
              <a:t>Kdiff</a:t>
            </a:r>
            <a:r>
              <a:rPr lang="en-US" dirty="0" smtClean="0"/>
              <a:t> tool for compare/merge differences between file.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Download and </a:t>
            </a:r>
            <a:r>
              <a:rPr lang="en-US" dirty="0"/>
              <a:t>install </a:t>
            </a:r>
            <a:r>
              <a:rPr lang="en-US" dirty="0" err="1" smtClean="0"/>
              <a:t>Kdiff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://sourceforge.net/projects/kdiff3/files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81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Configure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75" y="771525"/>
            <a:ext cx="11626649" cy="53894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 -list</a:t>
            </a:r>
          </a:p>
          <a:p>
            <a:pPr marL="457200" lvl="1" indent="0">
              <a:buNone/>
            </a:pPr>
            <a:r>
              <a:rPr lang="en-US" dirty="0" smtClean="0"/>
              <a:t>Show all your settings </a:t>
            </a:r>
          </a:p>
          <a:p>
            <a:pPr marL="0" indent="0">
              <a:buNone/>
            </a:pPr>
            <a:r>
              <a:rPr lang="en-US" dirty="0" smtClean="0"/>
              <a:t>Identity </a:t>
            </a:r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 -global user.name “Your Name”</a:t>
            </a:r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 -global </a:t>
            </a:r>
            <a:r>
              <a:rPr lang="en-US" dirty="0" err="1" smtClean="0"/>
              <a:t>user.email</a:t>
            </a:r>
            <a:r>
              <a:rPr lang="en-US" dirty="0" smtClean="0"/>
              <a:t> “your </a:t>
            </a:r>
            <a:r>
              <a:rPr lang="en-US" dirty="0" err="1" smtClean="0"/>
              <a:t>emai</a:t>
            </a:r>
            <a:r>
              <a:rPr lang="en-US" dirty="0" smtClean="0"/>
              <a:t> address”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ext editor</a:t>
            </a:r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 -global </a:t>
            </a:r>
            <a:r>
              <a:rPr lang="en-US" dirty="0" err="1" smtClean="0"/>
              <a:t>core.editor</a:t>
            </a:r>
            <a:r>
              <a:rPr lang="en-US" dirty="0" smtClean="0"/>
              <a:t> vim</a:t>
            </a:r>
          </a:p>
          <a:p>
            <a:pPr marL="457200" lvl="1" indent="0"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core.editor</a:t>
            </a:r>
            <a:r>
              <a:rPr lang="en-US" dirty="0"/>
              <a:t> "'C:/Program Files/Notepad++/notepad++.exe' -</a:t>
            </a:r>
            <a:r>
              <a:rPr lang="en-US" dirty="0" err="1"/>
              <a:t>multiInst</a:t>
            </a:r>
            <a:r>
              <a:rPr lang="en-US" dirty="0"/>
              <a:t> -</a:t>
            </a:r>
            <a:r>
              <a:rPr lang="en-US" dirty="0" err="1" smtClean="0"/>
              <a:t>nosession</a:t>
            </a:r>
            <a:r>
              <a:rPr lang="en-US" dirty="0" smtClean="0"/>
              <a:t>“</a:t>
            </a:r>
          </a:p>
          <a:p>
            <a:pPr marL="457200" lvl="1" indent="0"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core.editor</a:t>
            </a:r>
            <a:r>
              <a:rPr lang="en-US" dirty="0"/>
              <a:t> "'C:/Program Files (x86)/Notepad++/notepad++.exe' -</a:t>
            </a:r>
            <a:r>
              <a:rPr lang="en-US" dirty="0" err="1"/>
              <a:t>multiInst</a:t>
            </a:r>
            <a:r>
              <a:rPr lang="en-US" dirty="0"/>
              <a:t> -</a:t>
            </a:r>
            <a:r>
              <a:rPr lang="en-US" dirty="0" err="1" smtClean="0"/>
              <a:t>nosession</a:t>
            </a:r>
            <a:r>
              <a:rPr lang="en-US" dirty="0" smtClean="0"/>
              <a:t>“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Push changes option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- -global </a:t>
            </a:r>
            <a:r>
              <a:rPr lang="en-US" dirty="0" err="1"/>
              <a:t>push.default</a:t>
            </a:r>
            <a:r>
              <a:rPr lang="en-US" dirty="0"/>
              <a:t> </a:t>
            </a:r>
            <a:r>
              <a:rPr lang="en-US" dirty="0" smtClean="0"/>
              <a:t>simple</a:t>
            </a:r>
          </a:p>
          <a:p>
            <a:pPr marL="0" indent="0">
              <a:buNone/>
            </a:pPr>
            <a:r>
              <a:rPr lang="en-US" dirty="0" smtClean="0"/>
              <a:t>Merge </a:t>
            </a:r>
            <a:r>
              <a:rPr lang="en-US" dirty="0"/>
              <a:t>tool</a:t>
            </a:r>
          </a:p>
          <a:p>
            <a:pPr marL="457200" lvl="1" indent="0"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 -global </a:t>
            </a:r>
            <a:r>
              <a:rPr lang="en-US" dirty="0" err="1"/>
              <a:t>merge.tool</a:t>
            </a:r>
            <a:r>
              <a:rPr lang="en-US" dirty="0"/>
              <a:t> kdiff3</a:t>
            </a:r>
          </a:p>
          <a:p>
            <a:pPr marL="457200" lvl="1" indent="0"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 -global mergetool.kdiff3 ‘C:/Program Files/KDiff3/kdiff3.exe’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70076" y="6311900"/>
            <a:ext cx="7450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git-scm.com/book/en/v2/Getting-Started-First-Time-Git-Setup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31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gitconfig</a:t>
            </a:r>
            <a:r>
              <a:rPr lang="en-US" dirty="0" smtClean="0"/>
              <a:t> file location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in your home folder</a:t>
            </a:r>
          </a:p>
          <a:p>
            <a:pPr marL="0" indent="0">
              <a:buNone/>
            </a:pPr>
            <a:r>
              <a:rPr lang="en-US" dirty="0" smtClean="0"/>
              <a:t>On windows: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Is $home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.</a:t>
            </a:r>
            <a:r>
              <a:rPr lang="en-US" dirty="0" err="1" smtClean="0"/>
              <a:t>gitconfig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user]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name </a:t>
            </a:r>
            <a:r>
              <a:rPr lang="en-US" sz="1800" dirty="0"/>
              <a:t>= Hai	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email </a:t>
            </a:r>
            <a:r>
              <a:rPr lang="en-US" sz="1800" dirty="0"/>
              <a:t>= </a:t>
            </a:r>
            <a:r>
              <a:rPr lang="en-US" sz="1800" dirty="0" smtClean="0"/>
              <a:t>tnk7200@gmail.com </a:t>
            </a:r>
          </a:p>
          <a:p>
            <a:pPr marL="0" indent="0">
              <a:buNone/>
            </a:pPr>
            <a:r>
              <a:rPr lang="en-US" sz="1800" dirty="0" smtClean="0"/>
              <a:t>[</a:t>
            </a:r>
            <a:r>
              <a:rPr lang="en-US" sz="1800" dirty="0"/>
              <a:t>core]	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editor </a:t>
            </a:r>
            <a:r>
              <a:rPr lang="en-US" sz="1800" dirty="0"/>
              <a:t>= </a:t>
            </a:r>
            <a:r>
              <a:rPr lang="en-US" sz="1800" dirty="0" smtClean="0"/>
              <a:t>vim</a:t>
            </a:r>
          </a:p>
          <a:p>
            <a:pPr marL="0" indent="0">
              <a:buNone/>
            </a:pPr>
            <a:r>
              <a:rPr lang="en-US" sz="1800" dirty="0" smtClean="0"/>
              <a:t>[</a:t>
            </a:r>
            <a:r>
              <a:rPr lang="en-US" sz="1800" dirty="0"/>
              <a:t>diff] 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tool </a:t>
            </a:r>
            <a:r>
              <a:rPr lang="en-US" sz="1800" dirty="0"/>
              <a:t>= kdiff3 	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err="1"/>
              <a:t>mergetool</a:t>
            </a:r>
            <a:r>
              <a:rPr lang="en-US" sz="1800" dirty="0"/>
              <a:t> "kdiff3"] 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path </a:t>
            </a:r>
            <a:r>
              <a:rPr lang="en-US" sz="1800" dirty="0"/>
              <a:t>= C:/Program Files/KDiff3/kdiff3.exe 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keepBackup</a:t>
            </a:r>
            <a:r>
              <a:rPr lang="en-US" sz="1800" dirty="0" smtClean="0"/>
              <a:t> </a:t>
            </a:r>
            <a:r>
              <a:rPr lang="en-US" sz="1800" dirty="0"/>
              <a:t>= false 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trustExitCode</a:t>
            </a:r>
            <a:r>
              <a:rPr lang="en-US" sz="1800" dirty="0" smtClean="0"/>
              <a:t> </a:t>
            </a:r>
            <a:r>
              <a:rPr lang="en-US" sz="1800" dirty="0"/>
              <a:t>= false</a:t>
            </a:r>
          </a:p>
        </p:txBody>
      </p:sp>
    </p:spTree>
    <p:extLst>
      <p:ext uri="{BB962C8B-B14F-4D97-AF65-F5344CB8AC3E}">
        <p14:creationId xmlns:p14="http://schemas.microsoft.com/office/powerpoint/2010/main" val="5137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do I provide this free training?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I want to learn more about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Best way to learn: research &gt; apply &gt; </a:t>
            </a:r>
            <a:r>
              <a:rPr lang="en-US" dirty="0" smtClean="0"/>
              <a:t>share &gt; repeat</a:t>
            </a:r>
            <a:endParaRPr lang="en-US" dirty="0" smtClean="0"/>
          </a:p>
          <a:p>
            <a:r>
              <a:rPr lang="en-US" dirty="0" smtClean="0"/>
              <a:t>I’m not an expert so if I cannot answer your questions, the web is your friend.</a:t>
            </a:r>
          </a:p>
        </p:txBody>
      </p:sp>
    </p:spTree>
    <p:extLst>
      <p:ext uri="{BB962C8B-B14F-4D97-AF65-F5344CB8AC3E}">
        <p14:creationId xmlns:p14="http://schemas.microsoft.com/office/powerpoint/2010/main" val="391427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.</a:t>
            </a:r>
            <a:r>
              <a:rPr lang="en-US" dirty="0" err="1"/>
              <a:t>g</a:t>
            </a:r>
            <a:r>
              <a:rPr lang="en-US" dirty="0" err="1" smtClean="0"/>
              <a:t>itIgnore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3267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Specify type of files/folders you don’t want </a:t>
            </a:r>
            <a:r>
              <a:rPr lang="en-US" dirty="0" err="1" smtClean="0"/>
              <a:t>git</a:t>
            </a:r>
            <a:r>
              <a:rPr lang="en-US" dirty="0" smtClean="0"/>
              <a:t> to track.</a:t>
            </a:r>
          </a:p>
          <a:p>
            <a:pPr marL="0" indent="0">
              <a:buNone/>
            </a:pPr>
            <a:r>
              <a:rPr lang="en-US" dirty="0" smtClean="0"/>
              <a:t>Place this file in your working directory and commit to your repo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.*log</a:t>
            </a:r>
          </a:p>
          <a:p>
            <a:pPr marL="0" indent="0">
              <a:buNone/>
            </a:pPr>
            <a:r>
              <a:rPr lang="en-US" dirty="0" smtClean="0"/>
              <a:t>.*</a:t>
            </a:r>
            <a:r>
              <a:rPr lang="en-US" dirty="0" err="1" smtClean="0"/>
              <a:t>swp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.*un~</a:t>
            </a:r>
          </a:p>
          <a:p>
            <a:pPr marL="0" indent="0">
              <a:buNone/>
            </a:pPr>
            <a:r>
              <a:rPr lang="en-US" dirty="0" smtClean="0"/>
              <a:t>/test</a:t>
            </a:r>
          </a:p>
          <a:p>
            <a:pPr marL="0" indent="0">
              <a:buNone/>
            </a:pPr>
            <a:r>
              <a:rPr lang="en-US" dirty="0" smtClean="0"/>
              <a:t>Sample Python and Visual Studio .</a:t>
            </a:r>
            <a:r>
              <a:rPr lang="en-US" dirty="0" err="1" smtClean="0"/>
              <a:t>GitIgnore</a:t>
            </a:r>
            <a:r>
              <a:rPr lang="en-US" dirty="0" smtClean="0"/>
              <a:t> file: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github.com/github/gitignore/blob/master/Python.gitignore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github.com/github/gitignore/blob/master/VisualStudio.gitignore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5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692" y="232867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Demo: .</a:t>
            </a:r>
            <a:r>
              <a:rPr lang="en-US" dirty="0" err="1"/>
              <a:t>g</a:t>
            </a:r>
            <a:r>
              <a:rPr lang="en-US" dirty="0" err="1" smtClean="0"/>
              <a:t>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Configure your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your name and email </a:t>
            </a:r>
            <a:r>
              <a:rPr lang="en-US" dirty="0" smtClean="0"/>
              <a:t>address</a:t>
            </a:r>
          </a:p>
          <a:p>
            <a:r>
              <a:rPr lang="en-US" dirty="0" smtClean="0"/>
              <a:t>Set default text editor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mergetool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996" y="15982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54" y="1485383"/>
            <a:ext cx="10515600" cy="4787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help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help –a</a:t>
            </a:r>
          </a:p>
          <a:p>
            <a:pPr marL="457200" lvl="1" indent="0">
              <a:buNone/>
            </a:pPr>
            <a:r>
              <a:rPr lang="en-US" dirty="0" smtClean="0"/>
              <a:t>All available commands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help –g</a:t>
            </a:r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guides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help &lt;command&gt;</a:t>
            </a:r>
          </a:p>
          <a:p>
            <a:pPr marL="457200" lvl="1" indent="0">
              <a:buNone/>
            </a:pPr>
            <a:r>
              <a:rPr lang="en-US" dirty="0" smtClean="0"/>
              <a:t>Show help for a command</a:t>
            </a:r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help </a:t>
            </a:r>
            <a:r>
              <a:rPr lang="en-US" dirty="0" err="1" smtClean="0"/>
              <a:t>git</a:t>
            </a:r>
            <a:r>
              <a:rPr lang="en-US" dirty="0" smtClean="0"/>
              <a:t>-tag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help &lt;concept&gt;</a:t>
            </a:r>
          </a:p>
          <a:p>
            <a:pPr marL="457200" lvl="1" indent="0">
              <a:buNone/>
            </a:pPr>
            <a:r>
              <a:rPr lang="en-US" dirty="0" smtClean="0"/>
              <a:t>Show guide for a particular concept. Example: </a:t>
            </a:r>
            <a:r>
              <a:rPr lang="en-US" dirty="0" err="1" smtClean="0"/>
              <a:t>git</a:t>
            </a:r>
            <a:r>
              <a:rPr lang="en-US" dirty="0" smtClean="0"/>
              <a:t> help glossary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25222"/>
            <a:ext cx="6044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git-scm.com/book/en/v2/Getting-Started-Getting-Help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4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956" y="292544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Demo Get help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97" y="2184300"/>
            <a:ext cx="10515600" cy="1325563"/>
          </a:xfrm>
        </p:spPr>
        <p:txBody>
          <a:bodyPr/>
          <a:lstStyle/>
          <a:p>
            <a:r>
              <a:rPr lang="en-US" dirty="0" smtClean="0"/>
              <a:t>Exercise: display the help page for </a:t>
            </a:r>
            <a:r>
              <a:rPr lang="en-US" dirty="0" err="1" smtClean="0"/>
              <a:t>Git</a:t>
            </a:r>
            <a:r>
              <a:rPr lang="en-US" dirty="0" smtClean="0"/>
              <a:t> Status using </a:t>
            </a:r>
            <a:r>
              <a:rPr lang="en-US" dirty="0" err="1" smtClean="0"/>
              <a:t>Git</a:t>
            </a:r>
            <a:r>
              <a:rPr lang="en-US" dirty="0" smtClean="0"/>
              <a:t>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local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/>
              <a:t> clone https://</a:t>
            </a:r>
            <a:r>
              <a:rPr lang="en-US" dirty="0" smtClean="0"/>
              <a:t>github.com/HaiTon/GitTutorial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9700" y="6176963"/>
            <a:ext cx="711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git-scm.com/book/en/v2/Git-Basics-Getting-a-Git-Repository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610" y="206633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Demo </a:t>
            </a:r>
            <a:r>
              <a:rPr lang="en-US" dirty="0"/>
              <a:t>cloning a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37377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cloning a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a new folder on your computer home directory or anywhere you like. </a:t>
            </a:r>
          </a:p>
          <a:p>
            <a:pPr marL="0" indent="0">
              <a:buNone/>
            </a:pPr>
            <a:r>
              <a:rPr lang="en-US" dirty="0" smtClean="0"/>
              <a:t>Open </a:t>
            </a:r>
            <a:r>
              <a:rPr lang="en-US" dirty="0" err="1" smtClean="0"/>
              <a:t>git</a:t>
            </a:r>
            <a:r>
              <a:rPr lang="en-US" dirty="0" smtClean="0"/>
              <a:t> bash shell</a:t>
            </a:r>
          </a:p>
          <a:p>
            <a:pPr marL="0" indent="0">
              <a:buNone/>
            </a:pPr>
            <a:r>
              <a:rPr lang="en-US" dirty="0" smtClean="0"/>
              <a:t>Run command: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/>
              <a:t>Git</a:t>
            </a:r>
            <a:r>
              <a:rPr lang="en-US" dirty="0"/>
              <a:t> clone https://</a:t>
            </a:r>
            <a:r>
              <a:rPr lang="en-US" dirty="0" smtClean="0"/>
              <a:t>github.com/HaiTon/GitTutorial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3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</a:t>
            </a:r>
            <a:r>
              <a:rPr 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status of working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7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5425"/>
            <a:ext cx="4991100" cy="536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49324"/>
            <a:ext cx="10515600" cy="5730876"/>
          </a:xfrm>
        </p:spPr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Install &amp; configure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How to get help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basic concepts</a:t>
            </a:r>
          </a:p>
          <a:p>
            <a:r>
              <a:rPr lang="en-US" dirty="0" smtClean="0"/>
              <a:t>Put </a:t>
            </a:r>
            <a:r>
              <a:rPr lang="en-US" dirty="0" err="1" smtClean="0"/>
              <a:t>Git</a:t>
            </a:r>
            <a:r>
              <a:rPr lang="en-US" dirty="0" smtClean="0"/>
              <a:t> to work</a:t>
            </a:r>
          </a:p>
        </p:txBody>
      </p:sp>
    </p:spTree>
    <p:extLst>
      <p:ext uri="{BB962C8B-B14F-4D97-AF65-F5344CB8AC3E}">
        <p14:creationId xmlns:p14="http://schemas.microsoft.com/office/powerpoint/2010/main" val="1222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changes to Stage(Index)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Move files and folders </a:t>
            </a:r>
            <a:r>
              <a:rPr lang="en-US" dirty="0"/>
              <a:t>in working directory to index(stage area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add all files and folder in working directory to index(stage area)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.\file1 .\file2 .\folder1\file3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add </a:t>
            </a:r>
            <a:r>
              <a:rPr lang="en-US" dirty="0" err="1" smtClean="0"/>
              <a:t>muitiple</a:t>
            </a:r>
            <a:r>
              <a:rPr lang="en-US" dirty="0" smtClean="0"/>
              <a:t>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9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Repository History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log --all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log - -</a:t>
            </a:r>
            <a:r>
              <a:rPr lang="en-US" dirty="0" err="1" smtClean="0"/>
              <a:t>oneLine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log - -</a:t>
            </a:r>
            <a:r>
              <a:rPr lang="en-US" dirty="0" err="1" smtClean="0"/>
              <a:t>oneLine</a:t>
            </a:r>
            <a:r>
              <a:rPr lang="en-US" dirty="0" smtClean="0"/>
              <a:t> - -decorate - -graph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More advanced </a:t>
            </a:r>
            <a:r>
              <a:rPr lang="en-US" dirty="0" err="1" smtClean="0"/>
              <a:t>git</a:t>
            </a:r>
            <a:r>
              <a:rPr lang="en-US" dirty="0" smtClean="0"/>
              <a:t> log commands: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stackoverflow.com/questions/1057564/pretty-git-branch-graphs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2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Move file from the staging (index) area to the repository.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 –m “Adding new logo to home page.”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Create a repository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47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new folder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add 2 files and add some text to each file to your working directory (the folder on step 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add the file the index (stage area)</a:t>
            </a:r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File1 File2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the changes</a:t>
            </a:r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 –m “commit message”</a:t>
            </a:r>
          </a:p>
          <a:p>
            <a:pPr marL="45720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pPr marL="0" indent="0">
              <a:buNone/>
            </a:pPr>
            <a:r>
              <a:rPr lang="en-US" dirty="0" smtClean="0"/>
              <a:t>Edit your file and repeat step 4 to 5.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9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out a commit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174" y="1606532"/>
            <a:ext cx="8907153" cy="410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 a file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hash-id filename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c10a4r ./file1 ./file2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38ce3fp /folder1/file1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err="1" smtClean="0"/>
              <a:t>chechout</a:t>
            </a:r>
            <a:r>
              <a:rPr lang="en-US" dirty="0" smtClean="0"/>
              <a:t> master~1 ./file1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checkout</a:t>
            </a:r>
          </a:p>
          <a:p>
            <a:r>
              <a:rPr lang="en-US" dirty="0"/>
              <a:t>Update files in working tree to match version in the index or the specified tree.</a:t>
            </a:r>
          </a:p>
          <a:p>
            <a:r>
              <a:rPr lang="en-US" dirty="0"/>
              <a:t>If not paths are given, </a:t>
            </a:r>
            <a:r>
              <a:rPr lang="en-US" dirty="0" err="1"/>
              <a:t>git</a:t>
            </a:r>
            <a:r>
              <a:rPr lang="en-US" dirty="0"/>
              <a:t> will update HEAD pointer to set the specified branch as current branch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8411" y="6311900"/>
            <a:ext cx="38105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git-scm.com/docs/git-checkout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610" y="2353413"/>
            <a:ext cx="10515600" cy="1325563"/>
          </a:xfrm>
        </p:spPr>
        <p:txBody>
          <a:bodyPr/>
          <a:lstStyle/>
          <a:p>
            <a:r>
              <a:rPr lang="en-US" dirty="0" smtClean="0"/>
              <a:t>Demo: Reverse change of a file to last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995" y="3278446"/>
            <a:ext cx="10515600" cy="1325563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dirty="0"/>
              <a:t>Recover a delete file</a:t>
            </a:r>
          </a:p>
        </p:txBody>
      </p:sp>
    </p:spTree>
    <p:extLst>
      <p:ext uri="{BB962C8B-B14F-4D97-AF65-F5344CB8AC3E}">
        <p14:creationId xmlns:p14="http://schemas.microsoft.com/office/powerpoint/2010/main" val="60710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Recover a delete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 to your working directory.</a:t>
            </a:r>
          </a:p>
          <a:p>
            <a:pPr marL="0" indent="0">
              <a:buNone/>
            </a:pPr>
            <a:r>
              <a:rPr lang="en-US" dirty="0" smtClean="0"/>
              <a:t>Delete one file </a:t>
            </a:r>
          </a:p>
          <a:p>
            <a:pPr marL="0" indent="0">
              <a:buNone/>
            </a:pPr>
            <a:r>
              <a:rPr lang="en-US" dirty="0" smtClean="0"/>
              <a:t>Stage the change</a:t>
            </a:r>
          </a:p>
          <a:p>
            <a:pPr marL="0" indent="0">
              <a:buNone/>
            </a:pPr>
            <a:r>
              <a:rPr lang="en-US" dirty="0" smtClean="0"/>
              <a:t>Commit the change</a:t>
            </a:r>
          </a:p>
          <a:p>
            <a:pPr marL="0" indent="0">
              <a:buNone/>
            </a:pPr>
            <a:r>
              <a:rPr lang="en-US" dirty="0" smtClean="0"/>
              <a:t>Checkout the deleted file with changes of the first commit.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912" y="16442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Branch</a:t>
            </a:r>
            <a:endParaRPr lang="en-US" dirty="0"/>
          </a:p>
        </p:txBody>
      </p:sp>
      <p:pic>
        <p:nvPicPr>
          <p:cNvPr id="8194" name="Picture 2" descr="http://orm-chimera-prod.s3.amazonaws.com/1230000000561/images/gtpg_010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939" y="1847210"/>
            <a:ext cx="8775700" cy="34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8900" y="6353770"/>
            <a:ext cx="9258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http://orm-chimera-prod.s3.amazonaws.com/1230000000561/images/gtpg_0101.png</a:t>
            </a:r>
          </a:p>
        </p:txBody>
      </p:sp>
    </p:spTree>
    <p:extLst>
      <p:ext uri="{BB962C8B-B14F-4D97-AF65-F5344CB8AC3E}">
        <p14:creationId xmlns:p14="http://schemas.microsoft.com/office/powerpoint/2010/main" val="145831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I: 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track of multiple version of a file or folder the ancient way.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27" y="2375484"/>
            <a:ext cx="8041322" cy="36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branch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96202"/>
            <a:ext cx="8452169" cy="124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5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a new branch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branch &lt;</a:t>
            </a:r>
            <a:r>
              <a:rPr lang="en-US" dirty="0" err="1" smtClean="0"/>
              <a:t>BranchName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Swich</a:t>
            </a:r>
            <a:r>
              <a:rPr lang="en-US" dirty="0" smtClean="0"/>
              <a:t>/Jump to a branch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checkout &lt;</a:t>
            </a:r>
            <a:r>
              <a:rPr lang="en-US" dirty="0" err="1" smtClean="0"/>
              <a:t>branchName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Creating a new branch and jump to 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checkout –b &lt;</a:t>
            </a:r>
            <a:r>
              <a:rPr lang="en-US" dirty="0" err="1" smtClean="0"/>
              <a:t>branchName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Display all braches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brach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98411" y="6311900"/>
            <a:ext cx="38105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git-scm.com/docs/git-checkout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which changes between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 is any different between current branch and bug1 branch.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diff bug1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7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Branching/Merge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3592" y="1580613"/>
            <a:ext cx="9408585" cy="39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7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781" y="173739"/>
            <a:ext cx="9079210" cy="1399880"/>
          </a:xfrm>
        </p:spPr>
        <p:txBody>
          <a:bodyPr/>
          <a:lstStyle/>
          <a:p>
            <a:r>
              <a:rPr lang="en-US" dirty="0" smtClean="0"/>
              <a:t>Merging: </a:t>
            </a:r>
            <a:r>
              <a:rPr lang="en-US" dirty="0" smtClean="0"/>
              <a:t>Fast-forward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6781" y="2781985"/>
            <a:ext cx="9191625" cy="2876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781" y="1573619"/>
            <a:ext cx="9191625" cy="12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8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89" y="88900"/>
            <a:ext cx="10515600" cy="1325563"/>
          </a:xfrm>
        </p:spPr>
        <p:txBody>
          <a:bodyPr/>
          <a:lstStyle/>
          <a:p>
            <a:r>
              <a:rPr lang="en-US" dirty="0" smtClean="0"/>
              <a:t>Merge: fast forward example</a:t>
            </a:r>
            <a:endParaRPr lang="en-US" dirty="0"/>
          </a:p>
        </p:txBody>
      </p:sp>
      <p:pic>
        <p:nvPicPr>
          <p:cNvPr id="4" name="Picture 2" descr="http://orm-chimera-prod.s3.amazonaws.com/1230000000561/images/gtpg_01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89" y="1732910"/>
            <a:ext cx="8775700" cy="34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5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Merging: non </a:t>
            </a:r>
            <a:r>
              <a:rPr lang="en-US" dirty="0" smtClean="0"/>
              <a:t>fast-forward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7298" y="1690688"/>
            <a:ext cx="8095953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2116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stackoverflow.com/questions/634546/git-merge-reports-already-up-to-date-though-there-is-a-difference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958" y="2704288"/>
            <a:ext cx="10515600" cy="1325563"/>
          </a:xfrm>
        </p:spPr>
        <p:txBody>
          <a:bodyPr/>
          <a:lstStyle/>
          <a:p>
            <a:r>
              <a:rPr lang="en-US" dirty="0" smtClean="0"/>
              <a:t>Exercise: create a new branch for your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07" y="0"/>
            <a:ext cx="10515600" cy="730028"/>
          </a:xfrm>
        </p:spPr>
        <p:txBody>
          <a:bodyPr/>
          <a:lstStyle/>
          <a:p>
            <a:r>
              <a:rPr lang="en-US" dirty="0" smtClean="0"/>
              <a:t>Merging: Resolve Conflict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2507" y="590384"/>
            <a:ext cx="9372600" cy="3771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07" y="4250918"/>
            <a:ext cx="95059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Resolve Conflicts with </a:t>
            </a:r>
            <a:r>
              <a:rPr lang="en-US" dirty="0" err="1" smtClean="0"/>
              <a:t>Kdiff</a:t>
            </a:r>
            <a:r>
              <a:rPr lang="en-US" dirty="0" smtClean="0"/>
              <a:t> tool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16192"/>
            <a:ext cx="78200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6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distribute version control system</a:t>
            </a:r>
          </a:p>
          <a:p>
            <a:r>
              <a:rPr lang="en-US" dirty="0" smtClean="0"/>
              <a:t>Allow to work offline</a:t>
            </a:r>
          </a:p>
          <a:p>
            <a:r>
              <a:rPr lang="en-US" dirty="0" smtClean="0"/>
              <a:t>Each person has a copy of the repository.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fast </a:t>
            </a:r>
          </a:p>
          <a:p>
            <a:pPr lvl="1"/>
            <a:r>
              <a:rPr lang="en-US" dirty="0" smtClean="0"/>
              <a:t>A copy of the repository is on your machine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SHA1 hash to store and compare file.</a:t>
            </a:r>
            <a:endParaRPr lang="en-US" dirty="0" smtClean="0"/>
          </a:p>
          <a:p>
            <a:pPr lvl="1"/>
            <a:r>
              <a:rPr lang="en-US" dirty="0" smtClean="0"/>
              <a:t>Don’t take my word for this. Please try it.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230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86" y="24994"/>
            <a:ext cx="7731642" cy="656044"/>
          </a:xfrm>
        </p:spPr>
        <p:txBody>
          <a:bodyPr>
            <a:normAutofit fontScale="90000"/>
          </a:bodyPr>
          <a:lstStyle/>
          <a:p>
            <a:r>
              <a:rPr lang="en-US" dirty="0"/>
              <a:t>Resolve Conflicts with </a:t>
            </a:r>
            <a:r>
              <a:rPr lang="en-US" dirty="0" err="1"/>
              <a:t>Kdiff</a:t>
            </a:r>
            <a:r>
              <a:rPr lang="en-US" dirty="0"/>
              <a:t>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12" y="8261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Notice </a:t>
            </a:r>
            <a:r>
              <a:rPr lang="en-US" dirty="0" err="1" smtClean="0"/>
              <a:t>kdiff</a:t>
            </a:r>
            <a:r>
              <a:rPr lang="en-US" dirty="0" smtClean="0"/>
              <a:t> tool create 4 additional files in your working directory.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443" y="1282980"/>
            <a:ext cx="3816868" cy="26125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2143" y="4040670"/>
            <a:ext cx="105811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 file is the file on the branch you are merging to in this case is the master branch.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Remote file is the file on the branch your pulling changes from in this case is the bug1 branch.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file is the file </a:t>
            </a:r>
            <a:r>
              <a:rPr lang="en-US" dirty="0" smtClean="0"/>
              <a:t>currently on </a:t>
            </a:r>
            <a:r>
              <a:rPr lang="en-US" dirty="0"/>
              <a:t>the working directory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Backup file is the backup of local file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4 files will be removed after the merge is complete.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21" y="-102707"/>
            <a:ext cx="10515600" cy="910781"/>
          </a:xfrm>
        </p:spPr>
        <p:txBody>
          <a:bodyPr/>
          <a:lstStyle/>
          <a:p>
            <a:r>
              <a:rPr lang="en-US" dirty="0"/>
              <a:t>Resolve Conflicts with </a:t>
            </a:r>
            <a:r>
              <a:rPr lang="en-US" dirty="0" err="1"/>
              <a:t>Kdiff</a:t>
            </a:r>
            <a:r>
              <a:rPr lang="en-US" dirty="0"/>
              <a:t> tool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808074"/>
            <a:ext cx="12067953" cy="606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21" y="0"/>
            <a:ext cx="10515600" cy="846987"/>
          </a:xfrm>
        </p:spPr>
        <p:txBody>
          <a:bodyPr/>
          <a:lstStyle/>
          <a:p>
            <a:r>
              <a:rPr lang="en-US" dirty="0"/>
              <a:t>Resolve Conflicts with </a:t>
            </a:r>
            <a:r>
              <a:rPr lang="en-US" dirty="0" err="1"/>
              <a:t>Kdiff</a:t>
            </a:r>
            <a:r>
              <a:rPr lang="en-US" dirty="0"/>
              <a:t> tool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921" y="846987"/>
            <a:ext cx="4465155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076" y="846987"/>
            <a:ext cx="7249814" cy="39376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3069" y="5860646"/>
            <a:ext cx="6514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Make sure to save the merged result, and commit file1 after merge.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remote repo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2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Clone a remote repo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git</a:t>
            </a:r>
            <a:r>
              <a:rPr lang="en-US" dirty="0"/>
              <a:t> clone https://</a:t>
            </a:r>
            <a:r>
              <a:rPr lang="en-US" dirty="0" smtClean="0"/>
              <a:t>github.com/HaiTon/GitTutorial.git</a:t>
            </a:r>
          </a:p>
          <a:p>
            <a:pPr marL="0" indent="0">
              <a:buNone/>
            </a:pPr>
            <a:r>
              <a:rPr lang="en-US" dirty="0" smtClean="0"/>
              <a:t>Getting changes from remote repo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git</a:t>
            </a:r>
            <a:r>
              <a:rPr lang="en-US" dirty="0" smtClean="0"/>
              <a:t> fetch </a:t>
            </a:r>
          </a:p>
          <a:p>
            <a:pPr marL="0" indent="0">
              <a:buNone/>
            </a:pPr>
            <a:r>
              <a:rPr lang="en-US" dirty="0" smtClean="0"/>
              <a:t>Merge changes in remote repo and local repo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git</a:t>
            </a:r>
            <a:r>
              <a:rPr lang="en-US" dirty="0" smtClean="0"/>
              <a:t> merge origin/master</a:t>
            </a:r>
          </a:p>
          <a:p>
            <a:pPr marL="0" indent="0">
              <a:buNone/>
            </a:pPr>
            <a:r>
              <a:rPr lang="en-US" dirty="0" smtClean="0"/>
              <a:t>Getting &amp; merge change from remote repo to local repo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Push changes from local repo to remote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git</a:t>
            </a:r>
            <a:r>
              <a:rPr lang="en-US" dirty="0" smtClean="0"/>
              <a:t> push </a:t>
            </a:r>
            <a:r>
              <a:rPr lang="en-US" dirty="0"/>
              <a:t>https://</a:t>
            </a:r>
            <a:r>
              <a:rPr lang="en-US" dirty="0" smtClean="0"/>
              <a:t>github.com/HaiTon/GitTutorial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55943" y="6415816"/>
            <a:ext cx="104340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http://stackoverflow.com/questions/21756614/difference-between-git-merge-origin-master-and-git-pull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17" y="0"/>
            <a:ext cx="10515600" cy="1325563"/>
          </a:xfrm>
        </p:spPr>
        <p:txBody>
          <a:bodyPr/>
          <a:lstStyle/>
          <a:p>
            <a:r>
              <a:rPr lang="en-US" dirty="0" smtClean="0"/>
              <a:t>Pushing changes to remote repo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129" y="2692647"/>
            <a:ext cx="11849871" cy="22780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8317" y="1593606"/>
            <a:ext cx="109440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When push changes to remote repo, </a:t>
            </a:r>
            <a:r>
              <a:rPr lang="en-US" sz="2400" dirty="0"/>
              <a:t>make sure to fetch/merge or just pull first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This to ensure to get changes made on remote repo since last pull.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92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91" y="0"/>
            <a:ext cx="9858204" cy="479685"/>
          </a:xfrm>
        </p:spPr>
        <p:txBody>
          <a:bodyPr>
            <a:normAutofit fontScale="90000"/>
          </a:bodyPr>
          <a:lstStyle/>
          <a:p>
            <a:r>
              <a:rPr lang="en-US" dirty="0"/>
              <a:t>Pushing changes to remote repo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695" y="479685"/>
            <a:ext cx="8715000" cy="637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9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2000" dirty="0" err="1" smtClean="0"/>
              <a:t>ead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z="2000" dirty="0" err="1" smtClean="0"/>
              <a:t>he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n-US" sz="2000" dirty="0" err="1" smtClean="0"/>
              <a:t>anual</a:t>
            </a:r>
            <a:r>
              <a:rPr lang="en-US" sz="2000" dirty="0" smtClean="0"/>
              <a:t> </a:t>
            </a:r>
            <a:r>
              <a:rPr lang="en-US" dirty="0" smtClean="0"/>
              <a:t> by using </a:t>
            </a:r>
            <a:r>
              <a:rPr lang="en-US" dirty="0" err="1" smtClean="0"/>
              <a:t>git</a:t>
            </a:r>
            <a:r>
              <a:rPr lang="en-US" dirty="0" smtClean="0"/>
              <a:t> help command</a:t>
            </a:r>
            <a:endParaRPr lang="en-US" dirty="0"/>
          </a:p>
          <a:p>
            <a:r>
              <a:rPr lang="en-US" dirty="0"/>
              <a:t>Search Engine</a:t>
            </a:r>
          </a:p>
          <a:p>
            <a:r>
              <a:rPr lang="en-US" dirty="0"/>
              <a:t>Stack </a:t>
            </a:r>
            <a:r>
              <a:rPr lang="en-US" dirty="0" smtClean="0"/>
              <a:t>Exchange</a:t>
            </a:r>
            <a:endParaRPr lang="en-US" dirty="0"/>
          </a:p>
          <a:p>
            <a:r>
              <a:rPr lang="en-US" dirty="0" smtClean="0">
                <a:hlinkClick r:id="rId2"/>
              </a:rPr>
              <a:t>http://www.gitguys.com/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http://gitref.org/basic/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git-scm.com/doc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www.youtube.com/watch?v=ig5E8CcdM9g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616" y="122057"/>
            <a:ext cx="10515600" cy="769194"/>
          </a:xfrm>
        </p:spPr>
        <p:txBody>
          <a:bodyPr/>
          <a:lstStyle/>
          <a:p>
            <a:pPr algn="ctr"/>
            <a:r>
              <a:rPr lang="en-US" dirty="0" smtClean="0"/>
              <a:t>Useful PowerShell commands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257" y="1002669"/>
            <a:ext cx="666547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Get-help &lt;command&gt;</a:t>
            </a:r>
          </a:p>
          <a:p>
            <a:r>
              <a:rPr lang="en-US" dirty="0" smtClean="0"/>
              <a:t>       example: get-help *alias* </a:t>
            </a:r>
          </a:p>
          <a:p>
            <a:r>
              <a:rPr lang="en-US" dirty="0"/>
              <a:t> </a:t>
            </a:r>
            <a:r>
              <a:rPr lang="en-US" dirty="0" smtClean="0"/>
              <a:t>      get-help New-Alias -online</a:t>
            </a:r>
          </a:p>
          <a:p>
            <a:r>
              <a:rPr lang="en-US" dirty="0" smtClean="0"/>
              <a:t>Invoke-item path</a:t>
            </a:r>
          </a:p>
          <a:p>
            <a:r>
              <a:rPr lang="en-US" dirty="0"/>
              <a:t> </a:t>
            </a:r>
            <a:r>
              <a:rPr lang="en-US" dirty="0" smtClean="0"/>
              <a:t>        example: ii .</a:t>
            </a:r>
          </a:p>
          <a:p>
            <a:r>
              <a:rPr lang="en-US" dirty="0"/>
              <a:t>	</a:t>
            </a:r>
            <a:r>
              <a:rPr lang="en-US" dirty="0" smtClean="0"/>
              <a:t>will open windows explore of current directory</a:t>
            </a:r>
            <a:endParaRPr lang="en-US" dirty="0"/>
          </a:p>
          <a:p>
            <a:r>
              <a:rPr lang="en-US" dirty="0" smtClean="0"/>
              <a:t>Tree .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displays the folder structure </a:t>
            </a:r>
          </a:p>
          <a:p>
            <a:r>
              <a:rPr lang="en-US" dirty="0" smtClean="0"/>
              <a:t>Tree /?</a:t>
            </a:r>
          </a:p>
          <a:p>
            <a:r>
              <a:rPr lang="en-US" dirty="0"/>
              <a:t>	</a:t>
            </a:r>
            <a:r>
              <a:rPr lang="en-US" dirty="0" smtClean="0"/>
              <a:t>for help on tree command</a:t>
            </a:r>
          </a:p>
          <a:p>
            <a:r>
              <a:rPr lang="en-US" dirty="0" err="1" smtClean="0"/>
              <a:t>Cls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clear out the screen</a:t>
            </a:r>
          </a:p>
          <a:p>
            <a:r>
              <a:rPr lang="en-US" dirty="0" smtClean="0"/>
              <a:t>Ls –</a:t>
            </a:r>
            <a:r>
              <a:rPr lang="en-US" dirty="0" err="1" smtClean="0"/>
              <a:t>recurse</a:t>
            </a:r>
            <a:r>
              <a:rPr lang="en-US" dirty="0" smtClean="0"/>
              <a:t> –hidden	</a:t>
            </a:r>
          </a:p>
          <a:p>
            <a:r>
              <a:rPr lang="en-US" dirty="0"/>
              <a:t>	</a:t>
            </a:r>
            <a:r>
              <a:rPr lang="en-US" dirty="0" smtClean="0"/>
              <a:t>show all files and folder even hidden</a:t>
            </a:r>
          </a:p>
          <a:p>
            <a:r>
              <a:rPr lang="en-US" dirty="0" smtClean="0"/>
              <a:t>cat </a:t>
            </a:r>
            <a:r>
              <a:rPr lang="en-US" dirty="0" err="1" smtClean="0"/>
              <a:t>filepath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show content of a file. This is an alias of get-content cmdlet</a:t>
            </a:r>
          </a:p>
          <a:p>
            <a:r>
              <a:rPr lang="en-US" dirty="0" smtClean="0"/>
              <a:t>“hello world” | out-file .\file1.cs  </a:t>
            </a:r>
          </a:p>
          <a:p>
            <a:r>
              <a:rPr lang="en-US" dirty="0"/>
              <a:t>	</a:t>
            </a:r>
            <a:r>
              <a:rPr lang="en-US" dirty="0" smtClean="0"/>
              <a:t>create file1.cs with “hello world” string and save to a file</a:t>
            </a:r>
          </a:p>
          <a:p>
            <a:r>
              <a:rPr lang="en-US" dirty="0" smtClean="0"/>
              <a:t>Help New-Item –</a:t>
            </a:r>
            <a:r>
              <a:rPr lang="en-US" dirty="0" err="1" smtClean="0"/>
              <a:t>ShowWindow</a:t>
            </a:r>
            <a:endParaRPr lang="en-US" dirty="0" smtClean="0"/>
          </a:p>
          <a:p>
            <a:r>
              <a:rPr lang="en-US" dirty="0" smtClean="0"/>
              <a:t>Help New-Item –Online</a:t>
            </a:r>
          </a:p>
          <a:p>
            <a:r>
              <a:rPr lang="en-US" dirty="0" smtClean="0"/>
              <a:t>Ctrl + c   to quit a running command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0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tributed version control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88" y="213173"/>
            <a:ext cx="4772627" cy="571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6377092"/>
            <a:ext cx="7376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git-scm.com/book/en/v2/Getting-Started-About-Version-Control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0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pic>
        <p:nvPicPr>
          <p:cNvPr id="3074" name="Picture 2" descr="Working directory, staging area, and Git directory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501" y="1690688"/>
            <a:ext cx="78954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4664" y="6288476"/>
            <a:ext cx="5757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git-scm.com/book/en/v2/Getting-Started-Git-Basics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9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lifecycle of the status of your files.</a:t>
            </a:r>
          </a:p>
        </p:txBody>
      </p:sp>
      <p:pic>
        <p:nvPicPr>
          <p:cNvPr id="5122" name="Picture 2" descr="The lifecycle of the status of your file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434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6031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git-scm.com/book/en/v2/Git-Basics-Recording-Changes-to-the-Repository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8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Branch </a:t>
            </a:r>
            <a:endParaRPr lang="en-US" dirty="0"/>
          </a:p>
        </p:txBody>
      </p:sp>
      <p:pic>
        <p:nvPicPr>
          <p:cNvPr id="8194" name="Picture 2" descr="http://orm-chimera-prod.s3.amazonaws.com/1230000000561/images/gtpg_010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2191984"/>
            <a:ext cx="8775700" cy="34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4329" y="6382799"/>
            <a:ext cx="9258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http://orm-chimera-prod.s3.amazonaws.com/1230000000561/images/gtpg_0101.png</a:t>
            </a:r>
          </a:p>
        </p:txBody>
      </p:sp>
    </p:spTree>
    <p:extLst>
      <p:ext uri="{BB962C8B-B14F-4D97-AF65-F5344CB8AC3E}">
        <p14:creationId xmlns:p14="http://schemas.microsoft.com/office/powerpoint/2010/main" val="13868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9730</TotalTime>
  <Words>2319</Words>
  <Application>Microsoft Office PowerPoint</Application>
  <PresentationFormat>Widescreen</PresentationFormat>
  <Paragraphs>392</Paragraphs>
  <Slides>57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Version Control with Git</vt:lpstr>
      <vt:lpstr>Why do I provide this free training?</vt:lpstr>
      <vt:lpstr>Goals</vt:lpstr>
      <vt:lpstr>Demo I: Why Git?</vt:lpstr>
      <vt:lpstr>Git Overview</vt:lpstr>
      <vt:lpstr>PowerPoint Presentation</vt:lpstr>
      <vt:lpstr>Git Workflow</vt:lpstr>
      <vt:lpstr>The lifecycle of the status of your files.</vt:lpstr>
      <vt:lpstr>Branch </vt:lpstr>
      <vt:lpstr>Demo: Version control with Git </vt:lpstr>
      <vt:lpstr>Git Terminology</vt:lpstr>
      <vt:lpstr>Install Git</vt:lpstr>
      <vt:lpstr>PowerPoint Presentation</vt:lpstr>
      <vt:lpstr>PowerPoint Presentation</vt:lpstr>
      <vt:lpstr>Exercise: Install Git</vt:lpstr>
      <vt:lpstr>Exercise: Install Kdiff tool for compare/merge differences between file.</vt:lpstr>
      <vt:lpstr>Configure Git </vt:lpstr>
      <vt:lpstr>.gitconfig file location </vt:lpstr>
      <vt:lpstr>Sample .gitconfig file</vt:lpstr>
      <vt:lpstr>.gitIgnore File</vt:lpstr>
      <vt:lpstr>Demo: .gitignore</vt:lpstr>
      <vt:lpstr>Exercise 2: Configure your git</vt:lpstr>
      <vt:lpstr>Getting Help</vt:lpstr>
      <vt:lpstr>Demo Get help </vt:lpstr>
      <vt:lpstr>Exercise: display the help page for Git Status using Git command line</vt:lpstr>
      <vt:lpstr>Create a local Repository</vt:lpstr>
      <vt:lpstr>Demo cloning a github repo</vt:lpstr>
      <vt:lpstr>Exercise: cloning a github repo</vt:lpstr>
      <vt:lpstr>Git status</vt:lpstr>
      <vt:lpstr>Adding changes to Stage(Index)</vt:lpstr>
      <vt:lpstr>Display Repository History </vt:lpstr>
      <vt:lpstr>Committing changes</vt:lpstr>
      <vt:lpstr>Exercise: Create a repository </vt:lpstr>
      <vt:lpstr>Check out a commit</vt:lpstr>
      <vt:lpstr>Checkout a file </vt:lpstr>
      <vt:lpstr>Demo: Reverse change of a file to last version</vt:lpstr>
      <vt:lpstr>Demo: Recover a delete file</vt:lpstr>
      <vt:lpstr>Exercise: Recover a delete file</vt:lpstr>
      <vt:lpstr>Branch</vt:lpstr>
      <vt:lpstr>where am I?</vt:lpstr>
      <vt:lpstr>Branch</vt:lpstr>
      <vt:lpstr>See which changes between branches</vt:lpstr>
      <vt:lpstr>Demo: Branching/Merge</vt:lpstr>
      <vt:lpstr>Merging: Fast-forward</vt:lpstr>
      <vt:lpstr>Merge: fast forward example</vt:lpstr>
      <vt:lpstr>Merging: non fast-forward</vt:lpstr>
      <vt:lpstr>Exercise: create a new branch for your repo</vt:lpstr>
      <vt:lpstr>Merging: Resolve Conflict</vt:lpstr>
      <vt:lpstr>Resolve Conflicts with Kdiff tool</vt:lpstr>
      <vt:lpstr>Resolve Conflicts with Kdiff tool</vt:lpstr>
      <vt:lpstr>Resolve Conflicts with Kdiff tool</vt:lpstr>
      <vt:lpstr>Resolve Conflicts with Kdiff tool</vt:lpstr>
      <vt:lpstr>Working with remote repo </vt:lpstr>
      <vt:lpstr>Pushing changes to remote repo</vt:lpstr>
      <vt:lpstr>Pushing changes to remote repo</vt:lpstr>
      <vt:lpstr>Resources</vt:lpstr>
      <vt:lpstr>Useful PowerShell commands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Ton</dc:creator>
  <cp:lastModifiedBy>Hai Ton</cp:lastModifiedBy>
  <cp:revision>159</cp:revision>
  <dcterms:created xsi:type="dcterms:W3CDTF">2015-12-03T06:09:55Z</dcterms:created>
  <dcterms:modified xsi:type="dcterms:W3CDTF">2016-01-26T01:06:25Z</dcterms:modified>
</cp:coreProperties>
</file>