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3" r:id="rId3"/>
    <p:sldId id="363" r:id="rId4"/>
    <p:sldId id="364" r:id="rId5"/>
    <p:sldId id="380" r:id="rId6"/>
    <p:sldId id="421" r:id="rId7"/>
    <p:sldId id="416" r:id="rId8"/>
    <p:sldId id="367" r:id="rId9"/>
    <p:sldId id="408" r:id="rId10"/>
    <p:sldId id="382" r:id="rId11"/>
    <p:sldId id="406" r:id="rId12"/>
    <p:sldId id="407" r:id="rId13"/>
    <p:sldId id="417" r:id="rId14"/>
    <p:sldId id="422" r:id="rId15"/>
    <p:sldId id="423" r:id="rId16"/>
    <p:sldId id="415" r:id="rId17"/>
    <p:sldId id="424" r:id="rId18"/>
    <p:sldId id="411" r:id="rId19"/>
    <p:sldId id="420" r:id="rId20"/>
    <p:sldId id="413" r:id="rId21"/>
    <p:sldId id="419" r:id="rId22"/>
    <p:sldId id="393" r:id="rId23"/>
    <p:sldId id="410" r:id="rId24"/>
    <p:sldId id="40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26AAE-33AD-495E-AFBC-88BFB7543236}" v="584" dt="2017-01-15T10:53:59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62500" autoAdjust="0"/>
  </p:normalViewPr>
  <p:slideViewPr>
    <p:cSldViewPr snapToGrid="0">
      <p:cViewPr varScale="1">
        <p:scale>
          <a:sx n="43" d="100"/>
          <a:sy n="43" d="100"/>
        </p:scale>
        <p:origin x="1704" y="66"/>
      </p:cViewPr>
      <p:guideLst/>
    </p:cSldViewPr>
  </p:slideViewPr>
  <p:outlineViewPr>
    <p:cViewPr>
      <p:scale>
        <a:sx n="33" d="100"/>
        <a:sy n="33" d="100"/>
      </p:scale>
      <p:origin x="0" y="-221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Tỷ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tuổi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2015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2016</a:t>
            </a:r>
          </a:p>
          <a:p>
            <a:pPr>
              <a:defRPr/>
            </a:pP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(Theo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tư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c:rich>
      </c:tx>
      <c:layout>
        <c:manualLayout>
          <c:xMode val="edge"/>
          <c:yMode val="edge"/>
          <c:x val="0.15215045654880066"/>
          <c:y val="2.001569735004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Q3 / 2015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Thành thị</c:v>
                </c:pt>
                <c:pt idx="1">
                  <c:v>Nông thôn</c:v>
                </c:pt>
                <c:pt idx="2">
                  <c:v>Nam</c:v>
                </c:pt>
                <c:pt idx="3">
                  <c:v>Nữ</c:v>
                </c:pt>
                <c:pt idx="4">
                  <c:v>Cả nước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3.38</c:v>
                </c:pt>
                <c:pt idx="1">
                  <c:v>1.86</c:v>
                </c:pt>
                <c:pt idx="2">
                  <c:v>2.41</c:v>
                </c:pt>
                <c:pt idx="3">
                  <c:v>2.27</c:v>
                </c:pt>
                <c:pt idx="4">
                  <c:v>2.35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41-48D0-A8BD-50DC729D4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Q4 / 2015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Thành thị</c:v>
                </c:pt>
                <c:pt idx="1">
                  <c:v>Nông thôn</c:v>
                </c:pt>
                <c:pt idx="2">
                  <c:v>Nam</c:v>
                </c:pt>
                <c:pt idx="3">
                  <c:v>Nữ</c:v>
                </c:pt>
                <c:pt idx="4">
                  <c:v>Cả nước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3.15</c:v>
                </c:pt>
                <c:pt idx="1">
                  <c:v>1.7</c:v>
                </c:pt>
                <c:pt idx="2">
                  <c:v>2.2799999999999998</c:v>
                </c:pt>
                <c:pt idx="3">
                  <c:v>2.0699999999999998</c:v>
                </c:pt>
                <c:pt idx="4">
                  <c:v>2.1800000000000002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F41-48D0-A8BD-50DC729D4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Q1 / 2016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Thành thị</c:v>
                </c:pt>
                <c:pt idx="1">
                  <c:v>Nông thôn</c:v>
                </c:pt>
                <c:pt idx="2">
                  <c:v>Nam</c:v>
                </c:pt>
                <c:pt idx="3">
                  <c:v>Nữ</c:v>
                </c:pt>
                <c:pt idx="4">
                  <c:v>Cả nước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3.08</c:v>
                </c:pt>
                <c:pt idx="1">
                  <c:v>1.83</c:v>
                </c:pt>
                <c:pt idx="2">
                  <c:v>2.5</c:v>
                </c:pt>
                <c:pt idx="3">
                  <c:v>1.95</c:v>
                </c:pt>
                <c:pt idx="4">
                  <c:v>2.25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F41-48D0-A8BD-50DC729D41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Q2 / 2016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Thành thị</c:v>
                </c:pt>
                <c:pt idx="1">
                  <c:v>Nông thôn</c:v>
                </c:pt>
                <c:pt idx="2">
                  <c:v>Nam</c:v>
                </c:pt>
                <c:pt idx="3">
                  <c:v>Nữ</c:v>
                </c:pt>
                <c:pt idx="4">
                  <c:v>Cả nước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3.11</c:v>
                </c:pt>
                <c:pt idx="1">
                  <c:v>1.88</c:v>
                </c:pt>
                <c:pt idx="2">
                  <c:v>2.23</c:v>
                </c:pt>
                <c:pt idx="3">
                  <c:v>2.36</c:v>
                </c:pt>
                <c:pt idx="4">
                  <c:v>2.29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F41-48D0-A8BD-50DC729D41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08149760"/>
        <c:axId val="-608148672"/>
      </c:barChart>
      <c:catAx>
        <c:axId val="-60814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8148672"/>
        <c:crosses val="autoZero"/>
        <c:auto val="1"/>
        <c:lblAlgn val="ctr"/>
        <c:lblOffset val="100"/>
        <c:noMultiLvlLbl val="0"/>
      </c:catAx>
      <c:valAx>
        <c:axId val="-6081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814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80477260844393"/>
          <c:y val="0.94336906038996815"/>
          <c:w val="0.40342066366625551"/>
          <c:h val="4.5511107748894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0CA4D-78AD-48CB-B27E-39D778398E1E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3E3D0-16FC-4C7D-8110-C9B77FCC1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26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FD1-5300-4CF2-A732-A394FC6CA31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EEC7B-E5BF-461A-972C-654485B51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3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76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457200" algn="just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Ionic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framework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sử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để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ứng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di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động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dựa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nền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tảng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công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nghệ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 HTML5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tạo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ra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ứng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hybrid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chạy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thiết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bị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di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động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khác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nhau</a:t>
            </a:r>
            <a:r>
              <a:rPr lang="en-US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Cordova.</a:t>
            </a:r>
          </a:p>
          <a:p>
            <a:pPr marL="457200" indent="-457200" algn="just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Ionic 1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Angular 1.</a:t>
            </a:r>
          </a:p>
          <a:p>
            <a:pPr marL="457200" indent="-457200" algn="just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Ionic 2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Angular 2:</a:t>
            </a:r>
          </a:p>
          <a:p>
            <a:pPr marL="914400" lvl="1" indent="-457200" algn="just">
              <a:lnSpc>
                <a:spcPts val="35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Cải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914400" lvl="1" indent="-457200" algn="just">
              <a:lnSpc>
                <a:spcPts val="35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Windows 10 Phone.</a:t>
            </a:r>
          </a:p>
          <a:p>
            <a:pPr marL="914400" lvl="1" indent="-457200" algn="just">
              <a:lnSpc>
                <a:spcPts val="35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phiên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Beta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Angular 2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1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ts val="45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ASP.NET Core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Windows, MAC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LINUX.</a:t>
            </a:r>
            <a:endParaRPr lang="en-US" sz="28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ts val="45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ASP.NET Core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granular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Nhờ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nhờ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6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ts val="4500"/>
              </a:lnSpc>
              <a:buFont typeface="Wingdings" panose="05000000000000000000" pitchFamily="2" charset="2"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1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8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Dịch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vụ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 (Web service)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sự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kết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hợp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máy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tính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nhân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thiết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bị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cơ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sở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mạng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máy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tính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tạo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thành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cơ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cấu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tính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toán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ảo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người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sử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làm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thông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qua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trình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duyệt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mạng</a:t>
            </a:r>
            <a:r>
              <a:rPr lang="en-US" sz="1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0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80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9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8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7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18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4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7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kỹ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kỹ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gặp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lvl="0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Angular 2, Typescript,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Framework Ionic 2, Framework .NET Core, Google Map API, HTML5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Geolocation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API.</a:t>
            </a:r>
          </a:p>
          <a:p>
            <a:pPr marL="461963" marR="0" lvl="0" indent="-46196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webservice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Framework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core (version 1.0.1),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marR="0" lvl="0" indent="-46196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phía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client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server.</a:t>
            </a:r>
          </a:p>
          <a:p>
            <a:pPr marL="461963" lvl="0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(singleton pattern, repository pattern, abstract factory pattern…), coding conventions,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trì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/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2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4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42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9CEFE-B971-44C5-88CB-16F76FDFEDC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3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Q2/2016,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1,123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triệu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6000 so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Q1/2016.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Theo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website vieclam24h.vn,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818,185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55,105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bán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3729.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Tuy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thân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nơi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thân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 algn="just"/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8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9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>Nắm bắt được nhu cầu đó, Mạng xã hội việc làm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dirty="0">
                <a:latin typeface="Segoe UI" panose="020B0502040204020203" pitchFamily="34" charset="0"/>
                <a:cs typeface="Segoe UI" panose="020B0502040204020203" pitchFamily="34" charset="0"/>
              </a:rPr>
              <a:t>ra đời để giải quyết các vấn đề trên bằng cách tạo ra mạng lưới việc làm an toàn, minh bạch và tin cậy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chóng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mối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endParaRPr lang="vi-V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kỹ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thân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mang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vặt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60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hiểu</a:t>
            </a:r>
            <a:r>
              <a:rPr lang="en-US" sz="1200" dirty="0"/>
              <a:t>, </a:t>
            </a:r>
            <a:r>
              <a:rPr lang="en-US" sz="1200" dirty="0" err="1"/>
              <a:t>nghiên</a:t>
            </a:r>
            <a:r>
              <a:rPr lang="en-US" sz="1200" dirty="0"/>
              <a:t> </a:t>
            </a:r>
            <a:r>
              <a:rPr lang="en-US" sz="1200" dirty="0" err="1"/>
              <a:t>cứu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nắm</a:t>
            </a:r>
            <a:r>
              <a:rPr lang="en-US" sz="1200" dirty="0"/>
              <a:t> </a:t>
            </a: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sở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thuyết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thuật</a:t>
            </a:r>
            <a:r>
              <a:rPr lang="en-US" sz="1200" dirty="0"/>
              <a:t>,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nghệ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: </a:t>
            </a:r>
            <a:r>
              <a:rPr lang="en-US" sz="1200" dirty="0" err="1"/>
              <a:t>NoSQL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MongDB</a:t>
            </a:r>
            <a:r>
              <a:rPr lang="en-US" sz="1200" dirty="0"/>
              <a:t>, Angular 2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TypeScript</a:t>
            </a:r>
            <a:r>
              <a:rPr lang="en-US" sz="1200" dirty="0"/>
              <a:t>, </a:t>
            </a:r>
            <a:r>
              <a:rPr lang="en-US" sz="1200" dirty="0" err="1"/>
              <a:t>NodeJS</a:t>
            </a:r>
            <a:r>
              <a:rPr lang="en-US" sz="1200" dirty="0"/>
              <a:t>, Framework Ionic 2, Framework .NET Core, Google Map API </a:t>
            </a:r>
            <a:r>
              <a:rPr lang="en-US" sz="1200" dirty="0" err="1"/>
              <a:t>và</a:t>
            </a:r>
            <a:r>
              <a:rPr lang="en-US" sz="1200" dirty="0"/>
              <a:t> HTML5 </a:t>
            </a:r>
            <a:r>
              <a:rPr lang="en-US" sz="1200" dirty="0" err="1"/>
              <a:t>Geolocation</a:t>
            </a:r>
            <a:r>
              <a:rPr lang="en-US" sz="1200" dirty="0"/>
              <a:t> API. 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android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chuyên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6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 hoạt động lao động tạo ra nguồn thu nhập , không bị pháp luật cấm đều được thừa nhận là việc làm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endParaRPr lang="en-US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Ngành</a:t>
            </a:r>
            <a:endParaRPr lang="en-US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Chuyên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7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marR="0" indent="-46196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Non-Relational 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mối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*RDBMS: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thống quản lý cơ sở dữ liệu quan hệ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61963" marR="0" indent="-46196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truy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Replication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bất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kì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Truy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61963" indent="-4619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algn="just">
              <a:lnSpc>
                <a:spcPts val="45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F15-5014-4D84-A84D-4CBC20E5B09C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CFB-B91E-4C46-8C6D-610B2ADAA010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2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8B0-5DBD-49B3-9B27-225BDEB683AA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6620-EEC4-4AFD-8146-007367D3BC76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8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1062-EC71-4D51-86B4-C5B60DD87E78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1DE-F4C1-474E-9F27-909A6EC21F07}" type="datetime1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0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CF2-5965-4EC8-9925-98DE45AF3246}" type="datetime1">
              <a:rPr lang="en-GB" smtClean="0"/>
              <a:t>15/01/2017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9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BE2-B810-4887-8BAC-2FB129459621}" type="datetime1">
              <a:rPr lang="en-GB" smtClean="0"/>
              <a:t>15/01/2017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264A-536C-4CAC-AB70-2BD92F7ADA45}" type="datetime1">
              <a:rPr lang="en-GB" smtClean="0"/>
              <a:t>15/01/2017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5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773-31C6-4BC6-8805-FED24B187942}" type="datetime1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7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868A-B89F-48EC-A83F-59DF606E62C7}" type="datetime1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8610-6822-4EC9-9E5D-54B72FA0AE83}" type="datetime1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9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9977" y="295609"/>
            <a:ext cx="8497126" cy="728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PHẦN MỀM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88422" y="2157091"/>
            <a:ext cx="9835134" cy="6019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</a:t>
            </a:r>
            <a:endParaRPr lang="en-GB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1" y="4970727"/>
            <a:ext cx="9121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633663" algn="l"/>
              </a:tabLs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ảng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iên 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ướng 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ẫn: 	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Th.S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Anh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Dũng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tabLst>
                <a:tab pos="2633663" algn="l"/>
              </a:tabLs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Sinh 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vi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ên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thực hiện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Phan Y Biển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12520026</a:t>
            </a: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tabLst>
                <a:tab pos="2633663" algn="l"/>
              </a:tabLs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Võ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Hoài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  12520328</a:t>
            </a:r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88422" y="3236087"/>
            <a:ext cx="10016324" cy="110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 DỤNG MẠNG XÃ HỘI TÌM VIỆC LÀM THÊM</a:t>
            </a:r>
            <a:endParaRPr lang="en-GB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38" y="102440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2 Framework</a:t>
            </a:r>
          </a:p>
        </p:txBody>
      </p:sp>
      <p:pic>
        <p:nvPicPr>
          <p:cNvPr id="10" name="Picture 2" descr="Kết quả hình ảnh cho structure of an ionic 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1058302"/>
            <a:ext cx="10149840" cy="49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media.licdn.com/mpr/mpr/AAEAAQAAAAAAAAd1AAAAJGU4ZDc4OTAzLWQzYzktNGQ2Ny1iODU3LWUxYzQyMjY4YzA5O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3924340"/>
            <a:ext cx="3102899" cy="17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</p:txBody>
      </p:sp>
      <p:pic>
        <p:nvPicPr>
          <p:cNvPr id="9" name="Picture 2" descr="Kết quả hình ảnh cho net core 1.0 fea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" y="954060"/>
            <a:ext cx="10507980" cy="53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1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Map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https://developers.google.com/maps/images/lhimages/devices/3x1_runtas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2" y="960266"/>
            <a:ext cx="63912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2" y="1177363"/>
            <a:ext cx="4937906" cy="493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7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3082016" y="1446333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0922" y="499727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rgbClr val="F39C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015" y="1458381"/>
            <a:ext cx="5835180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3082016" y="237696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8015" y="2389008"/>
            <a:ext cx="5835183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3082018" y="3319635"/>
            <a:ext cx="523875" cy="5257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8015" y="3331683"/>
            <a:ext cx="5835185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endParaRPr lang="en-GB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gray">
          <a:xfrm>
            <a:off x="3082018" y="426231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8011" y="4262310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gray">
          <a:xfrm>
            <a:off x="3082018" y="5122102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8011" y="5122102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51" y="-350"/>
            <a:ext cx="766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</a:t>
            </a:r>
            <a:r>
              <a:rPr lang="en-US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ựng</a:t>
            </a:r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webservice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53" y="971307"/>
            <a:ext cx="5081132" cy="57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851" y="-350"/>
            <a:ext cx="766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vi-VN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service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1" y="898170"/>
            <a:ext cx="10884877" cy="59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51" y="-350"/>
            <a:ext cx="766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62" y="1037125"/>
            <a:ext cx="5290038" cy="49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52" y="-350"/>
            <a:ext cx="757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Sơ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 Case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3" y="1221740"/>
            <a:ext cx="11096625" cy="4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52" y="-350"/>
            <a:ext cx="757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Sơ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logic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18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1" y="888869"/>
            <a:ext cx="9395398" cy="58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52" y="-350"/>
            <a:ext cx="7600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19</a:t>
            </a:fld>
            <a:endParaRPr lang="en-GB"/>
          </a:p>
        </p:txBody>
      </p:sp>
      <p:pic>
        <p:nvPicPr>
          <p:cNvPr id="22" name="Picture 21" descr="C:\Users\phany_000\Google Drive\Screenshot_2016-12-30-08-54-4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2" y="1150051"/>
            <a:ext cx="2764221" cy="47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0" y="1150051"/>
            <a:ext cx="2667402" cy="47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90" y="1150051"/>
            <a:ext cx="2667402" cy="47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80" y="1150051"/>
            <a:ext cx="2667402" cy="47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3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3082016" y="1446333"/>
            <a:ext cx="523875" cy="5257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0922" y="499727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rgbClr val="F39C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015" y="1458381"/>
            <a:ext cx="5835180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GB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3082016" y="237696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8015" y="2389008"/>
            <a:ext cx="5835183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3082018" y="3319635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8015" y="3331683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gray">
          <a:xfrm>
            <a:off x="3082018" y="426231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8011" y="4262310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gray">
          <a:xfrm>
            <a:off x="3082018" y="5122102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8011" y="5122102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52" y="-350"/>
            <a:ext cx="7600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8711" y="3637942"/>
            <a:ext cx="10957810" cy="5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4300"/>
              </a:lnSpc>
            </a:pP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063" y="1823536"/>
            <a:ext cx="2756322" cy="1481307"/>
            <a:chOff x="1053464" y="1907433"/>
            <a:chExt cx="2739685" cy="1481307"/>
          </a:xfrm>
          <a:effectLst>
            <a:outerShdw dist="38100" dir="2700000" sx="43000" sy="43000" algn="tl" rotWithShape="0">
              <a:prstClr val="black">
                <a:alpha val="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1053464" y="1907433"/>
              <a:ext cx="2739685" cy="3817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Android 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53465" y="2289190"/>
              <a:ext cx="2739684" cy="109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2628" y="2347780"/>
              <a:ext cx="218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Android 5.0+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8481" y="930494"/>
            <a:ext cx="10957810" cy="5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4300"/>
              </a:lnSpc>
            </a:pP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521" y="4530984"/>
            <a:ext cx="2756323" cy="6286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nối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Internet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5991" y="4504789"/>
            <a:ext cx="2756323" cy="6286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nối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GPS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15991" y="1814625"/>
            <a:ext cx="3746054" cy="1493822"/>
            <a:chOff x="1053464" y="1907433"/>
            <a:chExt cx="2739685" cy="1509223"/>
          </a:xfrm>
        </p:grpSpPr>
        <p:sp>
          <p:nvSpPr>
            <p:cNvPr id="20" name="Rectangle 19"/>
            <p:cNvSpPr/>
            <p:nvPr/>
          </p:nvSpPr>
          <p:spPr>
            <a:xfrm>
              <a:off x="1053464" y="1907433"/>
              <a:ext cx="2739685" cy="3817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Server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53465" y="2289189"/>
              <a:ext cx="2739684" cy="11274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2628" y="2347780"/>
              <a:ext cx="2187547" cy="93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core v1.0.1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Mongo DB Server v3.4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57651" y="1830913"/>
            <a:ext cx="2756323" cy="1493822"/>
            <a:chOff x="1053464" y="1907433"/>
            <a:chExt cx="2739685" cy="150922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053464" y="1907433"/>
              <a:ext cx="2739685" cy="381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Thiết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bị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53465" y="2289189"/>
              <a:ext cx="2739684" cy="1127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2628" y="2347780"/>
              <a:ext cx="2187547" cy="9328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HTC Design 526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LG V10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Asus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Zenfone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35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3082016" y="1446333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0922" y="499727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rgbClr val="F39C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015" y="1458381"/>
            <a:ext cx="5835180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3082016" y="237696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8015" y="2389008"/>
            <a:ext cx="5835183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3082018" y="3319635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8015" y="3331683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gray">
          <a:xfrm>
            <a:off x="3082018" y="4262310"/>
            <a:ext cx="523875" cy="5257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8011" y="4262310"/>
            <a:ext cx="5835185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GB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gray">
          <a:xfrm>
            <a:off x="3082018" y="5122102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8011" y="5122102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4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EA348B8-A9CB-4A95-8777-FAD3597FCB9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  <a:solidFill>
            <a:srgbClr val="F39C12"/>
          </a:solidFill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8077" y="2372263"/>
            <a:ext cx="10957810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resul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4916"/>
            <a:ext cx="2750595" cy="20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entagon 26"/>
          <p:cNvSpPr/>
          <p:nvPr/>
        </p:nvSpPr>
        <p:spPr>
          <a:xfrm flipH="1">
            <a:off x="4971264" y="5350734"/>
            <a:ext cx="6790309" cy="636499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 101"/>
          <p:cNvSpPr/>
          <p:nvPr/>
        </p:nvSpPr>
        <p:spPr>
          <a:xfrm flipH="1">
            <a:off x="4971264" y="4565749"/>
            <a:ext cx="6790309" cy="636499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Pentagon 81"/>
          <p:cNvSpPr/>
          <p:nvPr/>
        </p:nvSpPr>
        <p:spPr>
          <a:xfrm flipH="1">
            <a:off x="4971264" y="3765742"/>
            <a:ext cx="6790309" cy="636499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Pentagon 80"/>
          <p:cNvSpPr/>
          <p:nvPr/>
        </p:nvSpPr>
        <p:spPr>
          <a:xfrm flipH="1">
            <a:off x="4971265" y="2980757"/>
            <a:ext cx="6790309" cy="636499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Pentagon 76"/>
          <p:cNvSpPr/>
          <p:nvPr/>
        </p:nvSpPr>
        <p:spPr>
          <a:xfrm flipH="1">
            <a:off x="4971265" y="2228030"/>
            <a:ext cx="6790309" cy="636499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Pentagon 75"/>
          <p:cNvSpPr/>
          <p:nvPr/>
        </p:nvSpPr>
        <p:spPr>
          <a:xfrm flipH="1">
            <a:off x="4971265" y="1443045"/>
            <a:ext cx="6790309" cy="636499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Pentagon 6"/>
          <p:cNvSpPr/>
          <p:nvPr/>
        </p:nvSpPr>
        <p:spPr>
          <a:xfrm flipH="1">
            <a:off x="4897511" y="1402178"/>
            <a:ext cx="6876185" cy="636499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1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Pentagon 20"/>
          <p:cNvSpPr/>
          <p:nvPr/>
        </p:nvSpPr>
        <p:spPr>
          <a:xfrm flipH="1">
            <a:off x="4897511" y="2187163"/>
            <a:ext cx="6876185" cy="636499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1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Pentagon 21"/>
          <p:cNvSpPr/>
          <p:nvPr/>
        </p:nvSpPr>
        <p:spPr>
          <a:xfrm flipH="1">
            <a:off x="4897512" y="2939890"/>
            <a:ext cx="6876185" cy="636499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en-US" sz="1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Pentagon 23"/>
          <p:cNvSpPr/>
          <p:nvPr/>
        </p:nvSpPr>
        <p:spPr>
          <a:xfrm flipH="1">
            <a:off x="4897513" y="3724875"/>
            <a:ext cx="6876186" cy="636499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vi-VN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 quyết được các vấn đề còn tồn tại được đặt ra</a:t>
            </a:r>
            <a:endParaRPr lang="en-US" sz="1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/>
          <p:cNvCxnSpPr>
            <a:cxnSpLocks/>
            <a:endCxn id="35" idx="3"/>
          </p:cNvCxnSpPr>
          <p:nvPr/>
        </p:nvCxnSpPr>
        <p:spPr>
          <a:xfrm flipV="1">
            <a:off x="2750595" y="1720428"/>
            <a:ext cx="2146916" cy="1729164"/>
          </a:xfrm>
          <a:prstGeom prst="line">
            <a:avLst/>
          </a:prstGeom>
          <a:ln w="28575">
            <a:solidFill>
              <a:srgbClr val="F39C1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endCxn id="36" idx="3"/>
          </p:cNvCxnSpPr>
          <p:nvPr/>
        </p:nvCxnSpPr>
        <p:spPr>
          <a:xfrm flipV="1">
            <a:off x="2750595" y="2505413"/>
            <a:ext cx="2146916" cy="94418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endCxn id="37" idx="3"/>
          </p:cNvCxnSpPr>
          <p:nvPr/>
        </p:nvCxnSpPr>
        <p:spPr>
          <a:xfrm flipV="1">
            <a:off x="2750595" y="3258140"/>
            <a:ext cx="2146917" cy="191452"/>
          </a:xfrm>
          <a:prstGeom prst="line">
            <a:avLst/>
          </a:prstGeom>
          <a:ln w="28575">
            <a:solidFill>
              <a:srgbClr val="F39C1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endCxn id="38" idx="3"/>
          </p:cNvCxnSpPr>
          <p:nvPr/>
        </p:nvCxnSpPr>
        <p:spPr>
          <a:xfrm>
            <a:off x="2750595" y="3449592"/>
            <a:ext cx="2146918" cy="59353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entagon 97"/>
          <p:cNvSpPr/>
          <p:nvPr/>
        </p:nvSpPr>
        <p:spPr>
          <a:xfrm flipH="1">
            <a:off x="4897513" y="4518469"/>
            <a:ext cx="6876186" cy="636499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service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framework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Core</a:t>
            </a:r>
          </a:p>
        </p:txBody>
      </p:sp>
      <p:cxnSp>
        <p:nvCxnSpPr>
          <p:cNvPr id="44" name="Straight Connector 43"/>
          <p:cNvCxnSpPr>
            <a:cxnSpLocks/>
            <a:endCxn id="43" idx="3"/>
          </p:cNvCxnSpPr>
          <p:nvPr/>
        </p:nvCxnSpPr>
        <p:spPr>
          <a:xfrm>
            <a:off x="2750595" y="3449592"/>
            <a:ext cx="2146918" cy="1387127"/>
          </a:xfrm>
          <a:prstGeom prst="line">
            <a:avLst/>
          </a:prstGeom>
          <a:ln w="28575">
            <a:solidFill>
              <a:srgbClr val="F39C1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entagon 24"/>
          <p:cNvSpPr/>
          <p:nvPr/>
        </p:nvSpPr>
        <p:spPr>
          <a:xfrm flipH="1">
            <a:off x="4897513" y="5303454"/>
            <a:ext cx="6876186" cy="636499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endParaRPr lang="en-US" sz="1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/>
          <p:cNvCxnSpPr>
            <a:cxnSpLocks/>
            <a:endCxn id="45" idx="3"/>
          </p:cNvCxnSpPr>
          <p:nvPr/>
        </p:nvCxnSpPr>
        <p:spPr>
          <a:xfrm>
            <a:off x="2750595" y="3449592"/>
            <a:ext cx="2146918" cy="217211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3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852" y="993618"/>
            <a:ext cx="117246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379538" indent="-4651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79538" lvl="0" indent="-4651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79538" lvl="0" indent="-4651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dung / tin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9144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379538" indent="-4651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dõi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79538" lvl="0" indent="-4651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(friend).</a:t>
            </a:r>
          </a:p>
        </p:txBody>
      </p:sp>
    </p:spTree>
    <p:extLst>
      <p:ext uri="{BB962C8B-B14F-4D97-AF65-F5344CB8AC3E}">
        <p14:creationId xmlns:p14="http://schemas.microsoft.com/office/powerpoint/2010/main" val="10999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31" y="194363"/>
            <a:ext cx="6459970" cy="4867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531786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47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602403866"/>
              </p:ext>
            </p:extLst>
          </p:nvPr>
        </p:nvGraphicFramePr>
        <p:xfrm>
          <a:off x="788894" y="1010957"/>
          <a:ext cx="10058399" cy="571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51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91" y="1732854"/>
            <a:ext cx="3026243" cy="188273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24" y="1713343"/>
            <a:ext cx="1438576" cy="1966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4597" y="1148072"/>
            <a:ext cx="10957810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4</a:t>
            </a:fld>
            <a:endParaRPr lang="en-GB"/>
          </a:p>
        </p:txBody>
      </p:sp>
      <p:pic>
        <p:nvPicPr>
          <p:cNvPr id="3074" name="Picture 2" descr="https://1.bp.blogspot.com/-rXJkUkcHX5o/V9_Yim8ft0I/AAAAAAAAdCY/prCGn965mBkJ8vbne1G_qFa4CY2ursZEgCLcB/s1600/gizguide-grab-job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00" y="1713343"/>
            <a:ext cx="2285802" cy="18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8" y="1551624"/>
            <a:ext cx="2527286" cy="25272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4597" y="4482462"/>
            <a:ext cx="10957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tồn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b="1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7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0" y="280469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Ý </a:t>
            </a:r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020"/>
            <a:ext cx="12192000" cy="731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852" y="-16037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196330"/>
            <a:ext cx="2743200" cy="365125"/>
          </a:xfrm>
        </p:spPr>
        <p:txBody>
          <a:bodyPr/>
          <a:lstStyle/>
          <a:p>
            <a:fld id="{7EA348B8-A9CB-4A95-8777-FAD3597FCB9E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 descr="http://trulyhappylife.com/wp-content/uploads/2014/07/Need-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0" y="2253155"/>
            <a:ext cx="3824276" cy="25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56" y="2989117"/>
            <a:ext cx="3962408" cy="2938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80" y="1072624"/>
            <a:ext cx="2427760" cy="182913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84800" y="3212007"/>
            <a:ext cx="1109632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6</a:t>
            </a:fld>
            <a:endParaRPr lang="en-GB"/>
          </a:p>
        </p:txBody>
      </p:sp>
      <p:sp>
        <p:nvSpPr>
          <p:cNvPr id="21" name="Pentagon 20"/>
          <p:cNvSpPr/>
          <p:nvPr/>
        </p:nvSpPr>
        <p:spPr>
          <a:xfrm flipH="1">
            <a:off x="5211539" y="4833854"/>
            <a:ext cx="5831743" cy="468834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Pentagon 22"/>
          <p:cNvSpPr/>
          <p:nvPr/>
        </p:nvSpPr>
        <p:spPr>
          <a:xfrm flipH="1">
            <a:off x="5211539" y="4033847"/>
            <a:ext cx="5831743" cy="468834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 flipH="1">
            <a:off x="5211540" y="3248862"/>
            <a:ext cx="5831743" cy="468834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flipH="1">
            <a:off x="5211540" y="2496135"/>
            <a:ext cx="5831743" cy="468834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5211540" y="1711150"/>
            <a:ext cx="5831743" cy="468834"/>
          </a:xfrm>
          <a:prstGeom prst="homePlate">
            <a:avLst>
              <a:gd name="adj" fmla="val 434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26"/>
          <p:cNvSpPr/>
          <p:nvPr/>
        </p:nvSpPr>
        <p:spPr>
          <a:xfrm flipH="1">
            <a:off x="5137786" y="1670283"/>
            <a:ext cx="5905497" cy="468834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err="1">
                <a:solidFill>
                  <a:schemeClr val="bg1"/>
                </a:solidFill>
              </a:rPr>
              <a:t>Tìm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hiểu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nghiên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cứu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kỹ </a:t>
            </a:r>
            <a:r>
              <a:rPr lang="en-US" sz="2000" dirty="0" err="1">
                <a:solidFill>
                  <a:schemeClr val="bg1"/>
                </a:solidFill>
              </a:rPr>
              <a:t>thuật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nghệ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mới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 flipH="1">
            <a:off x="5137786" y="2455268"/>
            <a:ext cx="5905497" cy="468834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err="1">
                <a:solidFill>
                  <a:schemeClr val="bg1"/>
                </a:solidFill>
              </a:rPr>
              <a:t>Khảo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sát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đánh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giá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thống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ứng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28"/>
          <p:cNvSpPr/>
          <p:nvPr/>
        </p:nvSpPr>
        <p:spPr>
          <a:xfrm flipH="1">
            <a:off x="5137787" y="3207995"/>
            <a:ext cx="5905497" cy="468834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err="1">
                <a:solidFill>
                  <a:schemeClr val="bg1"/>
                </a:solidFill>
              </a:rPr>
              <a:t>Nghiên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cứu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xây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thống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 flipH="1">
            <a:off x="5137785" y="3992980"/>
            <a:ext cx="5905498" cy="468834"/>
          </a:xfrm>
          <a:prstGeom prst="homePlate">
            <a:avLst>
              <a:gd name="adj" fmla="val 434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err="1">
                <a:solidFill>
                  <a:schemeClr val="bg1"/>
                </a:solidFill>
              </a:rPr>
              <a:t>Triển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ứng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chính</a:t>
            </a:r>
            <a:r>
              <a:rPr lang="en-US" sz="2000" dirty="0">
                <a:solidFill>
                  <a:schemeClr val="bg1"/>
                </a:solidFill>
              </a:rPr>
              <a:t> Android</a:t>
            </a:r>
          </a:p>
        </p:txBody>
      </p:sp>
      <p:cxnSp>
        <p:nvCxnSpPr>
          <p:cNvPr id="31" name="Straight Connector 30"/>
          <p:cNvCxnSpPr>
            <a:endCxn id="27" idx="3"/>
          </p:cNvCxnSpPr>
          <p:nvPr/>
        </p:nvCxnSpPr>
        <p:spPr>
          <a:xfrm flipV="1">
            <a:off x="2990867" y="1904700"/>
            <a:ext cx="2146919" cy="181299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8" idx="3"/>
          </p:cNvCxnSpPr>
          <p:nvPr/>
        </p:nvCxnSpPr>
        <p:spPr>
          <a:xfrm flipV="1">
            <a:off x="2990867" y="2689685"/>
            <a:ext cx="2146919" cy="1028011"/>
          </a:xfrm>
          <a:prstGeom prst="line">
            <a:avLst/>
          </a:prstGeom>
          <a:ln w="28575">
            <a:solidFill>
              <a:srgbClr val="F39C1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3"/>
          </p:cNvCxnSpPr>
          <p:nvPr/>
        </p:nvCxnSpPr>
        <p:spPr>
          <a:xfrm flipV="1">
            <a:off x="2990867" y="3442412"/>
            <a:ext cx="2146920" cy="27528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3"/>
          </p:cNvCxnSpPr>
          <p:nvPr/>
        </p:nvCxnSpPr>
        <p:spPr>
          <a:xfrm>
            <a:off x="2990867" y="3717696"/>
            <a:ext cx="2146918" cy="509701"/>
          </a:xfrm>
          <a:prstGeom prst="line">
            <a:avLst/>
          </a:prstGeom>
          <a:ln w="28575">
            <a:solidFill>
              <a:srgbClr val="F39C1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 flipH="1">
            <a:off x="5137785" y="4786574"/>
            <a:ext cx="5905498" cy="468834"/>
          </a:xfrm>
          <a:prstGeom prst="homePlate">
            <a:avLst>
              <a:gd name="adj" fmla="val 4349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err="1">
                <a:solidFill>
                  <a:schemeClr val="bg1"/>
                </a:solidFill>
              </a:rPr>
              <a:t>Phát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ứng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hoàn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tất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3"/>
          </p:cNvCxnSpPr>
          <p:nvPr/>
        </p:nvCxnSpPr>
        <p:spPr>
          <a:xfrm>
            <a:off x="2990867" y="3717696"/>
            <a:ext cx="2146918" cy="130329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2919249"/>
            <a:ext cx="1659506" cy="16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9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3082016" y="1446333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0922" y="499727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rgbClr val="F39C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015" y="1458381"/>
            <a:ext cx="5835180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3082016" y="2376960"/>
            <a:ext cx="523875" cy="5257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8015" y="2389008"/>
            <a:ext cx="5835183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GB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endParaRPr lang="en-GB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3082018" y="3319635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8015" y="3331683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gray">
          <a:xfrm>
            <a:off x="3082018" y="4262310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8011" y="4262310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gray">
          <a:xfrm>
            <a:off x="3082018" y="5122102"/>
            <a:ext cx="523875" cy="525745"/>
          </a:xfrm>
          <a:prstGeom prst="ellipse">
            <a:avLst/>
          </a:prstGeom>
          <a:solidFill>
            <a:srgbClr val="F39C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8011" y="5122102"/>
            <a:ext cx="5835185" cy="513697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325880"/>
            <a:ext cx="10507980" cy="47601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52" y="-350"/>
            <a:ext cx="70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endParaRPr lang="en-GB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://fsd14.com/images/2015_05_11_dda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5" y="1112001"/>
            <a:ext cx="3933825" cy="377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47249"/>
              </p:ext>
            </p:extLst>
          </p:nvPr>
        </p:nvGraphicFramePr>
        <p:xfrm>
          <a:off x="5018115" y="1049807"/>
          <a:ext cx="623075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43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2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RDBMS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MongoDB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Database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Database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Collection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Tuple/Row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Document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Column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Field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Table Join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Embedded Documents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Primary Key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31313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Primary Key 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16343" y="6076554"/>
            <a:ext cx="755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3200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sao</a:t>
            </a:r>
            <a:r>
              <a:rPr lang="en-US" sz="3200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WorkAnywhere</a:t>
            </a:r>
            <a:r>
              <a:rPr lang="en-US" sz="3200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3200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mongoDB</a:t>
            </a:r>
            <a:r>
              <a:rPr lang="en-US" sz="3200" dirty="0">
                <a:solidFill>
                  <a:srgbClr val="F39C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11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Words>1633</Words>
  <Application>Microsoft Office PowerPoint</Application>
  <PresentationFormat>Widescreen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 New</vt:lpstr>
      <vt:lpstr>Segoe UI</vt:lpstr>
      <vt:lpstr>Segoe UI Black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Phan</dc:creator>
  <cp:lastModifiedBy>Biển Phan Y</cp:lastModifiedBy>
  <cp:revision>336</cp:revision>
  <dcterms:created xsi:type="dcterms:W3CDTF">2016-03-16T07:23:04Z</dcterms:created>
  <dcterms:modified xsi:type="dcterms:W3CDTF">2017-01-15T11:27:25Z</dcterms:modified>
</cp:coreProperties>
</file>