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4" r:id="rId2"/>
    <p:sldId id="265" r:id="rId3"/>
    <p:sldId id="287" r:id="rId4"/>
    <p:sldId id="269" r:id="rId5"/>
    <p:sldId id="297" r:id="rId6"/>
    <p:sldId id="296" r:id="rId7"/>
    <p:sldId id="298" r:id="rId8"/>
    <p:sldId id="289" r:id="rId9"/>
    <p:sldId id="288" r:id="rId10"/>
    <p:sldId id="268" r:id="rId11"/>
    <p:sldId id="270" r:id="rId12"/>
    <p:sldId id="271" r:id="rId13"/>
    <p:sldId id="290" r:id="rId14"/>
    <p:sldId id="291" r:id="rId15"/>
    <p:sldId id="272" r:id="rId16"/>
    <p:sldId id="273" r:id="rId17"/>
    <p:sldId id="274" r:id="rId18"/>
    <p:sldId id="275" r:id="rId19"/>
    <p:sldId id="276" r:id="rId20"/>
    <p:sldId id="278" r:id="rId21"/>
    <p:sldId id="279" r:id="rId22"/>
    <p:sldId id="281" r:id="rId23"/>
    <p:sldId id="292" r:id="rId24"/>
    <p:sldId id="295" r:id="rId25"/>
    <p:sldId id="293" r:id="rId26"/>
    <p:sldId id="282" r:id="rId27"/>
    <p:sldId id="283" r:id="rId28"/>
    <p:sldId id="284" r:id="rId29"/>
    <p:sldId id="294" r:id="rId30"/>
    <p:sldId id="286"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28A8"/>
    <a:srgbClr val="028AB9"/>
    <a:srgbClr val="581E80"/>
    <a:srgbClr val="526907"/>
    <a:srgbClr val="658208"/>
    <a:srgbClr val="84AA0B"/>
    <a:srgbClr val="015775"/>
    <a:srgbClr val="A21A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172" autoAdjust="0"/>
  </p:normalViewPr>
  <p:slideViewPr>
    <p:cSldViewPr>
      <p:cViewPr>
        <p:scale>
          <a:sx n="66" d="100"/>
          <a:sy n="66" d="100"/>
        </p:scale>
        <p:origin x="1446" y="-96"/>
      </p:cViewPr>
      <p:guideLst>
        <p:guide orient="horz" pos="2160"/>
        <p:guide pos="2880"/>
      </p:guideLst>
    </p:cSldViewPr>
  </p:slideViewPr>
  <p:notesTextViewPr>
    <p:cViewPr>
      <p:scale>
        <a:sx n="1" d="1"/>
        <a:sy n="1" d="1"/>
      </p:scale>
      <p:origin x="0" y="-5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1BC3683D-6D17-4EC2-AEA0-A7B026BBC5EB}" type="datetimeFigureOut">
              <a:rPr lang="en-US"/>
              <a:pPr>
                <a:defRPr/>
              </a:pPr>
              <a:t>1/23/2016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3287222-D940-4BA4-88F6-D402F1065D11}" type="slidenum">
              <a:rPr lang="en-US" altLang="vi-VN"/>
              <a:pPr>
                <a:defRPr/>
              </a:pPr>
              <a:t>‹#›</a:t>
            </a:fld>
            <a:endParaRPr lang="en-US" altLang="vi-VN"/>
          </a:p>
        </p:txBody>
      </p:sp>
    </p:spTree>
    <p:extLst>
      <p:ext uri="{BB962C8B-B14F-4D97-AF65-F5344CB8AC3E}">
        <p14:creationId xmlns:p14="http://schemas.microsoft.com/office/powerpoint/2010/main" val="1722898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vi.wikipedia.org/wiki/B%C3%A9o_ph%C3%AC"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sz="1200" kern="1200" err="1" smtClean="0">
                <a:solidFill>
                  <a:schemeClr val="tx1"/>
                </a:solidFill>
                <a:effectLst/>
                <a:latin typeface="+mn-lt"/>
                <a:ea typeface="+mn-ea"/>
                <a:cs typeface="+mn-cs"/>
              </a:rPr>
              <a:t>Xã</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hội</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ngày</a:t>
            </a:r>
            <a:r>
              <a:rPr lang="vi-VN" sz="1200" kern="1200" smtClean="0">
                <a:solidFill>
                  <a:schemeClr val="tx1"/>
                </a:solidFill>
                <a:effectLst/>
                <a:latin typeface="+mn-lt"/>
                <a:ea typeface="+mn-ea"/>
                <a:cs typeface="+mn-cs"/>
              </a:rPr>
              <a:t> nay </a:t>
            </a:r>
            <a:r>
              <a:rPr lang="vi-VN" sz="1200" kern="1200" err="1" smtClean="0">
                <a:solidFill>
                  <a:schemeClr val="tx1"/>
                </a:solidFill>
                <a:effectLst/>
                <a:latin typeface="+mn-lt"/>
                <a:ea typeface="+mn-ea"/>
                <a:cs typeface="+mn-cs"/>
              </a:rPr>
              <a:t>phát</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triển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càng</a:t>
            </a:r>
            <a:r>
              <a:rPr lang="vi-VN" sz="1200" kern="1200" smtClean="0">
                <a:solidFill>
                  <a:schemeClr val="tx1"/>
                </a:solidFill>
                <a:effectLst/>
                <a:latin typeface="+mn-lt"/>
                <a:ea typeface="+mn-ea"/>
                <a:cs typeface="+mn-cs"/>
              </a:rPr>
              <a:t> nhanh </a:t>
            </a:r>
            <a:r>
              <a:rPr lang="vi-VN" sz="1200" kern="1200" err="1" smtClean="0">
                <a:solidFill>
                  <a:schemeClr val="tx1"/>
                </a:solidFill>
                <a:effectLst/>
                <a:latin typeface="+mn-lt"/>
                <a:ea typeface="+mn-ea"/>
                <a:cs typeface="+mn-cs"/>
              </a:rPr>
              <a:t>chóng</a:t>
            </a:r>
            <a:r>
              <a:rPr lang="en-US" sz="1200" kern="1200" smtClean="0">
                <a:solidFill>
                  <a:schemeClr val="tx1"/>
                </a:solidFill>
                <a:effectLst/>
                <a:latin typeface="+mn-lt"/>
                <a:ea typeface="+mn-ea"/>
                <a:cs typeface="+mn-cs"/>
              </a:rPr>
              <a:t> (con</a:t>
            </a:r>
            <a:r>
              <a:rPr lang="en-US" sz="1200" kern="1200" baseline="0" smtClean="0">
                <a:solidFill>
                  <a:schemeClr val="tx1"/>
                </a:solidFill>
                <a:effectLst/>
                <a:latin typeface="+mn-lt"/>
                <a:ea typeface="+mn-ea"/>
                <a:cs typeface="+mn-cs"/>
              </a:rPr>
              <a:t> </a:t>
            </a:r>
            <a:r>
              <a:rPr lang="en-US" sz="1200" kern="1200" baseline="0" err="1" smtClean="0">
                <a:solidFill>
                  <a:schemeClr val="tx1"/>
                </a:solidFill>
                <a:effectLst/>
                <a:latin typeface="+mn-lt"/>
                <a:ea typeface="+mn-ea"/>
                <a:cs typeface="+mn-cs"/>
              </a:rPr>
              <a:t>người</a:t>
            </a:r>
            <a:r>
              <a:rPr lang="en-US" sz="1200" kern="1200" baseline="0" smtClean="0">
                <a:solidFill>
                  <a:schemeClr val="tx1"/>
                </a:solidFill>
                <a:effectLst/>
                <a:latin typeface="+mn-lt"/>
                <a:ea typeface="+mn-ea"/>
                <a:cs typeface="+mn-cs"/>
              </a:rPr>
              <a:t> </a:t>
            </a:r>
            <a:r>
              <a:rPr lang="en-US" sz="1200" kern="1200" baseline="0" err="1" smtClean="0">
                <a:solidFill>
                  <a:schemeClr val="tx1"/>
                </a:solidFill>
                <a:effectLst/>
                <a:latin typeface="+mn-lt"/>
                <a:ea typeface="+mn-ea"/>
                <a:cs typeface="+mn-cs"/>
              </a:rPr>
              <a:t>ngày</a:t>
            </a:r>
            <a:r>
              <a:rPr lang="en-US" sz="1200" kern="1200" baseline="0" smtClean="0">
                <a:solidFill>
                  <a:schemeClr val="tx1"/>
                </a:solidFill>
                <a:effectLst/>
                <a:latin typeface="+mn-lt"/>
                <a:ea typeface="+mn-ea"/>
                <a:cs typeface="+mn-cs"/>
              </a:rPr>
              <a:t> </a:t>
            </a:r>
            <a:r>
              <a:rPr lang="en-US" sz="1200" kern="1200" baseline="0" err="1" smtClean="0">
                <a:solidFill>
                  <a:schemeClr val="tx1"/>
                </a:solidFill>
                <a:effectLst/>
                <a:latin typeface="+mn-lt"/>
                <a:ea typeface="+mn-ea"/>
                <a:cs typeface="+mn-cs"/>
              </a:rPr>
              <a:t>càng</a:t>
            </a:r>
            <a:r>
              <a:rPr lang="en-US" sz="1200" kern="1200" baseline="0" smtClean="0">
                <a:solidFill>
                  <a:schemeClr val="tx1"/>
                </a:solidFill>
                <a:effectLst/>
                <a:latin typeface="+mn-lt"/>
                <a:ea typeface="+mn-ea"/>
                <a:cs typeface="+mn-cs"/>
              </a:rPr>
              <a:t> </a:t>
            </a:r>
            <a:r>
              <a:rPr lang="en-US" sz="1200" kern="1200" baseline="0" err="1" smtClean="0">
                <a:solidFill>
                  <a:schemeClr val="tx1"/>
                </a:solidFill>
                <a:effectLst/>
                <a:latin typeface="+mn-lt"/>
                <a:ea typeface="+mn-ea"/>
                <a:cs typeface="+mn-cs"/>
              </a:rPr>
              <a:t>bận</a:t>
            </a:r>
            <a:r>
              <a:rPr lang="en-US" sz="1200" kern="1200" baseline="0" smtClean="0">
                <a:solidFill>
                  <a:schemeClr val="tx1"/>
                </a:solidFill>
                <a:effectLst/>
                <a:latin typeface="+mn-lt"/>
                <a:ea typeface="+mn-ea"/>
                <a:cs typeface="+mn-cs"/>
              </a:rPr>
              <a:t> </a:t>
            </a:r>
            <a:r>
              <a:rPr lang="en-US" sz="1200" kern="1200" baseline="0" err="1" smtClean="0">
                <a:solidFill>
                  <a:schemeClr val="tx1"/>
                </a:solidFill>
                <a:effectLst/>
                <a:latin typeface="+mn-lt"/>
                <a:ea typeface="+mn-ea"/>
                <a:cs typeface="+mn-cs"/>
              </a:rPr>
              <a:t>rộn</a:t>
            </a:r>
            <a:r>
              <a:rPr lang="en-US" sz="1200" kern="1200" baseline="0" smtClean="0">
                <a:solidFill>
                  <a:schemeClr val="tx1"/>
                </a:solidFill>
                <a:effectLst/>
                <a:latin typeface="+mn-lt"/>
                <a:ea typeface="+mn-ea"/>
                <a:cs typeface="+mn-cs"/>
              </a:rPr>
              <a:t> vs </a:t>
            </a:r>
            <a:r>
              <a:rPr lang="en-US" sz="1200" kern="1200" baseline="0" err="1" smtClean="0">
                <a:solidFill>
                  <a:schemeClr val="tx1"/>
                </a:solidFill>
                <a:effectLst/>
                <a:latin typeface="+mn-lt"/>
                <a:ea typeface="+mn-ea"/>
                <a:cs typeface="+mn-cs"/>
              </a:rPr>
              <a:t>công</a:t>
            </a:r>
            <a:r>
              <a:rPr lang="en-US" sz="1200" kern="1200" baseline="0" smtClean="0">
                <a:solidFill>
                  <a:schemeClr val="tx1"/>
                </a:solidFill>
                <a:effectLst/>
                <a:latin typeface="+mn-lt"/>
                <a:ea typeface="+mn-ea"/>
                <a:cs typeface="+mn-cs"/>
              </a:rPr>
              <a:t> </a:t>
            </a:r>
            <a:r>
              <a:rPr lang="en-US" sz="1200" kern="1200" baseline="0" err="1" smtClean="0">
                <a:solidFill>
                  <a:schemeClr val="tx1"/>
                </a:solidFill>
                <a:effectLst/>
                <a:latin typeface="+mn-lt"/>
                <a:ea typeface="+mn-ea"/>
                <a:cs typeface="+mn-cs"/>
              </a:rPr>
              <a:t>việc</a:t>
            </a:r>
            <a:r>
              <a:rPr lang="en-US" sz="1200" kern="1200" baseline="0" smtClean="0">
                <a:solidFill>
                  <a:schemeClr val="tx1"/>
                </a:solidFill>
                <a:effectLst/>
                <a:latin typeface="+mn-lt"/>
                <a:ea typeface="+mn-ea"/>
                <a:cs typeface="+mn-cs"/>
              </a:rPr>
              <a:t>)</a:t>
            </a:r>
            <a:r>
              <a:rPr lang="vi-VN"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đồng</a:t>
            </a:r>
            <a:r>
              <a:rPr lang="en-US" sz="1200" kern="1200" baseline="0" smtClean="0">
                <a:solidFill>
                  <a:schemeClr val="tx1"/>
                </a:solidFill>
                <a:effectLst/>
                <a:latin typeface="+mn-lt"/>
                <a:ea typeface="+mn-ea"/>
                <a:cs typeface="+mn-cs"/>
              </a:rPr>
              <a:t> </a:t>
            </a:r>
            <a:r>
              <a:rPr lang="en-US" sz="1200" kern="1200" baseline="0" err="1" smtClean="0">
                <a:solidFill>
                  <a:schemeClr val="tx1"/>
                </a:solidFill>
                <a:effectLst/>
                <a:latin typeface="+mn-lt"/>
                <a:ea typeface="+mn-ea"/>
                <a:cs typeface="+mn-cs"/>
              </a:rPr>
              <a:t>thời</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các</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vấn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đề</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về</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sức</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khỏe</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phát</a:t>
            </a:r>
            <a:r>
              <a:rPr lang="vi-VN" sz="1200" kern="1200" smtClean="0">
                <a:solidFill>
                  <a:schemeClr val="tx1"/>
                </a:solidFill>
                <a:effectLst/>
                <a:latin typeface="+mn-lt"/>
                <a:ea typeface="+mn-ea"/>
                <a:cs typeface="+mn-cs"/>
              </a:rPr>
              <a:t> sinh </a:t>
            </a:r>
            <a:r>
              <a:rPr lang="vi-VN" sz="1200" kern="1200" err="1" smtClean="0">
                <a:solidFill>
                  <a:schemeClr val="tx1"/>
                </a:solidFill>
                <a:effectLst/>
                <a:latin typeface="+mn-lt"/>
                <a:ea typeface="+mn-ea"/>
                <a:cs typeface="+mn-cs"/>
              </a:rPr>
              <a:t>ngày</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càng</a:t>
            </a:r>
            <a:r>
              <a:rPr lang="vi-VN" sz="1200" kern="1200" smtClean="0">
                <a:solidFill>
                  <a:schemeClr val="tx1"/>
                </a:solidFill>
                <a:effectLst/>
                <a:latin typeface="+mn-lt"/>
                <a:ea typeface="+mn-ea"/>
                <a:cs typeface="+mn-cs"/>
              </a:rPr>
              <a:t> nhiều</a:t>
            </a:r>
            <a:r>
              <a:rPr lang="en-US" sz="1200" kern="1200" smtClean="0">
                <a:solidFill>
                  <a:schemeClr val="tx1"/>
                </a:solidFill>
                <a:effectLst/>
                <a:latin typeface="+mn-lt"/>
                <a:ea typeface="+mn-ea"/>
                <a:cs typeface="+mn-cs"/>
              </a:rPr>
              <a:t>, vấn</a:t>
            </a:r>
            <a:r>
              <a:rPr lang="en-US" sz="1200" kern="1200" baseline="0" smtClean="0">
                <a:solidFill>
                  <a:schemeClr val="tx1"/>
                </a:solidFill>
                <a:effectLst/>
                <a:latin typeface="+mn-lt"/>
                <a:ea typeface="+mn-ea"/>
                <a:cs typeface="+mn-cs"/>
              </a:rPr>
              <a:t> đề sức khỏe cần được quan tâm và chú trọng</a:t>
            </a:r>
            <a:r>
              <a:rPr lang="en-US" sz="1200" kern="1200" baseline="0" smtClean="0">
                <a:solidFill>
                  <a:schemeClr val="tx1"/>
                </a:solidFill>
                <a:effectLst/>
                <a:latin typeface="+mn-lt"/>
                <a:ea typeface="+mn-ea"/>
                <a:cs typeface="+mn-cs"/>
              </a:rPr>
              <a:t>. Sức khỏe là vốn quý của mỗi người.</a:t>
            </a:r>
            <a:endParaRPr lang="en-US" sz="1200" kern="1200" smtClean="0">
              <a:solidFill>
                <a:schemeClr val="tx1"/>
              </a:solidFill>
              <a:effectLst/>
              <a:latin typeface="+mn-lt"/>
              <a:ea typeface="+mn-ea"/>
              <a:cs typeface="+mn-cs"/>
            </a:endParaRPr>
          </a:p>
          <a:p>
            <a:pPr marL="228600" indent="-228600">
              <a:buAutoNum type="arabicPeriod"/>
            </a:pPr>
            <a:r>
              <a:rPr lang="vi-VN" sz="1200" kern="1200" smtClean="0">
                <a:solidFill>
                  <a:schemeClr val="tx1"/>
                </a:solidFill>
                <a:effectLst/>
                <a:latin typeface="+mn-lt"/>
                <a:ea typeface="+mn-ea"/>
                <a:cs typeface="+mn-cs"/>
              </a:rPr>
              <a:t>Theo </a:t>
            </a:r>
            <a:r>
              <a:rPr lang="vi-VN" sz="1200" kern="1200" err="1" smtClean="0">
                <a:solidFill>
                  <a:schemeClr val="tx1"/>
                </a:solidFill>
                <a:effectLst/>
                <a:latin typeface="+mn-lt"/>
                <a:ea typeface="+mn-ea"/>
                <a:cs typeface="+mn-cs"/>
              </a:rPr>
              <a:t>ước</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tính</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của</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Tổ</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Chức</a:t>
            </a:r>
            <a:r>
              <a:rPr lang="vi-VN" sz="1200" kern="1200" smtClean="0">
                <a:solidFill>
                  <a:schemeClr val="tx1"/>
                </a:solidFill>
                <a:effectLst/>
                <a:latin typeface="+mn-lt"/>
                <a:ea typeface="+mn-ea"/>
                <a:cs typeface="+mn-cs"/>
              </a:rPr>
              <a:t> Y </a:t>
            </a:r>
            <a:r>
              <a:rPr lang="vi-VN" sz="1200" kern="1200" err="1" smtClean="0">
                <a:solidFill>
                  <a:schemeClr val="tx1"/>
                </a:solidFill>
                <a:effectLst/>
                <a:latin typeface="+mn-lt"/>
                <a:ea typeface="+mn-ea"/>
                <a:cs typeface="+mn-cs"/>
              </a:rPr>
              <a:t>Tế</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thế</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giới</a:t>
            </a:r>
            <a:r>
              <a:rPr lang="vi-VN" sz="1200" kern="1200" smtClean="0">
                <a:solidFill>
                  <a:schemeClr val="tx1"/>
                </a:solidFill>
                <a:effectLst/>
                <a:latin typeface="+mn-lt"/>
                <a:ea typeface="+mn-ea"/>
                <a:cs typeface="+mn-cs"/>
              </a:rPr>
              <a:t> (WHO), </a:t>
            </a:r>
            <a:r>
              <a:rPr lang="en-US" sz="1200" kern="1200" smtClean="0">
                <a:solidFill>
                  <a:schemeClr val="tx1"/>
                </a:solidFill>
                <a:effectLst/>
                <a:latin typeface="+mn-lt"/>
                <a:ea typeface="+mn-ea"/>
                <a:cs typeface="+mn-cs"/>
              </a:rPr>
              <a:t>~</a:t>
            </a:r>
            <a:r>
              <a:rPr lang="vi-VN" sz="1200" kern="1200" smtClean="0">
                <a:solidFill>
                  <a:schemeClr val="tx1"/>
                </a:solidFill>
                <a:effectLst/>
                <a:latin typeface="+mn-lt"/>
                <a:ea typeface="+mn-ea"/>
                <a:cs typeface="+mn-cs"/>
              </a:rPr>
              <a:t>17 </a:t>
            </a:r>
            <a:r>
              <a:rPr lang="vi-VN" sz="1200" kern="1200" err="1" smtClean="0">
                <a:solidFill>
                  <a:schemeClr val="tx1"/>
                </a:solidFill>
                <a:effectLst/>
                <a:latin typeface="+mn-lt"/>
                <a:ea typeface="+mn-ea"/>
                <a:cs typeface="+mn-cs"/>
              </a:rPr>
              <a:t>triệu</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người</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bị</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tử</a:t>
            </a:r>
            <a:r>
              <a:rPr lang="vi-VN" sz="1200" kern="1200" smtClean="0">
                <a:solidFill>
                  <a:schemeClr val="tx1"/>
                </a:solidFill>
                <a:effectLst/>
                <a:latin typeface="+mn-lt"/>
                <a:ea typeface="+mn-ea"/>
                <a:cs typeface="+mn-cs"/>
              </a:rPr>
              <a:t> vong do </a:t>
            </a:r>
            <a:r>
              <a:rPr lang="vi-VN" sz="1200" kern="1200" err="1" smtClean="0">
                <a:solidFill>
                  <a:schemeClr val="tx1"/>
                </a:solidFill>
                <a:effectLst/>
                <a:latin typeface="+mn-lt"/>
                <a:ea typeface="+mn-ea"/>
                <a:cs typeface="+mn-cs"/>
              </a:rPr>
              <a:t>bệnh</a:t>
            </a:r>
            <a:r>
              <a:rPr lang="vi-VN" sz="1200" kern="1200" smtClean="0">
                <a:solidFill>
                  <a:schemeClr val="tx1"/>
                </a:solidFill>
                <a:effectLst/>
                <a:latin typeface="+mn-lt"/>
                <a:ea typeface="+mn-ea"/>
                <a:cs typeface="+mn-cs"/>
              </a:rPr>
              <a:t> tim </a:t>
            </a:r>
            <a:r>
              <a:rPr lang="vi-VN" sz="1200" kern="1200" err="1" smtClean="0">
                <a:solidFill>
                  <a:schemeClr val="tx1"/>
                </a:solidFill>
                <a:effectLst/>
                <a:latin typeface="+mn-lt"/>
                <a:ea typeface="+mn-ea"/>
                <a:cs typeface="+mn-cs"/>
              </a:rPr>
              <a:t>mạch</a:t>
            </a:r>
            <a:r>
              <a:rPr lang="en-US" sz="1200" kern="1200" baseline="0" smtClean="0">
                <a:solidFill>
                  <a:schemeClr val="tx1"/>
                </a:solidFill>
                <a:effectLst/>
                <a:latin typeface="+mn-lt"/>
                <a:ea typeface="+mn-ea"/>
                <a:cs typeface="+mn-cs"/>
              </a:rPr>
              <a:t>/</a:t>
            </a:r>
            <a:r>
              <a:rPr lang="en-US" sz="1200" kern="1200" baseline="0" err="1" smtClean="0">
                <a:solidFill>
                  <a:schemeClr val="tx1"/>
                </a:solidFill>
                <a:effectLst/>
                <a:latin typeface="+mn-lt"/>
                <a:ea typeface="+mn-ea"/>
                <a:cs typeface="+mn-cs"/>
              </a:rPr>
              <a:t>năm</a:t>
            </a:r>
            <a:r>
              <a:rPr lang="vi-VN" sz="1200" kern="1200" smtClean="0">
                <a:solidFill>
                  <a:schemeClr val="tx1"/>
                </a:solidFill>
                <a:effectLst/>
                <a:latin typeface="+mn-lt"/>
                <a:ea typeface="+mn-ea"/>
                <a:cs typeface="+mn-cs"/>
              </a:rPr>
              <a:t>. </a:t>
            </a:r>
            <a:endParaRPr lang="en-US" sz="1200" kern="1200" smtClean="0">
              <a:solidFill>
                <a:schemeClr val="tx1"/>
              </a:solidFill>
              <a:effectLst/>
              <a:latin typeface="+mn-lt"/>
              <a:ea typeface="+mn-ea"/>
              <a:cs typeface="+mn-cs"/>
            </a:endParaRPr>
          </a:p>
          <a:p>
            <a:pPr marL="228600" indent="-228600">
              <a:buAutoNum type="arabicPeriod"/>
            </a:pPr>
            <a:r>
              <a:rPr lang="vi-VN" sz="1200" kern="1200" err="1" smtClean="0">
                <a:solidFill>
                  <a:schemeClr val="tx1"/>
                </a:solidFill>
                <a:effectLst/>
                <a:latin typeface="+mn-lt"/>
                <a:ea typeface="+mn-ea"/>
                <a:cs typeface="+mn-cs"/>
              </a:rPr>
              <a:t>Việt</a:t>
            </a:r>
            <a:r>
              <a:rPr lang="vi-VN" sz="1200" kern="1200" smtClean="0">
                <a:solidFill>
                  <a:schemeClr val="tx1"/>
                </a:solidFill>
                <a:effectLst/>
                <a:latin typeface="+mn-lt"/>
                <a:ea typeface="+mn-ea"/>
                <a:cs typeface="+mn-cs"/>
              </a:rPr>
              <a:t> Nam, </a:t>
            </a:r>
            <a:r>
              <a:rPr lang="vi-VN" sz="1200" kern="1200" err="1" smtClean="0">
                <a:solidFill>
                  <a:schemeClr val="tx1"/>
                </a:solidFill>
                <a:effectLst/>
                <a:latin typeface="+mn-lt"/>
                <a:ea typeface="+mn-ea"/>
                <a:cs typeface="+mn-cs"/>
              </a:rPr>
              <a:t>mỗi</a:t>
            </a:r>
            <a:r>
              <a:rPr lang="vi-VN" sz="1200" kern="1200" smtClean="0">
                <a:solidFill>
                  <a:schemeClr val="tx1"/>
                </a:solidFill>
                <a:effectLst/>
                <a:latin typeface="+mn-lt"/>
                <a:ea typeface="+mn-ea"/>
                <a:cs typeface="+mn-cs"/>
              </a:rPr>
              <a:t> năm, </a:t>
            </a:r>
            <a:r>
              <a:rPr lang="en-US" sz="1200" kern="120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200.000 </a:t>
            </a:r>
            <a:r>
              <a:rPr lang="vi-VN" sz="1200" kern="1200" err="1" smtClean="0">
                <a:solidFill>
                  <a:schemeClr val="tx1"/>
                </a:solidFill>
                <a:effectLst/>
                <a:latin typeface="+mn-lt"/>
                <a:ea typeface="+mn-ea"/>
                <a:cs typeface="+mn-cs"/>
              </a:rPr>
              <a:t>người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chết</a:t>
            </a:r>
            <a:r>
              <a:rPr lang="en-US" sz="1200" kern="1200" baseline="0" smtClean="0">
                <a:solidFill>
                  <a:schemeClr val="tx1"/>
                </a:solidFill>
                <a:effectLst/>
                <a:latin typeface="+mn-lt"/>
                <a:ea typeface="+mn-ea"/>
                <a:cs typeface="+mn-cs"/>
              </a:rPr>
              <a:t> do </a:t>
            </a:r>
            <a:r>
              <a:rPr lang="en-US" sz="1200" kern="1200" baseline="0" err="1" smtClean="0">
                <a:solidFill>
                  <a:schemeClr val="tx1"/>
                </a:solidFill>
                <a:effectLst/>
                <a:latin typeface="+mn-lt"/>
                <a:ea typeface="+mn-ea"/>
                <a:cs typeface="+mn-cs"/>
              </a:rPr>
              <a:t>tim</a:t>
            </a:r>
            <a:r>
              <a:rPr lang="en-US" sz="1200" kern="1200" baseline="0" smtClean="0">
                <a:solidFill>
                  <a:schemeClr val="tx1"/>
                </a:solidFill>
                <a:effectLst/>
                <a:latin typeface="+mn-lt"/>
                <a:ea typeface="+mn-ea"/>
                <a:cs typeface="+mn-cs"/>
              </a:rPr>
              <a:t> </a:t>
            </a:r>
            <a:r>
              <a:rPr lang="en-US" sz="1200" kern="1200" baseline="0" err="1" smtClean="0">
                <a:solidFill>
                  <a:schemeClr val="tx1"/>
                </a:solidFill>
                <a:effectLst/>
                <a:latin typeface="+mn-lt"/>
                <a:ea typeface="+mn-ea"/>
                <a:cs typeface="+mn-cs"/>
              </a:rPr>
              <a:t>mạch</a:t>
            </a:r>
            <a:r>
              <a:rPr lang="en-US" sz="1200" kern="1200" smtClean="0">
                <a:solidFill>
                  <a:schemeClr val="tx1"/>
                </a:solidFill>
                <a:effectLst/>
                <a:latin typeface="+mn-lt"/>
                <a:ea typeface="+mn-ea"/>
                <a:cs typeface="+mn-cs"/>
              </a:rPr>
              <a:t>(</a:t>
            </a:r>
            <a:r>
              <a:rPr lang="vi-VN" sz="1200" kern="1200" smtClean="0">
                <a:solidFill>
                  <a:schemeClr val="tx1"/>
                </a:solidFill>
                <a:effectLst/>
                <a:latin typeface="+mn-lt"/>
                <a:ea typeface="+mn-ea"/>
                <a:cs typeface="+mn-cs"/>
              </a:rPr>
              <a:t>1/4 </a:t>
            </a:r>
            <a:r>
              <a:rPr lang="vi-VN" sz="1200" kern="1200" err="1" smtClean="0">
                <a:solidFill>
                  <a:schemeClr val="tx1"/>
                </a:solidFill>
                <a:effectLst/>
                <a:latin typeface="+mn-lt"/>
                <a:ea typeface="+mn-ea"/>
                <a:cs typeface="+mn-cs"/>
              </a:rPr>
              <a:t>tổng</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số</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trường</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hợp</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tử</a:t>
            </a:r>
            <a:r>
              <a:rPr lang="vi-VN" sz="1200" kern="1200" smtClean="0">
                <a:solidFill>
                  <a:schemeClr val="tx1"/>
                </a:solidFill>
                <a:effectLst/>
                <a:latin typeface="+mn-lt"/>
                <a:ea typeface="+mn-ea"/>
                <a:cs typeface="+mn-cs"/>
              </a:rPr>
              <a:t> vong</a:t>
            </a:r>
            <a:r>
              <a:rPr lang="en-US" sz="1200" kern="1200" smtClean="0">
                <a:solidFill>
                  <a:schemeClr val="tx1"/>
                </a:solidFill>
                <a:effectLst/>
                <a:latin typeface="+mn-lt"/>
                <a:ea typeface="+mn-ea"/>
                <a:cs typeface="+mn-cs"/>
              </a:rPr>
              <a:t>)</a:t>
            </a:r>
          </a:p>
          <a:p>
            <a:pPr marL="171450" indent="-171450">
              <a:buFont typeface="Wingdings" panose="05000000000000000000" pitchFamily="2" charset="2"/>
              <a:buChar char="à"/>
            </a:pPr>
            <a:r>
              <a:rPr lang="en-US" sz="1200" kern="1200" smtClean="0">
                <a:solidFill>
                  <a:schemeClr val="tx1"/>
                </a:solidFill>
                <a:effectLst/>
                <a:latin typeface="+mn-lt"/>
                <a:ea typeface="+mn-ea"/>
                <a:cs typeface="+mn-cs"/>
                <a:sym typeface="Wingdings" panose="05000000000000000000" pitchFamily="2" charset="2"/>
              </a:rPr>
              <a:t>Do đo, việc</a:t>
            </a:r>
            <a:r>
              <a:rPr lang="en-US" sz="1200" kern="1200" baseline="0" smtClean="0">
                <a:solidFill>
                  <a:schemeClr val="tx1"/>
                </a:solidFill>
                <a:effectLst/>
                <a:latin typeface="+mn-lt"/>
                <a:ea typeface="+mn-ea"/>
                <a:cs typeface="+mn-cs"/>
                <a:sym typeface="Wingdings" panose="05000000000000000000" pitchFamily="2" charset="2"/>
              </a:rPr>
              <a:t> chăm sóc sức khỏe, đặc biệt là đối với </a:t>
            </a:r>
            <a:r>
              <a:rPr lang="en-US" sz="1200" b="1" kern="1200" baseline="0" err="1" smtClean="0">
                <a:solidFill>
                  <a:schemeClr val="tx1"/>
                </a:solidFill>
                <a:effectLst/>
                <a:latin typeface="+mn-lt"/>
                <a:ea typeface="+mn-ea"/>
                <a:cs typeface="+mn-cs"/>
                <a:sym typeface="Wingdings" panose="05000000000000000000" pitchFamily="2" charset="2"/>
              </a:rPr>
              <a:t>Sức</a:t>
            </a:r>
            <a:r>
              <a:rPr lang="en-US" sz="1200" b="1" kern="1200" baseline="0" smtClean="0">
                <a:solidFill>
                  <a:schemeClr val="tx1"/>
                </a:solidFill>
                <a:effectLst/>
                <a:latin typeface="+mn-lt"/>
                <a:ea typeface="+mn-ea"/>
                <a:cs typeface="+mn-cs"/>
                <a:sym typeface="Wingdings" panose="05000000000000000000" pitchFamily="2" charset="2"/>
              </a:rPr>
              <a:t> </a:t>
            </a:r>
            <a:r>
              <a:rPr lang="en-US" sz="1200" b="1" kern="1200" baseline="0" err="1" smtClean="0">
                <a:solidFill>
                  <a:schemeClr val="tx1"/>
                </a:solidFill>
                <a:effectLst/>
                <a:latin typeface="+mn-lt"/>
                <a:ea typeface="+mn-ea"/>
                <a:cs typeface="+mn-cs"/>
                <a:sym typeface="Wingdings" panose="05000000000000000000" pitchFamily="2" charset="2"/>
              </a:rPr>
              <a:t>khỏe</a:t>
            </a:r>
            <a:r>
              <a:rPr lang="en-US" sz="1200" b="1" kern="1200" baseline="0" smtClean="0">
                <a:solidFill>
                  <a:schemeClr val="tx1"/>
                </a:solidFill>
                <a:effectLst/>
                <a:latin typeface="+mn-lt"/>
                <a:ea typeface="+mn-ea"/>
                <a:cs typeface="+mn-cs"/>
                <a:sym typeface="Wingdings" panose="05000000000000000000" pitchFamily="2" charset="2"/>
              </a:rPr>
              <a:t> </a:t>
            </a:r>
            <a:r>
              <a:rPr lang="en-US" sz="1200" b="1" kern="1200" baseline="0" err="1" smtClean="0">
                <a:solidFill>
                  <a:schemeClr val="tx1"/>
                </a:solidFill>
                <a:effectLst/>
                <a:latin typeface="+mn-lt"/>
                <a:ea typeface="+mn-ea"/>
                <a:cs typeface="+mn-cs"/>
                <a:sym typeface="Wingdings" panose="05000000000000000000" pitchFamily="2" charset="2"/>
              </a:rPr>
              <a:t>tim</a:t>
            </a:r>
            <a:r>
              <a:rPr lang="en-US" sz="1200" b="1" kern="1200" baseline="0" smtClean="0">
                <a:solidFill>
                  <a:schemeClr val="tx1"/>
                </a:solidFill>
                <a:effectLst/>
                <a:latin typeface="+mn-lt"/>
                <a:ea typeface="+mn-ea"/>
                <a:cs typeface="+mn-cs"/>
                <a:sym typeface="Wingdings" panose="05000000000000000000" pitchFamily="2" charset="2"/>
              </a:rPr>
              <a:t> </a:t>
            </a:r>
            <a:r>
              <a:rPr lang="en-US" sz="1200" b="1" kern="1200" baseline="0" err="1" smtClean="0">
                <a:solidFill>
                  <a:schemeClr val="tx1"/>
                </a:solidFill>
                <a:effectLst/>
                <a:latin typeface="+mn-lt"/>
                <a:ea typeface="+mn-ea"/>
                <a:cs typeface="+mn-cs"/>
                <a:sym typeface="Wingdings" panose="05000000000000000000" pitchFamily="2" charset="2"/>
              </a:rPr>
              <a:t>mạch</a:t>
            </a:r>
            <a:r>
              <a:rPr lang="en-US" sz="1200" kern="1200" baseline="0" smtClean="0">
                <a:solidFill>
                  <a:schemeClr val="tx1"/>
                </a:solidFill>
                <a:effectLst/>
                <a:latin typeface="+mn-lt"/>
                <a:ea typeface="+mn-ea"/>
                <a:cs typeface="+mn-cs"/>
                <a:sym typeface="Wingdings" panose="05000000000000000000" pitchFamily="2" charset="2"/>
              </a:rPr>
              <a:t> </a:t>
            </a:r>
            <a:r>
              <a:rPr lang="en-US" sz="1200" kern="1200" baseline="0" err="1" smtClean="0">
                <a:solidFill>
                  <a:schemeClr val="tx1"/>
                </a:solidFill>
                <a:effectLst/>
                <a:latin typeface="+mn-lt"/>
                <a:ea typeface="+mn-ea"/>
                <a:cs typeface="+mn-cs"/>
                <a:sym typeface="Wingdings" panose="05000000000000000000" pitchFamily="2" charset="2"/>
              </a:rPr>
              <a:t>là</a:t>
            </a:r>
            <a:r>
              <a:rPr lang="en-US" sz="1200" kern="1200" baseline="0" smtClean="0">
                <a:solidFill>
                  <a:schemeClr val="tx1"/>
                </a:solidFill>
                <a:effectLst/>
                <a:latin typeface="+mn-lt"/>
                <a:ea typeface="+mn-ea"/>
                <a:cs typeface="+mn-cs"/>
                <a:sym typeface="Wingdings" panose="05000000000000000000" pitchFamily="2" charset="2"/>
              </a:rPr>
              <a:t> </a:t>
            </a:r>
            <a:r>
              <a:rPr lang="en-US" sz="1200" kern="1200" baseline="0" err="1" smtClean="0">
                <a:solidFill>
                  <a:schemeClr val="tx1"/>
                </a:solidFill>
                <a:effectLst/>
                <a:latin typeface="+mn-lt"/>
                <a:ea typeface="+mn-ea"/>
                <a:cs typeface="+mn-cs"/>
                <a:sym typeface="Wingdings" panose="05000000000000000000" pitchFamily="2" charset="2"/>
              </a:rPr>
              <a:t>một</a:t>
            </a:r>
            <a:r>
              <a:rPr lang="en-US" sz="1200" kern="1200" baseline="0" smtClean="0">
                <a:solidFill>
                  <a:schemeClr val="tx1"/>
                </a:solidFill>
                <a:effectLst/>
                <a:latin typeface="+mn-lt"/>
                <a:ea typeface="+mn-ea"/>
                <a:cs typeface="+mn-cs"/>
                <a:sym typeface="Wingdings" panose="05000000000000000000" pitchFamily="2" charset="2"/>
              </a:rPr>
              <a:t> </a:t>
            </a:r>
            <a:r>
              <a:rPr lang="en-US" sz="1200" kern="1200" baseline="0" err="1" smtClean="0">
                <a:solidFill>
                  <a:schemeClr val="tx1"/>
                </a:solidFill>
                <a:effectLst/>
                <a:latin typeface="+mn-lt"/>
                <a:ea typeface="+mn-ea"/>
                <a:cs typeface="+mn-cs"/>
                <a:sym typeface="Wingdings" panose="05000000000000000000" pitchFamily="2" charset="2"/>
              </a:rPr>
              <a:t>vấn</a:t>
            </a:r>
            <a:r>
              <a:rPr lang="en-US" sz="1200" kern="1200" baseline="0" smtClean="0">
                <a:solidFill>
                  <a:schemeClr val="tx1"/>
                </a:solidFill>
                <a:effectLst/>
                <a:latin typeface="+mn-lt"/>
                <a:ea typeface="+mn-ea"/>
                <a:cs typeface="+mn-cs"/>
                <a:sym typeface="Wingdings" panose="05000000000000000000" pitchFamily="2" charset="2"/>
              </a:rPr>
              <a:t> </a:t>
            </a:r>
            <a:r>
              <a:rPr lang="en-US" sz="1200" kern="1200" baseline="0" err="1" smtClean="0">
                <a:solidFill>
                  <a:schemeClr val="tx1"/>
                </a:solidFill>
                <a:effectLst/>
                <a:latin typeface="+mn-lt"/>
                <a:ea typeface="+mn-ea"/>
                <a:cs typeface="+mn-cs"/>
                <a:sym typeface="Wingdings" panose="05000000000000000000" pitchFamily="2" charset="2"/>
              </a:rPr>
              <a:t>đề</a:t>
            </a:r>
            <a:r>
              <a:rPr lang="en-US" sz="1200" kern="1200" baseline="0" smtClean="0">
                <a:solidFill>
                  <a:schemeClr val="tx1"/>
                </a:solidFill>
                <a:effectLst/>
                <a:latin typeface="+mn-lt"/>
                <a:ea typeface="+mn-ea"/>
                <a:cs typeface="+mn-cs"/>
                <a:sym typeface="Wingdings" panose="05000000000000000000" pitchFamily="2" charset="2"/>
              </a:rPr>
              <a:t> </a:t>
            </a:r>
            <a:r>
              <a:rPr lang="en-US" sz="1200" kern="1200" baseline="0" err="1" smtClean="0">
                <a:solidFill>
                  <a:schemeClr val="tx1"/>
                </a:solidFill>
                <a:effectLst/>
                <a:latin typeface="+mn-lt"/>
                <a:ea typeface="+mn-ea"/>
                <a:cs typeface="+mn-cs"/>
                <a:sym typeface="Wingdings" panose="05000000000000000000" pitchFamily="2" charset="2"/>
              </a:rPr>
              <a:t>đáng</a:t>
            </a:r>
            <a:r>
              <a:rPr lang="en-US" sz="1200" kern="1200" baseline="0" smtClean="0">
                <a:solidFill>
                  <a:schemeClr val="tx1"/>
                </a:solidFill>
                <a:effectLst/>
                <a:latin typeface="+mn-lt"/>
                <a:ea typeface="+mn-ea"/>
                <a:cs typeface="+mn-cs"/>
                <a:sym typeface="Wingdings" panose="05000000000000000000" pitchFamily="2" charset="2"/>
              </a:rPr>
              <a:t> </a:t>
            </a:r>
            <a:r>
              <a:rPr lang="en-US" sz="1200" kern="1200" baseline="0" err="1" smtClean="0">
                <a:solidFill>
                  <a:schemeClr val="tx1"/>
                </a:solidFill>
                <a:effectLst/>
                <a:latin typeface="+mn-lt"/>
                <a:ea typeface="+mn-ea"/>
                <a:cs typeface="+mn-cs"/>
                <a:sym typeface="Wingdings" panose="05000000000000000000" pitchFamily="2" charset="2"/>
              </a:rPr>
              <a:t>quan</a:t>
            </a:r>
            <a:r>
              <a:rPr lang="en-US" sz="1200" kern="1200" baseline="0" smtClean="0">
                <a:solidFill>
                  <a:schemeClr val="tx1"/>
                </a:solidFill>
                <a:effectLst/>
                <a:latin typeface="+mn-lt"/>
                <a:ea typeface="+mn-ea"/>
                <a:cs typeface="+mn-cs"/>
                <a:sym typeface="Wingdings" panose="05000000000000000000" pitchFamily="2" charset="2"/>
              </a:rPr>
              <a:t> </a:t>
            </a:r>
            <a:r>
              <a:rPr lang="en-US" sz="1200" kern="1200" baseline="0" err="1" smtClean="0">
                <a:solidFill>
                  <a:schemeClr val="tx1"/>
                </a:solidFill>
                <a:effectLst/>
                <a:latin typeface="+mn-lt"/>
                <a:ea typeface="+mn-ea"/>
                <a:cs typeface="+mn-cs"/>
                <a:sym typeface="Wingdings" panose="05000000000000000000" pitchFamily="2" charset="2"/>
              </a:rPr>
              <a:t>tâm</a:t>
            </a:r>
            <a:r>
              <a:rPr lang="en-US" sz="1200" kern="1200" baseline="0" smtClean="0">
                <a:solidFill>
                  <a:schemeClr val="tx1"/>
                </a:solidFill>
                <a:effectLst/>
                <a:latin typeface="+mn-lt"/>
                <a:ea typeface="+mn-ea"/>
                <a:cs typeface="+mn-cs"/>
                <a:sym typeface="Wingdings" panose="05000000000000000000" pitchFamily="2" charset="2"/>
              </a:rPr>
              <a:t> </a:t>
            </a:r>
            <a:r>
              <a:rPr lang="en-US" sz="1200" kern="1200" baseline="0" err="1" smtClean="0">
                <a:solidFill>
                  <a:schemeClr val="tx1"/>
                </a:solidFill>
                <a:effectLst/>
                <a:latin typeface="+mn-lt"/>
                <a:ea typeface="+mn-ea"/>
                <a:cs typeface="+mn-cs"/>
                <a:sym typeface="Wingdings" panose="05000000000000000000" pitchFamily="2" charset="2"/>
              </a:rPr>
              <a:t>hiện</a:t>
            </a:r>
            <a:r>
              <a:rPr lang="en-US" sz="1200" kern="1200" baseline="0" smtClean="0">
                <a:solidFill>
                  <a:schemeClr val="tx1"/>
                </a:solidFill>
                <a:effectLst/>
                <a:latin typeface="+mn-lt"/>
                <a:ea typeface="+mn-ea"/>
                <a:cs typeface="+mn-cs"/>
                <a:sym typeface="Wingdings" panose="05000000000000000000" pitchFamily="2" charset="2"/>
              </a:rPr>
              <a:t> nay.</a:t>
            </a:r>
          </a:p>
          <a:p>
            <a:pPr marL="171450" indent="-171450">
              <a:buFont typeface="Wingdings" panose="05000000000000000000" pitchFamily="2" charset="2"/>
              <a:buChar char="à"/>
            </a:pPr>
            <a:r>
              <a:rPr lang="en-US" sz="1200" b="1" kern="1200" baseline="0" smtClean="0">
                <a:solidFill>
                  <a:schemeClr val="tx1"/>
                </a:solidFill>
                <a:effectLst/>
                <a:latin typeface="+mn-lt"/>
                <a:ea typeface="+mn-ea"/>
                <a:cs typeface="+mn-cs"/>
                <a:sym typeface="Wingdings" panose="05000000000000000000" pitchFamily="2" charset="2"/>
              </a:rPr>
              <a:t>Nhằm giảm thiểu tỷ lệ tử vong cũng như các biến chứng do các bệnh tim mạch, việc theo dõi sức khỏe là hết sức quan trọng.</a:t>
            </a:r>
          </a:p>
          <a:p>
            <a:pPr marL="171450" indent="-171450">
              <a:buFont typeface="Wingdings" panose="05000000000000000000" pitchFamily="2" charset="2"/>
              <a:buChar char="à"/>
            </a:pPr>
            <a:r>
              <a:rPr lang="en-US" sz="1200" b="1" kern="1200" baseline="0" smtClean="0">
                <a:solidFill>
                  <a:schemeClr val="tx1"/>
                </a:solidFill>
                <a:effectLst/>
                <a:latin typeface="+mn-lt"/>
                <a:ea typeface="+mn-ea"/>
                <a:cs typeface="+mn-cs"/>
                <a:sym typeface="Wingdings" panose="05000000000000000000" pitchFamily="2" charset="2"/>
              </a:rPr>
              <a:t>Nắm bắt được nhu cầu đó các hang công nghệ đã và đang tập trung phát triển các thiết bị nhằm hỗ trợ theo dõi sức khỏe.</a:t>
            </a:r>
            <a:endParaRPr lang="en-US" b="1"/>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4</a:t>
            </a:fld>
            <a:endParaRPr lang="en-US" altLang="vi-VN"/>
          </a:p>
        </p:txBody>
      </p:sp>
    </p:spTree>
    <p:extLst>
      <p:ext uri="{BB962C8B-B14F-4D97-AF65-F5344CB8AC3E}">
        <p14:creationId xmlns:p14="http://schemas.microsoft.com/office/powerpoint/2010/main" val="301451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smtClean="0">
                <a:solidFill>
                  <a:schemeClr val="tx1"/>
                </a:solidFill>
                <a:effectLst/>
                <a:latin typeface="+mn-lt"/>
                <a:ea typeface="+mn-ea"/>
                <a:cs typeface="+mn-cs"/>
              </a:rPr>
              <a:t>Vùng 1</a:t>
            </a:r>
            <a:r>
              <a:rPr lang="en-US" sz="1200" kern="1200" smtClean="0">
                <a:solidFill>
                  <a:schemeClr val="tx1"/>
                </a:solidFill>
                <a:effectLst/>
                <a:latin typeface="+mn-lt"/>
                <a:ea typeface="+mn-ea"/>
                <a:cs typeface="+mn-cs"/>
              </a:rPr>
              <a:t>: 50-60% nhịp tim tối đa. Là các hoạt động bình thường nhẹ nhàng hàng ngày như đi bộ, đi shopping. </a:t>
            </a:r>
          </a:p>
          <a:p>
            <a:pPr lvl="0"/>
            <a:r>
              <a:rPr lang="en-US" sz="1200" b="1" kern="1200" smtClean="0">
                <a:solidFill>
                  <a:schemeClr val="tx1"/>
                </a:solidFill>
                <a:effectLst/>
                <a:latin typeface="+mn-lt"/>
                <a:ea typeface="+mn-ea"/>
                <a:cs typeface="+mn-cs"/>
              </a:rPr>
              <a:t>Vùng 2</a:t>
            </a:r>
            <a:r>
              <a:rPr lang="en-US" sz="1200" kern="1200" smtClean="0">
                <a:solidFill>
                  <a:schemeClr val="tx1"/>
                </a:solidFill>
                <a:effectLst/>
                <a:latin typeface="+mn-lt"/>
                <a:ea typeface="+mn-ea"/>
                <a:cs typeface="+mn-cs"/>
              </a:rPr>
              <a:t>: 60-70% nhịp tim tối đa. Những động tác áp dụng chạy bộ chậm hoặc đi bộ nhanh hoặc những động tác khởi động trước khi chạy và thư giãn sau khi chạy về. </a:t>
            </a:r>
          </a:p>
          <a:p>
            <a:pPr lvl="0"/>
            <a:r>
              <a:rPr lang="en-US" sz="1200" b="1" kern="1200" smtClean="0">
                <a:solidFill>
                  <a:schemeClr val="tx1"/>
                </a:solidFill>
                <a:effectLst/>
                <a:latin typeface="+mn-lt"/>
                <a:ea typeface="+mn-ea"/>
                <a:cs typeface="+mn-cs"/>
              </a:rPr>
              <a:t>Vùng 3</a:t>
            </a:r>
            <a:r>
              <a:rPr lang="en-US" sz="1200" kern="1200" smtClean="0">
                <a:solidFill>
                  <a:schemeClr val="tx1"/>
                </a:solidFill>
                <a:effectLst/>
                <a:latin typeface="+mn-lt"/>
                <a:ea typeface="+mn-ea"/>
                <a:cs typeface="+mn-cs"/>
              </a:rPr>
              <a:t>: 70-80% nhịp tim tối đa. Tốc độ vừa phải, bạn vẫn có đủ sức để nói chuyện. </a:t>
            </a:r>
          </a:p>
          <a:p>
            <a:pPr lvl="0"/>
            <a:r>
              <a:rPr lang="en-US" sz="1200" b="1" kern="1200" smtClean="0">
                <a:solidFill>
                  <a:schemeClr val="tx1"/>
                </a:solidFill>
                <a:effectLst/>
                <a:latin typeface="+mn-lt"/>
                <a:ea typeface="+mn-ea"/>
                <a:cs typeface="+mn-cs"/>
              </a:rPr>
              <a:t>Vùng 4</a:t>
            </a:r>
            <a:r>
              <a:rPr lang="en-US" sz="1200" kern="1200" smtClean="0">
                <a:solidFill>
                  <a:schemeClr val="tx1"/>
                </a:solidFill>
                <a:effectLst/>
                <a:latin typeface="+mn-lt"/>
                <a:ea typeface="+mn-ea"/>
                <a:cs typeface="+mn-cs"/>
              </a:rPr>
              <a:t>: 80-90% nhịp tim tối đa. Tốc độ yêu cầu sự cố gắng nhưng vẫn cảm thấy thoải mái, người chạy vẫn đủ sức nói những câu ngắn, vắn tắt. </a:t>
            </a:r>
          </a:p>
          <a:p>
            <a:pPr lvl="0"/>
            <a:r>
              <a:rPr lang="en-US" sz="1200" b="1" kern="1200" smtClean="0">
                <a:solidFill>
                  <a:schemeClr val="tx1"/>
                </a:solidFill>
                <a:effectLst/>
                <a:latin typeface="+mn-lt"/>
                <a:ea typeface="+mn-ea"/>
                <a:cs typeface="+mn-cs"/>
              </a:rPr>
              <a:t>Vùng 5</a:t>
            </a:r>
            <a:r>
              <a:rPr lang="en-US" sz="1200" kern="1200" smtClean="0">
                <a:solidFill>
                  <a:schemeClr val="tx1"/>
                </a:solidFill>
                <a:effectLst/>
                <a:latin typeface="+mn-lt"/>
                <a:ea typeface="+mn-ea"/>
                <a:cs typeface="+mn-cs"/>
              </a:rPr>
              <a:t>: 90-100% nhịp tim tối đa. Yên cầu sự cố gắng cao cho đến “quá sức”, ở tốc độ ổn định và thở đúng thì bạn chỉ đủ sức nói 1 vài từ. </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13</a:t>
            </a:fld>
            <a:endParaRPr lang="en-US" altLang="vi-VN"/>
          </a:p>
        </p:txBody>
      </p:sp>
    </p:spTree>
    <p:extLst>
      <p:ext uri="{BB962C8B-B14F-4D97-AF65-F5344CB8AC3E}">
        <p14:creationId xmlns:p14="http://schemas.microsoft.com/office/powerpoint/2010/main" val="3820661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Để</a:t>
            </a:r>
            <a:r>
              <a:rPr lang="en-US" baseline="0" smtClean="0"/>
              <a:t> biết được nhịp tim tối đa, chúng ta có thể dung công thức sau để tính toán:</a:t>
            </a:r>
          </a:p>
          <a:p>
            <a:r>
              <a:rPr lang="en-US" baseline="0" smtClean="0"/>
              <a:t>Công thức phổ biến thường được sử dụng là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1" smtClean="0">
                <a:effectLst/>
                <a:latin typeface="Times New Roman" panose="02020603050405020304" pitchFamily="18" charset="0"/>
                <a:ea typeface="Calibri" panose="020F0502020204030204" pitchFamily="34" charset="0"/>
                <a:cs typeface="Times New Roman" panose="02020603050405020304" pitchFamily="18" charset="0"/>
              </a:rPr>
              <a:t>HR</a:t>
            </a:r>
            <a:r>
              <a:rPr lang="en-US" sz="1200" b="1" i="1" baseline="-25000" smtClean="0">
                <a:effectLst/>
                <a:latin typeface="Times New Roman" panose="02020603050405020304" pitchFamily="18" charset="0"/>
                <a:ea typeface="Calibri" panose="020F0502020204030204" pitchFamily="34" charset="0"/>
                <a:cs typeface="Times New Roman" panose="02020603050405020304" pitchFamily="18" charset="0"/>
              </a:rPr>
              <a:t>max</a:t>
            </a:r>
            <a:r>
              <a:rPr lang="en-US" sz="1200" b="1" i="1" smtClean="0">
                <a:effectLst/>
                <a:latin typeface="Times New Roman" panose="02020603050405020304" pitchFamily="18" charset="0"/>
                <a:ea typeface="Calibri" panose="020F0502020204030204" pitchFamily="34" charset="0"/>
                <a:cs typeface="Times New Roman" panose="02020603050405020304" pitchFamily="18" charset="0"/>
              </a:rPr>
              <a:t> = (220/226 - age)</a:t>
            </a:r>
            <a:r>
              <a:rPr lang="en-US" sz="1200" b="0" i="0" baseline="0" smtClean="0">
                <a:effectLst/>
                <a:latin typeface="+mn-lt"/>
                <a:ea typeface="+mn-ea"/>
                <a:cs typeface="+mn-cs"/>
              </a:rPr>
              <a:t> - </a:t>
            </a:r>
            <a:r>
              <a:rPr lang="en-US" sz="1200" kern="1200" smtClean="0">
                <a:solidFill>
                  <a:schemeClr val="tx1"/>
                </a:solidFill>
                <a:effectLst/>
                <a:latin typeface="+mn-lt"/>
                <a:ea typeface="+mn-ea"/>
                <a:cs typeface="+mn-cs"/>
              </a:rPr>
              <a:t>Với: age là tuổi của một người (năm)</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mn-lt"/>
                <a:ea typeface="+mn-ea"/>
                <a:cs typeface="+mn-cs"/>
              </a:rPr>
              <a:t>Nhưng</a:t>
            </a:r>
            <a:r>
              <a:rPr lang="en-US" sz="1200" kern="1200" baseline="0" smtClean="0">
                <a:solidFill>
                  <a:schemeClr val="tx1"/>
                </a:solidFill>
                <a:effectLst/>
                <a:latin typeface="+mn-lt"/>
                <a:ea typeface="+mn-ea"/>
                <a:cs typeface="+mn-cs"/>
              </a:rPr>
              <a:t> đã có một số nghiên cứu được thực hiện bởi các nhà khoa học Mỹ được đăng trên tạp chí “</a:t>
            </a:r>
            <a:r>
              <a:rPr lang="en-US" sz="1200" b="1" kern="1200" baseline="0" smtClean="0">
                <a:solidFill>
                  <a:schemeClr val="tx1"/>
                </a:solidFill>
                <a:effectLst/>
                <a:latin typeface="+mn-lt"/>
                <a:ea typeface="+mn-ea"/>
                <a:cs typeface="+mn-cs"/>
              </a:rPr>
              <a:t>The American College of Cardiology</a:t>
            </a:r>
            <a:r>
              <a:rPr lang="en-US" sz="1200" kern="1200" baseline="0" smtClean="0">
                <a:solidFill>
                  <a:schemeClr val="tx1"/>
                </a:solidFill>
                <a:effectLst/>
                <a:latin typeface="+mn-lt"/>
                <a:ea typeface="+mn-ea"/>
                <a:cs typeface="+mn-cs"/>
              </a:rPr>
              <a:t>” 01-2001,  để đánh giá độ chính xác của công thức trên, với kết quả thu được là </a:t>
            </a:r>
            <a:r>
              <a:rPr lang="en-US" sz="1200" b="1" i="1" smtClean="0">
                <a:effectLst/>
                <a:latin typeface="Times New Roman" panose="02020603050405020304" pitchFamily="18" charset="0"/>
                <a:ea typeface="Calibri" panose="020F0502020204030204" pitchFamily="34" charset="0"/>
                <a:cs typeface="Times New Roman" panose="02020603050405020304" pitchFamily="18" charset="0"/>
              </a:rPr>
              <a:t>HR</a:t>
            </a:r>
            <a:r>
              <a:rPr lang="en-US" sz="1200" b="1" i="1" baseline="-25000" smtClean="0">
                <a:effectLst/>
                <a:latin typeface="Times New Roman" panose="02020603050405020304" pitchFamily="18" charset="0"/>
                <a:ea typeface="Calibri" panose="020F0502020204030204" pitchFamily="34" charset="0"/>
                <a:cs typeface="Times New Roman" panose="02020603050405020304" pitchFamily="18" charset="0"/>
              </a:rPr>
              <a:t>max</a:t>
            </a:r>
            <a:r>
              <a:rPr lang="en-US" sz="1200" b="1" i="1" smtClean="0">
                <a:effectLst/>
                <a:latin typeface="Times New Roman" panose="02020603050405020304" pitchFamily="18" charset="0"/>
                <a:ea typeface="Calibri" panose="020F0502020204030204" pitchFamily="34" charset="0"/>
                <a:cs typeface="Times New Roman" panose="02020603050405020304" pitchFamily="18" charset="0"/>
              </a:rPr>
              <a:t> = 208 – 0.7</a:t>
            </a:r>
            <a:r>
              <a:rPr lang="en-US" sz="1200" b="1" smtClean="0">
                <a:effectLst/>
                <a:latin typeface="Times New Roman" panose="02020603050405020304" pitchFamily="18" charset="0"/>
                <a:ea typeface="Calibri" panose="020F0502020204030204" pitchFamily="34" charset="0"/>
                <a:cs typeface="Times New Roman" panose="02020603050405020304" pitchFamily="18" charset="0"/>
              </a:rPr>
              <a:t>x</a:t>
            </a:r>
            <a:r>
              <a:rPr lang="en-US" sz="1200" b="1" i="1" smtClean="0">
                <a:effectLst/>
                <a:latin typeface="Times New Roman" panose="02020603050405020304" pitchFamily="18" charset="0"/>
                <a:ea typeface="Calibri" panose="020F0502020204030204" pitchFamily="34" charset="0"/>
                <a:cs typeface="Times New Roman" panose="02020603050405020304" pitchFamily="18" charset="0"/>
              </a:rPr>
              <a:t>age</a:t>
            </a:r>
            <a:endParaRPr lang="en-US" sz="1200" i="1"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mn-lt"/>
                <a:ea typeface="+mn-ea"/>
                <a:cs typeface="+mn-cs"/>
              </a:rPr>
              <a:t> P</a:t>
            </a:r>
            <a:r>
              <a:rPr lang="en-US" sz="1200" kern="1200" baseline="-250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 là tỷ lệ phần trăm hoạt động của tim so với tối đa. </a:t>
            </a:r>
          </a:p>
          <a:p>
            <a:endParaRPr lang="en-US" baseline="0" smtClean="0"/>
          </a:p>
          <a:p>
            <a:endParaRPr lang="en-US"/>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14</a:t>
            </a:fld>
            <a:endParaRPr lang="en-US" altLang="vi-VN"/>
          </a:p>
        </p:txBody>
      </p:sp>
    </p:spTree>
    <p:extLst>
      <p:ext uri="{BB962C8B-B14F-4D97-AF65-F5344CB8AC3E}">
        <p14:creationId xmlns:p14="http://schemas.microsoft.com/office/powerpoint/2010/main" val="1444317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BMI: </a:t>
            </a:r>
            <a:r>
              <a:rPr lang="en-US" b="1" smtClean="0"/>
              <a:t>Chỉ</a:t>
            </a:r>
            <a:r>
              <a:rPr lang="en-US" b="1" baseline="0" smtClean="0"/>
              <a:t> số khối lượng cơ thể</a:t>
            </a:r>
            <a:r>
              <a:rPr lang="en-US" baseline="0" smtClean="0"/>
              <a:t>: </a:t>
            </a:r>
            <a:r>
              <a:rPr lang="en-US" sz="1200" kern="1200" smtClean="0">
                <a:solidFill>
                  <a:schemeClr val="tx1"/>
                </a:solidFill>
                <a:effectLst/>
                <a:latin typeface="+mn-lt"/>
                <a:ea typeface="+mn-ea"/>
                <a:cs typeface="+mn-cs"/>
              </a:rPr>
              <a:t>W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khối</a:t>
            </a:r>
            <a:r>
              <a:rPr lang="en-US" sz="1200" kern="1200" smtClean="0">
                <a:solidFill>
                  <a:schemeClr val="tx1"/>
                </a:solidFill>
                <a:effectLst/>
                <a:latin typeface="+mn-lt"/>
                <a:ea typeface="+mn-ea"/>
                <a:cs typeface="+mn-cs"/>
              </a:rPr>
              <a:t> lượng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một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người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tính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bằng</a:t>
            </a:r>
            <a:r>
              <a:rPr lang="en-US" sz="1200" kern="1200" smtClean="0">
                <a:solidFill>
                  <a:schemeClr val="tx1"/>
                </a:solidFill>
                <a:effectLst/>
                <a:latin typeface="+mn-lt"/>
                <a:ea typeface="+mn-ea"/>
                <a:cs typeface="+mn-cs"/>
              </a:rPr>
              <a:t> kg)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H </a:t>
            </a:r>
            <a:r>
              <a:rPr lang="en-US" sz="1200" kern="1200" err="1" smtClean="0">
                <a:solidFill>
                  <a:schemeClr val="tx1"/>
                </a:solidFill>
                <a:effectLst/>
                <a:latin typeface="+mn-lt"/>
                <a:ea typeface="+mn-ea"/>
                <a:cs typeface="+mn-cs"/>
              </a:rPr>
              <a:t>là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chiều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cao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người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đó</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tính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bằng</a:t>
            </a:r>
            <a:r>
              <a:rPr lang="en-US" sz="1200" kern="1200" smtClean="0">
                <a:solidFill>
                  <a:schemeClr val="tx1"/>
                </a:solidFill>
                <a:effectLst/>
                <a:latin typeface="+mn-lt"/>
                <a:ea typeface="+mn-ea"/>
                <a:cs typeface="+mn-cs"/>
              </a:rPr>
              <a:t> 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smtClean="0">
                <a:solidFill>
                  <a:schemeClr val="tx1"/>
                </a:solidFill>
                <a:effectLst/>
                <a:latin typeface="+mn-lt"/>
                <a:ea typeface="+mn-ea"/>
                <a:cs typeface="+mn-cs"/>
              </a:rPr>
              <a:t>***Dùng</a:t>
            </a:r>
            <a:r>
              <a:rPr lang="en-US" sz="1200" b="1" kern="1200" baseline="0" smtClean="0">
                <a:solidFill>
                  <a:schemeClr val="tx1"/>
                </a:solidFill>
                <a:effectLst/>
                <a:latin typeface="+mn-lt"/>
                <a:ea typeface="+mn-ea"/>
                <a:cs typeface="+mn-cs"/>
              </a:rPr>
              <a:t> để xác định cơ thể có bị thừa hay thiếu cân không. Nhược điểm là </a:t>
            </a:r>
            <a:r>
              <a:rPr lang="vi-VN" sz="1200" b="1" kern="1200" baseline="0" smtClean="0">
                <a:solidFill>
                  <a:schemeClr val="tx1"/>
                </a:solidFill>
                <a:effectLst/>
                <a:latin typeface="+mn-lt"/>
                <a:ea typeface="+mn-ea"/>
                <a:cs typeface="+mn-cs"/>
              </a:rPr>
              <a:t>không thể tính được lượng chất béo trong cơ thể</a:t>
            </a:r>
            <a:r>
              <a:rPr lang="en-US" sz="1200" b="1" kern="1200" baseline="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smtClean="0">
                <a:solidFill>
                  <a:schemeClr val="tx1"/>
                </a:solidFill>
                <a:effectLst/>
                <a:latin typeface="+mn-lt"/>
                <a:ea typeface="+mn-ea"/>
                <a:cs typeface="+mn-cs"/>
                <a:sym typeface="Wingdings" panose="05000000000000000000" pitchFamily="2" charset="2"/>
              </a:rPr>
              <a:t> </a:t>
            </a:r>
            <a:r>
              <a:rPr lang="vi-VN" sz="1200" b="0" i="0" kern="1200" smtClean="0">
                <a:solidFill>
                  <a:schemeClr val="tx1"/>
                </a:solidFill>
                <a:effectLst/>
                <a:latin typeface="+mn-lt"/>
                <a:ea typeface="+mn-ea"/>
                <a:cs typeface="+mn-cs"/>
              </a:rPr>
              <a:t>BMI sẽ không chính xác nếu bạn là vận động viên hoặc người tập thể hình (bởi các múi cơ luôn nặng hơn mỡ) và khi đó, chỉ số BMI của bạn sẽ nằm trong mức béo, rất béo. Nó cũng không chính xác với các bà bầu, đang cho con bú hay những người vừa ốm dậy.</a:t>
            </a:r>
            <a:endParaRPr lang="en-US" sz="1200" b="1" kern="1200" baseline="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BMI &lt; 18: người gầy</a:t>
            </a:r>
          </a:p>
          <a:p>
            <a:r>
              <a:rPr lang="vi-VN" sz="1200" b="0" i="0" kern="1200" smtClean="0">
                <a:solidFill>
                  <a:schemeClr val="tx1"/>
                </a:solidFill>
                <a:effectLst/>
                <a:latin typeface="+mn-lt"/>
                <a:ea typeface="+mn-ea"/>
                <a:cs typeface="+mn-cs"/>
              </a:rPr>
              <a:t>BMI = 18 - 24,9: người bình thường</a:t>
            </a:r>
          </a:p>
          <a:p>
            <a:r>
              <a:rPr lang="vi-VN" sz="1200" b="0" i="0" kern="1200" smtClean="0">
                <a:solidFill>
                  <a:schemeClr val="tx1"/>
                </a:solidFill>
                <a:effectLst/>
                <a:latin typeface="+mn-lt"/>
                <a:ea typeface="+mn-ea"/>
                <a:cs typeface="+mn-cs"/>
              </a:rPr>
              <a:t>BMI = 25 - 29,9: người </a:t>
            </a:r>
            <a:r>
              <a:rPr lang="vi-VN" sz="1200" b="0" i="0" u="none" strike="noStrike" kern="1200" smtClean="0">
                <a:solidFill>
                  <a:schemeClr val="tx1"/>
                </a:solidFill>
                <a:effectLst/>
                <a:latin typeface="+mn-lt"/>
                <a:ea typeface="+mn-ea"/>
                <a:cs typeface="+mn-cs"/>
                <a:hlinkClick r:id="rId3" tooltip="Béo phì"/>
              </a:rPr>
              <a:t>béo phì</a:t>
            </a:r>
            <a:r>
              <a:rPr lang="vi-VN" sz="1200" b="0" i="0" kern="1200" smtClean="0">
                <a:solidFill>
                  <a:schemeClr val="tx1"/>
                </a:solidFill>
                <a:effectLst/>
                <a:latin typeface="+mn-lt"/>
                <a:ea typeface="+mn-ea"/>
                <a:cs typeface="+mn-cs"/>
              </a:rPr>
              <a:t> độ I</a:t>
            </a:r>
          </a:p>
          <a:p>
            <a:r>
              <a:rPr lang="vi-VN" sz="1200" b="0" i="0" kern="1200" smtClean="0">
                <a:solidFill>
                  <a:schemeClr val="tx1"/>
                </a:solidFill>
                <a:effectLst/>
                <a:latin typeface="+mn-lt"/>
                <a:ea typeface="+mn-ea"/>
                <a:cs typeface="+mn-cs"/>
              </a:rPr>
              <a:t>BMI = 30 - 34,9: người </a:t>
            </a:r>
            <a:r>
              <a:rPr lang="vi-VN" sz="1200" b="0" i="0" u="none" strike="noStrike" kern="1200" smtClean="0">
                <a:solidFill>
                  <a:schemeClr val="tx1"/>
                </a:solidFill>
                <a:effectLst/>
                <a:latin typeface="+mn-lt"/>
                <a:ea typeface="+mn-ea"/>
                <a:cs typeface="+mn-cs"/>
                <a:hlinkClick r:id="rId3" tooltip="Béo phì"/>
              </a:rPr>
              <a:t>béo phì</a:t>
            </a:r>
            <a:r>
              <a:rPr lang="vi-VN" sz="1200" b="0" i="0" kern="1200" smtClean="0">
                <a:solidFill>
                  <a:schemeClr val="tx1"/>
                </a:solidFill>
                <a:effectLst/>
                <a:latin typeface="+mn-lt"/>
                <a:ea typeface="+mn-ea"/>
                <a:cs typeface="+mn-cs"/>
              </a:rPr>
              <a:t> độ II</a:t>
            </a:r>
          </a:p>
          <a:p>
            <a:r>
              <a:rPr lang="vi-VN" sz="1200" b="0" i="0" kern="1200" smtClean="0">
                <a:solidFill>
                  <a:schemeClr val="tx1"/>
                </a:solidFill>
                <a:effectLst/>
                <a:latin typeface="+mn-lt"/>
                <a:ea typeface="+mn-ea"/>
                <a:cs typeface="+mn-cs"/>
              </a:rPr>
              <a:t>BMI &gt; 35: người </a:t>
            </a:r>
            <a:r>
              <a:rPr lang="vi-VN" sz="1200" b="0" i="0" u="none" strike="noStrike" kern="1200" smtClean="0">
                <a:solidFill>
                  <a:schemeClr val="tx1"/>
                </a:solidFill>
                <a:effectLst/>
                <a:latin typeface="+mn-lt"/>
                <a:ea typeface="+mn-ea"/>
                <a:cs typeface="+mn-cs"/>
                <a:hlinkClick r:id="rId3" tooltip="Béo phì"/>
              </a:rPr>
              <a:t>béo phì</a:t>
            </a:r>
            <a:r>
              <a:rPr lang="vi-VN" sz="1200" b="0" i="0" kern="1200" smtClean="0">
                <a:solidFill>
                  <a:schemeClr val="tx1"/>
                </a:solidFill>
                <a:effectLst/>
                <a:latin typeface="+mn-lt"/>
                <a:ea typeface="+mn-ea"/>
                <a:cs typeface="+mn-cs"/>
              </a:rPr>
              <a:t> độ III</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smtClean="0">
                <a:solidFill>
                  <a:schemeClr val="tx1"/>
                </a:solidFill>
                <a:effectLst/>
                <a:latin typeface="+mn-lt"/>
                <a:ea typeface="+mn-ea"/>
                <a:cs typeface="+mn-cs"/>
              </a:rPr>
              <a:t>--------------------------------------</a:t>
            </a:r>
            <a:endParaRPr lang="vi-VN" sz="1200" b="1" kern="1200" smtClean="0">
              <a:solidFill>
                <a:schemeClr val="tx1"/>
              </a:solidFill>
              <a:effectLst/>
              <a:latin typeface="+mn-lt"/>
              <a:ea typeface="+mn-ea"/>
              <a:cs typeface="+mn-cs"/>
            </a:endParaRPr>
          </a:p>
          <a:p>
            <a:r>
              <a:rPr lang="en-US" smtClean="0"/>
              <a:t>WHR: </a:t>
            </a:r>
          </a:p>
          <a:p>
            <a:r>
              <a:rPr lang="vi-VN" b="1" smtClean="0"/>
              <a:t>WHR </a:t>
            </a:r>
            <a:r>
              <a:rPr lang="en-US" b="1" smtClean="0"/>
              <a:t>~</a:t>
            </a:r>
            <a:r>
              <a:rPr lang="vi-VN" b="1" smtClean="0"/>
              <a:t> 0,7</a:t>
            </a:r>
            <a:r>
              <a:rPr lang="en-US" b="1" smtClean="0"/>
              <a:t>(</a:t>
            </a:r>
            <a:r>
              <a:rPr lang="vi-VN" b="1" smtClean="0"/>
              <a:t>nữ</a:t>
            </a:r>
            <a:r>
              <a:rPr lang="en-US" b="1" smtClean="0"/>
              <a:t>)</a:t>
            </a:r>
            <a:r>
              <a:rPr lang="en-US" b="1" baseline="0" smtClean="0"/>
              <a:t> </a:t>
            </a:r>
            <a:r>
              <a:rPr lang="vi-VN" b="1" smtClean="0"/>
              <a:t>và 0,9 </a:t>
            </a:r>
            <a:r>
              <a:rPr lang="en-US" b="1" smtClean="0"/>
              <a:t>(</a:t>
            </a:r>
            <a:r>
              <a:rPr lang="vi-VN" b="1" smtClean="0"/>
              <a:t>nam</a:t>
            </a:r>
            <a:r>
              <a:rPr lang="en-US" b="1" smtClean="0"/>
              <a:t>)</a:t>
            </a:r>
            <a:r>
              <a:rPr lang="vi-VN" b="1" smtClean="0"/>
              <a:t> báo hiệu sức khỏe tốt và khả năng sinh sản cao.</a:t>
            </a:r>
            <a:endParaRPr lang="en-US" b="1" smtClean="0"/>
          </a:p>
          <a:p>
            <a:r>
              <a:rPr lang="vi-VN" smtClean="0"/>
              <a:t> Ở phụ nữ sở hữu chỉ số WHR chuẩn, mức estrogen (một loại hooc môn nữ) có trạng thái tốt nhất, họ ít mắc các bệnh nguy hiểm như </a:t>
            </a:r>
            <a:r>
              <a:rPr lang="vi-VN" b="1" smtClean="0"/>
              <a:t>đái đường</a:t>
            </a:r>
            <a:r>
              <a:rPr lang="vi-VN" smtClean="0"/>
              <a:t>, </a:t>
            </a:r>
            <a:r>
              <a:rPr lang="vi-VN" b="1" smtClean="0"/>
              <a:t>rối loạn tim mạch và ung thư buồng trứng</a:t>
            </a:r>
            <a:r>
              <a:rPr lang="en-US" smtClean="0"/>
              <a:t>.</a:t>
            </a:r>
          </a:p>
          <a:p>
            <a:r>
              <a:rPr lang="vi-VN" smtClean="0"/>
              <a:t> Ở nam giới có WHR vào khoảng 0,9 thường ít mắc bệnh </a:t>
            </a:r>
            <a:r>
              <a:rPr lang="vi-VN" b="1" smtClean="0"/>
              <a:t>ung thư tuyến tiền liệt </a:t>
            </a:r>
            <a:r>
              <a:rPr lang="vi-VN" smtClean="0"/>
              <a:t>và </a:t>
            </a:r>
            <a:r>
              <a:rPr lang="vi-VN" b="1" smtClean="0"/>
              <a:t>ung thư tinh hoàn</a:t>
            </a:r>
            <a:r>
              <a:rPr lang="en-US" smtClean="0"/>
              <a:t>.</a:t>
            </a:r>
          </a:p>
          <a:p>
            <a:endParaRPr lang="vi-VN" smtClean="0"/>
          </a:p>
          <a:p>
            <a:pPr marL="171450" indent="-171450">
              <a:buFont typeface="Arial" panose="020B0604020202020204" pitchFamily="34" charset="0"/>
              <a:buChar char="•"/>
            </a:pPr>
            <a:r>
              <a:rPr lang="vi-VN" sz="1200" i="1" kern="1200" err="1" smtClean="0">
                <a:solidFill>
                  <a:schemeClr val="tx1"/>
                </a:solidFill>
                <a:effectLst/>
                <a:latin typeface="+mn-lt"/>
                <a:ea typeface="+mn-ea"/>
                <a:cs typeface="+mn-cs"/>
              </a:rPr>
              <a:t>Vòng</a:t>
            </a:r>
            <a:r>
              <a:rPr lang="vi-VN" sz="1200" i="1" kern="1200" smtClean="0">
                <a:solidFill>
                  <a:schemeClr val="tx1"/>
                </a:solidFill>
                <a:effectLst/>
                <a:latin typeface="+mn-lt"/>
                <a:ea typeface="+mn-ea"/>
                <a:cs typeface="+mn-cs"/>
              </a:rPr>
              <a:t> eo</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là</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số</a:t>
            </a:r>
            <a:r>
              <a:rPr lang="vi-VN" sz="1200" kern="1200" smtClean="0">
                <a:solidFill>
                  <a:schemeClr val="tx1"/>
                </a:solidFill>
                <a:effectLst/>
                <a:latin typeface="+mn-lt"/>
                <a:ea typeface="+mn-ea"/>
                <a:cs typeface="+mn-cs"/>
              </a:rPr>
              <a:t> đo ngang </a:t>
            </a:r>
            <a:r>
              <a:rPr lang="vi-VN" sz="1200" kern="1200" err="1" smtClean="0">
                <a:solidFill>
                  <a:schemeClr val="tx1"/>
                </a:solidFill>
                <a:effectLst/>
                <a:latin typeface="+mn-lt"/>
                <a:ea typeface="+mn-ea"/>
                <a:cs typeface="+mn-cs"/>
              </a:rPr>
              <a:t>rốn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tính</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bằng</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cm</a:t>
            </a:r>
            <a:endParaRPr lang="vi-VN" sz="1200" kern="1200" smtClean="0">
              <a:solidFill>
                <a:schemeClr val="tx1"/>
              </a:solidFill>
              <a:effectLst/>
              <a:latin typeface="+mn-lt"/>
              <a:ea typeface="+mn-ea"/>
              <a:cs typeface="+mn-cs"/>
            </a:endParaRPr>
          </a:p>
          <a:p>
            <a:pPr marL="171450" indent="-171450">
              <a:buFont typeface="Arial" panose="020B0604020202020204" pitchFamily="34" charset="0"/>
              <a:buChar char="•"/>
            </a:pPr>
            <a:r>
              <a:rPr lang="vi-VN" sz="1200" i="1" kern="1200" err="1" smtClean="0">
                <a:solidFill>
                  <a:schemeClr val="tx1"/>
                </a:solidFill>
                <a:effectLst/>
                <a:latin typeface="+mn-lt"/>
                <a:ea typeface="+mn-ea"/>
                <a:cs typeface="+mn-cs"/>
              </a:rPr>
              <a:t>Vòng</a:t>
            </a:r>
            <a:r>
              <a:rPr lang="vi-VN" sz="1200" i="1" kern="1200" smtClean="0">
                <a:solidFill>
                  <a:schemeClr val="tx1"/>
                </a:solidFill>
                <a:effectLst/>
                <a:latin typeface="+mn-lt"/>
                <a:ea typeface="+mn-ea"/>
                <a:cs typeface="+mn-cs"/>
              </a:rPr>
              <a:t> mông</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là</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số</a:t>
            </a:r>
            <a:r>
              <a:rPr lang="vi-VN" sz="1200" kern="1200" smtClean="0">
                <a:solidFill>
                  <a:schemeClr val="tx1"/>
                </a:solidFill>
                <a:effectLst/>
                <a:latin typeface="+mn-lt"/>
                <a:ea typeface="+mn-ea"/>
                <a:cs typeface="+mn-cs"/>
              </a:rPr>
              <a:t> đo ngang qua </a:t>
            </a:r>
            <a:r>
              <a:rPr lang="vi-VN" sz="1200" kern="1200" err="1" smtClean="0">
                <a:solidFill>
                  <a:schemeClr val="tx1"/>
                </a:solidFill>
                <a:effectLst/>
                <a:latin typeface="+mn-lt"/>
                <a:ea typeface="+mn-ea"/>
                <a:cs typeface="+mn-cs"/>
              </a:rPr>
              <a:t>điểm</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phình</a:t>
            </a:r>
            <a:r>
              <a:rPr lang="vi-VN" sz="1200" kern="1200" smtClean="0">
                <a:solidFill>
                  <a:schemeClr val="tx1"/>
                </a:solidFill>
                <a:effectLst/>
                <a:latin typeface="+mn-lt"/>
                <a:ea typeface="+mn-ea"/>
                <a:cs typeface="+mn-cs"/>
              </a:rPr>
              <a:t> to </a:t>
            </a:r>
            <a:r>
              <a:rPr lang="vi-VN" sz="1200" kern="1200" err="1" smtClean="0">
                <a:solidFill>
                  <a:schemeClr val="tx1"/>
                </a:solidFill>
                <a:effectLst/>
                <a:latin typeface="+mn-lt"/>
                <a:ea typeface="+mn-ea"/>
                <a:cs typeface="+mn-cs"/>
              </a:rPr>
              <a:t>nhất</a:t>
            </a:r>
            <a:r>
              <a:rPr lang="vi-VN" sz="1200" kern="1200" smtClean="0">
                <a:solidFill>
                  <a:schemeClr val="tx1"/>
                </a:solidFill>
                <a:effectLst/>
                <a:latin typeface="+mn-lt"/>
                <a:ea typeface="+mn-ea"/>
                <a:cs typeface="+mn-cs"/>
              </a:rPr>
              <a:t> ở mông (</a:t>
            </a:r>
            <a:r>
              <a:rPr lang="vi-VN" sz="1200" kern="1200" err="1" smtClean="0">
                <a:solidFill>
                  <a:schemeClr val="tx1"/>
                </a:solidFill>
                <a:effectLst/>
                <a:latin typeface="+mn-lt"/>
                <a:ea typeface="+mn-ea"/>
                <a:cs typeface="+mn-cs"/>
              </a:rPr>
              <a:t>tính</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bằng</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cm</a:t>
            </a:r>
            <a:r>
              <a:rPr lang="vi-VN" sz="1200" kern="1200" smtClean="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15</a:t>
            </a:fld>
            <a:endParaRPr lang="en-US" altLang="vi-VN"/>
          </a:p>
        </p:txBody>
      </p:sp>
    </p:spTree>
    <p:extLst>
      <p:ext uri="{BB962C8B-B14F-4D97-AF65-F5344CB8AC3E}">
        <p14:creationId xmlns:p14="http://schemas.microsoft.com/office/powerpoint/2010/main" val="4209920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i="1" smtClean="0">
                <a:latin typeface="Times New Roman" panose="02020603050405020304" pitchFamily="18" charset="0"/>
                <a:cs typeface="Times New Roman" panose="02020603050405020304" pitchFamily="18" charset="0"/>
              </a:rPr>
              <a:t>BMR: </a:t>
            </a:r>
            <a:r>
              <a:rPr lang="vi-VN" b="1" i="1" smtClean="0">
                <a:latin typeface="Times New Roman" panose="02020603050405020304" pitchFamily="18" charset="0"/>
                <a:cs typeface="Times New Roman" panose="02020603050405020304" pitchFamily="18" charset="0"/>
              </a:rPr>
              <a:t>Tỷ lệ trao đổi chất cơ bản</a:t>
            </a:r>
            <a:r>
              <a:rPr lang="en-US" b="1" i="1" baseline="0" smtClean="0">
                <a:latin typeface="Times New Roman" panose="02020603050405020304" pitchFamily="18" charset="0"/>
                <a:cs typeface="Times New Roman" panose="02020603050405020304" pitchFamily="18" charset="0"/>
              </a:rPr>
              <a:t> - </a:t>
            </a:r>
            <a:r>
              <a:rPr lang="en-US" b="1" i="1" smtClean="0">
                <a:latin typeface="Times New Roman" panose="02020603050405020304" pitchFamily="18" charset="0"/>
                <a:cs typeface="Times New Roman" panose="02020603050405020304" pitchFamily="18" charset="0"/>
              </a:rPr>
              <a:t>là</a:t>
            </a:r>
            <a:r>
              <a:rPr lang="en-US" b="1" i="1" baseline="0" smtClean="0">
                <a:latin typeface="Times New Roman" panose="02020603050405020304" pitchFamily="18" charset="0"/>
                <a:cs typeface="Times New Roman" panose="02020603050405020304" pitchFamily="18" charset="0"/>
              </a:rPr>
              <a:t> </a:t>
            </a:r>
            <a:r>
              <a:rPr lang="vi-VN" b="1" i="1" baseline="0" smtClean="0">
                <a:latin typeface="Times New Roman" panose="02020603050405020304" pitchFamily="18" charset="0"/>
                <a:cs typeface="Times New Roman" panose="02020603050405020304" pitchFamily="18" charset="0"/>
              </a:rPr>
              <a:t>lượng calo mà cơ thể cần để duy trì các hoạt động chức năng: thở, tuần hoàn máu, kiểm soát nhiệt độ cơ thể, tăng trưởng tế bào, não và các cơ quan thần kinh, co cơ</a:t>
            </a:r>
            <a:r>
              <a:rPr lang="en-US" b="1" i="1" baseline="0" smtClean="0">
                <a:latin typeface="Times New Roman" panose="02020603050405020304" pitchFamily="18" charset="0"/>
                <a:cs typeface="Times New Roman" panose="02020603050405020304" pitchFamily="18" charset="0"/>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1" kern="1200" baseline="0" smtClean="0">
                <a:solidFill>
                  <a:schemeClr val="tx1"/>
                </a:solidFill>
                <a:effectLst/>
                <a:latin typeface="Times New Roman" panose="02020603050405020304" pitchFamily="18" charset="0"/>
                <a:ea typeface="+mn-ea"/>
                <a:cs typeface="Times New Roman" panose="02020603050405020304" pitchFamily="18" charset="0"/>
              </a:rPr>
              <a:t>- Đơn vị Kcal = Calories (1 Kcal = 1 Calories = 1 Cal = 1000 calorie)</a:t>
            </a:r>
            <a:endParaRPr lang="en-US" sz="1200" b="1" kern="120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smtClean="0">
                <a:solidFill>
                  <a:schemeClr val="tx1"/>
                </a:solidFill>
                <a:effectLst/>
                <a:latin typeface="+mn-lt"/>
                <a:ea typeface="+mn-ea"/>
                <a:cs typeface="+mn-cs"/>
                <a:sym typeface="Wingdings" panose="05000000000000000000" pitchFamily="2" charset="2"/>
              </a:rPr>
              <a:t></a:t>
            </a:r>
            <a:r>
              <a:rPr lang="en-US" sz="1200" b="1" kern="1200" baseline="0" smtClean="0">
                <a:solidFill>
                  <a:schemeClr val="tx1"/>
                </a:solidFill>
                <a:effectLst/>
                <a:latin typeface="+mn-lt"/>
                <a:ea typeface="+mn-ea"/>
                <a:cs typeface="+mn-cs"/>
                <a:sym typeface="Wingdings" panose="05000000000000000000" pitchFamily="2" charset="2"/>
              </a:rPr>
              <a:t> Dựa vào công thức trên để tính lượng calo cần thiết để giảm/tang cân.</a:t>
            </a:r>
            <a:endParaRPr lang="en-US" sz="1200" b="1" kern="120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vi-VN" sz="1200" b="1" kern="1200" smtClean="0">
                <a:solidFill>
                  <a:schemeClr val="tx1"/>
                </a:solidFill>
                <a:effectLst/>
                <a:latin typeface="+mn-lt"/>
                <a:ea typeface="+mn-ea"/>
                <a:cs typeface="+mn-cs"/>
              </a:rPr>
              <a:t>Tính </a:t>
            </a:r>
            <a:r>
              <a:rPr lang="vi-VN" sz="1200" b="1" kern="1200" err="1" smtClean="0">
                <a:solidFill>
                  <a:schemeClr val="tx1"/>
                </a:solidFill>
                <a:effectLst/>
                <a:latin typeface="+mn-lt"/>
                <a:ea typeface="+mn-ea"/>
                <a:cs typeface="+mn-cs"/>
              </a:rPr>
              <a:t>Tổng</a:t>
            </a:r>
            <a:r>
              <a:rPr lang="vi-VN" sz="1200" b="1" kern="1200" smtClean="0">
                <a:solidFill>
                  <a:schemeClr val="tx1"/>
                </a:solidFill>
                <a:effectLst/>
                <a:latin typeface="+mn-lt"/>
                <a:ea typeface="+mn-ea"/>
                <a:cs typeface="+mn-cs"/>
              </a:rPr>
              <a:t> </a:t>
            </a:r>
            <a:r>
              <a:rPr lang="vi-VN" sz="1200" b="1" kern="1200" err="1" smtClean="0">
                <a:solidFill>
                  <a:schemeClr val="tx1"/>
                </a:solidFill>
                <a:effectLst/>
                <a:latin typeface="+mn-lt"/>
                <a:ea typeface="+mn-ea"/>
                <a:cs typeface="+mn-cs"/>
              </a:rPr>
              <a:t>Lượng</a:t>
            </a:r>
            <a:r>
              <a:rPr lang="vi-VN" sz="1200" b="1" kern="1200" smtClean="0">
                <a:solidFill>
                  <a:schemeClr val="tx1"/>
                </a:solidFill>
                <a:effectLst/>
                <a:latin typeface="+mn-lt"/>
                <a:ea typeface="+mn-ea"/>
                <a:cs typeface="+mn-cs"/>
              </a:rPr>
              <a:t> </a:t>
            </a:r>
            <a:r>
              <a:rPr lang="vi-VN" sz="1200" b="1" kern="1200" err="1" smtClean="0">
                <a:solidFill>
                  <a:schemeClr val="tx1"/>
                </a:solidFill>
                <a:effectLst/>
                <a:latin typeface="+mn-lt"/>
                <a:ea typeface="+mn-ea"/>
                <a:cs typeface="+mn-cs"/>
              </a:rPr>
              <a:t>Calo</a:t>
            </a:r>
            <a:r>
              <a:rPr lang="vi-VN" sz="1200" b="1" kern="1200" smtClean="0">
                <a:solidFill>
                  <a:schemeClr val="tx1"/>
                </a:solidFill>
                <a:effectLst/>
                <a:latin typeface="+mn-lt"/>
                <a:ea typeface="+mn-ea"/>
                <a:cs typeface="+mn-cs"/>
              </a:rPr>
              <a:t> </a:t>
            </a:r>
            <a:r>
              <a:rPr lang="vi-VN" sz="1200" b="1" kern="1200" err="1" smtClean="0">
                <a:solidFill>
                  <a:schemeClr val="tx1"/>
                </a:solidFill>
                <a:effectLst/>
                <a:latin typeface="+mn-lt"/>
                <a:ea typeface="+mn-ea"/>
                <a:cs typeface="+mn-cs"/>
              </a:rPr>
              <a:t>Bạn</a:t>
            </a:r>
            <a:r>
              <a:rPr lang="vi-VN" sz="1200" b="1" kern="1200" smtClean="0">
                <a:solidFill>
                  <a:schemeClr val="tx1"/>
                </a:solidFill>
                <a:effectLst/>
                <a:latin typeface="+mn-lt"/>
                <a:ea typeface="+mn-ea"/>
                <a:cs typeface="+mn-cs"/>
              </a:rPr>
              <a:t> </a:t>
            </a:r>
            <a:r>
              <a:rPr lang="vi-VN" sz="1200" b="1" kern="1200" err="1" smtClean="0">
                <a:solidFill>
                  <a:schemeClr val="tx1"/>
                </a:solidFill>
                <a:effectLst/>
                <a:latin typeface="+mn-lt"/>
                <a:ea typeface="+mn-ea"/>
                <a:cs typeface="+mn-cs"/>
              </a:rPr>
              <a:t>Cần</a:t>
            </a:r>
            <a:r>
              <a:rPr lang="vi-VN" sz="1200" b="1" kern="1200" smtClean="0">
                <a:solidFill>
                  <a:schemeClr val="tx1"/>
                </a:solidFill>
                <a:effectLst/>
                <a:latin typeface="+mn-lt"/>
                <a:ea typeface="+mn-ea"/>
                <a:cs typeface="+mn-cs"/>
              </a:rPr>
              <a:t> </a:t>
            </a:r>
            <a:r>
              <a:rPr lang="vi-VN" sz="1200" b="1" kern="1200" err="1" smtClean="0">
                <a:solidFill>
                  <a:schemeClr val="tx1"/>
                </a:solidFill>
                <a:effectLst/>
                <a:latin typeface="+mn-lt"/>
                <a:ea typeface="+mn-ea"/>
                <a:cs typeface="+mn-cs"/>
              </a:rPr>
              <a:t>Để</a:t>
            </a:r>
            <a:r>
              <a:rPr lang="vi-VN" sz="1200" b="1" kern="1200" smtClean="0">
                <a:solidFill>
                  <a:schemeClr val="tx1"/>
                </a:solidFill>
                <a:effectLst/>
                <a:latin typeface="+mn-lt"/>
                <a:ea typeface="+mn-ea"/>
                <a:cs typeface="+mn-cs"/>
              </a:rPr>
              <a:t> </a:t>
            </a:r>
            <a:r>
              <a:rPr lang="vi-VN" sz="1200" b="1" kern="1200" err="1" smtClean="0">
                <a:solidFill>
                  <a:schemeClr val="tx1"/>
                </a:solidFill>
                <a:effectLst/>
                <a:latin typeface="+mn-lt"/>
                <a:ea typeface="+mn-ea"/>
                <a:cs typeface="+mn-cs"/>
              </a:rPr>
              <a:t>Giữ</a:t>
            </a:r>
            <a:r>
              <a:rPr lang="vi-VN" sz="1200" b="1" kern="1200" smtClean="0">
                <a:solidFill>
                  <a:schemeClr val="tx1"/>
                </a:solidFill>
                <a:effectLst/>
                <a:latin typeface="+mn-lt"/>
                <a:ea typeface="+mn-ea"/>
                <a:cs typeface="+mn-cs"/>
              </a:rPr>
              <a:t> Cân</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vi-VN" sz="1200" kern="1200" err="1" smtClean="0">
                <a:solidFill>
                  <a:schemeClr val="tx1"/>
                </a:solidFill>
                <a:effectLst/>
                <a:latin typeface="+mn-lt"/>
                <a:ea typeface="+mn-ea"/>
                <a:cs typeface="+mn-cs"/>
              </a:rPr>
              <a:t>Nếu</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bạn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rất</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ít</a:t>
            </a:r>
            <a:r>
              <a:rPr lang="vi-VN" sz="1200" kern="1200" smtClean="0">
                <a:solidFill>
                  <a:schemeClr val="tx1"/>
                </a:solidFill>
                <a:effectLst/>
                <a:latin typeface="+mn-lt"/>
                <a:ea typeface="+mn-ea"/>
                <a:cs typeface="+mn-cs"/>
              </a:rPr>
              <a:t>/không </a:t>
            </a:r>
            <a:r>
              <a:rPr lang="vi-VN" sz="1200" kern="1200" err="1" smtClean="0">
                <a:solidFill>
                  <a:schemeClr val="tx1"/>
                </a:solidFill>
                <a:effectLst/>
                <a:latin typeface="+mn-lt"/>
                <a:ea typeface="+mn-ea"/>
                <a:cs typeface="+mn-cs"/>
              </a:rPr>
              <a:t>vận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động</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gần</a:t>
            </a:r>
            <a:r>
              <a:rPr lang="vi-VN" sz="1200" kern="1200" smtClean="0">
                <a:solidFill>
                  <a:schemeClr val="tx1"/>
                </a:solidFill>
                <a:effectLst/>
                <a:latin typeface="+mn-lt"/>
                <a:ea typeface="+mn-ea"/>
                <a:cs typeface="+mn-cs"/>
              </a:rPr>
              <a:t> như không </a:t>
            </a:r>
            <a:r>
              <a:rPr lang="vi-VN" sz="1200" kern="1200" err="1" smtClean="0">
                <a:solidFill>
                  <a:schemeClr val="tx1"/>
                </a:solidFill>
                <a:effectLst/>
                <a:latin typeface="+mn-lt"/>
                <a:ea typeface="+mn-ea"/>
                <a:cs typeface="+mn-cs"/>
              </a:rPr>
              <a:t>tập</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luyện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làm</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việc</a:t>
            </a:r>
            <a:r>
              <a:rPr lang="vi-VN" sz="1200" kern="1200" smtClean="0">
                <a:solidFill>
                  <a:schemeClr val="tx1"/>
                </a:solidFill>
                <a:effectLst/>
                <a:latin typeface="+mn-lt"/>
                <a:ea typeface="+mn-ea"/>
                <a:cs typeface="+mn-cs"/>
              </a:rPr>
              <a:t> văn </a:t>
            </a:r>
            <a:r>
              <a:rPr lang="vi-VN" sz="1200" kern="1200" err="1" smtClean="0">
                <a:solidFill>
                  <a:schemeClr val="tx1"/>
                </a:solidFill>
                <a:effectLst/>
                <a:latin typeface="+mn-lt"/>
                <a:ea typeface="+mn-ea"/>
                <a:cs typeface="+mn-cs"/>
              </a:rPr>
              <a:t>phòng</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calo</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cần</a:t>
            </a:r>
            <a:r>
              <a:rPr lang="vi-VN" sz="1200" kern="1200" smtClean="0">
                <a:solidFill>
                  <a:schemeClr val="tx1"/>
                </a:solidFill>
                <a:effectLst/>
                <a:latin typeface="+mn-lt"/>
                <a:ea typeface="+mn-ea"/>
                <a:cs typeface="+mn-cs"/>
              </a:rPr>
              <a:t> = BMR x 1.2</a:t>
            </a:r>
          </a:p>
          <a:p>
            <a:pPr marL="171450" lvl="0" indent="-171450">
              <a:buFont typeface="Arial" panose="020B0604020202020204" pitchFamily="34" charset="0"/>
              <a:buChar char="•"/>
            </a:pPr>
            <a:r>
              <a:rPr lang="vi-VN" sz="1200" kern="1200" err="1" smtClean="0">
                <a:solidFill>
                  <a:schemeClr val="tx1"/>
                </a:solidFill>
                <a:effectLst/>
                <a:latin typeface="+mn-lt"/>
                <a:ea typeface="+mn-ea"/>
                <a:cs typeface="+mn-cs"/>
              </a:rPr>
              <a:t>Nếu</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bạn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vận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động</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nhẹ</a:t>
            </a:r>
            <a:r>
              <a:rPr lang="vi-VN" sz="1200" kern="1200" smtClean="0">
                <a:solidFill>
                  <a:schemeClr val="tx1"/>
                </a:solidFill>
                <a:effectLst/>
                <a:latin typeface="+mn-lt"/>
                <a:ea typeface="+mn-ea"/>
                <a:cs typeface="+mn-cs"/>
              </a:rPr>
              <a:t> (lao </a:t>
            </a:r>
            <a:r>
              <a:rPr lang="vi-VN" sz="1200" kern="1200" err="1" smtClean="0">
                <a:solidFill>
                  <a:schemeClr val="tx1"/>
                </a:solidFill>
                <a:effectLst/>
                <a:latin typeface="+mn-lt"/>
                <a:ea typeface="+mn-ea"/>
                <a:cs typeface="+mn-cs"/>
              </a:rPr>
              <a:t>động</a:t>
            </a:r>
            <a:r>
              <a:rPr lang="vi-VN" sz="1200" kern="1200" smtClean="0">
                <a:solidFill>
                  <a:schemeClr val="tx1"/>
                </a:solidFill>
                <a:effectLst/>
                <a:latin typeface="+mn-lt"/>
                <a:ea typeface="+mn-ea"/>
                <a:cs typeface="+mn-cs"/>
              </a:rPr>
              <a:t>/</a:t>
            </a:r>
            <a:r>
              <a:rPr lang="vi-VN" sz="1200" kern="1200" err="1" smtClean="0">
                <a:solidFill>
                  <a:schemeClr val="tx1"/>
                </a:solidFill>
                <a:effectLst/>
                <a:latin typeface="+mn-lt"/>
                <a:ea typeface="+mn-ea"/>
                <a:cs typeface="+mn-cs"/>
              </a:rPr>
              <a:t>tập</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luyện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nhẹ</a:t>
            </a:r>
            <a:r>
              <a:rPr lang="vi-VN" sz="1200" kern="1200" smtClean="0">
                <a:solidFill>
                  <a:schemeClr val="tx1"/>
                </a:solidFill>
                <a:effectLst/>
                <a:latin typeface="+mn-lt"/>
                <a:ea typeface="+mn-ea"/>
                <a:cs typeface="+mn-cs"/>
              </a:rPr>
              <a:t> 1-3 </a:t>
            </a:r>
            <a:r>
              <a:rPr lang="vi-VN" sz="1200" kern="1200" err="1" smtClean="0">
                <a:solidFill>
                  <a:schemeClr val="tx1"/>
                </a:solidFill>
                <a:effectLst/>
                <a:latin typeface="+mn-lt"/>
                <a:ea typeface="+mn-ea"/>
                <a:cs typeface="+mn-cs"/>
              </a:rPr>
              <a:t>ngày</a:t>
            </a:r>
            <a:r>
              <a:rPr lang="vi-VN" sz="1200" kern="1200" smtClean="0">
                <a:solidFill>
                  <a:schemeClr val="tx1"/>
                </a:solidFill>
                <a:effectLst/>
                <a:latin typeface="+mn-lt"/>
                <a:ea typeface="+mn-ea"/>
                <a:cs typeface="+mn-cs"/>
              </a:rPr>
              <a:t>/1 </a:t>
            </a:r>
            <a:r>
              <a:rPr lang="vi-VN" sz="1200" kern="1200" err="1" smtClean="0">
                <a:solidFill>
                  <a:schemeClr val="tx1"/>
                </a:solidFill>
                <a:effectLst/>
                <a:latin typeface="+mn-lt"/>
                <a:ea typeface="+mn-ea"/>
                <a:cs typeface="+mn-cs"/>
              </a:rPr>
              <a:t>tuần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calo</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cần</a:t>
            </a:r>
            <a:r>
              <a:rPr lang="vi-VN" sz="1200" kern="1200" smtClean="0">
                <a:solidFill>
                  <a:schemeClr val="tx1"/>
                </a:solidFill>
                <a:effectLst/>
                <a:latin typeface="+mn-lt"/>
                <a:ea typeface="+mn-ea"/>
                <a:cs typeface="+mn-cs"/>
              </a:rPr>
              <a:t> = BMR x (1.3 </a:t>
            </a:r>
            <a:r>
              <a:rPr lang="vi-VN" sz="1200" kern="1200" err="1" smtClean="0">
                <a:solidFill>
                  <a:schemeClr val="tx1"/>
                </a:solidFill>
                <a:effectLst/>
                <a:latin typeface="+mn-lt"/>
                <a:ea typeface="+mn-ea"/>
                <a:cs typeface="+mn-cs"/>
              </a:rPr>
              <a:t>tới</a:t>
            </a:r>
            <a:r>
              <a:rPr lang="vi-VN" sz="1200" kern="1200" smtClean="0">
                <a:solidFill>
                  <a:schemeClr val="tx1"/>
                </a:solidFill>
                <a:effectLst/>
                <a:latin typeface="+mn-lt"/>
                <a:ea typeface="+mn-ea"/>
                <a:cs typeface="+mn-cs"/>
              </a:rPr>
              <a:t> 1.4)</a:t>
            </a:r>
          </a:p>
          <a:p>
            <a:pPr marL="171450" lvl="0" indent="-171450">
              <a:buFont typeface="Arial" panose="020B0604020202020204" pitchFamily="34" charset="0"/>
              <a:buChar char="•"/>
            </a:pPr>
            <a:r>
              <a:rPr lang="vi-VN" sz="1200" kern="1200" err="1" smtClean="0">
                <a:solidFill>
                  <a:schemeClr val="tx1"/>
                </a:solidFill>
                <a:effectLst/>
                <a:latin typeface="+mn-lt"/>
                <a:ea typeface="+mn-ea"/>
                <a:cs typeface="+mn-cs"/>
              </a:rPr>
              <a:t>Nếu</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bạn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vận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động</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vừa</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phải</a:t>
            </a:r>
            <a:r>
              <a:rPr lang="vi-VN" sz="1200" kern="1200" smtClean="0">
                <a:solidFill>
                  <a:schemeClr val="tx1"/>
                </a:solidFill>
                <a:effectLst/>
                <a:latin typeface="+mn-lt"/>
                <a:ea typeface="+mn-ea"/>
                <a:cs typeface="+mn-cs"/>
              </a:rPr>
              <a:t> (lao </a:t>
            </a:r>
            <a:r>
              <a:rPr lang="vi-VN" sz="1200" kern="1200" err="1" smtClean="0">
                <a:solidFill>
                  <a:schemeClr val="tx1"/>
                </a:solidFill>
                <a:effectLst/>
                <a:latin typeface="+mn-lt"/>
                <a:ea typeface="+mn-ea"/>
                <a:cs typeface="+mn-cs"/>
              </a:rPr>
              <a:t>động</a:t>
            </a:r>
            <a:r>
              <a:rPr lang="vi-VN" sz="1200" kern="1200" smtClean="0">
                <a:solidFill>
                  <a:schemeClr val="tx1"/>
                </a:solidFill>
                <a:effectLst/>
                <a:latin typeface="+mn-lt"/>
                <a:ea typeface="+mn-ea"/>
                <a:cs typeface="+mn-cs"/>
              </a:rPr>
              <a:t>/</a:t>
            </a:r>
            <a:r>
              <a:rPr lang="vi-VN" sz="1200" kern="1200" err="1" smtClean="0">
                <a:solidFill>
                  <a:schemeClr val="tx1"/>
                </a:solidFill>
                <a:effectLst/>
                <a:latin typeface="+mn-lt"/>
                <a:ea typeface="+mn-ea"/>
                <a:cs typeface="+mn-cs"/>
              </a:rPr>
              <a:t>tập</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luyện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cường</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độ</a:t>
            </a:r>
            <a:r>
              <a:rPr lang="vi-VN" sz="1200" kern="1200" smtClean="0">
                <a:solidFill>
                  <a:schemeClr val="tx1"/>
                </a:solidFill>
                <a:effectLst/>
                <a:latin typeface="+mn-lt"/>
                <a:ea typeface="+mn-ea"/>
                <a:cs typeface="+mn-cs"/>
              </a:rPr>
              <a:t> trung </a:t>
            </a:r>
            <a:r>
              <a:rPr lang="vi-VN" sz="1200" kern="1200" err="1" smtClean="0">
                <a:solidFill>
                  <a:schemeClr val="tx1"/>
                </a:solidFill>
                <a:effectLst/>
                <a:latin typeface="+mn-lt"/>
                <a:ea typeface="+mn-ea"/>
                <a:cs typeface="+mn-cs"/>
              </a:rPr>
              <a:t>bình</a:t>
            </a:r>
            <a:r>
              <a:rPr lang="vi-VN" sz="1200" kern="1200" smtClean="0">
                <a:solidFill>
                  <a:schemeClr val="tx1"/>
                </a:solidFill>
                <a:effectLst/>
                <a:latin typeface="+mn-lt"/>
                <a:ea typeface="+mn-ea"/>
                <a:cs typeface="+mn-cs"/>
              </a:rPr>
              <a:t>, 3-5 </a:t>
            </a:r>
            <a:r>
              <a:rPr lang="vi-VN" sz="1200" kern="1200" err="1" smtClean="0">
                <a:solidFill>
                  <a:schemeClr val="tx1"/>
                </a:solidFill>
                <a:effectLst/>
                <a:latin typeface="+mn-lt"/>
                <a:ea typeface="+mn-ea"/>
                <a:cs typeface="+mn-cs"/>
              </a:rPr>
              <a:t>ngày</a:t>
            </a:r>
            <a:r>
              <a:rPr lang="vi-VN" sz="1200" kern="1200" smtClean="0">
                <a:solidFill>
                  <a:schemeClr val="tx1"/>
                </a:solidFill>
                <a:effectLst/>
                <a:latin typeface="+mn-lt"/>
                <a:ea typeface="+mn-ea"/>
                <a:cs typeface="+mn-cs"/>
              </a:rPr>
              <a:t>/1 </a:t>
            </a:r>
            <a:r>
              <a:rPr lang="vi-VN" sz="1200" kern="1200" err="1" smtClean="0">
                <a:solidFill>
                  <a:schemeClr val="tx1"/>
                </a:solidFill>
                <a:effectLst/>
                <a:latin typeface="+mn-lt"/>
                <a:ea typeface="+mn-ea"/>
                <a:cs typeface="+mn-cs"/>
              </a:rPr>
              <a:t>tuần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calo</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cần</a:t>
            </a:r>
            <a:r>
              <a:rPr lang="vi-VN" sz="1200" kern="1200" smtClean="0">
                <a:solidFill>
                  <a:schemeClr val="tx1"/>
                </a:solidFill>
                <a:effectLst/>
                <a:latin typeface="+mn-lt"/>
                <a:ea typeface="+mn-ea"/>
                <a:cs typeface="+mn-cs"/>
              </a:rPr>
              <a:t> = BMR x (1.5 </a:t>
            </a:r>
            <a:r>
              <a:rPr lang="vi-VN" sz="1200" kern="1200" err="1" smtClean="0">
                <a:solidFill>
                  <a:schemeClr val="tx1"/>
                </a:solidFill>
                <a:effectLst/>
                <a:latin typeface="+mn-lt"/>
                <a:ea typeface="+mn-ea"/>
                <a:cs typeface="+mn-cs"/>
              </a:rPr>
              <a:t>tới</a:t>
            </a:r>
            <a:r>
              <a:rPr lang="vi-VN" sz="1200" kern="1200" smtClean="0">
                <a:solidFill>
                  <a:schemeClr val="tx1"/>
                </a:solidFill>
                <a:effectLst/>
                <a:latin typeface="+mn-lt"/>
                <a:ea typeface="+mn-ea"/>
                <a:cs typeface="+mn-cs"/>
              </a:rPr>
              <a:t> 1.6)</a:t>
            </a:r>
          </a:p>
          <a:p>
            <a:pPr marL="171450" lvl="0" indent="-171450">
              <a:buFont typeface="Arial" panose="020B0604020202020204" pitchFamily="34" charset="0"/>
              <a:buChar char="•"/>
            </a:pPr>
            <a:r>
              <a:rPr lang="vi-VN" sz="1200" kern="1200" err="1" smtClean="0">
                <a:solidFill>
                  <a:schemeClr val="tx1"/>
                </a:solidFill>
                <a:effectLst/>
                <a:latin typeface="+mn-lt"/>
                <a:ea typeface="+mn-ea"/>
                <a:cs typeface="+mn-cs"/>
              </a:rPr>
              <a:t>Nếu</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bạn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vận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động</a:t>
            </a:r>
            <a:r>
              <a:rPr lang="vi-VN" sz="1200" kern="1200" smtClean="0">
                <a:solidFill>
                  <a:schemeClr val="tx1"/>
                </a:solidFill>
                <a:effectLst/>
                <a:latin typeface="+mn-lt"/>
                <a:ea typeface="+mn-ea"/>
                <a:cs typeface="+mn-cs"/>
              </a:rPr>
              <a:t> cao (lao </a:t>
            </a:r>
            <a:r>
              <a:rPr lang="vi-VN" sz="1200" kern="1200" err="1" smtClean="0">
                <a:solidFill>
                  <a:schemeClr val="tx1"/>
                </a:solidFill>
                <a:effectLst/>
                <a:latin typeface="+mn-lt"/>
                <a:ea typeface="+mn-ea"/>
                <a:cs typeface="+mn-cs"/>
              </a:rPr>
              <a:t>động</a:t>
            </a:r>
            <a:r>
              <a:rPr lang="vi-VN" sz="1200" kern="1200" smtClean="0">
                <a:solidFill>
                  <a:schemeClr val="tx1"/>
                </a:solidFill>
                <a:effectLst/>
                <a:latin typeface="+mn-lt"/>
                <a:ea typeface="+mn-ea"/>
                <a:cs typeface="+mn-cs"/>
              </a:rPr>
              <a:t>/</a:t>
            </a:r>
            <a:r>
              <a:rPr lang="vi-VN" sz="1200" kern="1200" err="1" smtClean="0">
                <a:solidFill>
                  <a:schemeClr val="tx1"/>
                </a:solidFill>
                <a:effectLst/>
                <a:latin typeface="+mn-lt"/>
                <a:ea typeface="+mn-ea"/>
                <a:cs typeface="+mn-cs"/>
              </a:rPr>
              <a:t>tập</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luyện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khá</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nặng</a:t>
            </a:r>
            <a:r>
              <a:rPr lang="vi-VN" sz="1200" kern="1200" smtClean="0">
                <a:solidFill>
                  <a:schemeClr val="tx1"/>
                </a:solidFill>
                <a:effectLst/>
                <a:latin typeface="+mn-lt"/>
                <a:ea typeface="+mn-ea"/>
                <a:cs typeface="+mn-cs"/>
              </a:rPr>
              <a:t> 6-7 </a:t>
            </a:r>
            <a:r>
              <a:rPr lang="vi-VN" sz="1200" kern="1200" err="1" smtClean="0">
                <a:solidFill>
                  <a:schemeClr val="tx1"/>
                </a:solidFill>
                <a:effectLst/>
                <a:latin typeface="+mn-lt"/>
                <a:ea typeface="+mn-ea"/>
                <a:cs typeface="+mn-cs"/>
              </a:rPr>
              <a:t>ngày</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một</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tuần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calo</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cần</a:t>
            </a:r>
            <a:r>
              <a:rPr lang="vi-VN" sz="1200" kern="1200" smtClean="0">
                <a:solidFill>
                  <a:schemeClr val="tx1"/>
                </a:solidFill>
                <a:effectLst/>
                <a:latin typeface="+mn-lt"/>
                <a:ea typeface="+mn-ea"/>
                <a:cs typeface="+mn-cs"/>
              </a:rPr>
              <a:t> = BMR x (1.7 </a:t>
            </a:r>
            <a:r>
              <a:rPr lang="vi-VN" sz="1200" kern="1200" err="1" smtClean="0">
                <a:solidFill>
                  <a:schemeClr val="tx1"/>
                </a:solidFill>
                <a:effectLst/>
                <a:latin typeface="+mn-lt"/>
                <a:ea typeface="+mn-ea"/>
                <a:cs typeface="+mn-cs"/>
              </a:rPr>
              <a:t>tới</a:t>
            </a:r>
            <a:r>
              <a:rPr lang="vi-VN" sz="1200" kern="1200" smtClean="0">
                <a:solidFill>
                  <a:schemeClr val="tx1"/>
                </a:solidFill>
                <a:effectLst/>
                <a:latin typeface="+mn-lt"/>
                <a:ea typeface="+mn-ea"/>
                <a:cs typeface="+mn-cs"/>
              </a:rPr>
              <a:t> 1.8)</a:t>
            </a:r>
          </a:p>
          <a:p>
            <a:pPr marL="171450" lvl="0" indent="-171450">
              <a:buFont typeface="Arial" panose="020B0604020202020204" pitchFamily="34" charset="0"/>
              <a:buChar char="•"/>
            </a:pPr>
            <a:r>
              <a:rPr lang="vi-VN" sz="1200" kern="1200" err="1" smtClean="0">
                <a:solidFill>
                  <a:schemeClr val="tx1"/>
                </a:solidFill>
                <a:effectLst/>
                <a:latin typeface="+mn-lt"/>
                <a:ea typeface="+mn-ea"/>
                <a:cs typeface="+mn-cs"/>
              </a:rPr>
              <a:t>Nếu</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bạn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vận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động</a:t>
            </a:r>
            <a:r>
              <a:rPr lang="vi-VN" sz="1200" kern="1200" smtClean="0">
                <a:solidFill>
                  <a:schemeClr val="tx1"/>
                </a:solidFill>
                <a:effectLst/>
                <a:latin typeface="+mn-lt"/>
                <a:ea typeface="+mn-ea"/>
                <a:cs typeface="+mn-cs"/>
              </a:rPr>
              <a:t> vô </a:t>
            </a:r>
            <a:r>
              <a:rPr lang="vi-VN" sz="1200" kern="1200" err="1" smtClean="0">
                <a:solidFill>
                  <a:schemeClr val="tx1"/>
                </a:solidFill>
                <a:effectLst/>
                <a:latin typeface="+mn-lt"/>
                <a:ea typeface="+mn-ea"/>
                <a:cs typeface="+mn-cs"/>
              </a:rPr>
              <a:t>cùng</a:t>
            </a:r>
            <a:r>
              <a:rPr lang="vi-VN" sz="1200" kern="1200" smtClean="0">
                <a:solidFill>
                  <a:schemeClr val="tx1"/>
                </a:solidFill>
                <a:effectLst/>
                <a:latin typeface="+mn-lt"/>
                <a:ea typeface="+mn-ea"/>
                <a:cs typeface="+mn-cs"/>
              </a:rPr>
              <a:t> cao (Lao </a:t>
            </a:r>
            <a:r>
              <a:rPr lang="vi-VN" sz="1200" kern="1200" err="1" smtClean="0">
                <a:solidFill>
                  <a:schemeClr val="tx1"/>
                </a:solidFill>
                <a:effectLst/>
                <a:latin typeface="+mn-lt"/>
                <a:ea typeface="+mn-ea"/>
                <a:cs typeface="+mn-cs"/>
              </a:rPr>
              <a:t>động</a:t>
            </a:r>
            <a:r>
              <a:rPr lang="vi-VN" sz="1200" kern="1200" smtClean="0">
                <a:solidFill>
                  <a:schemeClr val="tx1"/>
                </a:solidFill>
                <a:effectLst/>
                <a:latin typeface="+mn-lt"/>
                <a:ea typeface="+mn-ea"/>
                <a:cs typeface="+mn-cs"/>
              </a:rPr>
              <a:t>/</a:t>
            </a:r>
            <a:r>
              <a:rPr lang="vi-VN" sz="1200" kern="1200" err="1" smtClean="0">
                <a:solidFill>
                  <a:schemeClr val="tx1"/>
                </a:solidFill>
                <a:effectLst/>
                <a:latin typeface="+mn-lt"/>
                <a:ea typeface="+mn-ea"/>
                <a:cs typeface="+mn-cs"/>
              </a:rPr>
              <a:t>tập</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luyên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rất</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nặng</a:t>
            </a:r>
            <a:r>
              <a:rPr lang="vi-VN" sz="1200" kern="1200" smtClean="0">
                <a:solidFill>
                  <a:schemeClr val="tx1"/>
                </a:solidFill>
                <a:effectLst/>
                <a:latin typeface="+mn-lt"/>
                <a:ea typeface="+mn-ea"/>
                <a:cs typeface="+mn-cs"/>
              </a:rPr>
              <a:t>, 6-7 </a:t>
            </a:r>
            <a:r>
              <a:rPr lang="vi-VN" sz="1200" kern="1200" err="1" smtClean="0">
                <a:solidFill>
                  <a:schemeClr val="tx1"/>
                </a:solidFill>
                <a:effectLst/>
                <a:latin typeface="+mn-lt"/>
                <a:ea typeface="+mn-ea"/>
                <a:cs typeface="+mn-cs"/>
              </a:rPr>
              <a:t>ngày</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một</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tuần</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calo</a:t>
            </a:r>
            <a:r>
              <a:rPr lang="vi-VN" sz="1200" kern="1200" smtClean="0">
                <a:solidFill>
                  <a:schemeClr val="tx1"/>
                </a:solidFill>
                <a:effectLst/>
                <a:latin typeface="+mn-lt"/>
                <a:ea typeface="+mn-ea"/>
                <a:cs typeface="+mn-cs"/>
              </a:rPr>
              <a:t> </a:t>
            </a:r>
            <a:r>
              <a:rPr lang="vi-VN" sz="1200" kern="1200" err="1" smtClean="0">
                <a:solidFill>
                  <a:schemeClr val="tx1"/>
                </a:solidFill>
                <a:effectLst/>
                <a:latin typeface="+mn-lt"/>
                <a:ea typeface="+mn-ea"/>
                <a:cs typeface="+mn-cs"/>
              </a:rPr>
              <a:t>cần</a:t>
            </a:r>
            <a:r>
              <a:rPr lang="vi-VN" sz="1200" kern="1200" smtClean="0">
                <a:solidFill>
                  <a:schemeClr val="tx1"/>
                </a:solidFill>
                <a:effectLst/>
                <a:latin typeface="+mn-lt"/>
                <a:ea typeface="+mn-ea"/>
                <a:cs typeface="+mn-cs"/>
              </a:rPr>
              <a:t> = BMR</a:t>
            </a:r>
            <a:r>
              <a:rPr lang="en-US" sz="1200" kern="1200" smtClean="0">
                <a:solidFill>
                  <a:schemeClr val="tx1"/>
                </a:solidFill>
                <a:effectLst/>
                <a:latin typeface="+mn-lt"/>
                <a:ea typeface="+mn-ea"/>
                <a:cs typeface="+mn-cs"/>
              </a:rPr>
              <a:t> x</a:t>
            </a:r>
            <a:r>
              <a:rPr lang="vi-VN" sz="1200" kern="1200" smtClean="0">
                <a:solidFill>
                  <a:schemeClr val="tx1"/>
                </a:solidFill>
                <a:effectLst/>
                <a:latin typeface="+mn-lt"/>
                <a:ea typeface="+mn-ea"/>
                <a:cs typeface="+mn-cs"/>
              </a:rPr>
              <a:t> (1.9 </a:t>
            </a:r>
            <a:r>
              <a:rPr lang="vi-VN" sz="1200" kern="1200" err="1" smtClean="0">
                <a:solidFill>
                  <a:schemeClr val="tx1"/>
                </a:solidFill>
                <a:effectLst/>
                <a:latin typeface="+mn-lt"/>
                <a:ea typeface="+mn-ea"/>
                <a:cs typeface="+mn-cs"/>
              </a:rPr>
              <a:t>tới</a:t>
            </a:r>
            <a:r>
              <a:rPr lang="vi-VN" sz="1200" kern="1200" smtClean="0">
                <a:solidFill>
                  <a:schemeClr val="tx1"/>
                </a:solidFill>
                <a:effectLst/>
                <a:latin typeface="+mn-lt"/>
                <a:ea typeface="+mn-ea"/>
                <a:cs typeface="+mn-cs"/>
              </a:rPr>
              <a:t> 2.0)</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16</a:t>
            </a:fld>
            <a:endParaRPr lang="en-US" altLang="vi-VN"/>
          </a:p>
        </p:txBody>
      </p:sp>
    </p:spTree>
    <p:extLst>
      <p:ext uri="{BB962C8B-B14F-4D97-AF65-F5344CB8AC3E}">
        <p14:creationId xmlns:p14="http://schemas.microsoft.com/office/powerpoint/2010/main" val="1358273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err="1" smtClean="0">
                <a:solidFill>
                  <a:schemeClr val="tx1"/>
                </a:solidFill>
                <a:effectLst/>
                <a:latin typeface="+mn-lt"/>
                <a:ea typeface="+mn-ea"/>
                <a:cs typeface="+mn-cs"/>
              </a:rPr>
              <a:t>Nhằm</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đẩy</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mạnh</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sức</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cạnh</a:t>
            </a:r>
            <a:r>
              <a:rPr lang="vi-VN" sz="1200" kern="1200" dirty="0" smtClean="0">
                <a:solidFill>
                  <a:schemeClr val="tx1"/>
                </a:solidFill>
                <a:effectLst/>
                <a:latin typeface="+mn-lt"/>
                <a:ea typeface="+mn-ea"/>
                <a:cs typeface="+mn-cs"/>
              </a:rPr>
              <a:t> tranh so </a:t>
            </a:r>
            <a:r>
              <a:rPr lang="vi-VN" sz="1200" kern="1200" dirty="0" err="1" smtClean="0">
                <a:solidFill>
                  <a:schemeClr val="tx1"/>
                </a:solidFill>
                <a:effectLst/>
                <a:latin typeface="+mn-lt"/>
                <a:ea typeface="+mn-ea"/>
                <a:cs typeface="+mn-cs"/>
              </a:rPr>
              <a:t>với</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hệ</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điều</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hành</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khác</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Google</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đã</a:t>
            </a:r>
            <a:r>
              <a:rPr lang="vi-VN" sz="1200" kern="1200" dirty="0" smtClean="0">
                <a:solidFill>
                  <a:schemeClr val="tx1"/>
                </a:solidFill>
                <a:effectLst/>
                <a:latin typeface="+mn-lt"/>
                <a:ea typeface="+mn-ea"/>
                <a:cs typeface="+mn-cs"/>
              </a:rPr>
              <a:t> cho ra </a:t>
            </a:r>
            <a:r>
              <a:rPr lang="vi-VN" sz="1200" kern="1200" dirty="0" err="1" smtClean="0">
                <a:solidFill>
                  <a:schemeClr val="tx1"/>
                </a:solidFill>
                <a:effectLst/>
                <a:latin typeface="+mn-lt"/>
                <a:ea typeface="+mn-ea"/>
                <a:cs typeface="+mn-cs"/>
              </a:rPr>
              <a:t>đời</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nền</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tảng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ứng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dụng</a:t>
            </a:r>
            <a:r>
              <a:rPr lang="vi-VN" sz="1200" kern="1200" dirty="0" smtClean="0">
                <a:solidFill>
                  <a:schemeClr val="tx1"/>
                </a:solidFill>
                <a:effectLst/>
                <a:latin typeface="+mn-lt"/>
                <a:ea typeface="+mn-ea"/>
                <a:cs typeface="+mn-cs"/>
              </a:rPr>
              <a:t> theo </a:t>
            </a:r>
            <a:r>
              <a:rPr lang="vi-VN" sz="1200" kern="1200" dirty="0" err="1" smtClean="0">
                <a:solidFill>
                  <a:schemeClr val="tx1"/>
                </a:solidFill>
                <a:effectLst/>
                <a:latin typeface="+mn-lt"/>
                <a:ea typeface="+mn-ea"/>
                <a:cs typeface="+mn-cs"/>
              </a:rPr>
              <a:t>dõi</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sức</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khoẻ</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của</a:t>
            </a:r>
            <a:r>
              <a:rPr lang="vi-VN" sz="1200" kern="1200" dirty="0" smtClean="0">
                <a:solidFill>
                  <a:schemeClr val="tx1"/>
                </a:solidFill>
                <a:effectLst/>
                <a:latin typeface="+mn-lt"/>
                <a:ea typeface="+mn-ea"/>
                <a:cs typeface="+mn-cs"/>
              </a:rPr>
              <a:t> riêng </a:t>
            </a:r>
            <a:r>
              <a:rPr lang="vi-VN" sz="1200" kern="1200" dirty="0" err="1" smtClean="0">
                <a:solidFill>
                  <a:schemeClr val="tx1"/>
                </a:solidFill>
                <a:effectLst/>
                <a:latin typeface="+mn-lt"/>
                <a:ea typeface="+mn-ea"/>
                <a:cs typeface="+mn-cs"/>
              </a:rPr>
              <a:t>mình</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dành</a:t>
            </a:r>
            <a:r>
              <a:rPr lang="vi-VN" sz="1200" kern="1200" dirty="0" smtClean="0">
                <a:solidFill>
                  <a:schemeClr val="tx1"/>
                </a:solidFill>
                <a:effectLst/>
                <a:latin typeface="+mn-lt"/>
                <a:ea typeface="+mn-ea"/>
                <a:cs typeface="+mn-cs"/>
              </a:rPr>
              <a:t> cho </a:t>
            </a:r>
            <a:r>
              <a:rPr lang="vi-VN" sz="1200" kern="1200" dirty="0" err="1" smtClean="0">
                <a:solidFill>
                  <a:schemeClr val="tx1"/>
                </a:solidFill>
                <a:effectLst/>
                <a:latin typeface="+mn-lt"/>
                <a:ea typeface="+mn-ea"/>
                <a:cs typeface="+mn-cs"/>
              </a:rPr>
              <a:t>các</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thiết</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bị</a:t>
            </a:r>
            <a:r>
              <a:rPr lang="vi-VN" sz="1200" kern="1200" dirty="0" smtClean="0">
                <a:solidFill>
                  <a:schemeClr val="tx1"/>
                </a:solidFill>
                <a:effectLst/>
                <a:latin typeface="+mn-lt"/>
                <a:ea typeface="+mn-ea"/>
                <a:cs typeface="+mn-cs"/>
              </a:rPr>
              <a:t> di </a:t>
            </a:r>
            <a:r>
              <a:rPr lang="vi-VN" sz="1200" kern="1200" dirty="0" err="1" smtClean="0">
                <a:solidFill>
                  <a:schemeClr val="tx1"/>
                </a:solidFill>
                <a:effectLst/>
                <a:latin typeface="+mn-lt"/>
                <a:ea typeface="+mn-ea"/>
                <a:cs typeface="+mn-cs"/>
              </a:rPr>
              <a:t>động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được</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gọi</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là</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Google</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Fit</a:t>
            </a:r>
            <a:r>
              <a:rPr lang="vi-VN" sz="1200" kern="1200" dirty="0" smtClean="0">
                <a:solidFill>
                  <a:schemeClr val="tx1"/>
                </a:solidFill>
                <a:effectLst/>
                <a:latin typeface="+mn-lt"/>
                <a:ea typeface="+mn-ea"/>
                <a:cs typeface="+mn-cs"/>
              </a:rPr>
              <a:t>.</a:t>
            </a:r>
          </a:p>
          <a:p>
            <a:r>
              <a:rPr lang="vi-VN" sz="1200" kern="1200" dirty="0" err="1" smtClean="0">
                <a:solidFill>
                  <a:schemeClr val="tx1"/>
                </a:solidFill>
                <a:effectLst/>
                <a:latin typeface="+mn-lt"/>
                <a:ea typeface="+mn-ea"/>
                <a:cs typeface="+mn-cs"/>
              </a:rPr>
              <a:t>Google</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Fit</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là</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một</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nền</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tảng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có</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khả</a:t>
            </a:r>
            <a:r>
              <a:rPr lang="vi-VN" sz="1200" kern="1200" dirty="0" smtClean="0">
                <a:solidFill>
                  <a:schemeClr val="tx1"/>
                </a:solidFill>
                <a:effectLst/>
                <a:latin typeface="+mn-lt"/>
                <a:ea typeface="+mn-ea"/>
                <a:cs typeface="+mn-cs"/>
              </a:rPr>
              <a:t> năng </a:t>
            </a:r>
            <a:r>
              <a:rPr lang="vi-VN" sz="1200" kern="1200" dirty="0" err="1" smtClean="0">
                <a:solidFill>
                  <a:schemeClr val="tx1"/>
                </a:solidFill>
                <a:effectLst/>
                <a:latin typeface="+mn-lt"/>
                <a:ea typeface="+mn-ea"/>
                <a:cs typeface="+mn-cs"/>
              </a:rPr>
              <a:t>tích</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hợp</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dữ</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liệu</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từ</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thiết</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bị</a:t>
            </a:r>
            <a:r>
              <a:rPr lang="vi-VN" sz="1200" kern="1200" dirty="0" smtClean="0">
                <a:solidFill>
                  <a:schemeClr val="tx1"/>
                </a:solidFill>
                <a:effectLst/>
                <a:latin typeface="+mn-lt"/>
                <a:ea typeface="+mn-ea"/>
                <a:cs typeface="+mn-cs"/>
              </a:rPr>
              <a:t> đeo tay thông minh </a:t>
            </a:r>
            <a:r>
              <a:rPr lang="vi-VN" sz="1200" kern="1200" dirty="0" err="1" smtClean="0">
                <a:solidFill>
                  <a:schemeClr val="tx1"/>
                </a:solidFill>
                <a:effectLst/>
                <a:latin typeface="+mn-lt"/>
                <a:ea typeface="+mn-ea"/>
                <a:cs typeface="+mn-cs"/>
              </a:rPr>
              <a:t>của</a:t>
            </a:r>
            <a:r>
              <a:rPr lang="vi-VN" sz="1200" kern="1200" dirty="0" smtClean="0">
                <a:solidFill>
                  <a:schemeClr val="tx1"/>
                </a:solidFill>
                <a:effectLst/>
                <a:latin typeface="+mn-lt"/>
                <a:ea typeface="+mn-ea"/>
                <a:cs typeface="+mn-cs"/>
              </a:rPr>
              <a:t> bên </a:t>
            </a:r>
            <a:r>
              <a:rPr lang="vi-VN" sz="1200" kern="1200" dirty="0" err="1" smtClean="0">
                <a:solidFill>
                  <a:schemeClr val="tx1"/>
                </a:solidFill>
                <a:effectLst/>
                <a:latin typeface="+mn-lt"/>
                <a:ea typeface="+mn-ea"/>
                <a:cs typeface="+mn-cs"/>
              </a:rPr>
              <a:t>thứ</a:t>
            </a:r>
            <a:r>
              <a:rPr lang="vi-VN" sz="1200" kern="1200" dirty="0" smtClean="0">
                <a:solidFill>
                  <a:schemeClr val="tx1"/>
                </a:solidFill>
                <a:effectLst/>
                <a:latin typeface="+mn-lt"/>
                <a:ea typeface="+mn-ea"/>
                <a:cs typeface="+mn-cs"/>
              </a:rPr>
              <a:t> 3 </a:t>
            </a:r>
            <a:r>
              <a:rPr lang="vi-VN" sz="1200" kern="1200" dirty="0" err="1" smtClean="0">
                <a:solidFill>
                  <a:schemeClr val="tx1"/>
                </a:solidFill>
                <a:effectLst/>
                <a:latin typeface="+mn-lt"/>
                <a:ea typeface="+mn-ea"/>
                <a:cs typeface="+mn-cs"/>
              </a:rPr>
              <a:t>và</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các</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ứng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dụng</a:t>
            </a:r>
            <a:r>
              <a:rPr lang="vi-VN" sz="1200" kern="1200" dirty="0" smtClean="0">
                <a:solidFill>
                  <a:schemeClr val="tx1"/>
                </a:solidFill>
                <a:effectLst/>
                <a:latin typeface="+mn-lt"/>
                <a:ea typeface="+mn-ea"/>
                <a:cs typeface="+mn-cs"/>
              </a:rPr>
              <a:t> y </a:t>
            </a:r>
            <a:r>
              <a:rPr lang="vi-VN" sz="1200" kern="1200" dirty="0" err="1" smtClean="0">
                <a:solidFill>
                  <a:schemeClr val="tx1"/>
                </a:solidFill>
                <a:effectLst/>
                <a:latin typeface="+mn-lt"/>
                <a:ea typeface="+mn-ea"/>
                <a:cs typeface="+mn-cs"/>
              </a:rPr>
              <a:t>tế</a:t>
            </a:r>
            <a:r>
              <a:rPr lang="vi-VN" sz="1200" kern="1200" dirty="0" smtClean="0">
                <a:solidFill>
                  <a:schemeClr val="tx1"/>
                </a:solidFill>
                <a:effectLst/>
                <a:latin typeface="+mn-lt"/>
                <a:ea typeface="+mn-ea"/>
                <a:cs typeface="+mn-cs"/>
              </a:rPr>
              <a:t> thông qua API </a:t>
            </a:r>
            <a:r>
              <a:rPr lang="vi-VN" sz="1200" kern="1200" dirty="0" err="1" smtClean="0">
                <a:solidFill>
                  <a:schemeClr val="tx1"/>
                </a:solidFill>
                <a:effectLst/>
                <a:latin typeface="+mn-lt"/>
                <a:ea typeface="+mn-ea"/>
                <a:cs typeface="+mn-cs"/>
              </a:rPr>
              <a:t>mở</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Dịch</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vụ</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mới</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này</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của</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Google</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kết</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hợp</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tất</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cả</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mọi</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ứng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dụng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khác</a:t>
            </a:r>
            <a:r>
              <a:rPr lang="vi-VN" sz="1200" kern="1200" dirty="0" smtClean="0">
                <a:solidFill>
                  <a:schemeClr val="tx1"/>
                </a:solidFill>
                <a:effectLst/>
                <a:latin typeface="+mn-lt"/>
                <a:ea typeface="+mn-ea"/>
                <a:cs typeface="+mn-cs"/>
              </a:rPr>
              <a:t> nhau </a:t>
            </a:r>
            <a:r>
              <a:rPr lang="vi-VN" sz="1200" kern="1200" dirty="0" err="1" smtClean="0">
                <a:solidFill>
                  <a:schemeClr val="tx1"/>
                </a:solidFill>
                <a:effectLst/>
                <a:latin typeface="+mn-lt"/>
                <a:ea typeface="+mn-ea"/>
                <a:cs typeface="+mn-cs"/>
              </a:rPr>
              <a:t>để</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tạo</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thành</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một</a:t>
            </a:r>
            <a:r>
              <a:rPr lang="vi-VN" sz="1200" kern="1200" dirty="0" smtClean="0">
                <a:solidFill>
                  <a:schemeClr val="tx1"/>
                </a:solidFill>
                <a:effectLst/>
                <a:latin typeface="+mn-lt"/>
                <a:ea typeface="+mn-ea"/>
                <a:cs typeface="+mn-cs"/>
              </a:rPr>
              <a:t> khu theo </a:t>
            </a:r>
            <a:r>
              <a:rPr lang="vi-VN" sz="1200" kern="1200" dirty="0" err="1" smtClean="0">
                <a:solidFill>
                  <a:schemeClr val="tx1"/>
                </a:solidFill>
                <a:effectLst/>
                <a:latin typeface="+mn-lt"/>
                <a:ea typeface="+mn-ea"/>
                <a:cs typeface="+mn-cs"/>
              </a:rPr>
              <a:t>dõi</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và</a:t>
            </a:r>
            <a:r>
              <a:rPr lang="vi-VN" sz="1200" kern="1200" dirty="0" smtClean="0">
                <a:solidFill>
                  <a:schemeClr val="tx1"/>
                </a:solidFill>
                <a:effectLst/>
                <a:latin typeface="+mn-lt"/>
                <a:ea typeface="+mn-ea"/>
                <a:cs typeface="+mn-cs"/>
              </a:rPr>
              <a:t> lưu </a:t>
            </a:r>
            <a:r>
              <a:rPr lang="vi-VN" sz="1200" kern="1200" dirty="0" err="1" smtClean="0">
                <a:solidFill>
                  <a:schemeClr val="tx1"/>
                </a:solidFill>
                <a:effectLst/>
                <a:latin typeface="+mn-lt"/>
                <a:ea typeface="+mn-ea"/>
                <a:cs typeface="+mn-cs"/>
              </a:rPr>
              <a:t>trữ</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dữ</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liệu</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sức</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khỏe</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tập</a:t>
            </a:r>
            <a:r>
              <a:rPr lang="vi-VN" sz="1200" kern="1200" dirty="0" smtClean="0">
                <a:solidFill>
                  <a:schemeClr val="tx1"/>
                </a:solidFill>
                <a:effectLst/>
                <a:latin typeface="+mn-lt"/>
                <a:ea typeface="+mn-ea"/>
                <a:cs typeface="+mn-cs"/>
              </a:rPr>
              <a:t> trung.</a:t>
            </a:r>
          </a:p>
          <a:p>
            <a:r>
              <a:rPr lang="vi-VN" sz="1200" kern="1200" dirty="0" err="1" smtClean="0">
                <a:solidFill>
                  <a:schemeClr val="tx1"/>
                </a:solidFill>
                <a:effectLst/>
                <a:latin typeface="+mn-lt"/>
                <a:ea typeface="+mn-ea"/>
                <a:cs typeface="+mn-cs"/>
              </a:rPr>
              <a:t>Trước</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đó</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vào</a:t>
            </a:r>
            <a:r>
              <a:rPr lang="vi-VN" sz="1200" kern="1200" dirty="0" smtClean="0">
                <a:solidFill>
                  <a:schemeClr val="tx1"/>
                </a:solidFill>
                <a:effectLst/>
                <a:latin typeface="+mn-lt"/>
                <a:ea typeface="+mn-ea"/>
                <a:cs typeface="+mn-cs"/>
              </a:rPr>
              <a:t> năm 2008, </a:t>
            </a:r>
            <a:r>
              <a:rPr lang="vi-VN" sz="1200" kern="1200" dirty="0" err="1" smtClean="0">
                <a:solidFill>
                  <a:schemeClr val="tx1"/>
                </a:solidFill>
                <a:effectLst/>
                <a:latin typeface="+mn-lt"/>
                <a:ea typeface="+mn-ea"/>
                <a:cs typeface="+mn-cs"/>
              </a:rPr>
              <a:t>Google</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cũng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đã</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giới</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thiệu</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dịch</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vụ</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có</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chức</a:t>
            </a:r>
            <a:r>
              <a:rPr lang="vi-VN" sz="1200" kern="1200" dirty="0" smtClean="0">
                <a:solidFill>
                  <a:schemeClr val="tx1"/>
                </a:solidFill>
                <a:effectLst/>
                <a:latin typeface="+mn-lt"/>
                <a:ea typeface="+mn-ea"/>
                <a:cs typeface="+mn-cs"/>
              </a:rPr>
              <a:t> năng tương </a:t>
            </a:r>
            <a:r>
              <a:rPr lang="vi-VN" sz="1200" kern="1200" dirty="0" err="1" smtClean="0">
                <a:solidFill>
                  <a:schemeClr val="tx1"/>
                </a:solidFill>
                <a:effectLst/>
                <a:latin typeface="+mn-lt"/>
                <a:ea typeface="+mn-ea"/>
                <a:cs typeface="+mn-cs"/>
              </a:rPr>
              <a:t>tự</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có</a:t>
            </a:r>
            <a:r>
              <a:rPr lang="vi-VN" sz="1200" kern="1200" dirty="0" smtClean="0">
                <a:solidFill>
                  <a:schemeClr val="tx1"/>
                </a:solidFill>
                <a:effectLst/>
                <a:latin typeface="+mn-lt"/>
                <a:ea typeface="+mn-ea"/>
                <a:cs typeface="+mn-cs"/>
              </a:rPr>
              <a:t> tên </a:t>
            </a:r>
            <a:r>
              <a:rPr lang="vi-VN" sz="1200" kern="1200" dirty="0" err="1" smtClean="0">
                <a:solidFill>
                  <a:schemeClr val="tx1"/>
                </a:solidFill>
                <a:effectLst/>
                <a:latin typeface="+mn-lt"/>
                <a:ea typeface="+mn-ea"/>
                <a:cs typeface="+mn-cs"/>
              </a:rPr>
              <a:t>là</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Google</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Heath</a:t>
            </a:r>
            <a:r>
              <a:rPr lang="vi-VN" sz="1200" kern="1200" dirty="0" smtClean="0">
                <a:solidFill>
                  <a:schemeClr val="tx1"/>
                </a:solidFill>
                <a:effectLst/>
                <a:latin typeface="+mn-lt"/>
                <a:ea typeface="+mn-ea"/>
                <a:cs typeface="+mn-cs"/>
              </a:rPr>
              <a:t>. Tuy nhiên, </a:t>
            </a:r>
            <a:r>
              <a:rPr lang="vi-VN" sz="1200" kern="1200" dirty="0" err="1" smtClean="0">
                <a:solidFill>
                  <a:schemeClr val="tx1"/>
                </a:solidFill>
                <a:effectLst/>
                <a:latin typeface="+mn-lt"/>
                <a:ea typeface="+mn-ea"/>
                <a:cs typeface="+mn-cs"/>
              </a:rPr>
              <a:t>Ứng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dụng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này</a:t>
            </a:r>
            <a:r>
              <a:rPr lang="vi-VN" sz="1200" kern="1200" dirty="0" smtClean="0">
                <a:solidFill>
                  <a:schemeClr val="tx1"/>
                </a:solidFill>
                <a:effectLst/>
                <a:latin typeface="+mn-lt"/>
                <a:ea typeface="+mn-ea"/>
                <a:cs typeface="+mn-cs"/>
              </a:rPr>
              <a:t> không </a:t>
            </a:r>
            <a:r>
              <a:rPr lang="vi-VN" sz="1200" kern="1200" dirty="0" err="1" smtClean="0">
                <a:solidFill>
                  <a:schemeClr val="tx1"/>
                </a:solidFill>
                <a:effectLst/>
                <a:latin typeface="+mn-lt"/>
                <a:ea typeface="+mn-ea"/>
                <a:cs typeface="+mn-cs"/>
              </a:rPr>
              <a:t>có</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được</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sự</a:t>
            </a:r>
            <a:r>
              <a:rPr lang="vi-VN" sz="1200" kern="1200" dirty="0" smtClean="0">
                <a:solidFill>
                  <a:schemeClr val="tx1"/>
                </a:solidFill>
                <a:effectLst/>
                <a:latin typeface="+mn-lt"/>
                <a:ea typeface="+mn-ea"/>
                <a:cs typeface="+mn-cs"/>
              </a:rPr>
              <a:t> ưa </a:t>
            </a:r>
            <a:r>
              <a:rPr lang="vi-VN" sz="1200" kern="1200" dirty="0" err="1" smtClean="0">
                <a:solidFill>
                  <a:schemeClr val="tx1"/>
                </a:solidFill>
                <a:effectLst/>
                <a:latin typeface="+mn-lt"/>
                <a:ea typeface="+mn-ea"/>
                <a:cs typeface="+mn-cs"/>
              </a:rPr>
              <a:t>chuộng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của</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người</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dùng</a:t>
            </a:r>
            <a:r>
              <a:rPr lang="vi-VN" sz="1200" kern="1200" dirty="0" smtClean="0">
                <a:solidFill>
                  <a:schemeClr val="tx1"/>
                </a:solidFill>
                <a:effectLst/>
                <a:latin typeface="+mn-lt"/>
                <a:ea typeface="+mn-ea"/>
                <a:cs typeface="+mn-cs"/>
              </a:rPr>
              <a:t> nên </a:t>
            </a:r>
            <a:r>
              <a:rPr lang="vi-VN" sz="1200" kern="1200" dirty="0" err="1" smtClean="0">
                <a:solidFill>
                  <a:schemeClr val="tx1"/>
                </a:solidFill>
                <a:effectLst/>
                <a:latin typeface="+mn-lt"/>
                <a:ea typeface="+mn-ea"/>
                <a:cs typeface="+mn-cs"/>
              </a:rPr>
              <a:t>đã</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ngừng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hoạt</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động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từ</a:t>
            </a:r>
            <a:r>
              <a:rPr lang="vi-VN" sz="1200" kern="1200" dirty="0" smtClean="0">
                <a:solidFill>
                  <a:schemeClr val="tx1"/>
                </a:solidFill>
                <a:effectLst/>
                <a:latin typeface="+mn-lt"/>
                <a:ea typeface="+mn-ea"/>
                <a:cs typeface="+mn-cs"/>
              </a:rPr>
              <a:t> năm 2012</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Google Fit</a:t>
            </a:r>
            <a:r>
              <a:rPr lang="vi-VN" sz="1200" kern="120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a:t>
            </a:r>
            <a:r>
              <a:rPr lang="vi-VN" sz="1200" kern="1200" dirty="0" smtClean="0">
                <a:solidFill>
                  <a:schemeClr val="tx1"/>
                </a:solidFill>
                <a:effectLst/>
                <a:latin typeface="+mn-lt"/>
                <a:ea typeface="+mn-ea"/>
                <a:cs typeface="+mn-cs"/>
              </a:rPr>
              <a:t>Cho </a:t>
            </a:r>
            <a:r>
              <a:rPr lang="vi-VN" sz="1200" kern="1200" dirty="0" err="1" smtClean="0">
                <a:solidFill>
                  <a:schemeClr val="tx1"/>
                </a:solidFill>
                <a:effectLst/>
                <a:latin typeface="+mn-lt"/>
                <a:ea typeface="+mn-ea"/>
                <a:cs typeface="+mn-cs"/>
              </a:rPr>
              <a:t>phép</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các</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nhà</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phát</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triển</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upload</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các</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dữ</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liệu</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về</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sức</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khỏe</a:t>
            </a:r>
            <a:r>
              <a:rPr lang="vi-VN" sz="1200" kern="1200" dirty="0" smtClean="0">
                <a:solidFill>
                  <a:schemeClr val="tx1"/>
                </a:solidFill>
                <a:effectLst/>
                <a:latin typeface="+mn-lt"/>
                <a:ea typeface="+mn-ea"/>
                <a:cs typeface="+mn-cs"/>
              </a:rPr>
              <a:t> lên </a:t>
            </a:r>
            <a:r>
              <a:rPr lang="vi-VN" sz="1200" kern="1200" dirty="0" err="1" smtClean="0">
                <a:solidFill>
                  <a:schemeClr val="tx1"/>
                </a:solidFill>
                <a:effectLst/>
                <a:latin typeface="+mn-lt"/>
                <a:ea typeface="+mn-ea"/>
                <a:cs typeface="+mn-cs"/>
              </a:rPr>
              <a:t>một</a:t>
            </a:r>
            <a:r>
              <a:rPr lang="vi-VN" sz="1200" kern="1200" dirty="0" smtClean="0">
                <a:solidFill>
                  <a:schemeClr val="tx1"/>
                </a:solidFill>
                <a:effectLst/>
                <a:latin typeface="+mn-lt"/>
                <a:ea typeface="+mn-ea"/>
                <a:cs typeface="+mn-cs"/>
              </a:rPr>
              <a:t> kho lưu </a:t>
            </a:r>
            <a:r>
              <a:rPr lang="vi-VN" sz="1200" kern="1200" dirty="0" err="1" smtClean="0">
                <a:solidFill>
                  <a:schemeClr val="tx1"/>
                </a:solidFill>
                <a:effectLst/>
                <a:latin typeface="+mn-lt"/>
                <a:ea typeface="+mn-ea"/>
                <a:cs typeface="+mn-cs"/>
              </a:rPr>
              <a:t>trữ</a:t>
            </a:r>
            <a:r>
              <a:rPr lang="vi-VN"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liệu</a:t>
            </a:r>
            <a:r>
              <a:rPr lang="en-US" sz="1200" kern="1200" baseline="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tập</a:t>
            </a:r>
            <a:r>
              <a:rPr lang="vi-VN" sz="1200" kern="1200" dirty="0" smtClean="0">
                <a:solidFill>
                  <a:schemeClr val="tx1"/>
                </a:solidFill>
                <a:effectLst/>
                <a:latin typeface="+mn-lt"/>
                <a:ea typeface="+mn-ea"/>
                <a:cs typeface="+mn-cs"/>
              </a:rPr>
              <a:t> trung, </a:t>
            </a:r>
          </a:p>
          <a:p>
            <a:r>
              <a:rPr lang="vi-VN" sz="1200" kern="1200" dirty="0" err="1" smtClean="0">
                <a:solidFill>
                  <a:schemeClr val="tx1"/>
                </a:solidFill>
                <a:effectLst/>
                <a:latin typeface="+mn-lt"/>
                <a:ea typeface="+mn-ea"/>
                <a:cs typeface="+mn-cs"/>
              </a:rPr>
              <a:t>Người</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dùng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có</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thể</a:t>
            </a:r>
            <a:r>
              <a:rPr lang="vi-VN" sz="1200" kern="1200" dirty="0" smtClean="0">
                <a:solidFill>
                  <a:schemeClr val="tx1"/>
                </a:solidFill>
                <a:effectLst/>
                <a:latin typeface="+mn-lt"/>
                <a:ea typeface="+mn-ea"/>
                <a:cs typeface="+mn-cs"/>
              </a:rPr>
              <a:t> truy </a:t>
            </a:r>
            <a:r>
              <a:rPr lang="vi-VN" sz="1200" kern="1200" dirty="0" err="1" smtClean="0">
                <a:solidFill>
                  <a:schemeClr val="tx1"/>
                </a:solidFill>
                <a:effectLst/>
                <a:latin typeface="+mn-lt"/>
                <a:ea typeface="+mn-ea"/>
                <a:cs typeface="+mn-cs"/>
              </a:rPr>
              <a:t>cập</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dữ</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liệu</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của</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từ</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các</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thiết</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bị</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và</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ứng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dụng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khác</a:t>
            </a:r>
            <a:r>
              <a:rPr lang="vi-VN" sz="1200" kern="1200" dirty="0" smtClean="0">
                <a:solidFill>
                  <a:schemeClr val="tx1"/>
                </a:solidFill>
                <a:effectLst/>
                <a:latin typeface="+mn-lt"/>
                <a:ea typeface="+mn-ea"/>
                <a:cs typeface="+mn-cs"/>
              </a:rPr>
              <a:t> nhau</a:t>
            </a:r>
          </a:p>
          <a:p>
            <a:pPr lvl="0"/>
            <a:r>
              <a:rPr lang="vi-VN" sz="1200" kern="1200" dirty="0" err="1" smtClean="0">
                <a:solidFill>
                  <a:schemeClr val="tx1"/>
                </a:solidFill>
                <a:effectLst/>
                <a:latin typeface="+mn-lt"/>
                <a:ea typeface="+mn-ea"/>
                <a:cs typeface="+mn-cs"/>
              </a:rPr>
              <a:t>Ứng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dụng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fitness</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có</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thể</a:t>
            </a:r>
            <a:r>
              <a:rPr lang="vi-VN" sz="1200" kern="1200" dirty="0" smtClean="0">
                <a:solidFill>
                  <a:schemeClr val="tx1"/>
                </a:solidFill>
                <a:effectLst/>
                <a:latin typeface="+mn-lt"/>
                <a:ea typeface="+mn-ea"/>
                <a:cs typeface="+mn-cs"/>
              </a:rPr>
              <a:t> lưu </a:t>
            </a:r>
            <a:r>
              <a:rPr lang="vi-VN" sz="1200" kern="1200" dirty="0" err="1" smtClean="0">
                <a:solidFill>
                  <a:schemeClr val="tx1"/>
                </a:solidFill>
                <a:effectLst/>
                <a:latin typeface="+mn-lt"/>
                <a:ea typeface="+mn-ea"/>
                <a:cs typeface="+mn-cs"/>
              </a:rPr>
              <a:t>trữ</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dữ</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liệu</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từ</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bất</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kỳ</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thiết</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bị</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nào</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wearable</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hoặc</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sensor</a:t>
            </a:r>
            <a:r>
              <a:rPr lang="vi-VN" sz="1200" kern="1200" dirty="0" smtClean="0">
                <a:solidFill>
                  <a:schemeClr val="tx1"/>
                </a:solidFill>
                <a:effectLst/>
                <a:latin typeface="+mn-lt"/>
                <a:ea typeface="+mn-ea"/>
                <a:cs typeface="+mn-cs"/>
              </a:rPr>
              <a:t>).</a:t>
            </a:r>
          </a:p>
          <a:p>
            <a:pPr lvl="0"/>
            <a:r>
              <a:rPr lang="vi-VN" sz="1200" kern="1200" dirty="0" err="1" smtClean="0">
                <a:solidFill>
                  <a:schemeClr val="tx1"/>
                </a:solidFill>
                <a:effectLst/>
                <a:latin typeface="+mn-lt"/>
                <a:ea typeface="+mn-ea"/>
                <a:cs typeface="+mn-cs"/>
              </a:rPr>
              <a:t>Ứng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dụng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fitness</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có</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thể</a:t>
            </a:r>
            <a:r>
              <a:rPr lang="vi-VN" sz="1200" kern="1200" dirty="0" smtClean="0">
                <a:solidFill>
                  <a:schemeClr val="tx1"/>
                </a:solidFill>
                <a:effectLst/>
                <a:latin typeface="+mn-lt"/>
                <a:ea typeface="+mn-ea"/>
                <a:cs typeface="+mn-cs"/>
              </a:rPr>
              <a:t> truy </a:t>
            </a:r>
            <a:r>
              <a:rPr lang="vi-VN" sz="1200" kern="1200" dirty="0" err="1" smtClean="0">
                <a:solidFill>
                  <a:schemeClr val="tx1"/>
                </a:solidFill>
                <a:effectLst/>
                <a:latin typeface="+mn-lt"/>
                <a:ea typeface="+mn-ea"/>
                <a:cs typeface="+mn-cs"/>
              </a:rPr>
              <a:t>cập</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dữ</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liệu</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được</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tạo</a:t>
            </a:r>
            <a:r>
              <a:rPr lang="vi-VN" sz="1200" kern="1200" dirty="0" smtClean="0">
                <a:solidFill>
                  <a:schemeClr val="tx1"/>
                </a:solidFill>
                <a:effectLst/>
                <a:latin typeface="+mn-lt"/>
                <a:ea typeface="+mn-ea"/>
                <a:cs typeface="+mn-cs"/>
              </a:rPr>
              <a:t> ra </a:t>
            </a:r>
            <a:r>
              <a:rPr lang="vi-VN" sz="1200" kern="1200" dirty="0" err="1" smtClean="0">
                <a:solidFill>
                  <a:schemeClr val="tx1"/>
                </a:solidFill>
                <a:effectLst/>
                <a:latin typeface="+mn-lt"/>
                <a:ea typeface="+mn-ea"/>
                <a:cs typeface="+mn-cs"/>
              </a:rPr>
              <a:t>bởi</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bất</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kỳ</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ứng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dụng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nào</a:t>
            </a:r>
            <a:r>
              <a:rPr lang="vi-VN" sz="1200" kern="1200" dirty="0" smtClean="0">
                <a:solidFill>
                  <a:schemeClr val="tx1"/>
                </a:solidFill>
                <a:effectLst/>
                <a:latin typeface="+mn-lt"/>
                <a:ea typeface="+mn-ea"/>
                <a:cs typeface="+mn-cs"/>
              </a:rPr>
              <a:t>.</a:t>
            </a:r>
          </a:p>
          <a:p>
            <a:pPr lvl="0"/>
            <a:r>
              <a:rPr lang="vi-VN" sz="1200" kern="1200" dirty="0" err="1" smtClean="0">
                <a:solidFill>
                  <a:schemeClr val="tx1"/>
                </a:solidFill>
                <a:effectLst/>
                <a:latin typeface="+mn-lt"/>
                <a:ea typeface="+mn-ea"/>
                <a:cs typeface="+mn-cs"/>
              </a:rPr>
              <a:t>Dữ</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liệu</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fitness</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của</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người</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dùng</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sẽ</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tiếp</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tục</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được</a:t>
            </a:r>
            <a:r>
              <a:rPr lang="vi-VN" sz="1200" kern="1200" dirty="0" smtClean="0">
                <a:solidFill>
                  <a:schemeClr val="tx1"/>
                </a:solidFill>
                <a:effectLst/>
                <a:latin typeface="+mn-lt"/>
                <a:ea typeface="+mn-ea"/>
                <a:cs typeface="+mn-cs"/>
              </a:rPr>
              <a:t> duy </a:t>
            </a:r>
            <a:r>
              <a:rPr lang="vi-VN" sz="1200" kern="1200" dirty="0" err="1" smtClean="0">
                <a:solidFill>
                  <a:schemeClr val="tx1"/>
                </a:solidFill>
                <a:effectLst/>
                <a:latin typeface="+mn-lt"/>
                <a:ea typeface="+mn-ea"/>
                <a:cs typeface="+mn-cs"/>
              </a:rPr>
              <a:t>trì</a:t>
            </a:r>
            <a:r>
              <a:rPr lang="vi-VN" sz="1200" kern="1200" dirty="0" smtClean="0">
                <a:solidFill>
                  <a:schemeClr val="tx1"/>
                </a:solidFill>
                <a:effectLst/>
                <a:latin typeface="+mn-lt"/>
                <a:ea typeface="+mn-ea"/>
                <a:cs typeface="+mn-cs"/>
              </a:rPr>
              <a:t> sau khi nâng </a:t>
            </a:r>
            <a:r>
              <a:rPr lang="vi-VN" sz="1200" kern="1200" dirty="0" err="1" smtClean="0">
                <a:solidFill>
                  <a:schemeClr val="tx1"/>
                </a:solidFill>
                <a:effectLst/>
                <a:latin typeface="+mn-lt"/>
                <a:ea typeface="+mn-ea"/>
                <a:cs typeface="+mn-cs"/>
              </a:rPr>
              <a:t>cấp</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các</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thiết</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bị</a:t>
            </a:r>
            <a:r>
              <a:rPr lang="vi-VN" sz="1200" kern="1200" dirty="0" smtClean="0">
                <a:solidFill>
                  <a:schemeClr val="tx1"/>
                </a:solidFill>
                <a:effectLst/>
                <a:latin typeface="+mn-lt"/>
                <a:ea typeface="+mn-ea"/>
                <a:cs typeface="+mn-cs"/>
              </a:rPr>
              <a:t> </a:t>
            </a:r>
            <a:r>
              <a:rPr lang="vi-VN" sz="1200" kern="1200" dirty="0" err="1" smtClean="0">
                <a:solidFill>
                  <a:schemeClr val="tx1"/>
                </a:solidFill>
                <a:effectLst/>
                <a:latin typeface="+mn-lt"/>
                <a:ea typeface="+mn-ea"/>
                <a:cs typeface="+mn-cs"/>
              </a:rPr>
              <a:t>fitness</a:t>
            </a:r>
            <a:r>
              <a:rPr lang="vi-VN" sz="1200" kern="1200" dirty="0" smtClean="0">
                <a:solidFill>
                  <a:schemeClr val="tx1"/>
                </a:solidFill>
                <a:effectLst/>
                <a:latin typeface="+mn-lt"/>
                <a:ea typeface="+mn-ea"/>
                <a:cs typeface="+mn-cs"/>
              </a:rPr>
              <a:t>.</a:t>
            </a:r>
          </a:p>
          <a:p>
            <a:pPr lvl="0"/>
            <a:endParaRPr lang="vi-VN" sz="1200" kern="1200" dirty="0" smtClean="0">
              <a:solidFill>
                <a:schemeClr val="tx1"/>
              </a:solidFill>
              <a:effectLst/>
              <a:latin typeface="+mn-lt"/>
              <a:ea typeface="+mn-ea"/>
              <a:cs typeface="+mn-cs"/>
            </a:endParaRPr>
          </a:p>
          <a:p>
            <a:pPr marL="0" indent="0">
              <a:buNone/>
            </a:pPr>
            <a:r>
              <a:rPr lang="en-US" sz="2800" kern="1200" dirty="0" smtClean="0">
                <a:solidFill>
                  <a:schemeClr val="tx1"/>
                </a:solidFill>
                <a:latin typeface="+mn-lt"/>
                <a:ea typeface="+mn-ea"/>
                <a:cs typeface="+mn-cs"/>
              </a:rPr>
              <a:t>API </a:t>
            </a:r>
            <a:r>
              <a:rPr lang="en-US" sz="2800" kern="1200" dirty="0" err="1" smtClean="0">
                <a:solidFill>
                  <a:schemeClr val="tx1"/>
                </a:solidFill>
                <a:latin typeface="+mn-lt"/>
                <a:ea typeface="+mn-ea"/>
                <a:cs typeface="+mn-cs"/>
              </a:rPr>
              <a:t>hỗ</a:t>
            </a:r>
            <a:r>
              <a:rPr lang="en-US" sz="2800" kern="1200" dirty="0" smtClean="0">
                <a:solidFill>
                  <a:schemeClr val="tx1"/>
                </a:solidFill>
                <a:latin typeface="+mn-lt"/>
                <a:ea typeface="+mn-ea"/>
                <a:cs typeface="+mn-cs"/>
              </a:rPr>
              <a:t> </a:t>
            </a:r>
            <a:r>
              <a:rPr lang="en-US" sz="2800" kern="1200" dirty="0" err="1" smtClean="0">
                <a:solidFill>
                  <a:schemeClr val="tx1"/>
                </a:solidFill>
                <a:latin typeface="+mn-lt"/>
                <a:ea typeface="+mn-ea"/>
                <a:cs typeface="+mn-cs"/>
              </a:rPr>
              <a:t>trợ</a:t>
            </a:r>
            <a:r>
              <a:rPr lang="en-US" sz="2800" kern="1200" dirty="0" smtClean="0">
                <a:solidFill>
                  <a:schemeClr val="tx1"/>
                </a:solidFill>
                <a:latin typeface="+mn-lt"/>
                <a:ea typeface="+mn-ea"/>
                <a:cs typeface="+mn-cs"/>
              </a:rPr>
              <a:t>:</a:t>
            </a:r>
          </a:p>
          <a:p>
            <a:pPr lvl="1">
              <a:buFont typeface="Arial" panose="020B0604020202020204" pitchFamily="34" charset="0"/>
              <a:buChar char="•"/>
            </a:pPr>
            <a:r>
              <a:rPr lang="en-US" sz="2600" kern="1200" dirty="0" smtClean="0">
                <a:solidFill>
                  <a:schemeClr val="tx1"/>
                </a:solidFill>
                <a:latin typeface="+mn-lt"/>
                <a:ea typeface="+mn-ea"/>
                <a:cs typeface="+mn-cs"/>
              </a:rPr>
              <a:t>Android APIs </a:t>
            </a:r>
            <a:r>
              <a:rPr lang="en-US" sz="2600" kern="1200" dirty="0" err="1" smtClean="0">
                <a:solidFill>
                  <a:schemeClr val="tx1"/>
                </a:solidFill>
                <a:latin typeface="+mn-lt"/>
                <a:ea typeface="+mn-ea"/>
                <a:cs typeface="+mn-cs"/>
              </a:rPr>
              <a:t>cho</a:t>
            </a:r>
            <a:r>
              <a:rPr lang="en-US" sz="2600" kern="1200" dirty="0" smtClean="0">
                <a:solidFill>
                  <a:schemeClr val="tx1"/>
                </a:solidFill>
                <a:latin typeface="+mn-lt"/>
                <a:ea typeface="+mn-ea"/>
                <a:cs typeface="+mn-cs"/>
              </a:rPr>
              <a:t> </a:t>
            </a:r>
            <a:r>
              <a:rPr lang="en-US" sz="2600" kern="1200" dirty="0" err="1" smtClean="0">
                <a:solidFill>
                  <a:schemeClr val="tx1"/>
                </a:solidFill>
                <a:latin typeface="+mn-lt"/>
                <a:ea typeface="+mn-ea"/>
                <a:cs typeface="+mn-cs"/>
              </a:rPr>
              <a:t>các</a:t>
            </a:r>
            <a:r>
              <a:rPr lang="en-US" sz="2600" kern="1200" dirty="0" smtClean="0">
                <a:solidFill>
                  <a:schemeClr val="tx1"/>
                </a:solidFill>
                <a:latin typeface="+mn-lt"/>
                <a:ea typeface="+mn-ea"/>
                <a:cs typeface="+mn-cs"/>
              </a:rPr>
              <a:t> </a:t>
            </a:r>
            <a:r>
              <a:rPr lang="en-US" sz="2600" kern="1200" dirty="0" err="1" smtClean="0">
                <a:solidFill>
                  <a:schemeClr val="tx1"/>
                </a:solidFill>
                <a:latin typeface="+mn-lt"/>
                <a:ea typeface="+mn-ea"/>
                <a:cs typeface="+mn-cs"/>
              </a:rPr>
              <a:t>ứng</a:t>
            </a:r>
            <a:r>
              <a:rPr lang="en-US" sz="2600" kern="1200" dirty="0" smtClean="0">
                <a:solidFill>
                  <a:schemeClr val="tx1"/>
                </a:solidFill>
                <a:latin typeface="+mn-lt"/>
                <a:ea typeface="+mn-ea"/>
                <a:cs typeface="+mn-cs"/>
              </a:rPr>
              <a:t> </a:t>
            </a:r>
            <a:r>
              <a:rPr lang="en-US" sz="2600" kern="1200" dirty="0" err="1" smtClean="0">
                <a:solidFill>
                  <a:schemeClr val="tx1"/>
                </a:solidFill>
                <a:latin typeface="+mn-lt"/>
                <a:ea typeface="+mn-ea"/>
                <a:cs typeface="+mn-cs"/>
              </a:rPr>
              <a:t>dụng</a:t>
            </a:r>
            <a:r>
              <a:rPr lang="en-US" sz="2600" kern="1200" dirty="0" smtClean="0">
                <a:solidFill>
                  <a:schemeClr val="tx1"/>
                </a:solidFill>
                <a:latin typeface="+mn-lt"/>
                <a:ea typeface="+mn-ea"/>
                <a:cs typeface="+mn-cs"/>
              </a:rPr>
              <a:t> Android.</a:t>
            </a:r>
          </a:p>
          <a:p>
            <a:pPr lvl="1">
              <a:buFont typeface="Arial" panose="020B0604020202020204" pitchFamily="34" charset="0"/>
              <a:buChar char="•"/>
            </a:pPr>
            <a:r>
              <a:rPr lang="en-US" sz="2600" kern="1200" dirty="0" smtClean="0">
                <a:solidFill>
                  <a:schemeClr val="tx1"/>
                </a:solidFill>
                <a:latin typeface="+mn-lt"/>
                <a:ea typeface="+mn-ea"/>
                <a:cs typeface="+mn-cs"/>
              </a:rPr>
              <a:t>REST API </a:t>
            </a:r>
            <a:r>
              <a:rPr lang="en-US" sz="2600" kern="1200" dirty="0" err="1" smtClean="0">
                <a:solidFill>
                  <a:schemeClr val="tx1"/>
                </a:solidFill>
                <a:latin typeface="+mn-lt"/>
                <a:ea typeface="+mn-ea"/>
                <a:cs typeface="+mn-cs"/>
              </a:rPr>
              <a:t>cho</a:t>
            </a:r>
            <a:r>
              <a:rPr lang="en-US" sz="2600" kern="1200" dirty="0" smtClean="0">
                <a:solidFill>
                  <a:schemeClr val="tx1"/>
                </a:solidFill>
                <a:latin typeface="+mn-lt"/>
                <a:ea typeface="+mn-ea"/>
                <a:cs typeface="+mn-cs"/>
              </a:rPr>
              <a:t> </a:t>
            </a:r>
            <a:r>
              <a:rPr lang="en-US" sz="2600" kern="1200" dirty="0" err="1" smtClean="0">
                <a:solidFill>
                  <a:schemeClr val="tx1"/>
                </a:solidFill>
                <a:latin typeface="+mn-lt"/>
                <a:ea typeface="+mn-ea"/>
                <a:cs typeface="+mn-cs"/>
              </a:rPr>
              <a:t>các</a:t>
            </a:r>
            <a:r>
              <a:rPr lang="en-US" sz="2600" kern="1200" dirty="0" smtClean="0">
                <a:solidFill>
                  <a:schemeClr val="tx1"/>
                </a:solidFill>
                <a:latin typeface="+mn-lt"/>
                <a:ea typeface="+mn-ea"/>
                <a:cs typeface="+mn-cs"/>
              </a:rPr>
              <a:t> </a:t>
            </a:r>
            <a:r>
              <a:rPr lang="en-US" sz="2600" kern="1200" dirty="0" err="1" smtClean="0">
                <a:solidFill>
                  <a:schemeClr val="tx1"/>
                </a:solidFill>
                <a:latin typeface="+mn-lt"/>
                <a:ea typeface="+mn-ea"/>
                <a:cs typeface="+mn-cs"/>
              </a:rPr>
              <a:t>ứng</a:t>
            </a:r>
            <a:r>
              <a:rPr lang="en-US" sz="2600" kern="1200" dirty="0" smtClean="0">
                <a:solidFill>
                  <a:schemeClr val="tx1"/>
                </a:solidFill>
                <a:latin typeface="+mn-lt"/>
                <a:ea typeface="+mn-ea"/>
                <a:cs typeface="+mn-cs"/>
              </a:rPr>
              <a:t> </a:t>
            </a:r>
            <a:r>
              <a:rPr lang="en-US" sz="2600" kern="1200" dirty="0" err="1" smtClean="0">
                <a:solidFill>
                  <a:schemeClr val="tx1"/>
                </a:solidFill>
                <a:latin typeface="+mn-lt"/>
                <a:ea typeface="+mn-ea"/>
                <a:cs typeface="+mn-cs"/>
              </a:rPr>
              <a:t>dụng</a:t>
            </a:r>
            <a:r>
              <a:rPr lang="en-US" sz="2600" kern="1200" dirty="0" smtClean="0">
                <a:solidFill>
                  <a:schemeClr val="tx1"/>
                </a:solidFill>
                <a:latin typeface="+mn-lt"/>
                <a:ea typeface="+mn-ea"/>
                <a:cs typeface="+mn-cs"/>
              </a:rPr>
              <a:t> </a:t>
            </a:r>
            <a:r>
              <a:rPr lang="en-US" sz="2600" kern="1200" dirty="0" err="1" smtClean="0">
                <a:solidFill>
                  <a:schemeClr val="tx1"/>
                </a:solidFill>
                <a:latin typeface="+mn-lt"/>
                <a:ea typeface="+mn-ea"/>
                <a:cs typeface="+mn-cs"/>
              </a:rPr>
              <a:t>nền</a:t>
            </a:r>
            <a:r>
              <a:rPr lang="en-US" sz="2600" kern="1200" dirty="0" smtClean="0">
                <a:solidFill>
                  <a:schemeClr val="tx1"/>
                </a:solidFill>
                <a:latin typeface="+mn-lt"/>
                <a:ea typeface="+mn-ea"/>
                <a:cs typeface="+mn-cs"/>
              </a:rPr>
              <a:t> </a:t>
            </a:r>
            <a:r>
              <a:rPr lang="en-US" sz="2600" kern="1200" dirty="0" err="1" smtClean="0">
                <a:solidFill>
                  <a:schemeClr val="tx1"/>
                </a:solidFill>
                <a:latin typeface="+mn-lt"/>
                <a:ea typeface="+mn-ea"/>
                <a:cs typeface="+mn-cs"/>
              </a:rPr>
              <a:t>tảng</a:t>
            </a:r>
            <a:r>
              <a:rPr lang="en-US" sz="2600" kern="1200" dirty="0" smtClean="0">
                <a:solidFill>
                  <a:schemeClr val="tx1"/>
                </a:solidFill>
                <a:latin typeface="+mn-lt"/>
                <a:ea typeface="+mn-ea"/>
                <a:cs typeface="+mn-cs"/>
              </a:rPr>
              <a:t> </a:t>
            </a:r>
            <a:r>
              <a:rPr lang="en-US" sz="2600" kern="1200" dirty="0" err="1" smtClean="0">
                <a:solidFill>
                  <a:schemeClr val="tx1"/>
                </a:solidFill>
                <a:latin typeface="+mn-lt"/>
                <a:ea typeface="+mn-ea"/>
                <a:cs typeface="+mn-cs"/>
              </a:rPr>
              <a:t>khác</a:t>
            </a:r>
            <a:r>
              <a:rPr lang="en-US" sz="26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17</a:t>
            </a:fld>
            <a:endParaRPr lang="en-US" altLang="vi-VN"/>
          </a:p>
        </p:txBody>
      </p:sp>
    </p:spTree>
    <p:extLst>
      <p:ext uri="{BB962C8B-B14F-4D97-AF65-F5344CB8AC3E}">
        <p14:creationId xmlns:p14="http://schemas.microsoft.com/office/powerpoint/2010/main" val="73845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t>Android APIs: </a:t>
            </a:r>
            <a:r>
              <a:rPr lang="en-US" sz="1200" b="0" i="0" kern="1200" err="1" smtClean="0">
                <a:solidFill>
                  <a:schemeClr val="tx1"/>
                </a:solidFill>
                <a:effectLst/>
                <a:latin typeface="+mn-lt"/>
                <a:ea typeface="+mn-ea"/>
                <a:cs typeface="+mn-cs"/>
              </a:rPr>
              <a:t>hỗ</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trợ</a:t>
            </a:r>
            <a:r>
              <a:rPr lang="en-US" sz="1200" b="0" i="0" kern="1200" smtClean="0">
                <a:solidFill>
                  <a:schemeClr val="tx1"/>
                </a:solidFill>
                <a:effectLst/>
                <a:latin typeface="+mn-lt"/>
                <a:ea typeface="+mn-ea"/>
                <a:cs typeface="+mn-cs"/>
              </a:rPr>
              <a:t> Android &gt;= 2.3 (API level 9)</a:t>
            </a:r>
            <a:endParaRPr lang="vi-VN"/>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18</a:t>
            </a:fld>
            <a:endParaRPr lang="en-US" altLang="vi-VN"/>
          </a:p>
        </p:txBody>
      </p:sp>
    </p:spTree>
    <p:extLst>
      <p:ext uri="{BB962C8B-B14F-4D97-AF65-F5344CB8AC3E}">
        <p14:creationId xmlns:p14="http://schemas.microsoft.com/office/powerpoint/2010/main" val="2334906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smtClean="0">
              <a:solidFill>
                <a:schemeClr val="tx1"/>
              </a:solidFill>
              <a:effectLst/>
              <a:latin typeface="+mn-lt"/>
              <a:ea typeface="+mn-ea"/>
              <a:cs typeface="+mn-cs"/>
            </a:endParaRPr>
          </a:p>
          <a:p>
            <a:pPr marL="171450" indent="-171450">
              <a:buFont typeface="Arial" panose="020B0604020202020204" pitchFamily="34" charset="0"/>
              <a:buChar char="•"/>
            </a:pPr>
            <a:r>
              <a:rPr lang="vi-VN" smtClean="0"/>
              <a:t>*</a:t>
            </a:r>
            <a:r>
              <a:rPr lang="vi-VN" err="1" smtClean="0"/>
              <a:t>Sensors</a:t>
            </a:r>
            <a:r>
              <a:rPr lang="vi-VN" smtClean="0"/>
              <a:t> API</a:t>
            </a:r>
            <a:r>
              <a:rPr lang="en-US" smtClean="0"/>
              <a:t>: </a:t>
            </a:r>
            <a:r>
              <a:rPr lang="vi-VN" smtClean="0"/>
              <a:t>cung </a:t>
            </a:r>
            <a:r>
              <a:rPr lang="vi-VN" err="1" smtClean="0"/>
              <a:t>cấp</a:t>
            </a:r>
            <a:r>
              <a:rPr lang="vi-VN" smtClean="0"/>
              <a:t> </a:t>
            </a:r>
            <a:r>
              <a:rPr lang="vi-VN" err="1" smtClean="0"/>
              <a:t>quyền</a:t>
            </a:r>
            <a:r>
              <a:rPr lang="vi-VN" baseline="0" smtClean="0"/>
              <a:t> </a:t>
            </a:r>
            <a:r>
              <a:rPr lang="vi-VN" smtClean="0"/>
              <a:t>truy </a:t>
            </a:r>
            <a:r>
              <a:rPr lang="vi-VN" err="1" smtClean="0"/>
              <a:t>cập</a:t>
            </a:r>
            <a:r>
              <a:rPr lang="vi-VN" smtClean="0"/>
              <a:t> </a:t>
            </a:r>
            <a:r>
              <a:rPr lang="vi-VN" err="1" smtClean="0"/>
              <a:t>đến</a:t>
            </a:r>
            <a:r>
              <a:rPr lang="vi-VN" smtClean="0"/>
              <a:t> </a:t>
            </a:r>
            <a:r>
              <a:rPr lang="vi-VN" err="1" smtClean="0"/>
              <a:t>các</a:t>
            </a:r>
            <a:r>
              <a:rPr lang="vi-VN" smtClean="0"/>
              <a:t> </a:t>
            </a:r>
            <a:r>
              <a:rPr lang="vi-VN" err="1" smtClean="0"/>
              <a:t>dòng</a:t>
            </a:r>
            <a:r>
              <a:rPr lang="vi-VN" smtClean="0"/>
              <a:t> </a:t>
            </a:r>
            <a:r>
              <a:rPr lang="vi-VN" err="1" smtClean="0"/>
              <a:t>dữ</a:t>
            </a:r>
            <a:r>
              <a:rPr lang="vi-VN" smtClean="0"/>
              <a:t> </a:t>
            </a:r>
            <a:r>
              <a:rPr lang="vi-VN" err="1" smtClean="0"/>
              <a:t>liệu</a:t>
            </a:r>
            <a:r>
              <a:rPr lang="vi-VN" smtClean="0"/>
              <a:t> </a:t>
            </a:r>
            <a:r>
              <a:rPr lang="vi-VN" err="1" smtClean="0"/>
              <a:t>từ</a:t>
            </a:r>
            <a:r>
              <a:rPr lang="vi-VN" smtClean="0"/>
              <a:t> </a:t>
            </a:r>
            <a:r>
              <a:rPr lang="vi-VN" err="1" smtClean="0"/>
              <a:t>các</a:t>
            </a:r>
            <a:r>
              <a:rPr lang="vi-VN" smtClean="0"/>
              <a:t> </a:t>
            </a:r>
            <a:r>
              <a:rPr lang="vi-VN" err="1" smtClean="0"/>
              <a:t>cảm</a:t>
            </a:r>
            <a:r>
              <a:rPr lang="vi-VN" smtClean="0"/>
              <a:t> </a:t>
            </a:r>
            <a:r>
              <a:rPr lang="vi-VN" err="1" smtClean="0"/>
              <a:t>biến</a:t>
            </a:r>
            <a:r>
              <a:rPr lang="vi-VN" smtClean="0"/>
              <a:t> </a:t>
            </a:r>
            <a:r>
              <a:rPr lang="vi-VN" err="1" smtClean="0"/>
              <a:t>có</a:t>
            </a:r>
            <a:r>
              <a:rPr lang="vi-VN" smtClean="0"/>
              <a:t> </a:t>
            </a:r>
            <a:r>
              <a:rPr lang="vi-VN" err="1" smtClean="0"/>
              <a:t>sẵn</a:t>
            </a:r>
            <a:r>
              <a:rPr lang="vi-VN" smtClean="0"/>
              <a:t> trên </a:t>
            </a:r>
            <a:r>
              <a:rPr lang="vi-VN" err="1" smtClean="0"/>
              <a:t>thiết</a:t>
            </a:r>
            <a:r>
              <a:rPr lang="vi-VN" smtClean="0"/>
              <a:t> </a:t>
            </a:r>
            <a:r>
              <a:rPr lang="vi-VN" err="1" smtClean="0"/>
              <a:t>bị</a:t>
            </a:r>
            <a:r>
              <a:rPr lang="vi-VN" smtClean="0"/>
              <a:t> </a:t>
            </a:r>
            <a:r>
              <a:rPr lang="vi-VN" err="1" smtClean="0"/>
              <a:t>Android</a:t>
            </a:r>
            <a:r>
              <a:rPr lang="vi-VN" smtClean="0"/>
              <a:t> </a:t>
            </a:r>
            <a:r>
              <a:rPr lang="vi-VN" err="1" smtClean="0"/>
              <a:t>và</a:t>
            </a:r>
            <a:r>
              <a:rPr lang="vi-VN" smtClean="0"/>
              <a:t> </a:t>
            </a:r>
            <a:r>
              <a:rPr lang="vi-VN" err="1" smtClean="0"/>
              <a:t>từ</a:t>
            </a:r>
            <a:r>
              <a:rPr lang="vi-VN" smtClean="0"/>
              <a:t> </a:t>
            </a:r>
            <a:r>
              <a:rPr lang="vi-VN" err="1" smtClean="0"/>
              <a:t>các</a:t>
            </a:r>
            <a:r>
              <a:rPr lang="vi-VN" smtClean="0"/>
              <a:t> </a:t>
            </a:r>
            <a:r>
              <a:rPr lang="vi-VN" err="1" smtClean="0"/>
              <a:t>cảm</a:t>
            </a:r>
            <a:r>
              <a:rPr lang="vi-VN" smtClean="0"/>
              <a:t> </a:t>
            </a:r>
            <a:r>
              <a:rPr lang="vi-VN" err="1" smtClean="0"/>
              <a:t>biến</a:t>
            </a:r>
            <a:r>
              <a:rPr lang="vi-VN" smtClean="0"/>
              <a:t> </a:t>
            </a:r>
            <a:r>
              <a:rPr lang="vi-VN" err="1" smtClean="0"/>
              <a:t>có</a:t>
            </a:r>
            <a:r>
              <a:rPr lang="vi-VN" smtClean="0"/>
              <a:t> </a:t>
            </a:r>
            <a:r>
              <a:rPr lang="vi-VN" err="1" smtClean="0"/>
              <a:t>sẵn</a:t>
            </a:r>
            <a:r>
              <a:rPr lang="vi-VN" smtClean="0"/>
              <a:t> trong </a:t>
            </a:r>
            <a:r>
              <a:rPr lang="vi-VN" err="1" smtClean="0"/>
              <a:t>các</a:t>
            </a:r>
            <a:r>
              <a:rPr lang="vi-VN" smtClean="0"/>
              <a:t> </a:t>
            </a:r>
            <a:r>
              <a:rPr lang="vi-VN" err="1" smtClean="0"/>
              <a:t>thiết</a:t>
            </a:r>
            <a:r>
              <a:rPr lang="vi-VN" smtClean="0"/>
              <a:t> </a:t>
            </a:r>
            <a:r>
              <a:rPr lang="vi-VN" err="1" smtClean="0"/>
              <a:t>bị</a:t>
            </a:r>
            <a:r>
              <a:rPr lang="vi-VN" smtClean="0"/>
              <a:t> </a:t>
            </a:r>
            <a:r>
              <a:rPr lang="vi-VN" err="1" smtClean="0"/>
              <a:t>đồng</a:t>
            </a:r>
            <a:r>
              <a:rPr lang="vi-VN" smtClean="0"/>
              <a:t> </a:t>
            </a:r>
            <a:r>
              <a:rPr lang="vi-VN" err="1" smtClean="0"/>
              <a:t>hành</a:t>
            </a:r>
            <a:r>
              <a:rPr lang="vi-VN" smtClean="0"/>
              <a:t>, </a:t>
            </a:r>
            <a:r>
              <a:rPr lang="vi-VN" err="1" smtClean="0"/>
              <a:t>chẳng</a:t>
            </a:r>
            <a:r>
              <a:rPr lang="vi-VN" smtClean="0"/>
              <a:t> </a:t>
            </a:r>
            <a:r>
              <a:rPr lang="vi-VN" err="1" smtClean="0"/>
              <a:t>hạn</a:t>
            </a:r>
            <a:r>
              <a:rPr lang="vi-VN" smtClean="0"/>
              <a:t> như </a:t>
            </a:r>
            <a:r>
              <a:rPr lang="vi-VN" err="1" smtClean="0"/>
              <a:t>wearables</a:t>
            </a:r>
            <a:r>
              <a:rPr lang="vi-VN" smtClean="0"/>
              <a:t>.</a:t>
            </a:r>
            <a:endParaRPr lang="en-US" smtClean="0"/>
          </a:p>
          <a:p>
            <a:pPr marL="171450" indent="-171450">
              <a:buFont typeface="Arial" panose="020B0604020202020204" pitchFamily="34" charset="0"/>
              <a:buChar char="•"/>
            </a:pPr>
            <a:r>
              <a:rPr lang="vi-VN" err="1" smtClean="0"/>
              <a:t>Recording</a:t>
            </a:r>
            <a:r>
              <a:rPr lang="vi-VN" smtClean="0"/>
              <a:t> API</a:t>
            </a:r>
            <a:r>
              <a:rPr lang="en-US" smtClean="0"/>
              <a:t>: </a:t>
            </a:r>
            <a:r>
              <a:rPr lang="vi-VN" smtClean="0"/>
              <a:t>cung </a:t>
            </a:r>
            <a:r>
              <a:rPr lang="vi-VN" err="1" smtClean="0"/>
              <a:t>cấp</a:t>
            </a:r>
            <a:r>
              <a:rPr lang="vi-VN" smtClean="0"/>
              <a:t> lưu </a:t>
            </a:r>
            <a:r>
              <a:rPr lang="vi-VN" err="1" smtClean="0"/>
              <a:t>trữ</a:t>
            </a:r>
            <a:r>
              <a:rPr lang="vi-VN" smtClean="0"/>
              <a:t> </a:t>
            </a:r>
            <a:r>
              <a:rPr lang="vi-VN" err="1" smtClean="0"/>
              <a:t>tự</a:t>
            </a:r>
            <a:r>
              <a:rPr lang="vi-VN" smtClean="0"/>
              <a:t> </a:t>
            </a:r>
            <a:r>
              <a:rPr lang="vi-VN" err="1" smtClean="0"/>
              <a:t>động</a:t>
            </a:r>
            <a:r>
              <a:rPr lang="vi-VN" smtClean="0"/>
              <a:t> cho </a:t>
            </a:r>
            <a:r>
              <a:rPr lang="vi-VN" err="1" smtClean="0"/>
              <a:t>các</a:t>
            </a:r>
            <a:r>
              <a:rPr lang="vi-VN" smtClean="0"/>
              <a:t> </a:t>
            </a:r>
            <a:r>
              <a:rPr lang="vi-VN" err="1" smtClean="0"/>
              <a:t>dữ</a:t>
            </a:r>
            <a:r>
              <a:rPr lang="vi-VN" smtClean="0"/>
              <a:t> </a:t>
            </a:r>
            <a:r>
              <a:rPr lang="vi-VN" err="1" smtClean="0"/>
              <a:t>liệu</a:t>
            </a:r>
            <a:r>
              <a:rPr lang="vi-VN" smtClean="0"/>
              <a:t> </a:t>
            </a:r>
            <a:r>
              <a:rPr lang="vi-VN" err="1" smtClean="0"/>
              <a:t>tập</a:t>
            </a:r>
            <a:r>
              <a:rPr lang="vi-VN" smtClean="0"/>
              <a:t> </a:t>
            </a:r>
            <a:r>
              <a:rPr lang="vi-VN" err="1" smtClean="0"/>
              <a:t>thể</a:t>
            </a:r>
            <a:r>
              <a:rPr lang="vi-VN" smtClean="0"/>
              <a:t> </a:t>
            </a:r>
            <a:r>
              <a:rPr lang="vi-VN" err="1" smtClean="0"/>
              <a:t>dục</a:t>
            </a:r>
            <a:r>
              <a:rPr lang="vi-VN" smtClean="0"/>
              <a:t> </a:t>
            </a:r>
            <a:r>
              <a:rPr lang="vi-VN" err="1" smtClean="0"/>
              <a:t>bằng</a:t>
            </a:r>
            <a:r>
              <a:rPr lang="vi-VN" smtClean="0"/>
              <a:t> </a:t>
            </a:r>
            <a:r>
              <a:rPr lang="vi-VN" err="1" smtClean="0"/>
              <a:t>việc</a:t>
            </a:r>
            <a:r>
              <a:rPr lang="vi-VN" baseline="0" smtClean="0"/>
              <a:t> </a:t>
            </a:r>
            <a:r>
              <a:rPr lang="vi-VN" smtClean="0"/>
              <a:t>đăng </a:t>
            </a:r>
            <a:r>
              <a:rPr lang="vi-VN" err="1" smtClean="0"/>
              <a:t>ký</a:t>
            </a:r>
            <a:r>
              <a:rPr lang="vi-VN" smtClean="0"/>
              <a:t>.</a:t>
            </a:r>
            <a:endParaRPr lang="en-US" smtClean="0"/>
          </a:p>
          <a:p>
            <a:pPr marL="171450" indent="-171450">
              <a:buFont typeface="Arial" panose="020B0604020202020204" pitchFamily="34" charset="0"/>
              <a:buChar char="•"/>
            </a:pPr>
            <a:r>
              <a:rPr lang="vi-VN" smtClean="0"/>
              <a:t>*</a:t>
            </a:r>
            <a:r>
              <a:rPr lang="vi-VN" err="1" smtClean="0"/>
              <a:t>History</a:t>
            </a:r>
            <a:r>
              <a:rPr lang="vi-VN" smtClean="0"/>
              <a:t> API </a:t>
            </a:r>
            <a:r>
              <a:rPr lang="en-US" smtClean="0"/>
              <a:t>: </a:t>
            </a:r>
            <a:r>
              <a:rPr lang="en-US" err="1" smtClean="0"/>
              <a:t>cung</a:t>
            </a:r>
            <a:r>
              <a:rPr lang="en-US" smtClean="0"/>
              <a:t> </a:t>
            </a:r>
            <a:r>
              <a:rPr lang="en-US" err="1" smtClean="0"/>
              <a:t>cấp</a:t>
            </a:r>
            <a:r>
              <a:rPr lang="en-US" smtClean="0"/>
              <a:t> </a:t>
            </a:r>
            <a:r>
              <a:rPr lang="en-US" err="1" smtClean="0"/>
              <a:t>quyền</a:t>
            </a:r>
            <a:r>
              <a:rPr lang="en-US" smtClean="0"/>
              <a:t> </a:t>
            </a:r>
            <a:r>
              <a:rPr lang="en-US" err="1" smtClean="0"/>
              <a:t>truy</a:t>
            </a:r>
            <a:r>
              <a:rPr lang="en-US" smtClean="0"/>
              <a:t> </a:t>
            </a:r>
            <a:r>
              <a:rPr lang="en-US" err="1" smtClean="0"/>
              <a:t>cập</a:t>
            </a:r>
            <a:r>
              <a:rPr lang="en-US" smtClean="0"/>
              <a:t> </a:t>
            </a:r>
            <a:r>
              <a:rPr lang="en-US" err="1" smtClean="0"/>
              <a:t>vào</a:t>
            </a:r>
            <a:r>
              <a:rPr lang="en-US" smtClean="0"/>
              <a:t> </a:t>
            </a:r>
            <a:r>
              <a:rPr lang="en-US" err="1" smtClean="0"/>
              <a:t>lịch</a:t>
            </a:r>
            <a:r>
              <a:rPr lang="en-US" smtClean="0"/>
              <a:t> </a:t>
            </a:r>
            <a:r>
              <a:rPr lang="en-US" err="1" smtClean="0"/>
              <a:t>sử</a:t>
            </a:r>
            <a:r>
              <a:rPr lang="en-US" smtClean="0"/>
              <a:t> fitness vs</a:t>
            </a:r>
            <a:r>
              <a:rPr lang="en-US" baseline="0" smtClean="0"/>
              <a:t> </a:t>
            </a:r>
            <a:r>
              <a:rPr lang="en-US" baseline="0" err="1" smtClean="0"/>
              <a:t>các</a:t>
            </a:r>
            <a:r>
              <a:rPr lang="en-US" baseline="0" smtClean="0"/>
              <a:t> </a:t>
            </a:r>
            <a:r>
              <a:rPr lang="en-US" baseline="0" err="1" smtClean="0"/>
              <a:t>thao</a:t>
            </a:r>
            <a:r>
              <a:rPr lang="en-US" baseline="0" smtClean="0"/>
              <a:t> </a:t>
            </a:r>
            <a:r>
              <a:rPr lang="en-US" baseline="0" err="1" smtClean="0"/>
              <a:t>tác</a:t>
            </a:r>
            <a:r>
              <a:rPr lang="en-US" baseline="0" smtClean="0"/>
              <a:t>: </a:t>
            </a:r>
            <a:r>
              <a:rPr lang="en-US" baseline="0" err="1" smtClean="0"/>
              <a:t>đọc</a:t>
            </a:r>
            <a:r>
              <a:rPr lang="en-US" baseline="0" smtClean="0"/>
              <a:t>, </a:t>
            </a:r>
            <a:r>
              <a:rPr lang="en-US" baseline="0" err="1" smtClean="0"/>
              <a:t>ghi</a:t>
            </a:r>
            <a:r>
              <a:rPr lang="en-US" baseline="0" smtClean="0"/>
              <a:t>, </a:t>
            </a:r>
            <a:r>
              <a:rPr lang="en-US" baseline="0" err="1" smtClean="0"/>
              <a:t>xóa</a:t>
            </a:r>
            <a:r>
              <a:rPr lang="en-US" baseline="0" smtClean="0"/>
              <a:t>, </a:t>
            </a:r>
            <a:r>
              <a:rPr lang="en-US" baseline="0" err="1" smtClean="0"/>
              <a:t>sửa</a:t>
            </a:r>
            <a:r>
              <a:rPr lang="en-US" baseline="0" smtClean="0"/>
              <a:t> </a:t>
            </a:r>
            <a:r>
              <a:rPr lang="en-US" baseline="0" err="1" smtClean="0"/>
              <a:t>dữ</a:t>
            </a:r>
            <a:r>
              <a:rPr lang="en-US" baseline="0" smtClean="0"/>
              <a:t> </a:t>
            </a:r>
            <a:r>
              <a:rPr lang="en-US" baseline="0" err="1" smtClean="0"/>
              <a:t>liệu</a:t>
            </a:r>
            <a:endParaRPr lang="en-US" smtClean="0"/>
          </a:p>
          <a:p>
            <a:pPr marL="171450" indent="-171450">
              <a:buFont typeface="Arial" panose="020B0604020202020204" pitchFamily="34" charset="0"/>
              <a:buChar char="•"/>
            </a:pPr>
            <a:r>
              <a:rPr lang="vi-VN" smtClean="0"/>
              <a:t>*</a:t>
            </a:r>
            <a:r>
              <a:rPr lang="vi-VN" err="1" smtClean="0"/>
              <a:t>Sessions</a:t>
            </a:r>
            <a:r>
              <a:rPr lang="vi-VN" smtClean="0"/>
              <a:t> API: </a:t>
            </a:r>
            <a:r>
              <a:rPr lang="en-US" smtClean="0"/>
              <a:t>API provides functionality to store fitness data with session metadata</a:t>
            </a:r>
            <a:endParaRPr lang="vi-VN" smtClean="0"/>
          </a:p>
          <a:p>
            <a:pPr marL="171450" indent="-171450">
              <a:buFont typeface="Arial" panose="020B0604020202020204" pitchFamily="34" charset="0"/>
              <a:buChar char="•"/>
            </a:pPr>
            <a:r>
              <a:rPr lang="vi-VN" err="1" smtClean="0"/>
              <a:t>Bluetooth</a:t>
            </a:r>
            <a:r>
              <a:rPr lang="vi-VN" smtClean="0"/>
              <a:t> </a:t>
            </a:r>
            <a:r>
              <a:rPr lang="vi-VN" err="1" smtClean="0"/>
              <a:t>Low</a:t>
            </a:r>
            <a:r>
              <a:rPr lang="vi-VN" smtClean="0"/>
              <a:t> </a:t>
            </a:r>
            <a:r>
              <a:rPr lang="vi-VN" err="1" smtClean="0"/>
              <a:t>Energy</a:t>
            </a:r>
            <a:r>
              <a:rPr lang="vi-VN" smtClean="0"/>
              <a:t> API: cung </a:t>
            </a:r>
            <a:r>
              <a:rPr lang="vi-VN" err="1" smtClean="0"/>
              <a:t>cấp</a:t>
            </a:r>
            <a:r>
              <a:rPr lang="vi-VN" smtClean="0"/>
              <a:t> </a:t>
            </a:r>
            <a:r>
              <a:rPr lang="vi-VN" err="1" smtClean="0"/>
              <a:t>quyền</a:t>
            </a:r>
            <a:r>
              <a:rPr lang="vi-VN" smtClean="0"/>
              <a:t> truy </a:t>
            </a:r>
            <a:r>
              <a:rPr lang="vi-VN" err="1" smtClean="0"/>
              <a:t>cập</a:t>
            </a:r>
            <a:r>
              <a:rPr lang="vi-VN" smtClean="0"/>
              <a:t> </a:t>
            </a:r>
            <a:r>
              <a:rPr lang="vi-VN" err="1" smtClean="0"/>
              <a:t>vào</a:t>
            </a:r>
            <a:r>
              <a:rPr lang="vi-VN" smtClean="0"/>
              <a:t> </a:t>
            </a:r>
            <a:r>
              <a:rPr lang="vi-VN" err="1" smtClean="0"/>
              <a:t>bộ</a:t>
            </a:r>
            <a:r>
              <a:rPr lang="vi-VN" smtClean="0"/>
              <a:t> </a:t>
            </a:r>
            <a:r>
              <a:rPr lang="vi-VN" err="1" smtClean="0"/>
              <a:t>cảm</a:t>
            </a:r>
            <a:r>
              <a:rPr lang="vi-VN" smtClean="0"/>
              <a:t> </a:t>
            </a:r>
            <a:r>
              <a:rPr lang="vi-VN" err="1" smtClean="0"/>
              <a:t>biến</a:t>
            </a:r>
            <a:r>
              <a:rPr lang="vi-VN" smtClean="0"/>
              <a:t> </a:t>
            </a:r>
            <a:r>
              <a:rPr lang="vi-VN" err="1" smtClean="0"/>
              <a:t>Bluetooth</a:t>
            </a:r>
            <a:r>
              <a:rPr lang="vi-VN" smtClean="0"/>
              <a:t> </a:t>
            </a:r>
            <a:r>
              <a:rPr lang="vi-VN" err="1" smtClean="0"/>
              <a:t>Low</a:t>
            </a:r>
            <a:r>
              <a:rPr lang="vi-VN" smtClean="0"/>
              <a:t> </a:t>
            </a:r>
            <a:r>
              <a:rPr lang="vi-VN" err="1" smtClean="0"/>
              <a:t>Energy</a:t>
            </a:r>
            <a:r>
              <a:rPr lang="vi-VN" smtClean="0"/>
              <a:t> trong </a:t>
            </a:r>
            <a:r>
              <a:rPr lang="vi-VN" err="1" smtClean="0"/>
              <a:t>Google</a:t>
            </a:r>
            <a:r>
              <a:rPr lang="vi-VN" smtClean="0"/>
              <a:t> </a:t>
            </a:r>
            <a:r>
              <a:rPr lang="vi-VN" err="1" smtClean="0"/>
              <a:t>Fit</a:t>
            </a:r>
            <a:r>
              <a:rPr lang="vi-VN" smtClean="0"/>
              <a:t>. Cho</a:t>
            </a:r>
            <a:r>
              <a:rPr lang="vi-VN" baseline="0" smtClean="0"/>
              <a:t> </a:t>
            </a:r>
            <a:r>
              <a:rPr lang="vi-VN" baseline="0" err="1" smtClean="0"/>
              <a:t>phép</a:t>
            </a:r>
            <a:r>
              <a:rPr lang="vi-VN" baseline="0" smtClean="0"/>
              <a:t> </a:t>
            </a:r>
            <a:r>
              <a:rPr lang="vi-VN" err="1" smtClean="0"/>
              <a:t>tìm</a:t>
            </a:r>
            <a:r>
              <a:rPr lang="vi-VN" smtClean="0"/>
              <a:t> </a:t>
            </a:r>
            <a:r>
              <a:rPr lang="vi-VN" err="1" smtClean="0"/>
              <a:t>kiếm</a:t>
            </a:r>
            <a:r>
              <a:rPr lang="vi-VN" smtClean="0"/>
              <a:t> </a:t>
            </a:r>
            <a:r>
              <a:rPr lang="vi-VN" err="1" smtClean="0"/>
              <a:t>các</a:t>
            </a:r>
            <a:r>
              <a:rPr lang="vi-VN" smtClean="0"/>
              <a:t> </a:t>
            </a:r>
            <a:r>
              <a:rPr lang="vi-VN" err="1" smtClean="0"/>
              <a:t>thiết</a:t>
            </a:r>
            <a:r>
              <a:rPr lang="vi-VN" smtClean="0"/>
              <a:t> </a:t>
            </a:r>
            <a:r>
              <a:rPr lang="vi-VN" err="1" smtClean="0"/>
              <a:t>bị</a:t>
            </a:r>
            <a:r>
              <a:rPr lang="vi-VN" smtClean="0"/>
              <a:t> BLE </a:t>
            </a:r>
            <a:r>
              <a:rPr lang="vi-VN" err="1" smtClean="0"/>
              <a:t>có</a:t>
            </a:r>
            <a:r>
              <a:rPr lang="vi-VN" smtClean="0"/>
              <a:t> </a:t>
            </a:r>
            <a:r>
              <a:rPr lang="vi-VN" err="1" smtClean="0"/>
              <a:t>sẵn</a:t>
            </a:r>
            <a:r>
              <a:rPr lang="vi-VN" smtClean="0"/>
              <a:t> </a:t>
            </a:r>
            <a:r>
              <a:rPr lang="vi-VN" err="1" smtClean="0"/>
              <a:t>và</a:t>
            </a:r>
            <a:r>
              <a:rPr lang="vi-VN" smtClean="0"/>
              <a:t> </a:t>
            </a:r>
            <a:r>
              <a:rPr lang="vi-VN" err="1" smtClean="0"/>
              <a:t>để</a:t>
            </a:r>
            <a:r>
              <a:rPr lang="vi-VN" smtClean="0"/>
              <a:t> lưu </a:t>
            </a:r>
            <a:r>
              <a:rPr lang="vi-VN" err="1" smtClean="0"/>
              <a:t>trữ</a:t>
            </a:r>
            <a:r>
              <a:rPr lang="vi-VN" smtClean="0"/>
              <a:t> </a:t>
            </a:r>
            <a:r>
              <a:rPr lang="vi-VN" err="1" smtClean="0"/>
              <a:t>dữ</a:t>
            </a:r>
            <a:r>
              <a:rPr lang="vi-VN" smtClean="0"/>
              <a:t> </a:t>
            </a:r>
            <a:r>
              <a:rPr lang="vi-VN" err="1" smtClean="0"/>
              <a:t>liệu</a:t>
            </a:r>
            <a:r>
              <a:rPr lang="vi-VN" baseline="0" smtClean="0"/>
              <a:t> </a:t>
            </a:r>
            <a:r>
              <a:rPr lang="vi-VN" baseline="0" err="1" smtClean="0"/>
              <a:t>vào</a:t>
            </a:r>
            <a:r>
              <a:rPr lang="vi-VN" baseline="0" smtClean="0"/>
              <a:t> </a:t>
            </a:r>
            <a:r>
              <a:rPr lang="vi-VN" baseline="0" err="1" smtClean="0"/>
              <a:t>fitness</a:t>
            </a:r>
            <a:r>
              <a:rPr lang="vi-VN" baseline="0" smtClean="0"/>
              <a:t> </a:t>
            </a:r>
            <a:r>
              <a:rPr lang="vi-VN" baseline="0" err="1" smtClean="0"/>
              <a:t>store</a:t>
            </a:r>
            <a:r>
              <a:rPr lang="vi-VN" baseline="0" smtClean="0"/>
              <a:t> .</a:t>
            </a:r>
          </a:p>
          <a:p>
            <a:pPr marL="171450" indent="-171450">
              <a:buFont typeface="Arial" panose="020B0604020202020204" pitchFamily="34" charset="0"/>
              <a:buChar char="•"/>
            </a:pPr>
            <a:r>
              <a:rPr lang="vi-VN" err="1" smtClean="0"/>
              <a:t>Config</a:t>
            </a:r>
            <a:r>
              <a:rPr lang="vi-VN" smtClean="0"/>
              <a:t> API: cung </a:t>
            </a:r>
            <a:r>
              <a:rPr lang="vi-VN" err="1" smtClean="0"/>
              <a:t>cấp</a:t>
            </a:r>
            <a:r>
              <a:rPr lang="vi-VN" smtClean="0"/>
              <a:t> </a:t>
            </a:r>
            <a:r>
              <a:rPr lang="vi-VN" err="1" smtClean="0"/>
              <a:t>kiểu</a:t>
            </a:r>
            <a:r>
              <a:rPr lang="vi-VN" smtClean="0"/>
              <a:t> </a:t>
            </a:r>
            <a:r>
              <a:rPr lang="vi-VN" err="1" smtClean="0"/>
              <a:t>dữ</a:t>
            </a:r>
            <a:r>
              <a:rPr lang="vi-VN" smtClean="0"/>
              <a:t> </a:t>
            </a:r>
            <a:r>
              <a:rPr lang="vi-VN" err="1" smtClean="0"/>
              <a:t>liệu</a:t>
            </a:r>
            <a:r>
              <a:rPr lang="vi-VN" smtClean="0"/>
              <a:t> </a:t>
            </a:r>
            <a:r>
              <a:rPr lang="vi-VN" err="1" smtClean="0"/>
              <a:t>tùy</a:t>
            </a:r>
            <a:r>
              <a:rPr lang="vi-VN" baseline="0" smtClean="0"/>
              <a:t> </a:t>
            </a:r>
            <a:r>
              <a:rPr lang="vi-VN" baseline="0" err="1" smtClean="0"/>
              <a:t>biến</a:t>
            </a:r>
            <a:r>
              <a:rPr lang="vi-VN" baseline="0" smtClean="0"/>
              <a:t>(</a:t>
            </a:r>
            <a:r>
              <a:rPr lang="vi-VN" baseline="0" err="1" smtClean="0"/>
              <a:t>custom</a:t>
            </a:r>
            <a:r>
              <a:rPr lang="vi-VN" baseline="0" smtClean="0"/>
              <a:t> )</a:t>
            </a:r>
            <a:r>
              <a:rPr lang="vi-VN" smtClean="0"/>
              <a:t> </a:t>
            </a:r>
            <a:r>
              <a:rPr lang="vi-VN" err="1" smtClean="0"/>
              <a:t>và</a:t>
            </a:r>
            <a:r>
              <a:rPr lang="vi-VN" smtClean="0"/>
              <a:t> </a:t>
            </a:r>
            <a:r>
              <a:rPr lang="vi-VN" err="1" smtClean="0"/>
              <a:t>các</a:t>
            </a:r>
            <a:r>
              <a:rPr lang="vi-VN" smtClean="0"/>
              <a:t> </a:t>
            </a:r>
            <a:r>
              <a:rPr lang="vi-VN" err="1" smtClean="0"/>
              <a:t>thiết</a:t>
            </a:r>
            <a:r>
              <a:rPr lang="vi-VN" smtClean="0"/>
              <a:t> </a:t>
            </a:r>
            <a:r>
              <a:rPr lang="vi-VN" err="1" smtClean="0"/>
              <a:t>lập</a:t>
            </a:r>
            <a:r>
              <a:rPr lang="vi-VN" smtClean="0"/>
              <a:t> </a:t>
            </a:r>
            <a:r>
              <a:rPr lang="vi-VN" err="1" smtClean="0"/>
              <a:t>bổ</a:t>
            </a:r>
            <a:r>
              <a:rPr lang="vi-VN" smtClean="0"/>
              <a:t> sung cho </a:t>
            </a:r>
            <a:r>
              <a:rPr lang="vi-VN" err="1" smtClean="0"/>
              <a:t>Google</a:t>
            </a:r>
            <a:r>
              <a:rPr lang="vi-VN" smtClean="0"/>
              <a:t> </a:t>
            </a:r>
            <a:r>
              <a:rPr lang="vi-VN" err="1" smtClean="0"/>
              <a:t>Fit</a:t>
            </a:r>
            <a:r>
              <a:rPr lang="vi-VN" smtClean="0"/>
              <a:t>.</a:t>
            </a:r>
          </a:p>
          <a:p>
            <a:r>
              <a:rPr lang="vi-VN" err="1" smtClean="0"/>
              <a:t>các</a:t>
            </a:r>
            <a:endParaRPr lang="vi-VN" smtClean="0"/>
          </a:p>
          <a:p>
            <a:r>
              <a:rPr lang="vi-VN" err="1" smtClean="0"/>
              <a:t>Google</a:t>
            </a:r>
            <a:r>
              <a:rPr lang="vi-VN" smtClean="0"/>
              <a:t> </a:t>
            </a:r>
            <a:r>
              <a:rPr lang="vi-VN" err="1" smtClean="0"/>
              <a:t>Fit</a:t>
            </a:r>
            <a:r>
              <a:rPr lang="vi-VN" smtClean="0"/>
              <a:t> </a:t>
            </a:r>
            <a:r>
              <a:rPr lang="vi-VN" err="1" smtClean="0"/>
              <a:t>hỗ</a:t>
            </a:r>
            <a:r>
              <a:rPr lang="vi-VN" smtClean="0"/>
              <a:t> </a:t>
            </a:r>
            <a:r>
              <a:rPr lang="vi-VN" err="1" smtClean="0"/>
              <a:t>trợ</a:t>
            </a:r>
            <a:r>
              <a:rPr lang="vi-VN" smtClean="0"/>
              <a:t> </a:t>
            </a:r>
            <a:r>
              <a:rPr lang="vi-VN" err="1" smtClean="0"/>
              <a:t>các</a:t>
            </a:r>
            <a:r>
              <a:rPr lang="vi-VN" smtClean="0"/>
              <a:t> </a:t>
            </a:r>
            <a:r>
              <a:rPr lang="vi-VN" err="1" smtClean="0"/>
              <a:t>bộ</a:t>
            </a:r>
            <a:r>
              <a:rPr lang="vi-VN" smtClean="0"/>
              <a:t> </a:t>
            </a:r>
            <a:r>
              <a:rPr lang="vi-VN" err="1" smtClean="0"/>
              <a:t>cảm</a:t>
            </a:r>
            <a:r>
              <a:rPr lang="vi-VN" smtClean="0"/>
              <a:t> </a:t>
            </a:r>
            <a:r>
              <a:rPr lang="vi-VN" err="1" smtClean="0"/>
              <a:t>biến</a:t>
            </a:r>
            <a:r>
              <a:rPr lang="vi-VN" smtClean="0"/>
              <a:t> trên </a:t>
            </a:r>
            <a:r>
              <a:rPr lang="vi-VN" err="1" smtClean="0"/>
              <a:t>các</a:t>
            </a:r>
            <a:r>
              <a:rPr lang="vi-VN" smtClean="0"/>
              <a:t> </a:t>
            </a:r>
            <a:r>
              <a:rPr lang="vi-VN" err="1" smtClean="0"/>
              <a:t>thiết</a:t>
            </a:r>
            <a:r>
              <a:rPr lang="vi-VN" smtClean="0"/>
              <a:t> </a:t>
            </a:r>
            <a:r>
              <a:rPr lang="vi-VN" err="1" smtClean="0"/>
              <a:t>bị</a:t>
            </a:r>
            <a:r>
              <a:rPr lang="vi-VN" smtClean="0"/>
              <a:t> di </a:t>
            </a:r>
            <a:r>
              <a:rPr lang="vi-VN" err="1" smtClean="0"/>
              <a:t>động</a:t>
            </a:r>
            <a:r>
              <a:rPr lang="vi-VN" smtClean="0"/>
              <a:t> </a:t>
            </a:r>
            <a:r>
              <a:rPr lang="vi-VN" err="1" smtClean="0"/>
              <a:t>và</a:t>
            </a:r>
            <a:r>
              <a:rPr lang="vi-VN" smtClean="0"/>
              <a:t> </a:t>
            </a:r>
            <a:r>
              <a:rPr lang="vi-VN" err="1" smtClean="0"/>
              <a:t>cảm</a:t>
            </a:r>
            <a:r>
              <a:rPr lang="vi-VN" smtClean="0"/>
              <a:t> </a:t>
            </a:r>
            <a:r>
              <a:rPr lang="vi-VN" err="1" smtClean="0"/>
              <a:t>biến</a:t>
            </a:r>
            <a:r>
              <a:rPr lang="vi-VN" smtClean="0"/>
              <a:t> </a:t>
            </a:r>
            <a:r>
              <a:rPr lang="vi-VN" err="1" smtClean="0"/>
              <a:t>Bluetooth</a:t>
            </a:r>
            <a:r>
              <a:rPr lang="vi-VN" smtClean="0"/>
              <a:t> </a:t>
            </a:r>
            <a:r>
              <a:rPr lang="vi-VN" err="1" smtClean="0"/>
              <a:t>Low</a:t>
            </a:r>
            <a:r>
              <a:rPr lang="vi-VN" smtClean="0"/>
              <a:t> </a:t>
            </a:r>
            <a:r>
              <a:rPr lang="vi-VN" err="1" smtClean="0"/>
              <a:t>Energy</a:t>
            </a:r>
            <a:r>
              <a:rPr lang="vi-VN" smtClean="0"/>
              <a:t> </a:t>
            </a:r>
            <a:r>
              <a:rPr lang="vi-VN" err="1" smtClean="0"/>
              <a:t>giúp</a:t>
            </a:r>
            <a:r>
              <a:rPr lang="vi-VN" baseline="0" smtClean="0"/>
              <a:t> </a:t>
            </a:r>
            <a:r>
              <a:rPr lang="vi-VN" err="1" smtClean="0"/>
              <a:t>ghép</a:t>
            </a:r>
            <a:r>
              <a:rPr lang="vi-VN" smtClean="0"/>
              <a:t> </a:t>
            </a:r>
            <a:r>
              <a:rPr lang="vi-VN" err="1" smtClean="0"/>
              <a:t>nối</a:t>
            </a:r>
            <a:r>
              <a:rPr lang="vi-VN" smtClean="0"/>
              <a:t> </a:t>
            </a:r>
            <a:r>
              <a:rPr lang="vi-VN" err="1" smtClean="0"/>
              <a:t>với</a:t>
            </a:r>
            <a:r>
              <a:rPr lang="vi-VN" smtClean="0"/>
              <a:t> </a:t>
            </a:r>
            <a:r>
              <a:rPr lang="vi-VN" err="1" smtClean="0"/>
              <a:t>các</a:t>
            </a:r>
            <a:r>
              <a:rPr lang="vi-VN" smtClean="0"/>
              <a:t> </a:t>
            </a:r>
            <a:r>
              <a:rPr lang="vi-VN" err="1" smtClean="0"/>
              <a:t>thiết</a:t>
            </a:r>
            <a:r>
              <a:rPr lang="vi-VN" smtClean="0"/>
              <a:t> </a:t>
            </a:r>
            <a:r>
              <a:rPr lang="vi-VN" err="1" smtClean="0"/>
              <a:t>bị</a:t>
            </a:r>
            <a:r>
              <a:rPr lang="vi-VN" smtClean="0"/>
              <a:t>. </a:t>
            </a:r>
            <a:r>
              <a:rPr lang="vi-VN" err="1" smtClean="0"/>
              <a:t>Google</a:t>
            </a:r>
            <a:r>
              <a:rPr lang="vi-VN" smtClean="0"/>
              <a:t> </a:t>
            </a:r>
            <a:r>
              <a:rPr lang="vi-VN" err="1" smtClean="0"/>
              <a:t>Fit</a:t>
            </a:r>
            <a:r>
              <a:rPr lang="vi-VN" smtClean="0"/>
              <a:t> cho </a:t>
            </a:r>
            <a:r>
              <a:rPr lang="vi-VN" err="1" smtClean="0"/>
              <a:t>phép</a:t>
            </a:r>
            <a:r>
              <a:rPr lang="vi-VN" smtClean="0"/>
              <a:t> </a:t>
            </a:r>
            <a:r>
              <a:rPr lang="vi-VN" err="1" smtClean="0"/>
              <a:t>các</a:t>
            </a:r>
            <a:r>
              <a:rPr lang="vi-VN" smtClean="0"/>
              <a:t> </a:t>
            </a:r>
            <a:r>
              <a:rPr lang="vi-VN" err="1" smtClean="0"/>
              <a:t>nhà</a:t>
            </a:r>
            <a:r>
              <a:rPr lang="vi-VN" smtClean="0"/>
              <a:t> </a:t>
            </a:r>
            <a:r>
              <a:rPr lang="vi-VN" err="1" smtClean="0"/>
              <a:t>phát</a:t>
            </a:r>
            <a:r>
              <a:rPr lang="vi-VN" smtClean="0"/>
              <a:t> </a:t>
            </a:r>
            <a:r>
              <a:rPr lang="vi-VN" err="1" smtClean="0"/>
              <a:t>triển</a:t>
            </a:r>
            <a:r>
              <a:rPr lang="vi-VN" smtClean="0"/>
              <a:t> </a:t>
            </a:r>
            <a:r>
              <a:rPr lang="vi-VN" err="1" smtClean="0"/>
              <a:t>thực</a:t>
            </a:r>
            <a:r>
              <a:rPr lang="vi-VN" smtClean="0"/>
              <a:t> </a:t>
            </a:r>
            <a:r>
              <a:rPr lang="vi-VN" err="1" smtClean="0"/>
              <a:t>hiện</a:t>
            </a:r>
            <a:r>
              <a:rPr lang="vi-VN" smtClean="0"/>
              <a:t> </a:t>
            </a:r>
            <a:r>
              <a:rPr lang="vi-VN" err="1" smtClean="0"/>
              <a:t>hỗ</a:t>
            </a:r>
            <a:r>
              <a:rPr lang="vi-VN" smtClean="0"/>
              <a:t> </a:t>
            </a:r>
            <a:r>
              <a:rPr lang="vi-VN" err="1" smtClean="0"/>
              <a:t>trợ</a:t>
            </a:r>
            <a:r>
              <a:rPr lang="vi-VN" smtClean="0"/>
              <a:t> cho </a:t>
            </a:r>
            <a:r>
              <a:rPr lang="vi-VN" err="1" smtClean="0"/>
              <a:t>các</a:t>
            </a:r>
            <a:r>
              <a:rPr lang="vi-VN" smtClean="0"/>
              <a:t> </a:t>
            </a:r>
            <a:r>
              <a:rPr lang="vi-VN" err="1" smtClean="0"/>
              <a:t>cảm</a:t>
            </a:r>
            <a:r>
              <a:rPr lang="vi-VN" smtClean="0"/>
              <a:t> </a:t>
            </a:r>
            <a:r>
              <a:rPr lang="vi-VN" err="1" smtClean="0"/>
              <a:t>biến</a:t>
            </a:r>
            <a:r>
              <a:rPr lang="vi-VN" smtClean="0"/>
              <a:t> </a:t>
            </a:r>
            <a:r>
              <a:rPr lang="vi-VN" err="1" smtClean="0"/>
              <a:t>khác</a:t>
            </a:r>
            <a:r>
              <a:rPr lang="vi-VN" smtClean="0"/>
              <a:t> </a:t>
            </a:r>
            <a:r>
              <a:rPr lang="vi-VN" err="1" smtClean="0"/>
              <a:t>để</a:t>
            </a:r>
            <a:r>
              <a:rPr lang="vi-VN" baseline="0" smtClean="0"/>
              <a:t> thu </a:t>
            </a:r>
            <a:r>
              <a:rPr lang="vi-VN" baseline="0" err="1" smtClean="0"/>
              <a:t>thập</a:t>
            </a:r>
            <a:r>
              <a:rPr lang="vi-VN" baseline="0" smtClean="0"/>
              <a:t> </a:t>
            </a:r>
            <a:r>
              <a:rPr lang="vi-VN" baseline="0" err="1" smtClean="0"/>
              <a:t>dữ</a:t>
            </a:r>
            <a:r>
              <a:rPr lang="vi-VN" baseline="0" smtClean="0"/>
              <a:t> </a:t>
            </a:r>
            <a:r>
              <a:rPr lang="vi-VN" baseline="0" err="1" smtClean="0"/>
              <a:t>liệu</a:t>
            </a:r>
            <a:r>
              <a:rPr lang="vi-VN" baseline="0" smtClean="0"/>
              <a:t> (như </a:t>
            </a:r>
            <a:r>
              <a:rPr lang="vi-VN" baseline="0" err="1" smtClean="0"/>
              <a:t>heart</a:t>
            </a:r>
            <a:r>
              <a:rPr lang="vi-VN" baseline="0" smtClean="0"/>
              <a:t> </a:t>
            </a:r>
            <a:r>
              <a:rPr lang="vi-VN" baseline="0" err="1" smtClean="0"/>
              <a:t>rate</a:t>
            </a:r>
            <a:r>
              <a:rPr lang="vi-VN" baseline="0" smtClean="0"/>
              <a:t> </a:t>
            </a:r>
            <a:r>
              <a:rPr lang="vi-VN" baseline="0" err="1" smtClean="0"/>
              <a:t>sensor</a:t>
            </a:r>
            <a:r>
              <a:rPr lang="vi-VN" baseline="0" smtClean="0"/>
              <a:t>)</a:t>
            </a:r>
            <a:endParaRPr lang="vi-VN" smtClean="0"/>
          </a:p>
          <a:p>
            <a:endParaRPr lang="vi-VN" smtClean="0"/>
          </a:p>
          <a:p>
            <a:r>
              <a:rPr lang="vi-VN" smtClean="0"/>
              <a:t>(*): </a:t>
            </a:r>
            <a:r>
              <a:rPr lang="vi-VN" err="1" smtClean="0"/>
              <a:t>nhóm</a:t>
            </a:r>
            <a:r>
              <a:rPr lang="vi-VN" baseline="0" smtClean="0"/>
              <a:t> </a:t>
            </a:r>
            <a:r>
              <a:rPr lang="vi-VN" baseline="0" err="1" smtClean="0"/>
              <a:t>sử</a:t>
            </a:r>
            <a:r>
              <a:rPr lang="vi-VN" baseline="0" smtClean="0"/>
              <a:t> </a:t>
            </a:r>
            <a:r>
              <a:rPr lang="vi-VN" baseline="0" err="1" smtClean="0"/>
              <a:t>dụng</a:t>
            </a:r>
            <a:r>
              <a:rPr lang="vi-VN" baseline="0" smtClean="0"/>
              <a:t> API </a:t>
            </a:r>
            <a:r>
              <a:rPr lang="vi-VN" baseline="0" err="1" smtClean="0"/>
              <a:t>này</a:t>
            </a:r>
            <a:endParaRPr lang="vi-VN"/>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19</a:t>
            </a:fld>
            <a:endParaRPr lang="en-US" altLang="vi-VN"/>
          </a:p>
        </p:txBody>
      </p:sp>
    </p:spTree>
    <p:extLst>
      <p:ext uri="{BB962C8B-B14F-4D97-AF65-F5344CB8AC3E}">
        <p14:creationId xmlns:p14="http://schemas.microsoft.com/office/powerpoint/2010/main" val="2864706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t>
            </a:r>
          </a:p>
          <a:p>
            <a:r>
              <a:rPr lang="en-US" err="1" smtClean="0"/>
              <a:t>MPAndroidChart</a:t>
            </a:r>
            <a:r>
              <a:rPr lang="en-US" smtClean="0"/>
              <a:t>: </a:t>
            </a:r>
            <a:r>
              <a:rPr lang="en-US" sz="1200" kern="1200" err="1" smtClean="0">
                <a:solidFill>
                  <a:schemeClr val="tx1"/>
                </a:solidFill>
                <a:effectLst/>
                <a:latin typeface="+mn-lt"/>
                <a:ea typeface="+mn-ea"/>
                <a:cs typeface="+mn-cs"/>
              </a:rPr>
              <a:t>thư</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viện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biểu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đồ</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mạnh</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mẽ</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hỗ</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cho</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nền</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tảng</a:t>
            </a:r>
            <a:r>
              <a:rPr lang="en-US" sz="1200" kern="1200" smtClean="0">
                <a:solidFill>
                  <a:schemeClr val="tx1"/>
                </a:solidFill>
                <a:effectLst/>
                <a:latin typeface="+mn-lt"/>
                <a:ea typeface="+mn-ea"/>
                <a:cs typeface="+mn-cs"/>
              </a:rPr>
              <a:t> Android, </a:t>
            </a:r>
            <a:r>
              <a:rPr lang="en-US" sz="1200" kern="1200" err="1" smtClean="0">
                <a:solidFill>
                  <a:schemeClr val="tx1"/>
                </a:solidFill>
                <a:effectLst/>
                <a:latin typeface="+mn-lt"/>
                <a:ea typeface="+mn-ea"/>
                <a:cs typeface="+mn-cs"/>
              </a:rPr>
              <a:t>hỗ</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trợ</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các</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loại</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biểu</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đồ</a:t>
            </a:r>
            <a:r>
              <a:rPr lang="en-US" sz="1200" kern="1200" smtClean="0">
                <a:solidFill>
                  <a:schemeClr val="tx1"/>
                </a:solidFill>
                <a:effectLst/>
                <a:latin typeface="+mn-lt"/>
                <a:ea typeface="+mn-ea"/>
                <a:cs typeface="+mn-cs"/>
              </a:rPr>
              <a:t>: line, bar, scatter, candlestick, bubble, pie </a:t>
            </a:r>
            <a:r>
              <a:rPr lang="en-US" sz="1200" kern="1200" err="1" smtClean="0">
                <a:solidFill>
                  <a:schemeClr val="tx1"/>
                </a:solidFill>
                <a:effectLst/>
                <a:latin typeface="+mn-lt"/>
                <a:ea typeface="+mn-ea"/>
                <a:cs typeface="+mn-cs"/>
              </a:rPr>
              <a:t>và</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radarcharts</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nhện</a:t>
            </a:r>
            <a:r>
              <a:rPr lang="en-US" sz="1200" kern="1200" smtClean="0">
                <a:solidFill>
                  <a:schemeClr val="tx1"/>
                </a:solidFill>
                <a:effectLst/>
                <a:latin typeface="+mn-lt"/>
                <a:ea typeface="+mn-ea"/>
                <a:cs typeface="+mn-cs"/>
              </a:rPr>
              <a:t> web), </a:t>
            </a:r>
            <a:r>
              <a:rPr lang="en-US" sz="1200" kern="1200" err="1" smtClean="0">
                <a:solidFill>
                  <a:schemeClr val="tx1"/>
                </a:solidFill>
                <a:effectLst/>
                <a:latin typeface="+mn-lt"/>
                <a:ea typeface="+mn-ea"/>
                <a:cs typeface="+mn-cs"/>
              </a:rPr>
              <a:t>cũng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như</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mở</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rộng</a:t>
            </a:r>
            <a:r>
              <a:rPr lang="en-US" sz="1200" kern="1200" smtClean="0">
                <a:solidFill>
                  <a:schemeClr val="tx1"/>
                </a:solidFill>
                <a:effectLst/>
                <a:latin typeface="+mn-lt"/>
                <a:ea typeface="+mn-ea"/>
                <a:cs typeface="+mn-cs"/>
              </a:rPr>
              <a:t> scaling, dragging (panning), selecting and animations. </a:t>
            </a:r>
            <a:r>
              <a:rPr lang="en-US" sz="1200" kern="1200" err="1" smtClean="0">
                <a:solidFill>
                  <a:schemeClr val="tx1"/>
                </a:solidFill>
                <a:effectLst/>
                <a:latin typeface="+mn-lt"/>
                <a:ea typeface="+mn-ea"/>
                <a:cs typeface="+mn-cs"/>
              </a:rPr>
              <a:t>Hoạt</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động</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từ</a:t>
            </a:r>
            <a:r>
              <a:rPr lang="en-US" sz="1200" kern="1200" smtClean="0">
                <a:solidFill>
                  <a:schemeClr val="tx1"/>
                </a:solidFill>
                <a:effectLst/>
                <a:latin typeface="+mn-lt"/>
                <a:ea typeface="+mn-ea"/>
                <a:cs typeface="+mn-cs"/>
              </a:rPr>
              <a:t> Android 2.2 (API 8) </a:t>
            </a:r>
            <a:r>
              <a:rPr lang="en-US" sz="1200" kern="1200" err="1" smtClean="0">
                <a:solidFill>
                  <a:schemeClr val="tx1"/>
                </a:solidFill>
                <a:effectLst/>
                <a:latin typeface="+mn-lt"/>
                <a:ea typeface="+mn-ea"/>
                <a:cs typeface="+mn-cs"/>
              </a:rPr>
              <a:t>trở</a:t>
            </a:r>
            <a:r>
              <a:rPr lang="en-US" sz="1200" kern="120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lên</a:t>
            </a:r>
            <a:r>
              <a:rPr lang="en-US" sz="1200" kern="1200" smtClean="0">
                <a:solidFill>
                  <a:schemeClr val="tx1"/>
                </a:solidFill>
                <a:effectLst/>
                <a:latin typeface="+mn-lt"/>
                <a:ea typeface="+mn-ea"/>
                <a:cs typeface="+mn-cs"/>
              </a:rPr>
              <a:t>.</a:t>
            </a:r>
          </a:p>
          <a:p>
            <a:r>
              <a:rPr lang="en-US" sz="1200" kern="1200" smtClean="0">
                <a:solidFill>
                  <a:schemeClr val="tx1"/>
                </a:solidFill>
                <a:effectLst/>
                <a:latin typeface="+mn-lt"/>
                <a:ea typeface="+mn-ea"/>
                <a:cs typeface="+mn-cs"/>
              </a:rPr>
              <a:t>--------------------------------------------</a:t>
            </a:r>
            <a:endParaRPr lang="en-US" smtClean="0"/>
          </a:p>
          <a:p>
            <a:r>
              <a:rPr lang="en-US" err="1" smtClean="0"/>
              <a:t>ORMLite</a:t>
            </a:r>
            <a:r>
              <a:rPr lang="en-US" baseline="0" smtClean="0"/>
              <a:t> Android: </a:t>
            </a:r>
            <a:r>
              <a:rPr lang="en-US" baseline="0" err="1" smtClean="0"/>
              <a:t>thư</a:t>
            </a:r>
            <a:r>
              <a:rPr lang="en-US" baseline="0" smtClean="0"/>
              <a:t> </a:t>
            </a:r>
            <a:r>
              <a:rPr lang="en-US" baseline="0" err="1" smtClean="0"/>
              <a:t>viện</a:t>
            </a:r>
            <a:r>
              <a:rPr lang="en-US" baseline="0" smtClean="0"/>
              <a:t> </a:t>
            </a:r>
            <a:r>
              <a:rPr lang="en-US" baseline="0" err="1" smtClean="0"/>
              <a:t>mã</a:t>
            </a:r>
            <a:r>
              <a:rPr lang="en-US" baseline="0" smtClean="0"/>
              <a:t> </a:t>
            </a:r>
            <a:r>
              <a:rPr lang="en-US" baseline="0" err="1" smtClean="0"/>
              <a:t>nguồn</a:t>
            </a:r>
            <a:r>
              <a:rPr lang="en-US" baseline="0" smtClean="0"/>
              <a:t> </a:t>
            </a:r>
            <a:r>
              <a:rPr lang="en-US" baseline="0" err="1" smtClean="0"/>
              <a:t>mở</a:t>
            </a:r>
            <a:r>
              <a:rPr lang="en-US" baseline="0" smtClean="0"/>
              <a:t> </a:t>
            </a:r>
            <a:r>
              <a:rPr lang="en-US" baseline="0" err="1" smtClean="0"/>
              <a:t>gọn</a:t>
            </a:r>
            <a:r>
              <a:rPr lang="en-US" baseline="0" smtClean="0"/>
              <a:t> </a:t>
            </a:r>
            <a:r>
              <a:rPr lang="en-US" baseline="0" err="1" smtClean="0"/>
              <a:t>nhẹ</a:t>
            </a:r>
            <a:r>
              <a:rPr lang="en-US" baseline="0" smtClean="0"/>
              <a:t> </a:t>
            </a:r>
            <a:r>
              <a:rPr lang="en-US" baseline="0" err="1" smtClean="0"/>
              <a:t>hỗ</a:t>
            </a:r>
            <a:r>
              <a:rPr lang="en-US" baseline="0" smtClean="0"/>
              <a:t> </a:t>
            </a:r>
            <a:r>
              <a:rPr lang="en-US" baseline="0" err="1" smtClean="0"/>
              <a:t>trợ</a:t>
            </a:r>
            <a:r>
              <a:rPr lang="en-US" baseline="0" smtClean="0"/>
              <a:t> Object Relational Mapping(ORM)  </a:t>
            </a:r>
            <a:r>
              <a:rPr lang="en-US" baseline="0" err="1" smtClean="0"/>
              <a:t>giữa</a:t>
            </a:r>
            <a:r>
              <a:rPr lang="en-US" baseline="0" smtClean="0"/>
              <a:t> class Java </a:t>
            </a:r>
            <a:r>
              <a:rPr lang="en-US" baseline="0" err="1" smtClean="0"/>
              <a:t>và</a:t>
            </a:r>
            <a:r>
              <a:rPr lang="en-US" baseline="0" smtClean="0"/>
              <a:t> SQL database. </a:t>
            </a:r>
            <a:r>
              <a:rPr lang="en-US" baseline="0" err="1" smtClean="0"/>
              <a:t>Hỗ</a:t>
            </a:r>
            <a:r>
              <a:rPr lang="en-US" baseline="0" smtClean="0"/>
              <a:t> </a:t>
            </a:r>
            <a:r>
              <a:rPr lang="en-US" baseline="0" err="1" smtClean="0"/>
              <a:t>trợ</a:t>
            </a:r>
            <a:r>
              <a:rPr lang="en-US" baseline="0" smtClean="0"/>
              <a:t> JDBC database (Android)</a:t>
            </a:r>
          </a:p>
          <a:p>
            <a:r>
              <a:rPr lang="en-US" baseline="0" smtClean="0"/>
              <a:t>-------------------------------------------</a:t>
            </a:r>
          </a:p>
          <a:p>
            <a:r>
              <a:rPr lang="vi-VN" sz="1200" b="1" i="0" kern="1200" smtClean="0">
                <a:solidFill>
                  <a:schemeClr val="tx1"/>
                </a:solidFill>
                <a:effectLst/>
                <a:latin typeface="+mn-lt"/>
                <a:ea typeface="+mn-ea"/>
                <a:cs typeface="+mn-cs"/>
              </a:rPr>
              <a:t>ORM</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là</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một</a:t>
            </a:r>
            <a:r>
              <a:rPr lang="vi-VN" sz="1200" b="0" i="0" kern="1200" smtClean="0">
                <a:solidFill>
                  <a:schemeClr val="tx1"/>
                </a:solidFill>
                <a:effectLst/>
                <a:latin typeface="+mn-lt"/>
                <a:ea typeface="+mn-ea"/>
                <a:cs typeface="+mn-cs"/>
              </a:rPr>
              <a:t> phương </a:t>
            </a:r>
            <a:r>
              <a:rPr lang="vi-VN" sz="1200" b="0" i="0" kern="1200" err="1" smtClean="0">
                <a:solidFill>
                  <a:schemeClr val="tx1"/>
                </a:solidFill>
                <a:effectLst/>
                <a:latin typeface="+mn-lt"/>
                <a:ea typeface="+mn-ea"/>
                <a:cs typeface="+mn-cs"/>
              </a:rPr>
              <a:t>pháp</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lập</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trình</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để</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chuyển</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đổi</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từ</a:t>
            </a:r>
            <a:r>
              <a:rPr lang="vi-VN" sz="1200" b="0" i="0" kern="1200" smtClean="0">
                <a:solidFill>
                  <a:schemeClr val="tx1"/>
                </a:solidFill>
                <a:effectLst/>
                <a:latin typeface="+mn-lt"/>
                <a:ea typeface="+mn-ea"/>
                <a:cs typeface="+mn-cs"/>
              </a:rPr>
              <a:t> mô </a:t>
            </a:r>
            <a:r>
              <a:rPr lang="vi-VN" sz="1200" b="0" i="0" kern="1200" err="1" smtClean="0">
                <a:solidFill>
                  <a:schemeClr val="tx1"/>
                </a:solidFill>
                <a:effectLst/>
                <a:latin typeface="+mn-lt"/>
                <a:ea typeface="+mn-ea"/>
                <a:cs typeface="+mn-cs"/>
              </a:rPr>
              <a:t>hình</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database</a:t>
            </a:r>
            <a:r>
              <a:rPr lang="vi-VN" sz="1200" b="0" i="0" kern="1200" smtClean="0">
                <a:solidFill>
                  <a:schemeClr val="tx1"/>
                </a:solidFill>
                <a:effectLst/>
                <a:latin typeface="+mn-lt"/>
                <a:ea typeface="+mn-ea"/>
                <a:cs typeface="+mn-cs"/>
              </a:rPr>
              <a:t> sang mô </a:t>
            </a:r>
            <a:r>
              <a:rPr lang="vi-VN" sz="1200" b="0" i="0" kern="1200" err="1" smtClean="0">
                <a:solidFill>
                  <a:schemeClr val="tx1"/>
                </a:solidFill>
                <a:effectLst/>
                <a:latin typeface="+mn-lt"/>
                <a:ea typeface="+mn-ea"/>
                <a:cs typeface="+mn-cs"/>
              </a:rPr>
              <a:t>hình</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đối</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tượng</a:t>
            </a:r>
            <a:r>
              <a:rPr lang="vi-VN" sz="1200" b="0" i="0" kern="1200" smtClean="0">
                <a:solidFill>
                  <a:schemeClr val="tx1"/>
                </a:solidFill>
                <a:effectLst/>
                <a:latin typeface="+mn-lt"/>
                <a:ea typeface="+mn-ea"/>
                <a:cs typeface="+mn-cs"/>
              </a:rPr>
              <a:t>.</a:t>
            </a:r>
            <a:r>
              <a:rPr lang="vi-VN" smtClean="0"/>
              <a:t/>
            </a:r>
            <a:br>
              <a:rPr lang="vi-VN" smtClean="0"/>
            </a:br>
            <a:r>
              <a:rPr lang="vi-VN" sz="1200" b="0" i="0" kern="1200" smtClean="0">
                <a:solidFill>
                  <a:schemeClr val="tx1"/>
                </a:solidFill>
                <a:effectLst/>
                <a:latin typeface="+mn-lt"/>
                <a:ea typeface="+mn-ea"/>
                <a:cs typeface="+mn-cs"/>
              </a:rPr>
              <a:t>ORM </a:t>
            </a:r>
            <a:r>
              <a:rPr lang="vi-VN" sz="1200" b="0" i="0" kern="1200" err="1" smtClean="0">
                <a:solidFill>
                  <a:schemeClr val="tx1"/>
                </a:solidFill>
                <a:effectLst/>
                <a:latin typeface="+mn-lt"/>
                <a:ea typeface="+mn-ea"/>
                <a:cs typeface="+mn-cs"/>
              </a:rPr>
              <a:t>có</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nhiều</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thuận</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lợi</a:t>
            </a:r>
            <a:r>
              <a:rPr lang="vi-VN" sz="1200" b="0" i="0" kern="1200" smtClean="0">
                <a:solidFill>
                  <a:schemeClr val="tx1"/>
                </a:solidFill>
                <a:effectLst/>
                <a:latin typeface="+mn-lt"/>
                <a:ea typeface="+mn-ea"/>
                <a:cs typeface="+mn-cs"/>
              </a:rPr>
              <a:t> hơn so </a:t>
            </a:r>
            <a:r>
              <a:rPr lang="vi-VN" sz="1200" b="0" i="0" kern="1200" err="1" smtClean="0">
                <a:solidFill>
                  <a:schemeClr val="tx1"/>
                </a:solidFill>
                <a:effectLst/>
                <a:latin typeface="+mn-lt"/>
                <a:ea typeface="+mn-ea"/>
                <a:cs typeface="+mn-cs"/>
              </a:rPr>
              <a:t>với</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những</a:t>
            </a:r>
            <a:r>
              <a:rPr lang="vi-VN" sz="1200" b="0" i="0" kern="1200" smtClean="0">
                <a:solidFill>
                  <a:schemeClr val="tx1"/>
                </a:solidFill>
                <a:effectLst/>
                <a:latin typeface="+mn-lt"/>
                <a:ea typeface="+mn-ea"/>
                <a:cs typeface="+mn-cs"/>
              </a:rPr>
              <a:t> phương </a:t>
            </a:r>
            <a:r>
              <a:rPr lang="vi-VN" sz="1200" b="0" i="0" kern="1200" err="1" smtClean="0">
                <a:solidFill>
                  <a:schemeClr val="tx1"/>
                </a:solidFill>
                <a:effectLst/>
                <a:latin typeface="+mn-lt"/>
                <a:ea typeface="+mn-ea"/>
                <a:cs typeface="+mn-cs"/>
              </a:rPr>
              <a:t>pháp</a:t>
            </a:r>
            <a:r>
              <a:rPr lang="vi-VN" sz="1200" b="0" i="0" kern="1200" smtClean="0">
                <a:solidFill>
                  <a:schemeClr val="tx1"/>
                </a:solidFill>
                <a:effectLst/>
                <a:latin typeface="+mn-lt"/>
                <a:ea typeface="+mn-ea"/>
                <a:cs typeface="+mn-cs"/>
              </a:rPr>
              <a:t> truy </a:t>
            </a:r>
            <a:r>
              <a:rPr lang="vi-VN" sz="1200" b="0" i="0" kern="1200" err="1" smtClean="0">
                <a:solidFill>
                  <a:schemeClr val="tx1"/>
                </a:solidFill>
                <a:effectLst/>
                <a:latin typeface="+mn-lt"/>
                <a:ea typeface="+mn-ea"/>
                <a:cs typeface="+mn-cs"/>
              </a:rPr>
              <a:t>cập</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dữ</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liệu</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data</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access</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khác</a:t>
            </a:r>
            <a:r>
              <a:rPr lang="vi-VN" sz="1200" b="0" i="0" kern="1200" smtClean="0">
                <a:solidFill>
                  <a:schemeClr val="tx1"/>
                </a:solidFill>
                <a:effectLst/>
                <a:latin typeface="+mn-lt"/>
                <a:ea typeface="+mn-ea"/>
                <a:cs typeface="+mn-cs"/>
              </a:rPr>
              <a:t>:</a:t>
            </a:r>
            <a:r>
              <a:rPr lang="vi-VN" smtClean="0"/>
              <a:t/>
            </a:r>
            <a:br>
              <a:rPr lang="vi-VN" smtClean="0"/>
            </a:br>
            <a:r>
              <a:rPr lang="vi-VN" sz="1200" b="0" i="0" kern="1200" smtClean="0">
                <a:solidFill>
                  <a:schemeClr val="tx1"/>
                </a:solidFill>
                <a:effectLst/>
                <a:latin typeface="+mn-lt"/>
                <a:ea typeface="+mn-ea"/>
                <a:cs typeface="+mn-cs"/>
              </a:rPr>
              <a:t>· ORM </a:t>
            </a:r>
            <a:r>
              <a:rPr lang="vi-VN" sz="1200" b="0" i="0" kern="1200" err="1" smtClean="0">
                <a:solidFill>
                  <a:schemeClr val="tx1"/>
                </a:solidFill>
                <a:effectLst/>
                <a:latin typeface="+mn-lt"/>
                <a:ea typeface="+mn-ea"/>
                <a:cs typeface="+mn-cs"/>
              </a:rPr>
              <a:t>tự</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động</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hóa</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việc</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chuyển</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đổi</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từ</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object</a:t>
            </a:r>
            <a:r>
              <a:rPr lang="vi-VN" sz="1200" b="0" i="0" kern="1200" smtClean="0">
                <a:solidFill>
                  <a:schemeClr val="tx1"/>
                </a:solidFill>
                <a:effectLst/>
                <a:latin typeface="+mn-lt"/>
                <a:ea typeface="+mn-ea"/>
                <a:cs typeface="+mn-cs"/>
              </a:rPr>
              <a:t> sang </a:t>
            </a:r>
            <a:r>
              <a:rPr lang="vi-VN" sz="1200" b="0" i="0" kern="1200" err="1" smtClean="0">
                <a:solidFill>
                  <a:schemeClr val="tx1"/>
                </a:solidFill>
                <a:effectLst/>
                <a:latin typeface="+mn-lt"/>
                <a:ea typeface="+mn-ea"/>
                <a:cs typeface="+mn-cs"/>
              </a:rPr>
              <a:t>table</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và</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từ</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table</a:t>
            </a:r>
            <a:r>
              <a:rPr lang="vi-VN" sz="1200" b="0" i="0" kern="1200" smtClean="0">
                <a:solidFill>
                  <a:schemeClr val="tx1"/>
                </a:solidFill>
                <a:effectLst/>
                <a:latin typeface="+mn-lt"/>
                <a:ea typeface="+mn-ea"/>
                <a:cs typeface="+mn-cs"/>
              </a:rPr>
              <a:t> sang </a:t>
            </a:r>
            <a:r>
              <a:rPr lang="vi-VN" sz="1200" b="0" i="0" kern="1200" err="1" smtClean="0">
                <a:solidFill>
                  <a:schemeClr val="tx1"/>
                </a:solidFill>
                <a:effectLst/>
                <a:latin typeface="+mn-lt"/>
                <a:ea typeface="+mn-ea"/>
                <a:cs typeface="+mn-cs"/>
              </a:rPr>
              <a:t>object</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giúp</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giảm</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thời</a:t>
            </a:r>
            <a:r>
              <a:rPr lang="vi-VN" sz="1200" b="0" i="0" kern="1200" smtClean="0">
                <a:solidFill>
                  <a:schemeClr val="tx1"/>
                </a:solidFill>
                <a:effectLst/>
                <a:latin typeface="+mn-lt"/>
                <a:ea typeface="+mn-ea"/>
                <a:cs typeface="+mn-cs"/>
              </a:rPr>
              <a:t> gian </a:t>
            </a:r>
            <a:r>
              <a:rPr lang="vi-VN" sz="1200" b="0" i="0" kern="1200" err="1" smtClean="0">
                <a:solidFill>
                  <a:schemeClr val="tx1"/>
                </a:solidFill>
                <a:effectLst/>
                <a:latin typeface="+mn-lt"/>
                <a:ea typeface="+mn-ea"/>
                <a:cs typeface="+mn-cs"/>
              </a:rPr>
              <a:t>và</a:t>
            </a:r>
            <a:r>
              <a:rPr lang="vi-VN" sz="1200" b="0" i="0" kern="1200" smtClean="0">
                <a:solidFill>
                  <a:schemeClr val="tx1"/>
                </a:solidFill>
                <a:effectLst/>
                <a:latin typeface="+mn-lt"/>
                <a:ea typeface="+mn-ea"/>
                <a:cs typeface="+mn-cs"/>
              </a:rPr>
              <a:t> chi </a:t>
            </a:r>
            <a:r>
              <a:rPr lang="vi-VN" sz="1200" b="0" i="0" kern="1200" err="1" smtClean="0">
                <a:solidFill>
                  <a:schemeClr val="tx1"/>
                </a:solidFill>
                <a:effectLst/>
                <a:latin typeface="+mn-lt"/>
                <a:ea typeface="+mn-ea"/>
                <a:cs typeface="+mn-cs"/>
              </a:rPr>
              <a:t>phí</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phát</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triển</a:t>
            </a:r>
            <a:r>
              <a:rPr lang="vi-VN" smtClean="0"/>
              <a:t/>
            </a:r>
            <a:br>
              <a:rPr lang="vi-VN" smtClean="0"/>
            </a:br>
            <a:r>
              <a:rPr lang="vi-VN" sz="1200" b="0" i="0" kern="1200" smtClean="0">
                <a:solidFill>
                  <a:schemeClr val="tx1"/>
                </a:solidFill>
                <a:effectLst/>
                <a:latin typeface="+mn-lt"/>
                <a:ea typeface="+mn-ea"/>
                <a:cs typeface="+mn-cs"/>
              </a:rPr>
              <a:t>· ORM </a:t>
            </a:r>
            <a:r>
              <a:rPr lang="vi-VN" sz="1200" b="0" i="0" kern="1200" err="1" smtClean="0">
                <a:solidFill>
                  <a:schemeClr val="tx1"/>
                </a:solidFill>
                <a:effectLst/>
                <a:latin typeface="+mn-lt"/>
                <a:ea typeface="+mn-ea"/>
                <a:cs typeface="+mn-cs"/>
              </a:rPr>
              <a:t>cần</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ít</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code</a:t>
            </a:r>
            <a:r>
              <a:rPr lang="vi-VN" sz="1200" b="0" i="0" kern="1200" smtClean="0">
                <a:solidFill>
                  <a:schemeClr val="tx1"/>
                </a:solidFill>
                <a:effectLst/>
                <a:latin typeface="+mn-lt"/>
                <a:ea typeface="+mn-ea"/>
                <a:cs typeface="+mn-cs"/>
              </a:rPr>
              <a:t> hơn </a:t>
            </a:r>
            <a:r>
              <a:rPr lang="vi-VN" sz="1200" b="0" i="1" kern="1200" err="1" smtClean="0">
                <a:solidFill>
                  <a:schemeClr val="tx1"/>
                </a:solidFill>
                <a:effectLst/>
                <a:latin typeface="+mn-lt"/>
                <a:ea typeface="+mn-ea"/>
                <a:cs typeface="+mn-cs"/>
              </a:rPr>
              <a:t>store</a:t>
            </a:r>
            <a:r>
              <a:rPr lang="vi-VN" sz="1200" b="0" i="1" kern="1200" smtClean="0">
                <a:solidFill>
                  <a:schemeClr val="tx1"/>
                </a:solidFill>
                <a:effectLst/>
                <a:latin typeface="+mn-lt"/>
                <a:ea typeface="+mn-ea"/>
                <a:cs typeface="+mn-cs"/>
              </a:rPr>
              <a:t> </a:t>
            </a:r>
            <a:r>
              <a:rPr lang="vi-VN" sz="1200" b="0" i="1" kern="1200" err="1" smtClean="0">
                <a:solidFill>
                  <a:schemeClr val="tx1"/>
                </a:solidFill>
                <a:effectLst/>
                <a:latin typeface="+mn-lt"/>
                <a:ea typeface="+mn-ea"/>
                <a:cs typeface="+mn-cs"/>
              </a:rPr>
              <a:t>procedures</a:t>
            </a:r>
            <a:r>
              <a:rPr lang="vi-VN" sz="1200" b="0" i="0" kern="1200" smtClean="0">
                <a:solidFill>
                  <a:schemeClr val="tx1"/>
                </a:solidFill>
                <a:effectLst/>
                <a:latin typeface="+mn-lt"/>
                <a:ea typeface="+mn-ea"/>
                <a:cs typeface="+mn-cs"/>
              </a:rPr>
              <a:t>, thay </a:t>
            </a:r>
            <a:r>
              <a:rPr lang="vi-VN" sz="1200" b="0" i="0" kern="1200" err="1" smtClean="0">
                <a:solidFill>
                  <a:schemeClr val="tx1"/>
                </a:solidFill>
                <a:effectLst/>
                <a:latin typeface="+mn-lt"/>
                <a:ea typeface="+mn-ea"/>
                <a:cs typeface="+mn-cs"/>
              </a:rPr>
              <a:t>thế</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số</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lượng</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lớn</a:t>
            </a:r>
            <a:r>
              <a:rPr lang="vi-VN" sz="1200" b="0" i="0" kern="1200" smtClean="0">
                <a:solidFill>
                  <a:schemeClr val="tx1"/>
                </a:solidFill>
                <a:effectLst/>
                <a:latin typeface="+mn-lt"/>
                <a:ea typeface="+mn-ea"/>
                <a:cs typeface="+mn-cs"/>
              </a:rPr>
              <a:t> </a:t>
            </a:r>
            <a:r>
              <a:rPr lang="vi-VN" sz="1200" b="0" i="1" kern="1200" err="1" smtClean="0">
                <a:solidFill>
                  <a:schemeClr val="tx1"/>
                </a:solidFill>
                <a:effectLst/>
                <a:latin typeface="+mn-lt"/>
                <a:ea typeface="+mn-ea"/>
                <a:cs typeface="+mn-cs"/>
              </a:rPr>
              <a:t>store</a:t>
            </a:r>
            <a:r>
              <a:rPr lang="vi-VN" sz="1200" b="0" i="1" kern="1200" smtClean="0">
                <a:solidFill>
                  <a:schemeClr val="tx1"/>
                </a:solidFill>
                <a:effectLst/>
                <a:latin typeface="+mn-lt"/>
                <a:ea typeface="+mn-ea"/>
                <a:cs typeface="+mn-cs"/>
              </a:rPr>
              <a:t> </a:t>
            </a:r>
            <a:r>
              <a:rPr lang="vi-VN" sz="1200" b="0" i="1" kern="1200" err="1" smtClean="0">
                <a:solidFill>
                  <a:schemeClr val="tx1"/>
                </a:solidFill>
                <a:effectLst/>
                <a:latin typeface="+mn-lt"/>
                <a:ea typeface="+mn-ea"/>
                <a:cs typeface="+mn-cs"/>
              </a:rPr>
              <a:t>procedudres</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cần</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phát</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triển</a:t>
            </a:r>
            <a:r>
              <a:rPr lang="vi-VN" smtClean="0"/>
              <a:t/>
            </a:r>
            <a:br>
              <a:rPr lang="vi-VN" smtClean="0"/>
            </a:br>
            <a:r>
              <a:rPr lang="vi-VN" sz="1200" b="0" i="0" kern="1200" smtClean="0">
                <a:solidFill>
                  <a:schemeClr val="tx1"/>
                </a:solidFill>
                <a:effectLst/>
                <a:latin typeface="+mn-lt"/>
                <a:ea typeface="+mn-ea"/>
                <a:cs typeface="+mn-cs"/>
              </a:rPr>
              <a:t>· Tăng </a:t>
            </a:r>
            <a:r>
              <a:rPr lang="vi-VN" sz="1200" b="0" i="0" kern="1200" err="1" smtClean="0">
                <a:solidFill>
                  <a:schemeClr val="tx1"/>
                </a:solidFill>
                <a:effectLst/>
                <a:latin typeface="+mn-lt"/>
                <a:ea typeface="+mn-ea"/>
                <a:cs typeface="+mn-cs"/>
              </a:rPr>
              <a:t>tốc</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độ</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thực</a:t>
            </a:r>
            <a:r>
              <a:rPr lang="vi-VN" sz="1200" b="0" i="0" kern="1200" smtClean="0">
                <a:solidFill>
                  <a:schemeClr val="tx1"/>
                </a:solidFill>
                <a:effectLst/>
                <a:latin typeface="+mn-lt"/>
                <a:ea typeface="+mn-ea"/>
                <a:cs typeface="+mn-cs"/>
              </a:rPr>
              <a:t> thi </a:t>
            </a:r>
            <a:r>
              <a:rPr lang="vi-VN" sz="1200" b="0" i="0" kern="1200" err="1" smtClean="0">
                <a:solidFill>
                  <a:schemeClr val="tx1"/>
                </a:solidFill>
                <a:effectLst/>
                <a:latin typeface="+mn-lt"/>
                <a:ea typeface="+mn-ea"/>
                <a:cs typeface="+mn-cs"/>
              </a:rPr>
              <a:t>của</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hệ</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thống</a:t>
            </a:r>
            <a:r>
              <a:rPr lang="vi-VN" smtClean="0"/>
              <a:t/>
            </a:r>
            <a:br>
              <a:rPr lang="vi-VN" smtClean="0"/>
            </a:br>
            <a:r>
              <a:rPr lang="vi-VN" sz="1200" b="0" i="0" kern="1200" err="1" smtClean="0">
                <a:solidFill>
                  <a:schemeClr val="tx1"/>
                </a:solidFill>
                <a:effectLst/>
                <a:latin typeface="+mn-lt"/>
                <a:ea typeface="+mn-ea"/>
                <a:cs typeface="+mn-cs"/>
              </a:rPr>
              <a:t>Một</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giải</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pháp</a:t>
            </a:r>
            <a:r>
              <a:rPr lang="vi-VN" sz="1200" b="0" i="0" kern="1200" smtClean="0">
                <a:solidFill>
                  <a:schemeClr val="tx1"/>
                </a:solidFill>
                <a:effectLst/>
                <a:latin typeface="+mn-lt"/>
                <a:ea typeface="+mn-ea"/>
                <a:cs typeface="+mn-cs"/>
              </a:rPr>
              <a:t> ORM </a:t>
            </a:r>
            <a:r>
              <a:rPr lang="vi-VN" sz="1200" b="0" i="0" kern="1200" err="1" smtClean="0">
                <a:solidFill>
                  <a:schemeClr val="tx1"/>
                </a:solidFill>
                <a:effectLst/>
                <a:latin typeface="+mn-lt"/>
                <a:ea typeface="+mn-ea"/>
                <a:cs typeface="+mn-cs"/>
              </a:rPr>
              <a:t>tốt</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sẽ</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giúp</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ứng</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dụng</a:t>
            </a:r>
            <a:r>
              <a:rPr lang="vi-VN" sz="1200" b="0" i="0" kern="1200" smtClean="0">
                <a:solidFill>
                  <a:schemeClr val="tx1"/>
                </a:solidFill>
                <a:effectLst/>
                <a:latin typeface="+mn-lt"/>
                <a:ea typeface="+mn-ea"/>
                <a:cs typeface="+mn-cs"/>
              </a:rPr>
              <a:t> nhanh hơn </a:t>
            </a:r>
            <a:r>
              <a:rPr lang="vi-VN" sz="1200" b="0" i="0" kern="1200" err="1" smtClean="0">
                <a:solidFill>
                  <a:schemeClr val="tx1"/>
                </a:solidFill>
                <a:effectLst/>
                <a:latin typeface="+mn-lt"/>
                <a:ea typeface="+mn-ea"/>
                <a:cs typeface="+mn-cs"/>
              </a:rPr>
              <a:t>và</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dễ</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hỗ</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trợ</a:t>
            </a:r>
            <a:r>
              <a:rPr lang="vi-VN" sz="1200" b="0" i="0" kern="1200" smtClean="0">
                <a:solidFill>
                  <a:schemeClr val="tx1"/>
                </a:solidFill>
                <a:effectLst/>
                <a:latin typeface="+mn-lt"/>
                <a:ea typeface="+mn-ea"/>
                <a:cs typeface="+mn-cs"/>
              </a:rPr>
              <a:t> hơn.</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a:t>
            </a:r>
          </a:p>
          <a:p>
            <a:r>
              <a:rPr lang="en-US" sz="1200" b="0" i="0" kern="1200" err="1" smtClean="0">
                <a:solidFill>
                  <a:schemeClr val="tx1"/>
                </a:solidFill>
                <a:effectLst/>
                <a:latin typeface="+mn-lt"/>
                <a:ea typeface="+mn-ea"/>
                <a:cs typeface="+mn-cs"/>
              </a:rPr>
              <a:t>SendGrid</a:t>
            </a:r>
            <a:r>
              <a:rPr lang="en-US" sz="1200" b="0" i="0" kern="1200" smtClean="0">
                <a:solidFill>
                  <a:schemeClr val="tx1"/>
                </a:solidFill>
                <a:effectLst/>
                <a:latin typeface="+mn-lt"/>
                <a:ea typeface="+mn-ea"/>
                <a:cs typeface="+mn-cs"/>
              </a:rPr>
              <a:t>:</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1 trong </a:t>
            </a:r>
            <a:r>
              <a:rPr lang="vi-VN" sz="1200" b="0" i="0" kern="1200" err="1" smtClean="0">
                <a:solidFill>
                  <a:schemeClr val="tx1"/>
                </a:solidFill>
                <a:effectLst/>
                <a:latin typeface="+mn-lt"/>
                <a:ea typeface="+mn-ea"/>
                <a:cs typeface="+mn-cs"/>
              </a:rPr>
              <a:t>những</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dịch</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vụ</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nổi</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tiếng</a:t>
            </a:r>
            <a:r>
              <a:rPr lang="vi-VN" sz="1200" b="0" i="0" kern="1200" smtClean="0">
                <a:solidFill>
                  <a:schemeClr val="tx1"/>
                </a:solidFill>
                <a:effectLst/>
                <a:latin typeface="+mn-lt"/>
                <a:ea typeface="+mn-ea"/>
                <a:cs typeface="+mn-cs"/>
              </a:rPr>
              <a:t> trong </a:t>
            </a:r>
            <a:r>
              <a:rPr lang="vi-VN" sz="1200" b="0" i="0" kern="1200" err="1" smtClean="0">
                <a:solidFill>
                  <a:schemeClr val="tx1"/>
                </a:solidFill>
                <a:effectLst/>
                <a:latin typeface="+mn-lt"/>
                <a:ea typeface="+mn-ea"/>
                <a:cs typeface="+mn-cs"/>
              </a:rPr>
              <a:t>việc</a:t>
            </a:r>
            <a:r>
              <a:rPr lang="vi-VN" sz="1200" b="0" i="0" kern="1200" smtClean="0">
                <a:solidFill>
                  <a:schemeClr val="tx1"/>
                </a:solidFill>
                <a:effectLst/>
                <a:latin typeface="+mn-lt"/>
                <a:ea typeface="+mn-ea"/>
                <a:cs typeface="+mn-cs"/>
              </a:rPr>
              <a:t> cung </a:t>
            </a:r>
            <a:r>
              <a:rPr lang="vi-VN" sz="1200" b="0" i="0" kern="1200" err="1" smtClean="0">
                <a:solidFill>
                  <a:schemeClr val="tx1"/>
                </a:solidFill>
                <a:effectLst/>
                <a:latin typeface="+mn-lt"/>
                <a:ea typeface="+mn-ea"/>
                <a:cs typeface="+mn-cs"/>
              </a:rPr>
              <a:t>cấp</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email</a:t>
            </a:r>
            <a:r>
              <a:rPr lang="vi-VN" sz="1200" b="0" i="0" kern="1200" smtClean="0">
                <a:solidFill>
                  <a:schemeClr val="tx1"/>
                </a:solidFill>
                <a:effectLst/>
                <a:latin typeface="+mn-lt"/>
                <a:ea typeface="+mn-ea"/>
                <a:cs typeface="+mn-cs"/>
              </a:rPr>
              <a:t> giao </a:t>
            </a:r>
            <a:r>
              <a:rPr lang="vi-VN" sz="1200" b="0" i="0" kern="1200" err="1" smtClean="0">
                <a:solidFill>
                  <a:schemeClr val="tx1"/>
                </a:solidFill>
                <a:effectLst/>
                <a:latin typeface="+mn-lt"/>
                <a:ea typeface="+mn-ea"/>
                <a:cs typeface="+mn-cs"/>
              </a:rPr>
              <a:t>dịch</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transaction</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email</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Sendgrid</a:t>
            </a:r>
            <a:r>
              <a:rPr lang="vi-VN" sz="1200" b="0" i="0" kern="1200" smtClean="0">
                <a:solidFill>
                  <a:schemeClr val="tx1"/>
                </a:solidFill>
                <a:effectLst/>
                <a:latin typeface="+mn-lt"/>
                <a:ea typeface="+mn-ea"/>
                <a:cs typeface="+mn-cs"/>
              </a:rPr>
              <a:t> cung </a:t>
            </a:r>
            <a:r>
              <a:rPr lang="vi-VN" sz="1200" b="0" i="0" kern="1200" err="1" smtClean="0">
                <a:solidFill>
                  <a:schemeClr val="tx1"/>
                </a:solidFill>
                <a:effectLst/>
                <a:latin typeface="+mn-lt"/>
                <a:ea typeface="+mn-ea"/>
                <a:cs typeface="+mn-cs"/>
              </a:rPr>
              <a:t>cấp</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giải</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pháp</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email</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dựa</a:t>
            </a:r>
            <a:r>
              <a:rPr lang="vi-VN" sz="1200" b="0" i="0" kern="1200" smtClean="0">
                <a:solidFill>
                  <a:schemeClr val="tx1"/>
                </a:solidFill>
                <a:effectLst/>
                <a:latin typeface="+mn-lt"/>
                <a:ea typeface="+mn-ea"/>
                <a:cs typeface="+mn-cs"/>
              </a:rPr>
              <a:t> trên </a:t>
            </a:r>
            <a:r>
              <a:rPr lang="vi-VN" sz="1200" b="0" i="0" kern="1200" err="1" smtClean="0">
                <a:solidFill>
                  <a:schemeClr val="tx1"/>
                </a:solidFill>
                <a:effectLst/>
                <a:latin typeface="+mn-lt"/>
                <a:ea typeface="+mn-ea"/>
                <a:cs typeface="+mn-cs"/>
              </a:rPr>
              <a:t>nền</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tảng</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đám</a:t>
            </a:r>
            <a:r>
              <a:rPr lang="vi-VN" sz="1200" b="0" i="0" kern="1200" smtClean="0">
                <a:solidFill>
                  <a:schemeClr val="tx1"/>
                </a:solidFill>
                <a:effectLst/>
                <a:latin typeface="+mn-lt"/>
                <a:ea typeface="+mn-ea"/>
                <a:cs typeface="+mn-cs"/>
              </a:rPr>
              <a:t> mây thay </a:t>
            </a:r>
            <a:r>
              <a:rPr lang="vi-VN" sz="1200" b="0" i="0" kern="1200" err="1" smtClean="0">
                <a:solidFill>
                  <a:schemeClr val="tx1"/>
                </a:solidFill>
                <a:effectLst/>
                <a:latin typeface="+mn-lt"/>
                <a:ea typeface="+mn-ea"/>
                <a:cs typeface="+mn-cs"/>
              </a:rPr>
              <a:t>thế</a:t>
            </a:r>
            <a:r>
              <a:rPr lang="vi-VN" sz="1200" b="0" i="0" kern="1200" smtClean="0">
                <a:solidFill>
                  <a:schemeClr val="tx1"/>
                </a:solidFill>
                <a:effectLst/>
                <a:latin typeface="+mn-lt"/>
                <a:ea typeface="+mn-ea"/>
                <a:cs typeface="+mn-cs"/>
              </a:rPr>
              <a:t> cho </a:t>
            </a:r>
            <a:r>
              <a:rPr lang="vi-VN" sz="1200" b="0" i="0" kern="1200" err="1" smtClean="0">
                <a:solidFill>
                  <a:schemeClr val="tx1"/>
                </a:solidFill>
                <a:effectLst/>
                <a:latin typeface="+mn-lt"/>
                <a:ea typeface="+mn-ea"/>
                <a:cs typeface="+mn-cs"/>
              </a:rPr>
              <a:t>hệ</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thống</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email</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truyền</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thống</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của</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bạn</a:t>
            </a:r>
            <a:r>
              <a:rPr lang="vi-VN" sz="1200" b="0" i="0" kern="1200" smtClean="0">
                <a:solidFill>
                  <a:schemeClr val="tx1"/>
                </a:solidFill>
                <a:effectLst/>
                <a:latin typeface="+mn-lt"/>
                <a:ea typeface="+mn-ea"/>
                <a:cs typeface="+mn-cs"/>
              </a:rPr>
              <a:t>, do </a:t>
            </a:r>
            <a:r>
              <a:rPr lang="vi-VN" sz="1200" b="0" i="0" kern="1200" err="1" smtClean="0">
                <a:solidFill>
                  <a:schemeClr val="tx1"/>
                </a:solidFill>
                <a:effectLst/>
                <a:latin typeface="+mn-lt"/>
                <a:ea typeface="+mn-ea"/>
                <a:cs typeface="+mn-cs"/>
              </a:rPr>
              <a:t>đó</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bạn</a:t>
            </a:r>
            <a:r>
              <a:rPr lang="vi-VN" sz="1200" b="0" i="0" kern="1200" smtClean="0">
                <a:solidFill>
                  <a:schemeClr val="tx1"/>
                </a:solidFill>
                <a:effectLst/>
                <a:latin typeface="+mn-lt"/>
                <a:ea typeface="+mn-ea"/>
                <a:cs typeface="+mn-cs"/>
              </a:rPr>
              <a:t> không </a:t>
            </a:r>
            <a:r>
              <a:rPr lang="vi-VN" sz="1200" b="0" i="0" kern="1200" err="1" smtClean="0">
                <a:solidFill>
                  <a:schemeClr val="tx1"/>
                </a:solidFill>
                <a:effectLst/>
                <a:latin typeface="+mn-lt"/>
                <a:ea typeface="+mn-ea"/>
                <a:cs typeface="+mn-cs"/>
              </a:rPr>
              <a:t>cần</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phải</a:t>
            </a:r>
            <a:r>
              <a:rPr lang="vi-VN" sz="1200" b="0" i="0" kern="1200" smtClean="0">
                <a:solidFill>
                  <a:schemeClr val="tx1"/>
                </a:solidFill>
                <a:effectLst/>
                <a:latin typeface="+mn-lt"/>
                <a:ea typeface="+mn-ea"/>
                <a:cs typeface="+mn-cs"/>
              </a:rPr>
              <a:t> xây </a:t>
            </a:r>
            <a:r>
              <a:rPr lang="vi-VN" sz="1200" b="0" i="0" kern="1200" err="1" smtClean="0">
                <a:solidFill>
                  <a:schemeClr val="tx1"/>
                </a:solidFill>
                <a:effectLst/>
                <a:latin typeface="+mn-lt"/>
                <a:ea typeface="+mn-ea"/>
                <a:cs typeface="+mn-cs"/>
              </a:rPr>
              <a:t>dựng</a:t>
            </a:r>
            <a:r>
              <a:rPr lang="vi-VN" sz="1200" b="0" i="0" kern="1200" smtClean="0">
                <a:solidFill>
                  <a:schemeClr val="tx1"/>
                </a:solidFill>
                <a:effectLst/>
                <a:latin typeface="+mn-lt"/>
                <a:ea typeface="+mn-ea"/>
                <a:cs typeface="+mn-cs"/>
              </a:rPr>
              <a:t>, quy mô </a:t>
            </a:r>
            <a:r>
              <a:rPr lang="vi-VN" sz="1200" b="0" i="0" kern="1200" err="1" smtClean="0">
                <a:solidFill>
                  <a:schemeClr val="tx1"/>
                </a:solidFill>
                <a:effectLst/>
                <a:latin typeface="+mn-lt"/>
                <a:ea typeface="+mn-ea"/>
                <a:cs typeface="+mn-cs"/>
              </a:rPr>
              <a:t>và</a:t>
            </a:r>
            <a:r>
              <a:rPr lang="vi-VN" sz="1200" b="0" i="0" kern="1200" smtClean="0">
                <a:solidFill>
                  <a:schemeClr val="tx1"/>
                </a:solidFill>
                <a:effectLst/>
                <a:latin typeface="+mn-lt"/>
                <a:ea typeface="+mn-ea"/>
                <a:cs typeface="+mn-cs"/>
              </a:rPr>
              <a:t> duy </a:t>
            </a:r>
            <a:r>
              <a:rPr lang="vi-VN" sz="1200" b="0" i="0" kern="1200" err="1" smtClean="0">
                <a:solidFill>
                  <a:schemeClr val="tx1"/>
                </a:solidFill>
                <a:effectLst/>
                <a:latin typeface="+mn-lt"/>
                <a:ea typeface="+mn-ea"/>
                <a:cs typeface="+mn-cs"/>
              </a:rPr>
              <a:t>trì</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các</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hệ</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thống</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mail</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server</a:t>
            </a:r>
            <a:r>
              <a:rPr lang="vi-VN" sz="1200" b="0" i="0" kern="1200" smtClean="0">
                <a:solidFill>
                  <a:schemeClr val="tx1"/>
                </a:solidFill>
                <a:effectLst/>
                <a:latin typeface="+mn-lt"/>
                <a:ea typeface="+mn-ea"/>
                <a:cs typeface="+mn-cs"/>
              </a:rPr>
              <a:t>.</a:t>
            </a:r>
          </a:p>
          <a:p>
            <a:r>
              <a:rPr lang="vi-VN" sz="1200" b="0" i="0" kern="1200" err="1" smtClean="0">
                <a:solidFill>
                  <a:schemeClr val="tx1"/>
                </a:solidFill>
                <a:effectLst/>
                <a:latin typeface="+mn-lt"/>
                <a:ea typeface="+mn-ea"/>
                <a:cs typeface="+mn-cs"/>
              </a:rPr>
              <a:t>Sử</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dụng</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SendGrid</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giúp</a:t>
            </a:r>
            <a:r>
              <a:rPr lang="vi-VN" sz="1200" b="0" i="0" kern="1200" smtClean="0">
                <a:solidFill>
                  <a:schemeClr val="tx1"/>
                </a:solidFill>
                <a:effectLst/>
                <a:latin typeface="+mn-lt"/>
                <a:ea typeface="+mn-ea"/>
                <a:cs typeface="+mn-cs"/>
              </a:rPr>
              <a:t>:</a:t>
            </a:r>
          </a:p>
          <a:p>
            <a:pPr marL="171450" indent="-171450">
              <a:buFont typeface="Arial" panose="020B0604020202020204" pitchFamily="34" charset="0"/>
              <a:buChar char="•"/>
            </a:pPr>
            <a:r>
              <a:rPr lang="vi-VN" sz="1200" b="0" i="0" kern="1200" err="1" smtClean="0">
                <a:solidFill>
                  <a:schemeClr val="tx1"/>
                </a:solidFill>
                <a:effectLst/>
                <a:latin typeface="+mn-lt"/>
                <a:ea typeface="+mn-ea"/>
                <a:cs typeface="+mn-cs"/>
              </a:rPr>
              <a:t>giảm</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bớt</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lượng</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mail</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gửi</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đến</a:t>
            </a:r>
            <a:r>
              <a:rPr lang="vi-VN" sz="1200" b="0" i="0" kern="1200" smtClean="0">
                <a:solidFill>
                  <a:schemeClr val="tx1"/>
                </a:solidFill>
                <a:effectLst/>
                <a:latin typeface="+mn-lt"/>
                <a:ea typeface="+mn-ea"/>
                <a:cs typeface="+mn-cs"/>
              </a:rPr>
              <a:t> thư </a:t>
            </a:r>
            <a:r>
              <a:rPr lang="vi-VN" sz="1200" b="0" i="0" kern="1200" err="1" smtClean="0">
                <a:solidFill>
                  <a:schemeClr val="tx1"/>
                </a:solidFill>
                <a:effectLst/>
                <a:latin typeface="+mn-lt"/>
                <a:ea typeface="+mn-ea"/>
                <a:cs typeface="+mn-cs"/>
              </a:rPr>
              <a:t>mục</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rác</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junk</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folder</a:t>
            </a:r>
            <a:r>
              <a:rPr lang="vi-VN" sz="1200" b="0" i="0" kern="1200" smtClean="0">
                <a:solidFill>
                  <a:schemeClr val="tx1"/>
                </a:solidFill>
                <a:effectLst/>
                <a:latin typeface="+mn-lt"/>
                <a:ea typeface="+mn-ea"/>
                <a:cs typeface="+mn-cs"/>
              </a:rPr>
              <a:t>), </a:t>
            </a:r>
          </a:p>
          <a:p>
            <a:pPr marL="171450" indent="-171450">
              <a:buFont typeface="Arial" panose="020B0604020202020204" pitchFamily="34" charset="0"/>
              <a:buChar char="•"/>
            </a:pPr>
            <a:r>
              <a:rPr lang="vi-VN" sz="1200" b="0" i="0" kern="1200" err="1" smtClean="0">
                <a:solidFill>
                  <a:schemeClr val="tx1"/>
                </a:solidFill>
                <a:effectLst/>
                <a:latin typeface="+mn-lt"/>
                <a:ea typeface="+mn-ea"/>
                <a:cs typeface="+mn-cs"/>
              </a:rPr>
              <a:t>dễ</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dàng</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mở</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rộng</a:t>
            </a:r>
            <a:r>
              <a:rPr lang="vi-VN" sz="1200" b="0" i="0" kern="1200" smtClean="0">
                <a:solidFill>
                  <a:schemeClr val="tx1"/>
                </a:solidFill>
                <a:effectLst/>
                <a:latin typeface="+mn-lt"/>
                <a:ea typeface="+mn-ea"/>
                <a:cs typeface="+mn-cs"/>
              </a:rPr>
              <a:t> nâng </a:t>
            </a:r>
            <a:r>
              <a:rPr lang="vi-VN" sz="1200" b="0" i="0" kern="1200" err="1" smtClean="0">
                <a:solidFill>
                  <a:schemeClr val="tx1"/>
                </a:solidFill>
                <a:effectLst/>
                <a:latin typeface="+mn-lt"/>
                <a:ea typeface="+mn-ea"/>
                <a:cs typeface="+mn-cs"/>
              </a:rPr>
              <a:t>cấp</a:t>
            </a:r>
            <a:r>
              <a:rPr lang="vi-VN" sz="1200" b="0" i="0" kern="1200" smtClean="0">
                <a:solidFill>
                  <a:schemeClr val="tx1"/>
                </a:solidFill>
                <a:effectLst/>
                <a:latin typeface="+mn-lt"/>
                <a:ea typeface="+mn-ea"/>
                <a:cs typeface="+mn-cs"/>
              </a:rPr>
              <a:t> qui mô </a:t>
            </a:r>
            <a:r>
              <a:rPr lang="vi-VN" sz="1200" b="0" i="0" kern="1200" err="1" smtClean="0">
                <a:solidFill>
                  <a:schemeClr val="tx1"/>
                </a:solidFill>
                <a:effectLst/>
                <a:latin typeface="+mn-lt"/>
                <a:ea typeface="+mn-ea"/>
                <a:cs typeface="+mn-cs"/>
              </a:rPr>
              <a:t>hệ</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thống</a:t>
            </a:r>
            <a:r>
              <a:rPr lang="vi-VN" sz="1200" b="0" i="0" kern="1200" smtClean="0">
                <a:solidFill>
                  <a:schemeClr val="tx1"/>
                </a:solidFill>
                <a:effectLst/>
                <a:latin typeface="+mn-lt"/>
                <a:ea typeface="+mn-ea"/>
                <a:cs typeface="+mn-cs"/>
              </a:rPr>
              <a:t>, </a:t>
            </a:r>
          </a:p>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cung </a:t>
            </a:r>
            <a:r>
              <a:rPr lang="vi-VN" sz="1200" b="0" i="0" kern="1200" err="1" smtClean="0">
                <a:solidFill>
                  <a:schemeClr val="tx1"/>
                </a:solidFill>
                <a:effectLst/>
                <a:latin typeface="+mn-lt"/>
                <a:ea typeface="+mn-ea"/>
                <a:cs typeface="+mn-cs"/>
              </a:rPr>
              <a:t>cấp</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khả</a:t>
            </a:r>
            <a:r>
              <a:rPr lang="vi-VN" sz="1200" b="0" i="0" kern="1200" smtClean="0">
                <a:solidFill>
                  <a:schemeClr val="tx1"/>
                </a:solidFill>
                <a:effectLst/>
                <a:latin typeface="+mn-lt"/>
                <a:ea typeface="+mn-ea"/>
                <a:cs typeface="+mn-cs"/>
              </a:rPr>
              <a:t> năng </a:t>
            </a:r>
            <a:r>
              <a:rPr lang="vi-VN" sz="1200" b="0" i="0" kern="1200" err="1" smtClean="0">
                <a:solidFill>
                  <a:schemeClr val="tx1"/>
                </a:solidFill>
                <a:effectLst/>
                <a:latin typeface="+mn-lt"/>
                <a:ea typeface="+mn-ea"/>
                <a:cs typeface="+mn-cs"/>
              </a:rPr>
              <a:t>đánh</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giá</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tính</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hiệu</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quả</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của</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các</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chiến</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dịch</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mail</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marketing</a:t>
            </a:r>
            <a:r>
              <a:rPr lang="vi-VN" sz="1200" b="0" i="0" kern="1200" smtClean="0">
                <a:solidFill>
                  <a:schemeClr val="tx1"/>
                </a:solidFill>
                <a:effectLst/>
                <a:latin typeface="+mn-lt"/>
                <a:ea typeface="+mn-ea"/>
                <a:cs typeface="+mn-cs"/>
              </a:rPr>
              <a:t> </a:t>
            </a:r>
          </a:p>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1 kho API </a:t>
            </a:r>
            <a:r>
              <a:rPr lang="vi-VN" sz="1200" b="0" i="0" kern="1200" err="1" smtClean="0">
                <a:solidFill>
                  <a:schemeClr val="tx1"/>
                </a:solidFill>
                <a:effectLst/>
                <a:latin typeface="+mn-lt"/>
                <a:ea typeface="+mn-ea"/>
                <a:cs typeface="+mn-cs"/>
              </a:rPr>
              <a:t>với</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các</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tính</a:t>
            </a:r>
            <a:r>
              <a:rPr lang="vi-VN" sz="1200" b="0" i="0" kern="1200" smtClean="0">
                <a:solidFill>
                  <a:schemeClr val="tx1"/>
                </a:solidFill>
                <a:effectLst/>
                <a:latin typeface="+mn-lt"/>
                <a:ea typeface="+mn-ea"/>
                <a:cs typeface="+mn-cs"/>
              </a:rPr>
              <a:t> năng </a:t>
            </a:r>
            <a:r>
              <a:rPr lang="vi-VN" sz="1200" b="0" i="0" kern="1200" err="1" smtClean="0">
                <a:solidFill>
                  <a:schemeClr val="tx1"/>
                </a:solidFill>
                <a:effectLst/>
                <a:latin typeface="+mn-lt"/>
                <a:ea typeface="+mn-ea"/>
                <a:cs typeface="+mn-cs"/>
              </a:rPr>
              <a:t>hữu</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ích</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cần</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thiết</a:t>
            </a:r>
            <a:r>
              <a:rPr lang="vi-VN" sz="1200" b="0" i="0" kern="1200" smtClean="0">
                <a:solidFill>
                  <a:schemeClr val="tx1"/>
                </a:solidFill>
                <a:effectLst/>
                <a:latin typeface="+mn-lt"/>
                <a:ea typeface="+mn-ea"/>
                <a:cs typeface="+mn-cs"/>
              </a:rPr>
              <a:t>.</a:t>
            </a:r>
          </a:p>
          <a:p>
            <a:r>
              <a:rPr lang="vi-VN"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1" i="0" kern="1200" err="1" smtClean="0">
                <a:solidFill>
                  <a:schemeClr val="tx1"/>
                </a:solidFill>
                <a:effectLst/>
                <a:latin typeface="+mn-lt"/>
                <a:ea typeface="+mn-ea"/>
                <a:cs typeface="+mn-cs"/>
              </a:rPr>
              <a:t>Android</a:t>
            </a:r>
            <a:r>
              <a:rPr lang="vi-VN" sz="1200" b="1" i="0" kern="1200" smtClean="0">
                <a:solidFill>
                  <a:schemeClr val="tx1"/>
                </a:solidFill>
                <a:effectLst/>
                <a:latin typeface="+mn-lt"/>
                <a:ea typeface="+mn-ea"/>
                <a:cs typeface="+mn-cs"/>
              </a:rPr>
              <a:t> </a:t>
            </a:r>
            <a:r>
              <a:rPr lang="vi-VN" sz="1200" b="1" i="0" kern="1200" err="1" smtClean="0">
                <a:solidFill>
                  <a:schemeClr val="tx1"/>
                </a:solidFill>
                <a:effectLst/>
                <a:latin typeface="+mn-lt"/>
                <a:ea typeface="+mn-ea"/>
                <a:cs typeface="+mn-cs"/>
              </a:rPr>
              <a:t>Saripaar</a:t>
            </a:r>
            <a:r>
              <a:rPr lang="vi-VN" sz="1200" b="1" i="0" kern="1200" smtClean="0">
                <a:solidFill>
                  <a:schemeClr val="tx1"/>
                </a:solidFill>
                <a:effectLst/>
                <a:latin typeface="+mn-lt"/>
                <a:ea typeface="+mn-ea"/>
                <a:cs typeface="+mn-cs"/>
              </a:rPr>
              <a:t>:</a:t>
            </a:r>
            <a:r>
              <a:rPr lang="vi-VN" sz="1200" b="1" i="0" kern="1200" baseline="0" smtClean="0">
                <a:solidFill>
                  <a:schemeClr val="tx1"/>
                </a:solidFill>
                <a:effectLst/>
                <a:latin typeface="+mn-lt"/>
                <a:ea typeface="+mn-ea"/>
                <a:cs typeface="+mn-cs"/>
              </a:rPr>
              <a:t> </a:t>
            </a:r>
            <a:r>
              <a:rPr lang="vi-VN" sz="1200" b="0" i="0" kern="1200" baseline="0" smtClean="0">
                <a:solidFill>
                  <a:schemeClr val="tx1"/>
                </a:solidFill>
                <a:effectLst/>
                <a:latin typeface="+mn-lt"/>
                <a:ea typeface="+mn-ea"/>
                <a:cs typeface="+mn-cs"/>
              </a:rPr>
              <a:t>thư </a:t>
            </a:r>
            <a:r>
              <a:rPr lang="vi-VN" sz="1200" b="0" i="0" kern="1200" baseline="0" err="1" smtClean="0">
                <a:solidFill>
                  <a:schemeClr val="tx1"/>
                </a:solidFill>
                <a:effectLst/>
                <a:latin typeface="+mn-lt"/>
                <a:ea typeface="+mn-ea"/>
                <a:cs typeface="+mn-cs"/>
              </a:rPr>
              <a:t>viện</a:t>
            </a:r>
            <a:r>
              <a:rPr lang="vi-VN" sz="1200" b="0" i="0" kern="1200" baseline="0" smtClean="0">
                <a:solidFill>
                  <a:schemeClr val="tx1"/>
                </a:solidFill>
                <a:effectLst/>
                <a:latin typeface="+mn-lt"/>
                <a:ea typeface="+mn-ea"/>
                <a:cs typeface="+mn-cs"/>
              </a:rPr>
              <a:t> </a:t>
            </a:r>
            <a:r>
              <a:rPr lang="vi-VN" sz="1200" b="0" i="0" kern="1200" baseline="0" err="1" smtClean="0">
                <a:solidFill>
                  <a:schemeClr val="tx1"/>
                </a:solidFill>
                <a:effectLst/>
                <a:latin typeface="+mn-lt"/>
                <a:ea typeface="+mn-ea"/>
                <a:cs typeface="+mn-cs"/>
              </a:rPr>
              <a:t>hỗ</a:t>
            </a:r>
            <a:r>
              <a:rPr lang="vi-VN" sz="1200" b="0" i="0" kern="1200" baseline="0" smtClean="0">
                <a:solidFill>
                  <a:schemeClr val="tx1"/>
                </a:solidFill>
                <a:effectLst/>
                <a:latin typeface="+mn-lt"/>
                <a:ea typeface="+mn-ea"/>
                <a:cs typeface="+mn-cs"/>
              </a:rPr>
              <a:t> </a:t>
            </a:r>
            <a:r>
              <a:rPr lang="vi-VN" sz="1200" b="0" i="0" kern="1200" baseline="0" err="1" smtClean="0">
                <a:solidFill>
                  <a:schemeClr val="tx1"/>
                </a:solidFill>
                <a:effectLst/>
                <a:latin typeface="+mn-lt"/>
                <a:ea typeface="+mn-ea"/>
                <a:cs typeface="+mn-cs"/>
              </a:rPr>
              <a:t>trợ</a:t>
            </a:r>
            <a:r>
              <a:rPr lang="vi-VN" sz="1200" b="0" i="0" kern="1200" baseline="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validation</a:t>
            </a:r>
            <a:r>
              <a:rPr lang="vi-VN" sz="1200" b="0" i="0" kern="1200" smtClean="0">
                <a:solidFill>
                  <a:schemeClr val="tx1"/>
                </a:solidFill>
                <a:effectLst/>
                <a:latin typeface="+mn-lt"/>
                <a:ea typeface="+mn-ea"/>
                <a:cs typeface="+mn-cs"/>
              </a:rPr>
              <a:t> cho </a:t>
            </a:r>
            <a:r>
              <a:rPr lang="vi-VN" sz="1200" b="0" i="0" kern="1200" err="1" smtClean="0">
                <a:solidFill>
                  <a:schemeClr val="tx1"/>
                </a:solidFill>
                <a:effectLst/>
                <a:latin typeface="+mn-lt"/>
                <a:ea typeface="+mn-ea"/>
                <a:cs typeface="+mn-cs"/>
              </a:rPr>
              <a:t>Android</a:t>
            </a:r>
            <a:r>
              <a:rPr lang="vi-VN" sz="1200" b="0" i="0" kern="1200" smtClean="0">
                <a:solidFill>
                  <a:schemeClr val="tx1"/>
                </a:solidFill>
                <a:effectLst/>
                <a:latin typeface="+mn-lt"/>
                <a:ea typeface="+mn-ea"/>
                <a:cs typeface="+mn-cs"/>
              </a:rPr>
              <a:t> UI </a:t>
            </a:r>
            <a:r>
              <a:rPr lang="vi-VN" sz="1200" b="0" i="0" kern="1200" err="1" smtClean="0">
                <a:solidFill>
                  <a:schemeClr val="tx1"/>
                </a:solidFill>
                <a:effectLst/>
                <a:latin typeface="+mn-lt"/>
                <a:ea typeface="+mn-ea"/>
                <a:cs typeface="+mn-cs"/>
              </a:rPr>
              <a:t>form</a:t>
            </a:r>
            <a:r>
              <a:rPr lang="vi-VN" sz="1200" b="0" i="0" kern="1200" smtClean="0">
                <a:solidFill>
                  <a:schemeClr val="tx1"/>
                </a:solidFill>
                <a:effectLst/>
                <a:latin typeface="+mn-lt"/>
                <a:ea typeface="+mn-ea"/>
                <a:cs typeface="+mn-cs"/>
              </a:rPr>
              <a:t>. Xây</a:t>
            </a:r>
            <a:r>
              <a:rPr lang="vi-VN" sz="1200" b="0" i="0" kern="1200" baseline="0" smtClean="0">
                <a:solidFill>
                  <a:schemeClr val="tx1"/>
                </a:solidFill>
                <a:effectLst/>
                <a:latin typeface="+mn-lt"/>
                <a:ea typeface="+mn-ea"/>
                <a:cs typeface="+mn-cs"/>
              </a:rPr>
              <a:t> </a:t>
            </a:r>
            <a:r>
              <a:rPr lang="vi-VN" sz="1200" b="0" i="0" kern="1200" baseline="0" err="1" smtClean="0">
                <a:solidFill>
                  <a:schemeClr val="tx1"/>
                </a:solidFill>
                <a:effectLst/>
                <a:latin typeface="+mn-lt"/>
                <a:ea typeface="+mn-ea"/>
                <a:cs typeface="+mn-cs"/>
              </a:rPr>
              <a:t>dựng</a:t>
            </a:r>
            <a:r>
              <a:rPr lang="vi-VN" sz="1200" b="0" i="0" kern="1200" baseline="0" smtClean="0">
                <a:solidFill>
                  <a:schemeClr val="tx1"/>
                </a:solidFill>
                <a:effectLst/>
                <a:latin typeface="+mn-lt"/>
                <a:ea typeface="+mn-ea"/>
                <a:cs typeface="+mn-cs"/>
              </a:rPr>
              <a:t> </a:t>
            </a:r>
            <a:r>
              <a:rPr lang="vi-VN" sz="1200" b="0" i="0" kern="1200" baseline="0" err="1" smtClean="0">
                <a:solidFill>
                  <a:schemeClr val="tx1"/>
                </a:solidFill>
                <a:effectLst/>
                <a:latin typeface="+mn-lt"/>
                <a:ea typeface="+mn-ea"/>
                <a:cs typeface="+mn-cs"/>
              </a:rPr>
              <a:t>dựa</a:t>
            </a:r>
            <a:r>
              <a:rPr lang="vi-VN" sz="1200" b="0" i="0" kern="1200" baseline="0" smtClean="0">
                <a:solidFill>
                  <a:schemeClr val="tx1"/>
                </a:solidFill>
                <a:effectLst/>
                <a:latin typeface="+mn-lt"/>
                <a:ea typeface="+mn-ea"/>
                <a:cs typeface="+mn-cs"/>
              </a:rPr>
              <a:t> trên </a:t>
            </a:r>
            <a:r>
              <a:rPr lang="vi-VN" sz="1200" b="0" i="0" kern="1200" baseline="0" err="1" smtClean="0">
                <a:solidFill>
                  <a:schemeClr val="tx1"/>
                </a:solidFill>
                <a:effectLst/>
                <a:latin typeface="+mn-lt"/>
                <a:ea typeface="+mn-ea"/>
                <a:cs typeface="+mn-cs"/>
              </a:rPr>
              <a:t>Apache</a:t>
            </a:r>
            <a:r>
              <a:rPr lang="vi-VN" sz="1200" b="0" i="0" kern="1200" baseline="0" smtClean="0">
                <a:solidFill>
                  <a:schemeClr val="tx1"/>
                </a:solidFill>
                <a:effectLst/>
                <a:latin typeface="+mn-lt"/>
                <a:ea typeface="+mn-ea"/>
                <a:cs typeface="+mn-cs"/>
              </a:rPr>
              <a:t> </a:t>
            </a:r>
            <a:r>
              <a:rPr lang="vi-VN" sz="1200" b="0" i="0" kern="1200" baseline="0" err="1" smtClean="0">
                <a:solidFill>
                  <a:schemeClr val="tx1"/>
                </a:solidFill>
                <a:effectLst/>
                <a:latin typeface="+mn-lt"/>
                <a:ea typeface="+mn-ea"/>
                <a:cs typeface="+mn-cs"/>
              </a:rPr>
              <a:t>Commons</a:t>
            </a:r>
            <a:r>
              <a:rPr lang="vi-VN" sz="1200" b="0" i="0" kern="1200" baseline="0" smtClean="0">
                <a:solidFill>
                  <a:schemeClr val="tx1"/>
                </a:solidFill>
                <a:effectLst/>
                <a:latin typeface="+mn-lt"/>
                <a:ea typeface="+mn-ea"/>
                <a:cs typeface="+mn-cs"/>
              </a:rPr>
              <a:t> </a:t>
            </a:r>
            <a:r>
              <a:rPr lang="vi-VN" sz="1200" b="0" i="0" kern="1200" baseline="0" err="1" smtClean="0">
                <a:solidFill>
                  <a:schemeClr val="tx1"/>
                </a:solidFill>
                <a:effectLst/>
                <a:latin typeface="+mn-lt"/>
                <a:ea typeface="+mn-ea"/>
                <a:cs typeface="+mn-cs"/>
              </a:rPr>
              <a:t>Validator</a:t>
            </a:r>
            <a:r>
              <a:rPr lang="vi-VN" sz="1200" b="0" i="0" kern="1200" baseline="0" smtClean="0">
                <a:solidFill>
                  <a:schemeClr val="tx1"/>
                </a:solidFill>
                <a:effectLst/>
                <a:latin typeface="+mn-lt"/>
                <a:ea typeface="+mn-ea"/>
                <a:cs typeface="+mn-cs"/>
              </a:rPr>
              <a:t>, (Indonesia)</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baseline="0" smtClean="0">
                <a:solidFill>
                  <a:schemeClr val="tx1"/>
                </a:solidFill>
                <a:effectLst/>
                <a:latin typeface="+mn-lt"/>
                <a:ea typeface="+mn-ea"/>
                <a:cs typeface="+mn-cs"/>
              </a:rPr>
              <a:t>**</a:t>
            </a:r>
            <a:r>
              <a:rPr lang="vi-VN" sz="1200" b="0" i="0" kern="1200" baseline="0" err="1" smtClean="0">
                <a:solidFill>
                  <a:schemeClr val="tx1"/>
                </a:solidFill>
                <a:effectLst/>
                <a:latin typeface="+mn-lt"/>
                <a:ea typeface="+mn-ea"/>
                <a:cs typeface="+mn-cs"/>
              </a:rPr>
              <a:t>Valications</a:t>
            </a:r>
            <a:r>
              <a:rPr lang="vi-VN" sz="1200" b="0" i="0" kern="1200" baseline="0" smtClean="0">
                <a:solidFill>
                  <a:schemeClr val="tx1"/>
                </a:solidFill>
                <a:effectLst/>
                <a:latin typeface="+mn-lt"/>
                <a:ea typeface="+mn-ea"/>
                <a:cs typeface="+mn-cs"/>
              </a:rPr>
              <a:t> khai </a:t>
            </a:r>
            <a:r>
              <a:rPr lang="vi-VN" sz="1200" b="0" i="0" kern="1200" baseline="0" err="1" smtClean="0">
                <a:solidFill>
                  <a:schemeClr val="tx1"/>
                </a:solidFill>
                <a:effectLst/>
                <a:latin typeface="+mn-lt"/>
                <a:ea typeface="+mn-ea"/>
                <a:cs typeface="+mn-cs"/>
              </a:rPr>
              <a:t>báo</a:t>
            </a:r>
            <a:r>
              <a:rPr lang="vi-VN" sz="1200" b="0" i="0" kern="1200" baseline="0" smtClean="0">
                <a:solidFill>
                  <a:schemeClr val="tx1"/>
                </a:solidFill>
                <a:effectLst/>
                <a:latin typeface="+mn-lt"/>
                <a:ea typeface="+mn-ea"/>
                <a:cs typeface="+mn-cs"/>
              </a:rPr>
              <a:t> </a:t>
            </a:r>
            <a:r>
              <a:rPr lang="vi-VN" sz="1200" b="0" i="0" kern="1200" baseline="0" err="1" smtClean="0">
                <a:solidFill>
                  <a:schemeClr val="tx1"/>
                </a:solidFill>
                <a:effectLst/>
                <a:latin typeface="+mn-lt"/>
                <a:ea typeface="+mn-ea"/>
                <a:cs typeface="+mn-cs"/>
              </a:rPr>
              <a:t>kiểu</a:t>
            </a:r>
            <a:r>
              <a:rPr lang="vi-VN" sz="1200" b="0" i="0" kern="1200" baseline="0" smtClean="0">
                <a:solidFill>
                  <a:schemeClr val="tx1"/>
                </a:solidFill>
                <a:effectLst/>
                <a:latin typeface="+mn-lt"/>
                <a:ea typeface="+mn-ea"/>
                <a:cs typeface="+mn-cs"/>
              </a:rPr>
              <a:t> </a:t>
            </a:r>
            <a:r>
              <a:rPr lang="vi-VN" sz="1200" b="0" i="0" kern="1200" baseline="0" err="1" smtClean="0">
                <a:solidFill>
                  <a:schemeClr val="tx1"/>
                </a:solidFill>
                <a:effectLst/>
                <a:latin typeface="+mn-lt"/>
                <a:ea typeface="+mn-ea"/>
                <a:cs typeface="+mn-cs"/>
              </a:rPr>
              <a:t>sử</a:t>
            </a:r>
            <a:r>
              <a:rPr lang="vi-VN" sz="1200" b="0" i="0" kern="1200" baseline="0" smtClean="0">
                <a:solidFill>
                  <a:schemeClr val="tx1"/>
                </a:solidFill>
                <a:effectLst/>
                <a:latin typeface="+mn-lt"/>
                <a:ea typeface="+mn-ea"/>
                <a:cs typeface="+mn-cs"/>
              </a:rPr>
              <a:t> </a:t>
            </a:r>
            <a:r>
              <a:rPr lang="vi-VN" sz="1200" b="0" i="0" kern="1200" baseline="0" err="1" smtClean="0">
                <a:solidFill>
                  <a:schemeClr val="tx1"/>
                </a:solidFill>
                <a:effectLst/>
                <a:latin typeface="+mn-lt"/>
                <a:ea typeface="+mn-ea"/>
                <a:cs typeface="+mn-cs"/>
              </a:rPr>
              <a:t>dụng</a:t>
            </a:r>
            <a:r>
              <a:rPr lang="vi-VN" sz="1200" b="0" i="0" kern="1200" baseline="0" smtClean="0">
                <a:solidFill>
                  <a:schemeClr val="tx1"/>
                </a:solidFill>
                <a:effectLst/>
                <a:latin typeface="+mn-lt"/>
                <a:ea typeface="+mn-ea"/>
                <a:cs typeface="+mn-cs"/>
              </a:rPr>
              <a:t> </a:t>
            </a:r>
            <a:r>
              <a:rPr lang="vi-VN" sz="1200" b="0" i="0" kern="1200" baseline="0" err="1" smtClean="0">
                <a:solidFill>
                  <a:schemeClr val="tx1"/>
                </a:solidFill>
                <a:effectLst/>
                <a:latin typeface="+mn-lt"/>
                <a:ea typeface="+mn-ea"/>
                <a:cs typeface="+mn-cs"/>
              </a:rPr>
              <a:t>Annotations</a:t>
            </a:r>
            <a:r>
              <a:rPr lang="vi-VN" sz="1200" b="0" i="0" kern="1200" baseline="0" smtClean="0">
                <a:solidFill>
                  <a:schemeClr val="tx1"/>
                </a:solidFill>
                <a:effectLst/>
                <a:latin typeface="+mn-lt"/>
                <a:ea typeface="+mn-ea"/>
                <a:cs typeface="+mn-cs"/>
              </a:rPr>
              <a:t>.</a:t>
            </a:r>
            <a:endParaRPr lang="vi-VN"/>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20</a:t>
            </a:fld>
            <a:endParaRPr lang="en-US" altLang="vi-VN"/>
          </a:p>
        </p:txBody>
      </p:sp>
    </p:spTree>
    <p:extLst>
      <p:ext uri="{BB962C8B-B14F-4D97-AF65-F5344CB8AC3E}">
        <p14:creationId xmlns:p14="http://schemas.microsoft.com/office/powerpoint/2010/main" val="490940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21</a:t>
            </a:fld>
            <a:endParaRPr lang="en-US" altLang="vi-VN"/>
          </a:p>
        </p:txBody>
      </p:sp>
    </p:spTree>
    <p:extLst>
      <p:ext uri="{BB962C8B-B14F-4D97-AF65-F5344CB8AC3E}">
        <p14:creationId xmlns:p14="http://schemas.microsoft.com/office/powerpoint/2010/main" val="285520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smtClean="0"/>
              <a:t>Nhằm</a:t>
            </a:r>
            <a:r>
              <a:rPr lang="en-US" baseline="0" smtClean="0"/>
              <a:t> </a:t>
            </a:r>
            <a:r>
              <a:rPr lang="en-US" baseline="0" err="1" smtClean="0"/>
              <a:t>hiện</a:t>
            </a:r>
            <a:r>
              <a:rPr lang="en-US" baseline="0" smtClean="0"/>
              <a:t> </a:t>
            </a:r>
            <a:r>
              <a:rPr lang="en-US" baseline="0" err="1" smtClean="0"/>
              <a:t>thực</a:t>
            </a:r>
            <a:r>
              <a:rPr lang="en-US" baseline="0" smtClean="0"/>
              <a:t> </a:t>
            </a:r>
            <a:r>
              <a:rPr lang="en-US" baseline="0" err="1" smtClean="0"/>
              <a:t>hóa</a:t>
            </a:r>
            <a:r>
              <a:rPr lang="en-US" baseline="0" smtClean="0"/>
              <a:t> </a:t>
            </a:r>
            <a:r>
              <a:rPr lang="en-US" baseline="0" err="1" smtClean="0"/>
              <a:t>các</a:t>
            </a:r>
            <a:r>
              <a:rPr lang="en-US" baseline="0" smtClean="0"/>
              <a:t> </a:t>
            </a:r>
            <a:r>
              <a:rPr lang="en-US" baseline="0" err="1" smtClean="0"/>
              <a:t>chức</a:t>
            </a:r>
            <a:r>
              <a:rPr lang="en-US" baseline="0" smtClean="0"/>
              <a:t> </a:t>
            </a:r>
            <a:r>
              <a:rPr lang="en-US" baseline="0" err="1" smtClean="0"/>
              <a:t>năng</a:t>
            </a:r>
            <a:r>
              <a:rPr lang="en-US" baseline="0" smtClean="0"/>
              <a:t> </a:t>
            </a:r>
            <a:r>
              <a:rPr lang="en-US" baseline="0" err="1" smtClean="0"/>
              <a:t>trên</a:t>
            </a:r>
            <a:r>
              <a:rPr lang="en-US" baseline="0" smtClean="0"/>
              <a:t> </a:t>
            </a:r>
            <a:r>
              <a:rPr lang="en-US" baseline="0" err="1" smtClean="0"/>
              <a:t>nhóm</a:t>
            </a:r>
            <a:r>
              <a:rPr lang="en-US" baseline="0" smtClean="0"/>
              <a:t> </a:t>
            </a:r>
            <a:r>
              <a:rPr lang="en-US" baseline="0" err="1" smtClean="0"/>
              <a:t>đã</a:t>
            </a:r>
            <a:r>
              <a:rPr lang="en-US" baseline="0" smtClean="0"/>
              <a:t> </a:t>
            </a:r>
            <a:r>
              <a:rPr lang="en-US" baseline="0" err="1" smtClean="0"/>
              <a:t>thiết</a:t>
            </a:r>
            <a:r>
              <a:rPr lang="en-US" baseline="0" smtClean="0"/>
              <a:t> </a:t>
            </a:r>
            <a:r>
              <a:rPr lang="en-US" baseline="0" err="1" smtClean="0"/>
              <a:t>kế</a:t>
            </a:r>
            <a:r>
              <a:rPr lang="en-US" baseline="0" smtClean="0"/>
              <a:t> 1 </a:t>
            </a:r>
            <a:r>
              <a:rPr lang="en-US" baseline="0" err="1" smtClean="0"/>
              <a:t>ứng</a:t>
            </a:r>
            <a:r>
              <a:rPr lang="en-US" baseline="0" smtClean="0"/>
              <a:t> </a:t>
            </a:r>
            <a:r>
              <a:rPr lang="en-US" baseline="0" err="1" smtClean="0"/>
              <a:t>dụng</a:t>
            </a:r>
            <a:r>
              <a:rPr lang="en-US" baseline="0" smtClean="0"/>
              <a:t> </a:t>
            </a:r>
            <a:r>
              <a:rPr lang="en-US" baseline="0" err="1" smtClean="0"/>
              <a:t>với</a:t>
            </a:r>
            <a:r>
              <a:rPr lang="en-US" baseline="0" smtClean="0"/>
              <a:t> </a:t>
            </a:r>
            <a:r>
              <a:rPr lang="en-US" baseline="0" err="1" smtClean="0"/>
              <a:t>các</a:t>
            </a:r>
            <a:r>
              <a:rPr lang="en-US" baseline="0" smtClean="0"/>
              <a:t> use case </a:t>
            </a:r>
            <a:r>
              <a:rPr lang="en-US" baseline="0" err="1" smtClean="0"/>
              <a:t>như</a:t>
            </a:r>
            <a:r>
              <a:rPr lang="en-US" baseline="0" smtClean="0"/>
              <a:t> </a:t>
            </a:r>
            <a:r>
              <a:rPr lang="en-US" baseline="0" err="1" smtClean="0"/>
              <a:t>sau</a:t>
            </a:r>
            <a:r>
              <a:rPr lang="en-US" baseline="0" smtClean="0"/>
              <a:t>:</a:t>
            </a:r>
          </a:p>
          <a:p>
            <a:pPr marL="228600" indent="-228600">
              <a:buAutoNum type="arabicPeriod"/>
            </a:pPr>
            <a:r>
              <a:rPr lang="en-US" baseline="0" err="1" smtClean="0"/>
              <a:t>Đâng</a:t>
            </a:r>
            <a:r>
              <a:rPr lang="en-US" baseline="0" smtClean="0"/>
              <a:t> </a:t>
            </a:r>
            <a:r>
              <a:rPr lang="en-US" baseline="0" err="1" smtClean="0"/>
              <a:t>nhập</a:t>
            </a:r>
            <a:r>
              <a:rPr lang="en-US" baseline="0" smtClean="0"/>
              <a:t> – </a:t>
            </a:r>
            <a:r>
              <a:rPr lang="en-US" baseline="0" err="1" smtClean="0"/>
              <a:t>Đăng</a:t>
            </a:r>
            <a:r>
              <a:rPr lang="en-US" baseline="0" smtClean="0"/>
              <a:t> </a:t>
            </a:r>
            <a:r>
              <a:rPr lang="en-US" baseline="0" err="1" smtClean="0"/>
              <a:t>xuất</a:t>
            </a:r>
            <a:endParaRPr lang="en-US" baseline="0" smtClean="0"/>
          </a:p>
          <a:p>
            <a:pPr marL="228600" indent="-228600">
              <a:buAutoNum type="arabicPeriod"/>
            </a:pPr>
            <a:r>
              <a:rPr lang="en-US" baseline="0" smtClean="0"/>
              <a:t>Warning Heart Rate:</a:t>
            </a:r>
          </a:p>
          <a:p>
            <a:pPr marL="685800" lvl="1" indent="-228600">
              <a:buFont typeface="Arial" panose="020B0604020202020204" pitchFamily="34" charset="0"/>
              <a:buChar char="•"/>
            </a:pPr>
            <a:r>
              <a:rPr lang="en-US" baseline="0" smtClean="0"/>
              <a:t>Warning Contacts: UC </a:t>
            </a:r>
            <a:r>
              <a:rPr lang="en-US" baseline="0" err="1" smtClean="0"/>
              <a:t>hỗ</a:t>
            </a:r>
            <a:r>
              <a:rPr lang="en-US" baseline="0" smtClean="0"/>
              <a:t> </a:t>
            </a:r>
            <a:r>
              <a:rPr lang="en-US" baseline="0" err="1" smtClean="0"/>
              <a:t>trợ</a:t>
            </a:r>
            <a:r>
              <a:rPr lang="en-US" baseline="0" smtClean="0"/>
              <a:t> </a:t>
            </a:r>
            <a:r>
              <a:rPr lang="en-US" baseline="0" err="1" smtClean="0"/>
              <a:t>Quản</a:t>
            </a:r>
            <a:r>
              <a:rPr lang="en-US" baseline="0" smtClean="0"/>
              <a:t> </a:t>
            </a:r>
            <a:r>
              <a:rPr lang="en-US" baseline="0" err="1" smtClean="0"/>
              <a:t>lý</a:t>
            </a:r>
            <a:r>
              <a:rPr lang="en-US" baseline="0" smtClean="0"/>
              <a:t> </a:t>
            </a:r>
            <a:r>
              <a:rPr lang="en-US" baseline="0" err="1" smtClean="0"/>
              <a:t>danh</a:t>
            </a:r>
            <a:r>
              <a:rPr lang="en-US" baseline="0" smtClean="0"/>
              <a:t> </a:t>
            </a:r>
            <a:r>
              <a:rPr lang="en-US" baseline="0" err="1" smtClean="0"/>
              <a:t>sách</a:t>
            </a:r>
            <a:r>
              <a:rPr lang="en-US" baseline="0" smtClean="0"/>
              <a:t> </a:t>
            </a:r>
            <a:r>
              <a:rPr lang="en-US" baseline="0" err="1" smtClean="0"/>
              <a:t>các</a:t>
            </a:r>
            <a:r>
              <a:rPr lang="en-US" baseline="0" smtClean="0"/>
              <a:t> </a:t>
            </a:r>
            <a:r>
              <a:rPr lang="en-US" baseline="0" err="1" smtClean="0"/>
              <a:t>liên</a:t>
            </a:r>
            <a:r>
              <a:rPr lang="en-US" baseline="0" smtClean="0"/>
              <a:t> </a:t>
            </a:r>
            <a:r>
              <a:rPr lang="en-US" baseline="0" err="1" smtClean="0"/>
              <a:t>hệ</a:t>
            </a:r>
            <a:r>
              <a:rPr lang="en-US" baseline="0" smtClean="0"/>
              <a:t> </a:t>
            </a:r>
            <a:r>
              <a:rPr lang="en-US" baseline="0" err="1" smtClean="0"/>
              <a:t>cần</a:t>
            </a:r>
            <a:r>
              <a:rPr lang="en-US" baseline="0" smtClean="0"/>
              <a:t> </a:t>
            </a:r>
            <a:r>
              <a:rPr lang="en-US" baseline="0" err="1" smtClean="0"/>
              <a:t>gửi</a:t>
            </a:r>
            <a:r>
              <a:rPr lang="en-US" baseline="0" smtClean="0"/>
              <a:t> email, </a:t>
            </a:r>
            <a:r>
              <a:rPr lang="en-US" baseline="0" err="1" smtClean="0"/>
              <a:t>sms</a:t>
            </a:r>
            <a:r>
              <a:rPr lang="en-US" baseline="0" smtClean="0"/>
              <a:t> </a:t>
            </a:r>
            <a:r>
              <a:rPr lang="en-US" baseline="0" err="1" smtClean="0"/>
              <a:t>đến</a:t>
            </a:r>
            <a:r>
              <a:rPr lang="en-US" baseline="0" smtClean="0"/>
              <a:t> </a:t>
            </a:r>
            <a:r>
              <a:rPr lang="en-US" baseline="0" err="1" smtClean="0"/>
              <a:t>khi</a:t>
            </a:r>
            <a:r>
              <a:rPr lang="en-US" baseline="0" smtClean="0"/>
              <a:t> </a:t>
            </a:r>
            <a:r>
              <a:rPr lang="en-US" baseline="0" err="1" smtClean="0"/>
              <a:t>cảnh</a:t>
            </a:r>
            <a:r>
              <a:rPr lang="en-US" baseline="0" smtClean="0"/>
              <a:t> </a:t>
            </a:r>
            <a:r>
              <a:rPr lang="en-US" baseline="0" err="1" smtClean="0"/>
              <a:t>báo</a:t>
            </a:r>
            <a:r>
              <a:rPr lang="en-US" baseline="0" smtClean="0"/>
              <a:t>.</a:t>
            </a:r>
          </a:p>
          <a:p>
            <a:pPr marL="685800" lvl="1" indent="-228600">
              <a:buFont typeface="Arial" panose="020B0604020202020204" pitchFamily="34" charset="0"/>
              <a:buChar char="•"/>
            </a:pPr>
            <a:r>
              <a:rPr lang="en-US" baseline="0" smtClean="0"/>
              <a:t>Warning Setting: UC </a:t>
            </a:r>
            <a:r>
              <a:rPr lang="en-US" baseline="0" err="1" smtClean="0"/>
              <a:t>hỗ</a:t>
            </a:r>
            <a:r>
              <a:rPr lang="en-US" baseline="0" smtClean="0"/>
              <a:t> </a:t>
            </a:r>
            <a:r>
              <a:rPr lang="en-US" baseline="0" err="1" smtClean="0"/>
              <a:t>trợ</a:t>
            </a:r>
            <a:r>
              <a:rPr lang="en-US" baseline="0" smtClean="0"/>
              <a:t> </a:t>
            </a:r>
            <a:r>
              <a:rPr lang="en-US" baseline="0" err="1" smtClean="0"/>
              <a:t>cấu</a:t>
            </a:r>
            <a:r>
              <a:rPr lang="en-US" baseline="0" smtClean="0"/>
              <a:t> </a:t>
            </a:r>
            <a:r>
              <a:rPr lang="en-US" baseline="0" err="1" smtClean="0"/>
              <a:t>hình</a:t>
            </a:r>
            <a:r>
              <a:rPr lang="en-US" baseline="0" smtClean="0"/>
              <a:t> </a:t>
            </a:r>
            <a:r>
              <a:rPr lang="en-US" baseline="0" err="1" smtClean="0"/>
              <a:t>các</a:t>
            </a:r>
            <a:r>
              <a:rPr lang="en-US" baseline="0" smtClean="0"/>
              <a:t> </a:t>
            </a:r>
            <a:r>
              <a:rPr lang="en-US" baseline="0" err="1" smtClean="0"/>
              <a:t>thông</a:t>
            </a:r>
            <a:r>
              <a:rPr lang="en-US" baseline="0" smtClean="0"/>
              <a:t> </a:t>
            </a:r>
            <a:r>
              <a:rPr lang="en-US" baseline="0" err="1" smtClean="0"/>
              <a:t>số</a:t>
            </a:r>
            <a:r>
              <a:rPr lang="en-US" baseline="0" smtClean="0"/>
              <a:t> </a:t>
            </a:r>
            <a:r>
              <a:rPr lang="en-US" baseline="0" err="1" smtClean="0"/>
              <a:t>cảnh</a:t>
            </a:r>
            <a:r>
              <a:rPr lang="en-US" baseline="0" smtClean="0"/>
              <a:t> </a:t>
            </a:r>
            <a:r>
              <a:rPr lang="en-US" baseline="0" err="1" smtClean="0"/>
              <a:t>báo</a:t>
            </a:r>
            <a:r>
              <a:rPr lang="en-US" baseline="0" smtClean="0"/>
              <a:t> </a:t>
            </a:r>
            <a:r>
              <a:rPr lang="en-US" baseline="0" err="1" smtClean="0"/>
              <a:t>nhịp</a:t>
            </a:r>
            <a:r>
              <a:rPr lang="en-US" baseline="0" smtClean="0"/>
              <a:t> </a:t>
            </a:r>
            <a:r>
              <a:rPr lang="en-US" baseline="0" err="1" smtClean="0"/>
              <a:t>tim.</a:t>
            </a:r>
            <a:endParaRPr lang="en-US" baseline="0" smtClean="0"/>
          </a:p>
          <a:p>
            <a:pPr marL="685800" lvl="1" indent="-228600">
              <a:buFont typeface="Arial" panose="020B0604020202020204" pitchFamily="34" charset="0"/>
              <a:buChar char="•"/>
            </a:pPr>
            <a:r>
              <a:rPr lang="en-US" baseline="0" smtClean="0"/>
              <a:t>Health Data Manager: </a:t>
            </a:r>
            <a:r>
              <a:rPr lang="en-US" baseline="0" err="1" smtClean="0"/>
              <a:t>quản</a:t>
            </a:r>
            <a:r>
              <a:rPr lang="en-US" baseline="0" smtClean="0"/>
              <a:t> </a:t>
            </a:r>
            <a:r>
              <a:rPr lang="en-US" baseline="0" err="1" smtClean="0"/>
              <a:t>lý</a:t>
            </a:r>
            <a:r>
              <a:rPr lang="en-US" baseline="0" smtClean="0"/>
              <a:t> </a:t>
            </a:r>
            <a:r>
              <a:rPr lang="en-US" baseline="0" err="1" smtClean="0"/>
              <a:t>các</a:t>
            </a:r>
            <a:r>
              <a:rPr lang="en-US" baseline="0" smtClean="0"/>
              <a:t> </a:t>
            </a:r>
            <a:r>
              <a:rPr lang="en-US" baseline="0" err="1" smtClean="0"/>
              <a:t>dữ</a:t>
            </a:r>
            <a:r>
              <a:rPr lang="en-US" baseline="0" smtClean="0"/>
              <a:t> </a:t>
            </a:r>
            <a:r>
              <a:rPr lang="en-US" baseline="0" err="1" smtClean="0"/>
              <a:t>liệu</a:t>
            </a:r>
            <a:r>
              <a:rPr lang="en-US" baseline="0" smtClean="0"/>
              <a:t> </a:t>
            </a:r>
            <a:r>
              <a:rPr lang="en-US" baseline="0" err="1" smtClean="0"/>
              <a:t>liên</a:t>
            </a:r>
            <a:r>
              <a:rPr lang="en-US" baseline="0" smtClean="0"/>
              <a:t> </a:t>
            </a:r>
            <a:r>
              <a:rPr lang="en-US" baseline="0" err="1" smtClean="0"/>
              <a:t>quan</a:t>
            </a:r>
            <a:r>
              <a:rPr lang="en-US" baseline="0" smtClean="0"/>
              <a:t> </a:t>
            </a:r>
            <a:r>
              <a:rPr lang="en-US" baseline="0" err="1" smtClean="0"/>
              <a:t>đến</a:t>
            </a:r>
            <a:r>
              <a:rPr lang="en-US" baseline="0" smtClean="0"/>
              <a:t> </a:t>
            </a:r>
            <a:r>
              <a:rPr lang="en-US" baseline="0" err="1" smtClean="0"/>
              <a:t>sức</a:t>
            </a:r>
            <a:r>
              <a:rPr lang="en-US" baseline="0" smtClean="0"/>
              <a:t> </a:t>
            </a:r>
            <a:r>
              <a:rPr lang="en-US" baseline="0" err="1" smtClean="0"/>
              <a:t>khỏe</a:t>
            </a:r>
            <a:r>
              <a:rPr lang="en-US" baseline="0" smtClean="0"/>
              <a:t>.</a:t>
            </a:r>
          </a:p>
          <a:p>
            <a:pPr marL="685800" lvl="1" indent="-228600">
              <a:buFont typeface="Arial" panose="020B0604020202020204" pitchFamily="34" charset="0"/>
              <a:buChar char="•"/>
            </a:pPr>
            <a:r>
              <a:rPr lang="en-US" baseline="0" smtClean="0"/>
              <a:t>Turn on/off warning: UC </a:t>
            </a:r>
            <a:r>
              <a:rPr lang="en-US" baseline="0" err="1" smtClean="0"/>
              <a:t>hỗ</a:t>
            </a:r>
            <a:r>
              <a:rPr lang="en-US" baseline="0" smtClean="0"/>
              <a:t> </a:t>
            </a:r>
            <a:r>
              <a:rPr lang="en-US" baseline="0" err="1" smtClean="0"/>
              <a:t>trợ</a:t>
            </a:r>
            <a:r>
              <a:rPr lang="en-US" baseline="0" smtClean="0"/>
              <a:t> </a:t>
            </a:r>
            <a:r>
              <a:rPr lang="en-US" baseline="0" err="1" smtClean="0"/>
              <a:t>bật</a:t>
            </a:r>
            <a:r>
              <a:rPr lang="en-US" baseline="0" smtClean="0"/>
              <a:t>/</a:t>
            </a:r>
            <a:r>
              <a:rPr lang="en-US" baseline="0" err="1" smtClean="0"/>
              <a:t>tắt</a:t>
            </a:r>
            <a:r>
              <a:rPr lang="en-US" baseline="0" smtClean="0"/>
              <a:t> </a:t>
            </a:r>
            <a:r>
              <a:rPr lang="en-US" baseline="0" err="1" smtClean="0"/>
              <a:t>cảnh</a:t>
            </a:r>
            <a:r>
              <a:rPr lang="en-US" baseline="0" smtClean="0"/>
              <a:t> </a:t>
            </a:r>
            <a:r>
              <a:rPr lang="en-US" baseline="0" err="1" smtClean="0"/>
              <a:t>báo</a:t>
            </a:r>
            <a:r>
              <a:rPr lang="en-US" baseline="0" smtClean="0"/>
              <a:t> </a:t>
            </a:r>
            <a:r>
              <a:rPr lang="en-US" baseline="0" err="1" smtClean="0"/>
              <a:t>nhịp</a:t>
            </a:r>
            <a:r>
              <a:rPr lang="en-US" baseline="0" smtClean="0"/>
              <a:t> </a:t>
            </a:r>
            <a:r>
              <a:rPr lang="en-US" baseline="0" err="1" smtClean="0"/>
              <a:t>tim.</a:t>
            </a:r>
            <a:endParaRPr lang="en-US" baseline="0" smtClean="0"/>
          </a:p>
          <a:p>
            <a:pPr marL="228600" indent="-228600">
              <a:buAutoNum type="arabicPeriod"/>
            </a:pPr>
            <a:r>
              <a:rPr lang="en-US" baseline="0" smtClean="0"/>
              <a:t>History-Chart:</a:t>
            </a:r>
          </a:p>
          <a:p>
            <a:pPr marL="685800" lvl="1" indent="-228600">
              <a:buFont typeface="Arial" panose="020B0604020202020204" pitchFamily="34" charset="0"/>
              <a:buChar char="•"/>
            </a:pPr>
            <a:r>
              <a:rPr lang="en-US" baseline="0" smtClean="0"/>
              <a:t>…</a:t>
            </a:r>
          </a:p>
          <a:p>
            <a:pPr marL="228600" indent="-228600">
              <a:buAutoNum type="arabicPeriod"/>
            </a:pPr>
            <a:endParaRPr lang="vi-VN"/>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22</a:t>
            </a:fld>
            <a:endParaRPr lang="en-US" altLang="vi-VN"/>
          </a:p>
        </p:txBody>
      </p:sp>
    </p:spTree>
    <p:extLst>
      <p:ext uri="{BB962C8B-B14F-4D97-AF65-F5344CB8AC3E}">
        <p14:creationId xmlns:p14="http://schemas.microsoft.com/office/powerpoint/2010/main" val="2863220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aseline="0" smtClean="0"/>
              <a:t>Việc sử dụng các thiết bị theo dõi sức khỏe trên kết hợp cùng với điện thoại thông minh nhờ các ứng dụng ngày càng phổ biến.</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aseline="0" smtClean="0"/>
              <a:t>Và mang lại nhiều lợi ích hết sức thiết thực, thuận tiện cho  người dung: theo dõi diễn biến sức khỏe của bản thân, dữ liệu thu thập đc có thể làm căn cứ cho bác sỹ…</a:t>
            </a:r>
          </a:p>
          <a:p>
            <a:pPr marL="228600" indent="-228600">
              <a:buAutoNum type="arabicPeriod"/>
            </a:pPr>
            <a:endParaRPr lang="en-US"/>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5</a:t>
            </a:fld>
            <a:endParaRPr lang="en-US" altLang="vi-VN"/>
          </a:p>
        </p:txBody>
      </p:sp>
    </p:spTree>
    <p:extLst>
      <p:ext uri="{BB962C8B-B14F-4D97-AF65-F5344CB8AC3E}">
        <p14:creationId xmlns:p14="http://schemas.microsoft.com/office/powerpoint/2010/main" val="1312426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Để</a:t>
            </a:r>
            <a:r>
              <a:rPr lang="en-US" baseline="0" dirty="0" smtClean="0"/>
              <a:t> </a:t>
            </a:r>
            <a:r>
              <a:rPr lang="en-US" baseline="0" dirty="0" err="1" smtClean="0"/>
              <a:t>hỗi</a:t>
            </a:r>
            <a:r>
              <a:rPr lang="en-US" baseline="0" dirty="0" smtClean="0"/>
              <a:t> </a:t>
            </a:r>
            <a:r>
              <a:rPr lang="en-US" baseline="0" dirty="0" err="1" smtClean="0"/>
              <a:t>trợ</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thử</a:t>
            </a:r>
            <a:r>
              <a:rPr lang="en-US" baseline="0" dirty="0" smtClean="0"/>
              <a:t> </a:t>
            </a:r>
            <a:r>
              <a:rPr lang="en-US" baseline="0" dirty="0" err="1" smtClean="0"/>
              <a:t>nghiệm</a:t>
            </a:r>
            <a:endParaRPr lang="vi-VN" dirty="0"/>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25</a:t>
            </a:fld>
            <a:endParaRPr lang="en-US" altLang="vi-VN"/>
          </a:p>
        </p:txBody>
      </p:sp>
    </p:spTree>
    <p:extLst>
      <p:ext uri="{BB962C8B-B14F-4D97-AF65-F5344CB8AC3E}">
        <p14:creationId xmlns:p14="http://schemas.microsoft.com/office/powerpoint/2010/main" val="3650087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Chức năng Đăng nhập/Đăng xuất.</a:t>
            </a:r>
          </a:p>
          <a:p>
            <a:pPr lvl="0"/>
            <a:r>
              <a:rPr lang="en-US" sz="1200" kern="1200" smtClean="0">
                <a:solidFill>
                  <a:schemeClr val="tx1"/>
                </a:solidFill>
                <a:effectLst/>
                <a:latin typeface="+mn-lt"/>
                <a:ea typeface="+mn-ea"/>
                <a:cs typeface="+mn-cs"/>
              </a:rPr>
              <a:t>Chức năng Cảnh báo sức khỏe – nhịp tim.</a:t>
            </a:r>
          </a:p>
          <a:p>
            <a:pPr lvl="0"/>
            <a:r>
              <a:rPr lang="en-US" sz="1200" kern="1200" smtClean="0">
                <a:solidFill>
                  <a:schemeClr val="tx1"/>
                </a:solidFill>
                <a:effectLst/>
                <a:latin typeface="+mn-lt"/>
                <a:ea typeface="+mn-ea"/>
                <a:cs typeface="+mn-cs"/>
              </a:rPr>
              <a:t>Chức năng Cài đặt cảnh báo.</a:t>
            </a:r>
          </a:p>
          <a:p>
            <a:pPr lvl="0"/>
            <a:r>
              <a:rPr lang="en-US" sz="1200" kern="1200" smtClean="0">
                <a:solidFill>
                  <a:schemeClr val="tx1"/>
                </a:solidFill>
                <a:effectLst/>
                <a:latin typeface="+mn-lt"/>
                <a:ea typeface="+mn-ea"/>
                <a:cs typeface="+mn-cs"/>
              </a:rPr>
              <a:t>Chức năng đánh giá mức độ stress của người dùng.</a:t>
            </a:r>
          </a:p>
          <a:p>
            <a:pPr lvl="0"/>
            <a:r>
              <a:rPr lang="en-US" sz="1200" kern="1200" smtClean="0">
                <a:solidFill>
                  <a:schemeClr val="tx1"/>
                </a:solidFill>
                <a:effectLst/>
                <a:latin typeface="+mn-lt"/>
                <a:ea typeface="+mn-ea"/>
                <a:cs typeface="+mn-cs"/>
              </a:rPr>
              <a:t>Chức năng Đặt mục tiêu, kiểm tra mục tiêu cho hoạt động (step, calories, sleep, run, walk).</a:t>
            </a:r>
          </a:p>
          <a:p>
            <a:pPr lvl="0"/>
            <a:r>
              <a:rPr lang="en-US" sz="1200" kern="1200" smtClean="0">
                <a:solidFill>
                  <a:schemeClr val="tx1"/>
                </a:solidFill>
                <a:effectLst/>
                <a:latin typeface="+mn-lt"/>
                <a:ea typeface="+mn-ea"/>
                <a:cs typeface="+mn-cs"/>
              </a:rPr>
              <a:t>Chức năng lấy thông tin – lịch sử nhịp tim, các hoạt động: đi bộ, calo tiêu thụ, thời gian ngủ, thời gian đi bộ, thời gian chạy bộ.</a:t>
            </a:r>
          </a:p>
          <a:p>
            <a:pPr lvl="0"/>
            <a:r>
              <a:rPr lang="en-US" sz="1200" kern="1200" smtClean="0">
                <a:solidFill>
                  <a:schemeClr val="tx1"/>
                </a:solidFill>
                <a:effectLst/>
                <a:latin typeface="+mn-lt"/>
                <a:ea typeface="+mn-ea"/>
                <a:cs typeface="+mn-cs"/>
              </a:rPr>
              <a:t>Chức năng Tự thị.</a:t>
            </a:r>
          </a:p>
          <a:p>
            <a:pPr lvl="0"/>
            <a:r>
              <a:rPr lang="en-US" sz="1200" kern="1200" smtClean="0">
                <a:solidFill>
                  <a:schemeClr val="tx1"/>
                </a:solidFill>
                <a:effectLst/>
                <a:latin typeface="+mn-lt"/>
                <a:ea typeface="+mn-ea"/>
                <a:cs typeface="+mn-cs"/>
              </a:rPr>
              <a:t>Chức năng Tính các chỉ số sức khỏe (BMI, BMR, WHR).</a:t>
            </a:r>
          </a:p>
          <a:p>
            <a:pPr lvl="0"/>
            <a:r>
              <a:rPr lang="en-US" sz="1200" kern="1200" smtClean="0">
                <a:solidFill>
                  <a:schemeClr val="tx1"/>
                </a:solidFill>
                <a:effectLst/>
                <a:latin typeface="+mn-lt"/>
                <a:ea typeface="+mn-ea"/>
                <a:cs typeface="+mn-cs"/>
              </a:rPr>
              <a:t>Chức năng quản lý thông tin người dùng – danh sách người nhận cảnh báo.</a:t>
            </a:r>
          </a:p>
          <a:p>
            <a:pPr lvl="0"/>
            <a:r>
              <a:rPr lang="en-US" sz="1200" kern="1200" smtClean="0">
                <a:solidFill>
                  <a:schemeClr val="tx1"/>
                </a:solidFill>
                <a:effectLst/>
                <a:latin typeface="+mn-lt"/>
                <a:ea typeface="+mn-ea"/>
                <a:cs typeface="+mn-cs"/>
              </a:rPr>
              <a:t>Hỗ trợ đa ngôn ngữ: Tiếng Anh, Tiếng Việt.</a:t>
            </a:r>
          </a:p>
          <a:p>
            <a:pPr lvl="0"/>
            <a:r>
              <a:rPr lang="en-US" sz="1200" kern="1200" smtClean="0">
                <a:solidFill>
                  <a:schemeClr val="tx1"/>
                </a:solidFill>
                <a:effectLst/>
                <a:latin typeface="+mn-lt"/>
                <a:ea typeface="+mn-ea"/>
                <a:cs typeface="+mn-cs"/>
              </a:rPr>
              <a:t>Chức năng Cài đặt hệ thống.</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26</a:t>
            </a:fld>
            <a:endParaRPr lang="en-US" altLang="vi-VN"/>
          </a:p>
        </p:txBody>
      </p:sp>
    </p:spTree>
    <p:extLst>
      <p:ext uri="{BB962C8B-B14F-4D97-AF65-F5344CB8AC3E}">
        <p14:creationId xmlns:p14="http://schemas.microsoft.com/office/powerpoint/2010/main" val="3545786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mn-lt"/>
                <a:ea typeface="+mn-ea"/>
                <a:cs typeface="+mn-cs"/>
              </a:rPr>
              <a:t>Chức năng đánh giá mức độ stress của người dùng: thực hiện tìm hiểu sâu hơn về ảnh hưởng và sự liên quan của sự biến thiên nhịp tim đến mức độ stress, căng thẳng của con người.</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mn-lt"/>
                <a:ea typeface="+mn-ea"/>
                <a:cs typeface="+mn-cs"/>
              </a:rPr>
              <a:t>Hỗ trợ thêm nhiều ngôn ngữ khác (ngoài Tiếng Anh – Việt).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effectLst/>
              <a:latin typeface="+mn-lt"/>
              <a:ea typeface="+mn-ea"/>
              <a:cs typeface="+mn-cs"/>
            </a:endParaRPr>
          </a:p>
          <a:p>
            <a:endParaRPr lang="vi-VN"/>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27</a:t>
            </a:fld>
            <a:endParaRPr lang="en-US" altLang="vi-VN"/>
          </a:p>
        </p:txBody>
      </p:sp>
    </p:spTree>
    <p:extLst>
      <p:ext uri="{BB962C8B-B14F-4D97-AF65-F5344CB8AC3E}">
        <p14:creationId xmlns:p14="http://schemas.microsoft.com/office/powerpoint/2010/main" val="221361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a:t>
            </a:r>
            <a:r>
              <a:rPr lang="en-US" dirty="0" err="1" smtClean="0"/>
              <a:t>đây</a:t>
            </a:r>
            <a:r>
              <a:rPr lang="en-US" baseline="0" dirty="0" smtClean="0"/>
              <a:t> </a:t>
            </a:r>
            <a:r>
              <a:rPr lang="en-US" baseline="0" dirty="0" err="1" smtClean="0"/>
              <a:t>mời</a:t>
            </a:r>
            <a:r>
              <a:rPr lang="en-US" baseline="0" dirty="0" smtClean="0"/>
              <a:t> </a:t>
            </a:r>
            <a:r>
              <a:rPr lang="en-US" baseline="0" dirty="0" err="1" smtClean="0"/>
              <a:t>quý</a:t>
            </a:r>
            <a:r>
              <a:rPr lang="en-US" baseline="0" dirty="0" smtClean="0"/>
              <a:t> </a:t>
            </a:r>
            <a:r>
              <a:rPr lang="en-US" baseline="0" dirty="0" err="1" smtClean="0"/>
              <a:t>thầy</a:t>
            </a:r>
            <a:r>
              <a:rPr lang="en-US" baseline="0" dirty="0" smtClean="0"/>
              <a:t> </a:t>
            </a:r>
            <a:r>
              <a:rPr lang="en-US" baseline="0" dirty="0" err="1" smtClean="0"/>
              <a:t>cô</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cùng</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video </a:t>
            </a:r>
            <a:r>
              <a:rPr lang="en-US" baseline="0" dirty="0" err="1" smtClean="0"/>
              <a:t>về</a:t>
            </a:r>
            <a:r>
              <a:rPr lang="en-US" baseline="0" dirty="0" smtClean="0"/>
              <a:t> demo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của</a:t>
            </a:r>
            <a:r>
              <a:rPr lang="en-US" baseline="0" dirty="0" smtClean="0"/>
              <a:t> </a:t>
            </a:r>
            <a:r>
              <a:rPr lang="en-US" baseline="0" dirty="0" err="1" smtClean="0"/>
              <a:t>nhóm</a:t>
            </a:r>
            <a:endParaRPr lang="vi-VN" dirty="0"/>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28</a:t>
            </a:fld>
            <a:endParaRPr lang="en-US" altLang="vi-VN"/>
          </a:p>
        </p:txBody>
      </p:sp>
    </p:spTree>
    <p:extLst>
      <p:ext uri="{BB962C8B-B14F-4D97-AF65-F5344CB8AC3E}">
        <p14:creationId xmlns:p14="http://schemas.microsoft.com/office/powerpoint/2010/main" val="3630614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Nội</a:t>
            </a:r>
            <a:r>
              <a:rPr lang="en-US" baseline="0" dirty="0" smtClean="0"/>
              <a:t> </a:t>
            </a:r>
            <a:r>
              <a:rPr lang="en-US" baseline="0" dirty="0" err="1" smtClean="0"/>
              <a:t>dụng</a:t>
            </a:r>
            <a:r>
              <a:rPr lang="en-US" baseline="0" dirty="0" smtClean="0"/>
              <a:t> </a:t>
            </a:r>
            <a:r>
              <a:rPr lang="en-US" baseline="0" dirty="0" err="1" smtClean="0"/>
              <a:t>nhóm</a:t>
            </a:r>
            <a:r>
              <a:rPr lang="en-US" baseline="0" dirty="0" smtClean="0"/>
              <a:t> </a:t>
            </a:r>
            <a:r>
              <a:rPr lang="en-US" baseline="0" dirty="0" err="1" smtClean="0"/>
              <a:t>tới</a:t>
            </a:r>
            <a:r>
              <a:rPr lang="en-US" baseline="0" dirty="0" smtClean="0"/>
              <a:t> </a:t>
            </a:r>
            <a:r>
              <a:rPr lang="en-US" baseline="0" dirty="0" err="1" smtClean="0"/>
              <a:t>đây</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xin</a:t>
            </a:r>
            <a:r>
              <a:rPr lang="en-US" baseline="0" dirty="0" smtClean="0"/>
              <a:t> </a:t>
            </a:r>
            <a:r>
              <a:rPr lang="en-US" baseline="0" dirty="0" err="1" smtClean="0"/>
              <a:t>quý</a:t>
            </a:r>
            <a:r>
              <a:rPr lang="en-US" baseline="0" dirty="0" smtClean="0"/>
              <a:t> </a:t>
            </a:r>
            <a:r>
              <a:rPr lang="en-US" baseline="0" dirty="0" err="1" smtClean="0"/>
              <a:t>thầy</a:t>
            </a:r>
            <a:r>
              <a:rPr lang="en-US" baseline="0" dirty="0" smtClean="0"/>
              <a:t> </a:t>
            </a:r>
            <a:r>
              <a:rPr lang="en-US" baseline="0" dirty="0" err="1" smtClean="0"/>
              <a:t>cô</a:t>
            </a:r>
            <a:r>
              <a:rPr lang="en-US" baseline="0" dirty="0" smtClean="0"/>
              <a:t> </a:t>
            </a:r>
            <a:r>
              <a:rPr lang="en-US" baseline="0" dirty="0" err="1" smtClean="0"/>
              <a:t>cho</a:t>
            </a:r>
            <a:r>
              <a:rPr lang="en-US" baseline="0" dirty="0" smtClean="0"/>
              <a:t> </a:t>
            </a:r>
            <a:r>
              <a:rPr lang="en-US" baseline="0" dirty="0" err="1" smtClean="0"/>
              <a:t>nhận</a:t>
            </a:r>
            <a:r>
              <a:rPr lang="en-US" baseline="0" dirty="0" smtClean="0"/>
              <a:t> </a:t>
            </a:r>
            <a:r>
              <a:rPr lang="en-US" baseline="0" dirty="0" err="1" smtClean="0"/>
              <a:t>xét</a:t>
            </a:r>
            <a:r>
              <a:rPr lang="en-US" baseline="0" dirty="0" smtClean="0"/>
              <a:t>.</a:t>
            </a:r>
            <a:endParaRPr lang="vi-VN" dirty="0"/>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29</a:t>
            </a:fld>
            <a:endParaRPr lang="en-US" altLang="vi-VN"/>
          </a:p>
        </p:txBody>
      </p:sp>
    </p:spTree>
    <p:extLst>
      <p:ext uri="{BB962C8B-B14F-4D97-AF65-F5344CB8AC3E}">
        <p14:creationId xmlns:p14="http://schemas.microsoft.com/office/powerpoint/2010/main" val="3090757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30</a:t>
            </a:fld>
            <a:endParaRPr lang="en-US" altLang="vi-VN"/>
          </a:p>
        </p:txBody>
      </p:sp>
    </p:spTree>
    <p:extLst>
      <p:ext uri="{BB962C8B-B14F-4D97-AF65-F5344CB8AC3E}">
        <p14:creationId xmlns:p14="http://schemas.microsoft.com/office/powerpoint/2010/main" val="335299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Hiện nay, </a:t>
            </a:r>
            <a:r>
              <a:rPr lang="en-US" baseline="0" smtClean="0"/>
              <a:t>đã có nhiều thiết bị hỗ trợ việc chăm sóc, theo dõi sức khỏe như: các loại vòng đeo tay sức khỏe, đồng hồ thông minh…</a:t>
            </a:r>
          </a:p>
          <a:p>
            <a:pPr marL="228600" indent="-228600">
              <a:buAutoNum type="arabicPeriod"/>
            </a:pPr>
            <a:endParaRPr lang="en-US"/>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6</a:t>
            </a:fld>
            <a:endParaRPr lang="en-US" altLang="vi-VN"/>
          </a:p>
        </p:txBody>
      </p:sp>
    </p:spTree>
    <p:extLst>
      <p:ext uri="{BB962C8B-B14F-4D97-AF65-F5344CB8AC3E}">
        <p14:creationId xmlns:p14="http://schemas.microsoft.com/office/powerpoint/2010/main" val="1466027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1" kern="1200" smtClean="0">
                <a:solidFill>
                  <a:schemeClr val="tx1"/>
                </a:solidFill>
                <a:effectLst/>
                <a:latin typeface="+mn-lt"/>
                <a:ea typeface="+mn-ea"/>
                <a:cs typeface="+mn-cs"/>
              </a:rPr>
              <a:t>Dựa trên bảng so sánh trên </a:t>
            </a:r>
            <a:r>
              <a:rPr lang="en-US" sz="1200" kern="1200" smtClean="0">
                <a:solidFill>
                  <a:schemeClr val="tx1"/>
                </a:solidFill>
                <a:effectLst/>
                <a:latin typeface="+mn-lt"/>
                <a:ea typeface="+mn-ea"/>
                <a:cs typeface="+mn-cs"/>
              </a:rPr>
              <a:t>về các thiết bị hỗ trợ đo nhịp tim, có thể thấy được </a:t>
            </a:r>
            <a:r>
              <a:rPr lang="en-US" sz="1200" b="1" kern="1200" smtClean="0">
                <a:solidFill>
                  <a:schemeClr val="tx1"/>
                </a:solidFill>
                <a:effectLst/>
                <a:latin typeface="+mn-lt"/>
                <a:ea typeface="+mn-ea"/>
                <a:cs typeface="+mn-cs"/>
              </a:rPr>
              <a:t>Smartband 2 </a:t>
            </a:r>
            <a:r>
              <a:rPr lang="en-US" sz="1200" kern="1200" smtClean="0">
                <a:solidFill>
                  <a:schemeClr val="tx1"/>
                </a:solidFill>
                <a:effectLst/>
                <a:latin typeface="+mn-lt"/>
                <a:ea typeface="+mn-ea"/>
                <a:cs typeface="+mn-cs"/>
              </a:rPr>
              <a:t>là thiết bị đeo tay có hỗ trợ cảm biến đo nhịp tim </a:t>
            </a:r>
            <a:r>
              <a:rPr lang="en-US" sz="1200" b="1" kern="1200" smtClean="0">
                <a:solidFill>
                  <a:schemeClr val="tx1"/>
                </a:solidFill>
                <a:effectLst/>
                <a:latin typeface="+mn-lt"/>
                <a:ea typeface="+mn-ea"/>
                <a:cs typeface="+mn-cs"/>
              </a:rPr>
              <a:t>ưu việt hơn hẳn </a:t>
            </a:r>
            <a:r>
              <a:rPr lang="en-US" sz="1200" kern="1200" smtClean="0">
                <a:solidFill>
                  <a:schemeClr val="tx1"/>
                </a:solidFill>
                <a:effectLst/>
                <a:latin typeface="+mn-lt"/>
                <a:ea typeface="+mn-ea"/>
                <a:cs typeface="+mn-cs"/>
              </a:rPr>
              <a:t>các thiết bị khác cả về hỗ trợ</a:t>
            </a:r>
            <a:r>
              <a:rPr lang="en-US" sz="1200" b="1" kern="1200" smtClean="0">
                <a:solidFill>
                  <a:schemeClr val="tx1"/>
                </a:solidFill>
                <a:effectLst/>
                <a:latin typeface="+mn-lt"/>
                <a:ea typeface="+mn-ea"/>
                <a:cs typeface="+mn-cs"/>
              </a:rPr>
              <a:t> lập trình</a:t>
            </a:r>
            <a:r>
              <a:rPr lang="en-US" sz="1200" kern="1200" smtClean="0">
                <a:solidFill>
                  <a:schemeClr val="tx1"/>
                </a:solidFill>
                <a:effectLst/>
                <a:latin typeface="+mn-lt"/>
                <a:ea typeface="+mn-ea"/>
                <a:cs typeface="+mn-cs"/>
              </a:rPr>
              <a:t>, </a:t>
            </a:r>
            <a:r>
              <a:rPr lang="en-US" sz="1200" b="1" kern="1200" smtClean="0">
                <a:solidFill>
                  <a:schemeClr val="tx1"/>
                </a:solidFill>
                <a:effectLst/>
                <a:latin typeface="+mn-lt"/>
                <a:ea typeface="+mn-ea"/>
                <a:cs typeface="+mn-cs"/>
              </a:rPr>
              <a:t>giá cả </a:t>
            </a:r>
            <a:r>
              <a:rPr lang="en-US" sz="1200" kern="1200" smtClean="0">
                <a:solidFill>
                  <a:schemeClr val="tx1"/>
                </a:solidFill>
                <a:effectLst/>
                <a:latin typeface="+mn-lt"/>
                <a:ea typeface="+mn-ea"/>
                <a:cs typeface="+mn-cs"/>
              </a:rPr>
              <a:t>cũng như thời lượng </a:t>
            </a:r>
            <a:r>
              <a:rPr lang="en-US" sz="1200" b="1" kern="1200" smtClean="0">
                <a:solidFill>
                  <a:schemeClr val="tx1"/>
                </a:solidFill>
                <a:effectLst/>
                <a:latin typeface="+mn-lt"/>
                <a:ea typeface="+mn-ea"/>
                <a:cs typeface="+mn-cs"/>
              </a:rPr>
              <a:t>pin</a:t>
            </a:r>
            <a:r>
              <a:rPr lang="en-US" sz="1200" kern="1200" smtClean="0">
                <a:solidFill>
                  <a:schemeClr val="tx1"/>
                </a:solidFill>
                <a:effectLst/>
                <a:latin typeface="+mn-lt"/>
                <a:ea typeface="+mn-ea"/>
                <a:cs typeface="+mn-cs"/>
              </a:rPr>
              <a:t>. </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1" kern="1200" smtClean="0">
                <a:solidFill>
                  <a:schemeClr val="tx1"/>
                </a:solidFill>
                <a:effectLst/>
                <a:latin typeface="+mn-lt"/>
                <a:ea typeface="+mn-ea"/>
                <a:cs typeface="+mn-cs"/>
              </a:rPr>
              <a:t>Do đó, </a:t>
            </a:r>
            <a:r>
              <a:rPr lang="en-US" sz="1200" kern="1200" smtClean="0">
                <a:solidFill>
                  <a:schemeClr val="tx1"/>
                </a:solidFill>
                <a:effectLst/>
                <a:latin typeface="+mn-lt"/>
                <a:ea typeface="+mn-ea"/>
                <a:cs typeface="+mn-cs"/>
              </a:rPr>
              <a:t>nhóm đã chọn Smartband 2 là thiết bị hỗ trợ thực hiện đề tài.</a:t>
            </a:r>
          </a:p>
          <a:p>
            <a:pPr marL="228600" indent="-228600">
              <a:buAutoNum type="arabicPeriod"/>
            </a:pPr>
            <a:endParaRPr lang="en-US"/>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7</a:t>
            </a:fld>
            <a:endParaRPr lang="en-US" altLang="vi-VN"/>
          </a:p>
        </p:txBody>
      </p:sp>
    </p:spTree>
    <p:extLst>
      <p:ext uri="{BB962C8B-B14F-4D97-AF65-F5344CB8AC3E}">
        <p14:creationId xmlns:p14="http://schemas.microsoft.com/office/powerpoint/2010/main" val="2634996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mtClean="0"/>
              <a:t>Sau</a:t>
            </a:r>
            <a:r>
              <a:rPr lang="en-US" baseline="0" smtClean="0"/>
              <a:t> đây em xin trình bày một số tính năng và đặc điểm nổi bật của Smartband 2</a:t>
            </a:r>
            <a:endParaRPr lang="en-US" smtClean="0"/>
          </a:p>
          <a:p>
            <a:pPr marL="0" indent="0">
              <a:buNone/>
            </a:pPr>
            <a:r>
              <a:rPr lang="en-US" smtClean="0"/>
              <a:t>Smart </a:t>
            </a:r>
            <a:r>
              <a:rPr lang="en-US" smtClean="0"/>
              <a:t>band </a:t>
            </a:r>
            <a:r>
              <a:rPr lang="en-US" err="1" smtClean="0"/>
              <a:t>hỗ</a:t>
            </a:r>
            <a:r>
              <a:rPr lang="en-US" baseline="0" smtClean="0"/>
              <a:t> </a:t>
            </a:r>
            <a:r>
              <a:rPr lang="en-US" baseline="0" err="1" smtClean="0"/>
              <a:t>trợ</a:t>
            </a:r>
            <a:r>
              <a:rPr lang="en-US" baseline="0" smtClean="0"/>
              <a:t> </a:t>
            </a:r>
            <a:r>
              <a:rPr lang="en-US" baseline="0" err="1" smtClean="0"/>
              <a:t>các</a:t>
            </a:r>
            <a:r>
              <a:rPr lang="en-US" baseline="0" smtClean="0"/>
              <a:t> </a:t>
            </a:r>
            <a:r>
              <a:rPr lang="en-US" baseline="0" err="1" smtClean="0"/>
              <a:t>chức</a:t>
            </a:r>
            <a:r>
              <a:rPr lang="en-US" baseline="0" smtClean="0"/>
              <a:t> </a:t>
            </a:r>
            <a:r>
              <a:rPr lang="en-US" baseline="0" err="1" smtClean="0"/>
              <a:t>năng</a:t>
            </a:r>
            <a:r>
              <a:rPr lang="en-US" baseline="0" smtClean="0"/>
              <a:t>:</a:t>
            </a:r>
          </a:p>
          <a:p>
            <a:pPr marL="685800" lvl="1" indent="-228600">
              <a:buAutoNum type="arabicPeriod"/>
            </a:pPr>
            <a:r>
              <a:rPr lang="en-US" smtClean="0"/>
              <a:t>Theo</a:t>
            </a:r>
            <a:r>
              <a:rPr lang="en-US" baseline="0" smtClean="0"/>
              <a:t> </a:t>
            </a:r>
            <a:r>
              <a:rPr lang="en-US" baseline="0" err="1" smtClean="0"/>
              <a:t>dõi</a:t>
            </a:r>
            <a:r>
              <a:rPr lang="en-US" baseline="0" smtClean="0"/>
              <a:t> </a:t>
            </a:r>
            <a:r>
              <a:rPr lang="en-US" baseline="0" err="1" smtClean="0"/>
              <a:t>nhịp</a:t>
            </a:r>
            <a:r>
              <a:rPr lang="en-US" baseline="0" smtClean="0"/>
              <a:t> </a:t>
            </a:r>
            <a:r>
              <a:rPr lang="en-US" baseline="0" err="1" smtClean="0"/>
              <a:t>tim</a:t>
            </a:r>
            <a:r>
              <a:rPr lang="en-US" baseline="0" smtClean="0"/>
              <a:t> – </a:t>
            </a:r>
            <a:r>
              <a:rPr lang="en-US" baseline="0" err="1" smtClean="0"/>
              <a:t>hỗ</a:t>
            </a:r>
            <a:r>
              <a:rPr lang="en-US" baseline="0" smtClean="0"/>
              <a:t> </a:t>
            </a:r>
            <a:r>
              <a:rPr lang="en-US" baseline="0" err="1" smtClean="0"/>
              <a:t>trợ</a:t>
            </a:r>
            <a:r>
              <a:rPr lang="en-US" baseline="0" smtClean="0"/>
              <a:t> </a:t>
            </a:r>
            <a:r>
              <a:rPr lang="en-US" baseline="0" err="1" smtClean="0"/>
              <a:t>theo</a:t>
            </a:r>
            <a:r>
              <a:rPr lang="en-US" baseline="0" smtClean="0"/>
              <a:t> </a:t>
            </a:r>
            <a:r>
              <a:rPr lang="en-US" baseline="0" err="1" smtClean="0"/>
              <a:t>dõi</a:t>
            </a:r>
            <a:r>
              <a:rPr lang="en-US" baseline="0" smtClean="0"/>
              <a:t> </a:t>
            </a:r>
            <a:r>
              <a:rPr lang="en-US" baseline="0" err="1" smtClean="0"/>
              <a:t>mức</a:t>
            </a:r>
            <a:r>
              <a:rPr lang="en-US" baseline="0" smtClean="0"/>
              <a:t> </a:t>
            </a:r>
            <a:r>
              <a:rPr lang="en-US" baseline="0" err="1" smtClean="0"/>
              <a:t>độ</a:t>
            </a:r>
            <a:r>
              <a:rPr lang="en-US" baseline="0" smtClean="0"/>
              <a:t> </a:t>
            </a:r>
            <a:r>
              <a:rPr lang="en-US" baseline="0" err="1" smtClean="0"/>
              <a:t>căng</a:t>
            </a:r>
            <a:r>
              <a:rPr lang="en-US" baseline="0" smtClean="0"/>
              <a:t> </a:t>
            </a:r>
            <a:r>
              <a:rPr lang="en-US" baseline="0" err="1" smtClean="0"/>
              <a:t>thẳng</a:t>
            </a:r>
            <a:r>
              <a:rPr lang="en-US" baseline="0" smtClean="0"/>
              <a:t> -  </a:t>
            </a:r>
            <a:r>
              <a:rPr lang="en-US" baseline="0" err="1" smtClean="0"/>
              <a:t>phục</a:t>
            </a:r>
            <a:r>
              <a:rPr lang="en-US" baseline="0" smtClean="0"/>
              <a:t> </a:t>
            </a:r>
            <a:r>
              <a:rPr lang="en-US" baseline="0" err="1" smtClean="0"/>
              <a:t>hồi</a:t>
            </a:r>
            <a:r>
              <a:rPr lang="en-US" baseline="0" smtClean="0"/>
              <a:t> </a:t>
            </a:r>
            <a:r>
              <a:rPr lang="en-US" baseline="0" err="1" smtClean="0"/>
              <a:t>của</a:t>
            </a:r>
            <a:r>
              <a:rPr lang="en-US" baseline="0" smtClean="0"/>
              <a:t> </a:t>
            </a:r>
            <a:r>
              <a:rPr lang="en-US" baseline="0" err="1" smtClean="0"/>
              <a:t>cơ</a:t>
            </a:r>
            <a:r>
              <a:rPr lang="en-US" baseline="0" smtClean="0"/>
              <a:t> </a:t>
            </a:r>
            <a:r>
              <a:rPr lang="en-US" baseline="0" err="1" smtClean="0"/>
              <a:t>thể</a:t>
            </a:r>
            <a:r>
              <a:rPr lang="en-US" baseline="0" smtClean="0"/>
              <a:t> </a:t>
            </a:r>
            <a:r>
              <a:rPr lang="en-US" baseline="0" err="1" smtClean="0"/>
              <a:t>dựa</a:t>
            </a:r>
            <a:r>
              <a:rPr lang="en-US" baseline="0" smtClean="0"/>
              <a:t> </a:t>
            </a:r>
            <a:r>
              <a:rPr lang="en-US" baseline="0" err="1" smtClean="0"/>
              <a:t>vào</a:t>
            </a:r>
            <a:r>
              <a:rPr lang="en-US" baseline="0" smtClean="0"/>
              <a:t> </a:t>
            </a:r>
            <a:r>
              <a:rPr lang="en-US" baseline="0" err="1" smtClean="0"/>
              <a:t>nhịp</a:t>
            </a:r>
            <a:r>
              <a:rPr lang="en-US" baseline="0" smtClean="0"/>
              <a:t> </a:t>
            </a:r>
            <a:r>
              <a:rPr lang="en-US" baseline="0" err="1" smtClean="0"/>
              <a:t>tim.</a:t>
            </a:r>
            <a:endParaRPr lang="en-US" baseline="0" smtClean="0"/>
          </a:p>
          <a:p>
            <a:pPr marL="685800" lvl="1" indent="-228600">
              <a:buAutoNum type="arabicPeriod"/>
            </a:pPr>
            <a:r>
              <a:rPr lang="en-US" baseline="0" smtClean="0"/>
              <a:t>Theo </a:t>
            </a:r>
            <a:r>
              <a:rPr lang="en-US" baseline="0" err="1" smtClean="0"/>
              <a:t>dõi</a:t>
            </a:r>
            <a:r>
              <a:rPr lang="en-US" baseline="0" smtClean="0"/>
              <a:t> di </a:t>
            </a:r>
            <a:r>
              <a:rPr lang="en-US" baseline="0" err="1" smtClean="0"/>
              <a:t>chuyển</a:t>
            </a:r>
            <a:r>
              <a:rPr lang="en-US" baseline="0" smtClean="0"/>
              <a:t> (</a:t>
            </a:r>
            <a:r>
              <a:rPr lang="en-US" baseline="0" err="1" smtClean="0"/>
              <a:t>các</a:t>
            </a:r>
            <a:r>
              <a:rPr lang="en-US" baseline="0" smtClean="0"/>
              <a:t> </a:t>
            </a:r>
            <a:r>
              <a:rPr lang="en-US" baseline="0" err="1" smtClean="0"/>
              <a:t>hoạt</a:t>
            </a:r>
            <a:r>
              <a:rPr lang="en-US" baseline="0" smtClean="0"/>
              <a:t> </a:t>
            </a:r>
            <a:r>
              <a:rPr lang="en-US" baseline="0" err="1" smtClean="0"/>
              <a:t>động</a:t>
            </a:r>
            <a:r>
              <a:rPr lang="en-US" baseline="0" smtClean="0"/>
              <a:t> </a:t>
            </a:r>
            <a:r>
              <a:rPr lang="en-US" baseline="0" err="1" smtClean="0"/>
              <a:t>như</a:t>
            </a:r>
            <a:r>
              <a:rPr lang="en-US" baseline="0" smtClean="0"/>
              <a:t>: </a:t>
            </a:r>
            <a:r>
              <a:rPr lang="en-US" baseline="0" err="1" smtClean="0"/>
              <a:t>đi</a:t>
            </a:r>
            <a:r>
              <a:rPr lang="en-US" baseline="0" smtClean="0"/>
              <a:t> </a:t>
            </a:r>
            <a:r>
              <a:rPr lang="en-US" baseline="0" err="1" smtClean="0"/>
              <a:t>bộ</a:t>
            </a:r>
            <a:r>
              <a:rPr lang="en-US" baseline="0" smtClean="0"/>
              <a:t>, </a:t>
            </a:r>
            <a:r>
              <a:rPr lang="en-US" baseline="0" err="1" smtClean="0"/>
              <a:t>chạy</a:t>
            </a:r>
            <a:r>
              <a:rPr lang="en-US" baseline="0" smtClean="0"/>
              <a:t> </a:t>
            </a:r>
            <a:r>
              <a:rPr lang="en-US" baseline="0" err="1" smtClean="0"/>
              <a:t>bộ</a:t>
            </a:r>
            <a:r>
              <a:rPr lang="en-US" baseline="0" smtClean="0"/>
              <a:t>, </a:t>
            </a:r>
            <a:r>
              <a:rPr lang="en-US" baseline="0" err="1" smtClean="0"/>
              <a:t>giấc</a:t>
            </a:r>
            <a:r>
              <a:rPr lang="en-US" baseline="0" smtClean="0"/>
              <a:t> </a:t>
            </a:r>
            <a:r>
              <a:rPr lang="en-US" baseline="0" err="1" smtClean="0"/>
              <a:t>ngủ</a:t>
            </a:r>
            <a:r>
              <a:rPr lang="en-US" baseline="0" smtClean="0"/>
              <a:t>,…)</a:t>
            </a:r>
          </a:p>
          <a:p>
            <a:pPr marL="685800" lvl="1" indent="-228600">
              <a:buAutoNum type="arabicPeriod"/>
            </a:pPr>
            <a:r>
              <a:rPr lang="en-US" baseline="0" err="1" smtClean="0"/>
              <a:t>Có</a:t>
            </a:r>
            <a:r>
              <a:rPr lang="en-US" baseline="0" smtClean="0"/>
              <a:t> </a:t>
            </a:r>
            <a:r>
              <a:rPr lang="en-US" baseline="0" err="1" smtClean="0"/>
              <a:t>thể</a:t>
            </a:r>
            <a:r>
              <a:rPr lang="en-US" baseline="0" smtClean="0"/>
              <a:t> </a:t>
            </a:r>
            <a:r>
              <a:rPr lang="en-US" baseline="0" err="1" smtClean="0"/>
              <a:t>theo</a:t>
            </a:r>
            <a:r>
              <a:rPr lang="en-US" baseline="0" smtClean="0"/>
              <a:t> </a:t>
            </a:r>
            <a:r>
              <a:rPr lang="en-US" baseline="0" err="1" smtClean="0"/>
              <a:t>dõi</a:t>
            </a:r>
            <a:r>
              <a:rPr lang="en-US" baseline="0" smtClean="0"/>
              <a:t> </a:t>
            </a:r>
            <a:r>
              <a:rPr lang="en-US" baseline="0" err="1" smtClean="0"/>
              <a:t>hoạt</a:t>
            </a:r>
            <a:r>
              <a:rPr lang="en-US" baseline="0" smtClean="0"/>
              <a:t> </a:t>
            </a:r>
            <a:r>
              <a:rPr lang="en-US" baseline="0" err="1" smtClean="0"/>
              <a:t>động</a:t>
            </a:r>
            <a:r>
              <a:rPr lang="en-US" baseline="0" smtClean="0"/>
              <a:t> </a:t>
            </a:r>
            <a:r>
              <a:rPr lang="en-US" baseline="0" err="1" smtClean="0"/>
              <a:t>ngay</a:t>
            </a:r>
            <a:r>
              <a:rPr lang="en-US" baseline="0" smtClean="0"/>
              <a:t> </a:t>
            </a:r>
            <a:r>
              <a:rPr lang="en-US" baseline="0" err="1" smtClean="0"/>
              <a:t>cả</a:t>
            </a:r>
            <a:r>
              <a:rPr lang="en-US" baseline="0" smtClean="0"/>
              <a:t> </a:t>
            </a:r>
            <a:r>
              <a:rPr lang="en-US" baseline="0" err="1" smtClean="0"/>
              <a:t>khi</a:t>
            </a:r>
            <a:r>
              <a:rPr lang="en-US" baseline="0" smtClean="0"/>
              <a:t> </a:t>
            </a:r>
            <a:r>
              <a:rPr lang="en-US" baseline="0" err="1" smtClean="0"/>
              <a:t>không</a:t>
            </a:r>
            <a:r>
              <a:rPr lang="en-US" baseline="0" smtClean="0"/>
              <a:t> </a:t>
            </a:r>
            <a:r>
              <a:rPr lang="en-US" baseline="0" err="1" smtClean="0"/>
              <a:t>mang</a:t>
            </a:r>
            <a:r>
              <a:rPr lang="en-US" baseline="0" smtClean="0"/>
              <a:t> </a:t>
            </a:r>
            <a:r>
              <a:rPr lang="en-US" baseline="0" err="1" smtClean="0"/>
              <a:t>theo</a:t>
            </a:r>
            <a:r>
              <a:rPr lang="en-US" baseline="0" smtClean="0"/>
              <a:t> </a:t>
            </a:r>
            <a:r>
              <a:rPr lang="en-US" baseline="0" err="1" smtClean="0"/>
              <a:t>điện</a:t>
            </a:r>
            <a:r>
              <a:rPr lang="en-US" baseline="0" smtClean="0"/>
              <a:t> </a:t>
            </a:r>
            <a:r>
              <a:rPr lang="en-US" baseline="0" err="1" smtClean="0"/>
              <a:t>thoại</a:t>
            </a:r>
            <a:r>
              <a:rPr lang="en-US" baseline="0" smtClean="0"/>
              <a:t> </a:t>
            </a:r>
            <a:r>
              <a:rPr lang="en-US" baseline="0" err="1" smtClean="0"/>
              <a:t>bên</a:t>
            </a:r>
            <a:r>
              <a:rPr lang="en-US" baseline="0" smtClean="0"/>
              <a:t> </a:t>
            </a:r>
            <a:r>
              <a:rPr lang="en-US" baseline="0" err="1" smtClean="0"/>
              <a:t>mình</a:t>
            </a:r>
            <a:r>
              <a:rPr lang="en-US" baseline="0" smtClean="0"/>
              <a:t>(</a:t>
            </a:r>
            <a:r>
              <a:rPr lang="en-US" baseline="0" err="1" smtClean="0"/>
              <a:t>chạy</a:t>
            </a:r>
            <a:r>
              <a:rPr lang="en-US" baseline="0" smtClean="0"/>
              <a:t> </a:t>
            </a:r>
            <a:r>
              <a:rPr lang="en-US" baseline="0" err="1" smtClean="0"/>
              <a:t>bộ</a:t>
            </a:r>
            <a:r>
              <a:rPr lang="en-US" baseline="0" smtClean="0"/>
              <a:t>, </a:t>
            </a:r>
            <a:r>
              <a:rPr lang="en-US" baseline="0" err="1" smtClean="0"/>
              <a:t>bơi</a:t>
            </a:r>
            <a:r>
              <a:rPr lang="en-US" baseline="0" smtClean="0"/>
              <a:t>…)</a:t>
            </a:r>
          </a:p>
          <a:p>
            <a:pPr marL="457200" lvl="1" indent="0">
              <a:buNone/>
            </a:pPr>
            <a:endParaRPr lang="en-US" baseline="0" smtClean="0"/>
          </a:p>
          <a:p>
            <a:pPr fontAlgn="base"/>
            <a:r>
              <a:rPr lang="en-US" sz="1200" b="0" i="0" kern="1200" err="1" smtClean="0">
                <a:solidFill>
                  <a:schemeClr val="tx1"/>
                </a:solidFill>
                <a:effectLst/>
                <a:latin typeface="+mn-lt"/>
                <a:ea typeface="+mn-ea"/>
                <a:cs typeface="+mn-cs"/>
              </a:rPr>
              <a:t>Hoạt</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động</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trên</a:t>
            </a:r>
            <a:r>
              <a:rPr lang="en-US" sz="1200" b="0" i="0" kern="1200" baseline="0" smtClean="0">
                <a:solidFill>
                  <a:schemeClr val="tx1"/>
                </a:solidFill>
                <a:effectLst/>
                <a:latin typeface="+mn-lt"/>
                <a:ea typeface="+mn-ea"/>
                <a:cs typeface="+mn-cs"/>
              </a:rPr>
              <a:t> 2 </a:t>
            </a:r>
            <a:r>
              <a:rPr lang="en-US" sz="1200" b="0" i="0" kern="1200" baseline="0" err="1" smtClean="0">
                <a:solidFill>
                  <a:schemeClr val="tx1"/>
                </a:solidFill>
                <a:effectLst/>
                <a:latin typeface="+mn-lt"/>
                <a:ea typeface="+mn-ea"/>
                <a:cs typeface="+mn-cs"/>
              </a:rPr>
              <a:t>nền</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tảng</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Android™ 4.4 </a:t>
            </a:r>
            <a:r>
              <a:rPr lang="en-US" sz="1200" b="0" i="0" kern="1200" err="1" smtClean="0">
                <a:solidFill>
                  <a:schemeClr val="tx1"/>
                </a:solidFill>
                <a:effectLst/>
                <a:latin typeface="+mn-lt"/>
                <a:ea typeface="+mn-ea"/>
                <a:cs typeface="+mn-cs"/>
              </a:rPr>
              <a:t>và</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iOS 8.2 </a:t>
            </a:r>
            <a:r>
              <a:rPr lang="en-US" sz="1200" b="0" i="0" kern="1200" err="1" smtClean="0">
                <a:solidFill>
                  <a:schemeClr val="tx1"/>
                </a:solidFill>
                <a:effectLst/>
                <a:latin typeface="+mn-lt"/>
                <a:ea typeface="+mn-ea"/>
                <a:cs typeface="+mn-cs"/>
              </a:rPr>
              <a:t>trở</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lên</a:t>
            </a:r>
            <a:r>
              <a:rPr lang="en-US" sz="1200" b="0" i="0" kern="1200" baseline="0" smtClean="0">
                <a:solidFill>
                  <a:schemeClr val="tx1"/>
                </a:solidFill>
                <a:effectLst/>
                <a:latin typeface="+mn-lt"/>
                <a:ea typeface="+mn-ea"/>
                <a:cs typeface="+mn-cs"/>
              </a:rPr>
              <a:t>.</a:t>
            </a:r>
          </a:p>
          <a:p>
            <a:pPr fontAlgn="base"/>
            <a:r>
              <a:rPr lang="en-US" sz="1200" b="0" i="0" kern="1200" baseline="0" smtClean="0">
                <a:solidFill>
                  <a:schemeClr val="tx1"/>
                </a:solidFill>
                <a:effectLst/>
                <a:latin typeface="+mn-lt"/>
                <a:ea typeface="+mn-ea"/>
                <a:cs typeface="+mn-cs"/>
              </a:rPr>
              <a:t>Pin </a:t>
            </a:r>
            <a:r>
              <a:rPr lang="en-US" sz="1200" b="0" i="0" kern="1200" baseline="0" err="1" smtClean="0">
                <a:solidFill>
                  <a:schemeClr val="tx1"/>
                </a:solidFill>
                <a:effectLst/>
                <a:latin typeface="+mn-lt"/>
                <a:ea typeface="+mn-ea"/>
                <a:cs typeface="+mn-cs"/>
              </a:rPr>
              <a:t>có</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thể</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sử</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dụng</a:t>
            </a:r>
            <a:r>
              <a:rPr lang="en-US" sz="1200" b="0" i="0" kern="1200" baseline="0" smtClean="0">
                <a:solidFill>
                  <a:schemeClr val="tx1"/>
                </a:solidFill>
                <a:effectLst/>
                <a:latin typeface="+mn-lt"/>
                <a:ea typeface="+mn-ea"/>
                <a:cs typeface="+mn-cs"/>
              </a:rPr>
              <a:t> 2 </a:t>
            </a:r>
            <a:r>
              <a:rPr lang="en-US" sz="1200" b="0" i="0" kern="1200" baseline="0" err="1" smtClean="0">
                <a:solidFill>
                  <a:schemeClr val="tx1"/>
                </a:solidFill>
                <a:effectLst/>
                <a:latin typeface="+mn-lt"/>
                <a:ea typeface="+mn-ea"/>
                <a:cs typeface="+mn-cs"/>
              </a:rPr>
              <a:t>ngày</a:t>
            </a:r>
            <a:r>
              <a:rPr lang="en-US" sz="1200" b="0" i="0" kern="1200" baseline="0" smtClean="0">
                <a:solidFill>
                  <a:schemeClr val="tx1"/>
                </a:solidFill>
                <a:effectLst/>
                <a:latin typeface="+mn-lt"/>
                <a:ea typeface="+mn-ea"/>
                <a:cs typeface="+mn-cs"/>
              </a:rPr>
              <a:t> ở </a:t>
            </a:r>
            <a:r>
              <a:rPr lang="en-US" sz="1200" b="0" i="0" kern="1200" baseline="0" err="1" smtClean="0">
                <a:solidFill>
                  <a:schemeClr val="tx1"/>
                </a:solidFill>
                <a:effectLst/>
                <a:latin typeface="+mn-lt"/>
                <a:ea typeface="+mn-ea"/>
                <a:cs typeface="+mn-cs"/>
              </a:rPr>
              <a:t>chế</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độ</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bình</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thường</a:t>
            </a:r>
            <a:r>
              <a:rPr lang="en-US" sz="1200" b="0" i="0" kern="1200" baseline="0" smtClean="0">
                <a:solidFill>
                  <a:schemeClr val="tx1"/>
                </a:solidFill>
                <a:effectLst/>
                <a:latin typeface="+mn-lt"/>
                <a:ea typeface="+mn-ea"/>
                <a:cs typeface="+mn-cs"/>
              </a:rPr>
              <a:t>, 5 </a:t>
            </a:r>
            <a:r>
              <a:rPr lang="en-US" sz="1200" b="0" i="0" kern="1200" baseline="0" err="1" smtClean="0">
                <a:solidFill>
                  <a:schemeClr val="tx1"/>
                </a:solidFill>
                <a:effectLst/>
                <a:latin typeface="+mn-lt"/>
                <a:ea typeface="+mn-ea"/>
                <a:cs typeface="+mn-cs"/>
              </a:rPr>
              <a:t>ngày</a:t>
            </a:r>
            <a:r>
              <a:rPr lang="en-US" sz="1200" b="0" i="0" kern="1200" baseline="0" smtClean="0">
                <a:solidFill>
                  <a:schemeClr val="tx1"/>
                </a:solidFill>
                <a:effectLst/>
                <a:latin typeface="+mn-lt"/>
                <a:ea typeface="+mn-ea"/>
                <a:cs typeface="+mn-cs"/>
              </a:rPr>
              <a:t> ở </a:t>
            </a:r>
            <a:r>
              <a:rPr lang="en-US" sz="1200" b="0" i="0" kern="1200" baseline="0" err="1" smtClean="0">
                <a:solidFill>
                  <a:schemeClr val="tx1"/>
                </a:solidFill>
                <a:effectLst/>
                <a:latin typeface="+mn-lt"/>
                <a:ea typeface="+mn-ea"/>
                <a:cs typeface="+mn-cs"/>
              </a:rPr>
              <a:t>chế</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độ</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bình</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thường</a:t>
            </a:r>
            <a:r>
              <a:rPr lang="en-US" sz="1200" b="0" i="0" kern="1200" baseline="0" smtClean="0">
                <a:solidFill>
                  <a:schemeClr val="tx1"/>
                </a:solidFill>
                <a:effectLst/>
                <a:latin typeface="+mn-lt"/>
                <a:ea typeface="+mn-ea"/>
                <a:cs typeface="+mn-cs"/>
              </a:rPr>
              <a:t>.</a:t>
            </a:r>
          </a:p>
          <a:p>
            <a:pPr fontAlgn="base"/>
            <a:endParaRPr lang="en-US" sz="1200" b="0" i="0" kern="1200" baseline="0" smtClean="0">
              <a:solidFill>
                <a:schemeClr val="tx1"/>
              </a:solidFill>
              <a:effectLst/>
              <a:latin typeface="+mn-lt"/>
              <a:ea typeface="+mn-ea"/>
              <a:cs typeface="+mn-cs"/>
            </a:endParaRPr>
          </a:p>
          <a:p>
            <a:pPr fontAlgn="base"/>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Tại</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sao</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nhóm</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lại</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chọn</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nền</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tảng</a:t>
            </a:r>
            <a:r>
              <a:rPr lang="en-US" sz="1200" b="0" i="0" kern="1200" baseline="0" smtClean="0">
                <a:solidFill>
                  <a:schemeClr val="tx1"/>
                </a:solidFill>
                <a:effectLst/>
                <a:latin typeface="+mn-lt"/>
                <a:ea typeface="+mn-ea"/>
                <a:cs typeface="+mn-cs"/>
              </a:rPr>
              <a:t> Android </a:t>
            </a:r>
            <a:r>
              <a:rPr lang="en-US" sz="1200" b="0" i="0" kern="1200" baseline="0" err="1" smtClean="0">
                <a:solidFill>
                  <a:schemeClr val="tx1"/>
                </a:solidFill>
                <a:effectLst/>
                <a:latin typeface="+mn-lt"/>
                <a:ea typeface="+mn-ea"/>
                <a:cs typeface="+mn-cs"/>
              </a:rPr>
              <a:t>để</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thực</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hiện</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đề</a:t>
            </a:r>
            <a:r>
              <a:rPr lang="en-US" sz="1200" b="0" i="0" kern="1200" baseline="0" smtClean="0">
                <a:solidFill>
                  <a:schemeClr val="tx1"/>
                </a:solidFill>
                <a:effectLst/>
                <a:latin typeface="+mn-lt"/>
                <a:ea typeface="+mn-ea"/>
                <a:cs typeface="+mn-cs"/>
              </a:rPr>
              <a:t> tài</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1" i="0" kern="1200" baseline="0" smtClean="0">
                <a:solidFill>
                  <a:schemeClr val="tx1"/>
                </a:solidFill>
                <a:effectLst/>
                <a:latin typeface="+mn-lt"/>
                <a:ea typeface="+mn-ea"/>
                <a:cs typeface="+mn-cs"/>
              </a:rPr>
              <a:t>Có lượng người dung lớn (</a:t>
            </a:r>
            <a:r>
              <a:rPr lang="vi-VN" sz="1200" b="0" i="0" kern="1200" smtClean="0">
                <a:solidFill>
                  <a:schemeClr val="tx1"/>
                </a:solidFill>
                <a:effectLst/>
                <a:latin typeface="+mn-lt"/>
                <a:ea typeface="+mn-ea"/>
                <a:cs typeface="+mn-cs"/>
              </a:rPr>
              <a:t>Theo số liệu từ IDC, số lượng thiết bị smartphone Android bán ra trong 3 tháng đầu tiên </a:t>
            </a:r>
            <a:r>
              <a:rPr lang="en-US" sz="1200" b="0" i="0" kern="1200" smtClean="0">
                <a:solidFill>
                  <a:schemeClr val="tx1"/>
                </a:solidFill>
                <a:effectLst/>
                <a:latin typeface="+mn-lt"/>
                <a:ea typeface="+mn-ea"/>
                <a:cs typeface="+mn-cs"/>
              </a:rPr>
              <a:t>g</a:t>
            </a:r>
            <a:r>
              <a:rPr lang="vi-VN" sz="1200" b="0" i="0" kern="1200" smtClean="0">
                <a:solidFill>
                  <a:schemeClr val="tx1"/>
                </a:solidFill>
                <a:effectLst/>
                <a:latin typeface="+mn-lt"/>
                <a:ea typeface="+mn-ea"/>
                <a:cs typeface="+mn-cs"/>
              </a:rPr>
              <a:t> năm 2015 chiếm tới 78% thị phần</a:t>
            </a:r>
            <a:r>
              <a:rPr lang="en-US" sz="1200" b="0" i="0" kern="1200" smtClean="0">
                <a:solidFill>
                  <a:schemeClr val="tx1"/>
                </a:solidFill>
                <a:effectLst/>
                <a:latin typeface="+mn-lt"/>
                <a:ea typeface="+mn-ea"/>
                <a:cs typeface="+mn-cs"/>
              </a:rPr>
              <a:t>.</a:t>
            </a:r>
            <a:endParaRPr lang="en-US" sz="1200" b="0" i="0" kern="1200" baseline="0" smtClean="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1" i="0" kern="1200" err="1" smtClean="0">
                <a:solidFill>
                  <a:schemeClr val="tx1"/>
                </a:solidFill>
                <a:effectLst/>
                <a:latin typeface="+mn-lt"/>
                <a:ea typeface="+mn-ea"/>
                <a:cs typeface="+mn-cs"/>
              </a:rPr>
              <a:t>Hỗ</a:t>
            </a:r>
            <a:r>
              <a:rPr lang="en-US" sz="1200" b="1" i="0" kern="1200" smtClean="0">
                <a:solidFill>
                  <a:schemeClr val="tx1"/>
                </a:solidFill>
                <a:effectLst/>
                <a:latin typeface="+mn-lt"/>
                <a:ea typeface="+mn-ea"/>
                <a:cs typeface="+mn-cs"/>
              </a:rPr>
              <a:t> </a:t>
            </a:r>
            <a:r>
              <a:rPr lang="en-US" sz="1200" b="1" i="0" kern="1200" err="1" smtClean="0">
                <a:solidFill>
                  <a:schemeClr val="tx1"/>
                </a:solidFill>
                <a:effectLst/>
                <a:latin typeface="+mn-lt"/>
                <a:ea typeface="+mn-ea"/>
                <a:cs typeface="+mn-cs"/>
              </a:rPr>
              <a:t>trợ</a:t>
            </a:r>
            <a:r>
              <a:rPr lang="en-US" sz="1200" b="1" i="0" kern="1200" smtClean="0">
                <a:solidFill>
                  <a:schemeClr val="tx1"/>
                </a:solidFill>
                <a:effectLst/>
                <a:latin typeface="+mn-lt"/>
                <a:ea typeface="+mn-ea"/>
                <a:cs typeface="+mn-cs"/>
              </a:rPr>
              <a:t> </a:t>
            </a:r>
            <a:r>
              <a:rPr lang="en-US" sz="1200" b="1" i="0" kern="1200" err="1" smtClean="0">
                <a:solidFill>
                  <a:schemeClr val="tx1"/>
                </a:solidFill>
                <a:effectLst/>
                <a:latin typeface="+mn-lt"/>
                <a:ea typeface="+mn-ea"/>
                <a:cs typeface="+mn-cs"/>
              </a:rPr>
              <a:t>ngôn</a:t>
            </a:r>
            <a:r>
              <a:rPr lang="en-US" sz="1200" b="1" i="0" kern="1200" smtClean="0">
                <a:solidFill>
                  <a:schemeClr val="tx1"/>
                </a:solidFill>
                <a:effectLst/>
                <a:latin typeface="+mn-lt"/>
                <a:ea typeface="+mn-ea"/>
                <a:cs typeface="+mn-cs"/>
              </a:rPr>
              <a:t> </a:t>
            </a:r>
            <a:r>
              <a:rPr lang="en-US" sz="1200" b="1" i="0" kern="1200" err="1" smtClean="0">
                <a:solidFill>
                  <a:schemeClr val="tx1"/>
                </a:solidFill>
                <a:effectLst/>
                <a:latin typeface="+mn-lt"/>
                <a:ea typeface="+mn-ea"/>
                <a:cs typeface="+mn-cs"/>
              </a:rPr>
              <a:t>ngữ</a:t>
            </a:r>
            <a:r>
              <a:rPr lang="en-US" sz="1200" b="1" i="0" kern="1200" smtClean="0">
                <a:solidFill>
                  <a:schemeClr val="tx1"/>
                </a:solidFill>
                <a:effectLst/>
                <a:latin typeface="+mn-lt"/>
                <a:ea typeface="+mn-ea"/>
                <a:cs typeface="+mn-cs"/>
              </a:rPr>
              <a:t> </a:t>
            </a:r>
            <a:r>
              <a:rPr lang="en-US" sz="1200" b="1" i="0" kern="1200" err="1" smtClean="0">
                <a:solidFill>
                  <a:schemeClr val="tx1"/>
                </a:solidFill>
                <a:effectLst/>
                <a:latin typeface="+mn-lt"/>
                <a:ea typeface="+mn-ea"/>
                <a:cs typeface="+mn-cs"/>
              </a:rPr>
              <a:t>lập</a:t>
            </a:r>
            <a:r>
              <a:rPr lang="en-US" sz="1200" b="1" i="0" kern="1200" smtClean="0">
                <a:solidFill>
                  <a:schemeClr val="tx1"/>
                </a:solidFill>
                <a:effectLst/>
                <a:latin typeface="+mn-lt"/>
                <a:ea typeface="+mn-ea"/>
                <a:cs typeface="+mn-cs"/>
              </a:rPr>
              <a:t> </a:t>
            </a:r>
            <a:r>
              <a:rPr lang="en-US" sz="1200" b="1" i="0" kern="1200" err="1" smtClean="0">
                <a:solidFill>
                  <a:schemeClr val="tx1"/>
                </a:solidFill>
                <a:effectLst/>
                <a:latin typeface="+mn-lt"/>
                <a:ea typeface="+mn-ea"/>
                <a:cs typeface="+mn-cs"/>
              </a:rPr>
              <a:t>trình</a:t>
            </a:r>
            <a:r>
              <a:rPr lang="en-US" sz="1200" b="1" i="0" kern="1200" smtClean="0">
                <a:solidFill>
                  <a:schemeClr val="tx1"/>
                </a:solidFill>
                <a:effectLst/>
                <a:latin typeface="+mn-lt"/>
                <a:ea typeface="+mn-ea"/>
                <a:cs typeface="+mn-cs"/>
              </a:rPr>
              <a:t> Java.</a:t>
            </a:r>
          </a:p>
          <a:p>
            <a:pPr marL="171450" indent="-171450" fontAlgn="base">
              <a:buFont typeface="Arial" panose="020B0604020202020204" pitchFamily="34" charset="0"/>
              <a:buChar char="•"/>
            </a:pPr>
            <a:r>
              <a:rPr lang="en-US" sz="1200" b="1" i="0" kern="1200" err="1" smtClean="0">
                <a:solidFill>
                  <a:schemeClr val="tx1"/>
                </a:solidFill>
                <a:effectLst/>
                <a:latin typeface="+mn-lt"/>
                <a:ea typeface="+mn-ea"/>
                <a:cs typeface="+mn-cs"/>
              </a:rPr>
              <a:t>Yêu</a:t>
            </a:r>
            <a:r>
              <a:rPr lang="en-US" sz="1200" b="1" i="0" kern="1200" smtClean="0">
                <a:solidFill>
                  <a:schemeClr val="tx1"/>
                </a:solidFill>
                <a:effectLst/>
                <a:latin typeface="+mn-lt"/>
                <a:ea typeface="+mn-ea"/>
                <a:cs typeface="+mn-cs"/>
              </a:rPr>
              <a:t> </a:t>
            </a:r>
            <a:r>
              <a:rPr lang="en-US" sz="1200" b="1" i="0" kern="1200" err="1" smtClean="0">
                <a:solidFill>
                  <a:schemeClr val="tx1"/>
                </a:solidFill>
                <a:effectLst/>
                <a:latin typeface="+mn-lt"/>
                <a:ea typeface="+mn-ea"/>
                <a:cs typeface="+mn-cs"/>
              </a:rPr>
              <a:t>cầu</a:t>
            </a:r>
            <a:r>
              <a:rPr lang="en-US" sz="1200" b="1" i="0" kern="1200" smtClean="0">
                <a:solidFill>
                  <a:schemeClr val="tx1"/>
                </a:solidFill>
                <a:effectLst/>
                <a:latin typeface="+mn-lt"/>
                <a:ea typeface="+mn-ea"/>
                <a:cs typeface="+mn-cs"/>
              </a:rPr>
              <a:t> ban </a:t>
            </a:r>
            <a:r>
              <a:rPr lang="en-US" sz="1200" b="1" i="0" kern="1200" err="1" smtClean="0">
                <a:solidFill>
                  <a:schemeClr val="tx1"/>
                </a:solidFill>
                <a:effectLst/>
                <a:latin typeface="+mn-lt"/>
                <a:ea typeface="+mn-ea"/>
                <a:cs typeface="+mn-cs"/>
              </a:rPr>
              <a:t>đầu</a:t>
            </a:r>
            <a:r>
              <a:rPr lang="en-US" sz="1200" b="1" i="0" kern="1200" smtClean="0">
                <a:solidFill>
                  <a:schemeClr val="tx1"/>
                </a:solidFill>
                <a:effectLst/>
                <a:latin typeface="+mn-lt"/>
                <a:ea typeface="+mn-ea"/>
                <a:cs typeface="+mn-cs"/>
              </a:rPr>
              <a:t> </a:t>
            </a:r>
            <a:r>
              <a:rPr lang="en-US" sz="1200" b="1" i="0" kern="1200" err="1" smtClean="0">
                <a:solidFill>
                  <a:schemeClr val="tx1"/>
                </a:solidFill>
                <a:effectLst/>
                <a:latin typeface="+mn-lt"/>
                <a:ea typeface="+mn-ea"/>
                <a:cs typeface="+mn-cs"/>
              </a:rPr>
              <a:t>thấp</a:t>
            </a:r>
            <a:r>
              <a:rPr lang="en-US" sz="1200" b="1" i="0" kern="1200" smtClean="0">
                <a:solidFill>
                  <a:schemeClr val="tx1"/>
                </a:solidFill>
                <a:effectLst/>
                <a:latin typeface="+mn-lt"/>
                <a:ea typeface="+mn-ea"/>
                <a:cs typeface="+mn-cs"/>
              </a:rPr>
              <a:t> </a:t>
            </a:r>
            <a:r>
              <a:rPr lang="en-US" sz="1200" b="1" i="0" kern="1200" err="1" smtClean="0">
                <a:solidFill>
                  <a:schemeClr val="tx1"/>
                </a:solidFill>
                <a:effectLst/>
                <a:latin typeface="+mn-lt"/>
                <a:ea typeface="+mn-ea"/>
                <a:cs typeface="+mn-cs"/>
              </a:rPr>
              <a:t>và</a:t>
            </a:r>
            <a:r>
              <a:rPr lang="en-US" sz="1200" b="1" i="0" kern="1200" smtClean="0">
                <a:solidFill>
                  <a:schemeClr val="tx1"/>
                </a:solidFill>
                <a:effectLst/>
                <a:latin typeface="+mn-lt"/>
                <a:ea typeface="+mn-ea"/>
                <a:cs typeface="+mn-cs"/>
              </a:rPr>
              <a:t> </a:t>
            </a:r>
            <a:r>
              <a:rPr lang="en-US" sz="1200" b="1" i="0" kern="1200" err="1" smtClean="0">
                <a:solidFill>
                  <a:schemeClr val="tx1"/>
                </a:solidFill>
                <a:effectLst/>
                <a:latin typeface="+mn-lt"/>
                <a:ea typeface="+mn-ea"/>
                <a:cs typeface="+mn-cs"/>
              </a:rPr>
              <a:t>nhiều</a:t>
            </a:r>
            <a:r>
              <a:rPr lang="en-US" sz="1200" b="1" i="0" kern="1200" smtClean="0">
                <a:solidFill>
                  <a:schemeClr val="tx1"/>
                </a:solidFill>
                <a:effectLst/>
                <a:latin typeface="+mn-lt"/>
                <a:ea typeface="+mn-ea"/>
                <a:cs typeface="+mn-cs"/>
              </a:rPr>
              <a:t> </a:t>
            </a:r>
            <a:r>
              <a:rPr lang="en-US" sz="1200" b="1" i="0" kern="1200" err="1" smtClean="0">
                <a:solidFill>
                  <a:schemeClr val="tx1"/>
                </a:solidFill>
                <a:effectLst/>
                <a:latin typeface="+mn-lt"/>
                <a:ea typeface="+mn-ea"/>
                <a:cs typeface="+mn-cs"/>
              </a:rPr>
              <a:t>lựa</a:t>
            </a:r>
            <a:r>
              <a:rPr lang="en-US" sz="1200" b="1" i="0" kern="1200" smtClean="0">
                <a:solidFill>
                  <a:schemeClr val="tx1"/>
                </a:solidFill>
                <a:effectLst/>
                <a:latin typeface="+mn-lt"/>
                <a:ea typeface="+mn-ea"/>
                <a:cs typeface="+mn-cs"/>
              </a:rPr>
              <a:t> </a:t>
            </a:r>
            <a:r>
              <a:rPr lang="en-US" sz="1200" b="1" i="0" kern="1200" err="1" smtClean="0">
                <a:solidFill>
                  <a:schemeClr val="tx1"/>
                </a:solidFill>
                <a:effectLst/>
                <a:latin typeface="+mn-lt"/>
                <a:ea typeface="+mn-ea"/>
                <a:cs typeface="+mn-cs"/>
              </a:rPr>
              <a:t>chọn</a:t>
            </a:r>
            <a:r>
              <a:rPr lang="en-US" sz="1200" b="1" i="0" kern="1200" smtClean="0">
                <a:solidFill>
                  <a:schemeClr val="tx1"/>
                </a:solidFill>
                <a:effectLst/>
                <a:latin typeface="+mn-lt"/>
                <a:ea typeface="+mn-ea"/>
                <a:cs typeface="+mn-cs"/>
              </a:rPr>
              <a:t> ( app store</a:t>
            </a:r>
            <a:r>
              <a:rPr lang="en-US" sz="1200" b="1" i="0" kern="1200" baseline="0" smtClean="0">
                <a:solidFill>
                  <a:schemeClr val="tx1"/>
                </a:solidFill>
                <a:effectLst/>
                <a:latin typeface="+mn-lt"/>
                <a:ea typeface="+mn-ea"/>
                <a:cs typeface="+mn-cs"/>
              </a:rPr>
              <a:t> </a:t>
            </a:r>
            <a:r>
              <a:rPr lang="en-US" sz="1200" b="1" i="0" kern="1200" baseline="0" err="1" smtClean="0">
                <a:solidFill>
                  <a:schemeClr val="tx1"/>
                </a:solidFill>
                <a:effectLst/>
                <a:latin typeface="+mn-lt"/>
                <a:ea typeface="+mn-ea"/>
                <a:cs typeface="+mn-cs"/>
              </a:rPr>
              <a:t>đóng</a:t>
            </a:r>
            <a:r>
              <a:rPr lang="en-US" sz="1200" b="1" i="0" kern="1200" baseline="0" smtClean="0">
                <a:solidFill>
                  <a:schemeClr val="tx1"/>
                </a:solidFill>
                <a:effectLst/>
                <a:latin typeface="+mn-lt"/>
                <a:ea typeface="+mn-ea"/>
                <a:cs typeface="+mn-cs"/>
              </a:rPr>
              <a:t> </a:t>
            </a:r>
            <a:r>
              <a:rPr lang="en-US" sz="1200" b="1" i="0" kern="1200" baseline="0" err="1" smtClean="0">
                <a:solidFill>
                  <a:schemeClr val="tx1"/>
                </a:solidFill>
                <a:effectLst/>
                <a:latin typeface="+mn-lt"/>
                <a:ea typeface="+mn-ea"/>
                <a:cs typeface="+mn-cs"/>
              </a:rPr>
              <a:t>phí</a:t>
            </a:r>
            <a:r>
              <a:rPr lang="en-US" sz="1200" b="1" i="0" kern="1200" baseline="0" smtClean="0">
                <a:solidFill>
                  <a:schemeClr val="tx1"/>
                </a:solidFill>
                <a:effectLst/>
                <a:latin typeface="+mn-lt"/>
                <a:ea typeface="+mn-ea"/>
                <a:cs typeface="+mn-cs"/>
              </a:rPr>
              <a:t> 99 USD</a:t>
            </a:r>
            <a:r>
              <a:rPr lang="en-US" sz="1200" b="1" i="0" kern="1200" smtClean="0">
                <a:solidFill>
                  <a:schemeClr val="tx1"/>
                </a:solidFill>
                <a:effectLst/>
                <a:latin typeface="+mn-lt"/>
                <a:ea typeface="+mn-ea"/>
                <a:cs typeface="+mn-cs"/>
              </a:rPr>
              <a:t>/</a:t>
            </a:r>
            <a:r>
              <a:rPr lang="en-US" sz="1200" b="1" i="0" kern="1200" err="1" smtClean="0">
                <a:solidFill>
                  <a:schemeClr val="tx1"/>
                </a:solidFill>
                <a:effectLst/>
                <a:latin typeface="+mn-lt"/>
                <a:ea typeface="+mn-ea"/>
                <a:cs typeface="+mn-cs"/>
              </a:rPr>
              <a:t>năm</a:t>
            </a:r>
            <a:r>
              <a:rPr lang="en-US" sz="1200" b="1" i="0" kern="1200" smtClean="0">
                <a:solidFill>
                  <a:schemeClr val="tx1"/>
                </a:solidFill>
                <a:effectLst/>
                <a:latin typeface="+mn-lt"/>
                <a:ea typeface="+mn-ea"/>
                <a:cs typeface="+mn-cs"/>
              </a:rPr>
              <a:t>, Play store 25 USD</a:t>
            </a:r>
            <a:r>
              <a:rPr lang="en-US" sz="1200" b="1" i="0" kern="1200" baseline="0" smtClean="0">
                <a:solidFill>
                  <a:schemeClr val="tx1"/>
                </a:solidFill>
                <a:effectLst/>
                <a:latin typeface="+mn-lt"/>
                <a:ea typeface="+mn-ea"/>
                <a:cs typeface="+mn-cs"/>
              </a:rPr>
              <a:t> </a:t>
            </a:r>
            <a:r>
              <a:rPr lang="en-US" sz="1200" b="1" i="0" kern="1200" baseline="0" err="1" smtClean="0">
                <a:solidFill>
                  <a:schemeClr val="tx1"/>
                </a:solidFill>
                <a:effectLst/>
                <a:latin typeface="+mn-lt"/>
                <a:ea typeface="+mn-ea"/>
                <a:cs typeface="+mn-cs"/>
              </a:rPr>
              <a:t>cho</a:t>
            </a:r>
            <a:r>
              <a:rPr lang="en-US" sz="1200" b="1" i="0" kern="1200" baseline="0" smtClean="0">
                <a:solidFill>
                  <a:schemeClr val="tx1"/>
                </a:solidFill>
                <a:effectLst/>
                <a:latin typeface="+mn-lt"/>
                <a:ea typeface="+mn-ea"/>
                <a:cs typeface="+mn-cs"/>
              </a:rPr>
              <a:t> </a:t>
            </a:r>
            <a:r>
              <a:rPr lang="en-US" sz="1200" b="1" i="0" kern="1200" baseline="0" err="1" smtClean="0">
                <a:solidFill>
                  <a:schemeClr val="tx1"/>
                </a:solidFill>
                <a:effectLst/>
                <a:latin typeface="+mn-lt"/>
                <a:ea typeface="+mn-ea"/>
                <a:cs typeface="+mn-cs"/>
              </a:rPr>
              <a:t>lần</a:t>
            </a:r>
            <a:r>
              <a:rPr lang="en-US" sz="1200" b="1" i="0" kern="1200" baseline="0" smtClean="0">
                <a:solidFill>
                  <a:schemeClr val="tx1"/>
                </a:solidFill>
                <a:effectLst/>
                <a:latin typeface="+mn-lt"/>
                <a:ea typeface="+mn-ea"/>
                <a:cs typeface="+mn-cs"/>
              </a:rPr>
              <a:t> </a:t>
            </a:r>
            <a:r>
              <a:rPr lang="en-US" sz="1200" b="1" i="0" kern="1200" baseline="0" err="1" smtClean="0">
                <a:solidFill>
                  <a:schemeClr val="tx1"/>
                </a:solidFill>
                <a:effectLst/>
                <a:latin typeface="+mn-lt"/>
                <a:ea typeface="+mn-ea"/>
                <a:cs typeface="+mn-cs"/>
              </a:rPr>
              <a:t>đầu</a:t>
            </a:r>
            <a:r>
              <a:rPr lang="en-US" sz="1200" b="1" i="0" kern="1200" baseline="0" smtClean="0">
                <a:solidFill>
                  <a:schemeClr val="tx1"/>
                </a:solidFill>
                <a:effectLst/>
                <a:latin typeface="+mn-lt"/>
                <a:ea typeface="+mn-ea"/>
                <a:cs typeface="+mn-cs"/>
              </a:rPr>
              <a:t> </a:t>
            </a:r>
            <a:r>
              <a:rPr lang="en-US" sz="1200" b="1" i="0" kern="1200" baseline="0" err="1" smtClean="0">
                <a:solidFill>
                  <a:schemeClr val="tx1"/>
                </a:solidFill>
                <a:effectLst/>
                <a:latin typeface="+mn-lt"/>
                <a:ea typeface="+mn-ea"/>
                <a:cs typeface="+mn-cs"/>
              </a:rPr>
              <a:t>tiên</a:t>
            </a:r>
            <a:r>
              <a:rPr lang="en-US" sz="1200" b="1" i="0" kern="1200" baseline="0" smtClean="0">
                <a:solidFill>
                  <a:schemeClr val="tx1"/>
                </a:solidFill>
                <a:effectLst/>
                <a:latin typeface="+mn-lt"/>
                <a:ea typeface="+mn-ea"/>
                <a:cs typeface="+mn-cs"/>
              </a:rPr>
              <a: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kern="1200" smtClean="0">
                <a:solidFill>
                  <a:schemeClr val="tx1"/>
                </a:solidFill>
                <a:effectLst/>
                <a:latin typeface="+mn-lt"/>
                <a:ea typeface="+mn-ea"/>
                <a:cs typeface="+mn-cs"/>
              </a:rPr>
              <a:t>Lợi</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nhuận</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thu</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lại</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từ</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quảng</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cáo</a:t>
            </a:r>
            <a:r>
              <a:rPr lang="en-US" sz="1200" b="0" i="0" kern="1200" baseline="0" smtClean="0">
                <a:solidFill>
                  <a:schemeClr val="tx1"/>
                </a:solidFill>
                <a:effectLst/>
                <a:latin typeface="+mn-lt"/>
                <a:ea typeface="+mn-ea"/>
                <a:cs typeface="+mn-cs"/>
              </a:rPr>
              <a:t>. </a:t>
            </a:r>
            <a:endParaRPr lang="en-US" sz="1200" b="0" i="0" kern="1200" smtClean="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smtClean="0">
                <a:solidFill>
                  <a:schemeClr val="tx1"/>
                </a:solidFill>
                <a:effectLst/>
                <a:latin typeface="+mn-lt"/>
                <a:ea typeface="+mn-ea"/>
                <a:cs typeface="+mn-cs"/>
              </a:rPr>
              <a:t>Android studio</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mạnh</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mẽ</a:t>
            </a:r>
            <a:endParaRPr lang="en-US" sz="1200" b="0" i="0" kern="1200" baseline="0" smtClean="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smtClean="0">
                <a:solidFill>
                  <a:schemeClr val="tx1"/>
                </a:solidFill>
                <a:effectLst/>
                <a:latin typeface="+mn-lt"/>
                <a:ea typeface="+mn-ea"/>
                <a:cs typeface="+mn-cs"/>
              </a:rPr>
              <a:t>Native apps </a:t>
            </a:r>
            <a:r>
              <a:rPr lang="en-US" sz="1200" b="0" i="0" kern="1200" err="1" smtClean="0">
                <a:solidFill>
                  <a:schemeClr val="tx1"/>
                </a:solidFill>
                <a:effectLst/>
                <a:latin typeface="+mn-lt"/>
                <a:ea typeface="+mn-ea"/>
                <a:cs typeface="+mn-cs"/>
              </a:rPr>
              <a:t>có</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thể</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port </a:t>
            </a:r>
            <a:r>
              <a:rPr lang="vi-VN" sz="1200" b="0" i="0" kern="1200" smtClean="0">
                <a:solidFill>
                  <a:schemeClr val="tx1"/>
                </a:solidFill>
                <a:effectLst/>
                <a:latin typeface="+mn-lt"/>
                <a:ea typeface="+mn-ea"/>
                <a:cs typeface="+mn-cs"/>
              </a:rPr>
              <a:t>sang </a:t>
            </a:r>
            <a:r>
              <a:rPr lang="vi-VN" sz="1200" b="0" i="0" kern="1200" err="1" smtClean="0">
                <a:solidFill>
                  <a:schemeClr val="tx1"/>
                </a:solidFill>
                <a:effectLst/>
                <a:latin typeface="+mn-lt"/>
                <a:ea typeface="+mn-ea"/>
                <a:cs typeface="+mn-cs"/>
              </a:rPr>
              <a:t>các</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nền</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tảng</a:t>
            </a:r>
            <a:r>
              <a:rPr lang="vi-VN" sz="1200" b="0" i="0" kern="1200" smtClean="0">
                <a:solidFill>
                  <a:schemeClr val="tx1"/>
                </a:solidFill>
                <a:effectLst/>
                <a:latin typeface="+mn-lt"/>
                <a:ea typeface="+mn-ea"/>
                <a:cs typeface="+mn-cs"/>
              </a:rPr>
              <a:t> di </a:t>
            </a:r>
            <a:r>
              <a:rPr lang="vi-VN" sz="1200" b="0" i="0" kern="1200" err="1" smtClean="0">
                <a:solidFill>
                  <a:schemeClr val="tx1"/>
                </a:solidFill>
                <a:effectLst/>
                <a:latin typeface="+mn-lt"/>
                <a:ea typeface="+mn-ea"/>
                <a:cs typeface="+mn-cs"/>
              </a:rPr>
              <a:t>động</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khác</a:t>
            </a:r>
            <a:r>
              <a:rPr lang="vi-VN" sz="1200" b="0" i="0" kern="1200" smtClean="0">
                <a:solidFill>
                  <a:schemeClr val="tx1"/>
                </a:solidFill>
                <a:effectLst/>
                <a:latin typeface="+mn-lt"/>
                <a:ea typeface="+mn-ea"/>
                <a:cs typeface="+mn-cs"/>
              </a:rPr>
              <a:t> như </a:t>
            </a:r>
            <a:r>
              <a:rPr lang="vi-VN" sz="1200" b="0" i="0" kern="1200" err="1" smtClean="0">
                <a:solidFill>
                  <a:schemeClr val="tx1"/>
                </a:solidFill>
                <a:effectLst/>
                <a:latin typeface="+mn-lt"/>
                <a:ea typeface="+mn-ea"/>
                <a:cs typeface="+mn-cs"/>
              </a:rPr>
              <a:t>BlackBerry</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Symbian</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và</a:t>
            </a:r>
            <a:r>
              <a:rPr lang="vi-VN" sz="1200" b="0" i="0" kern="1200" smtClean="0">
                <a:solidFill>
                  <a:schemeClr val="tx1"/>
                </a:solidFill>
                <a:effectLst/>
                <a:latin typeface="+mn-lt"/>
                <a:ea typeface="+mn-ea"/>
                <a:cs typeface="+mn-cs"/>
              </a:rPr>
              <a:t> </a:t>
            </a:r>
            <a:r>
              <a:rPr lang="vi-VN" sz="1200" b="0" i="0" kern="1200" err="1" smtClean="0">
                <a:solidFill>
                  <a:schemeClr val="tx1"/>
                </a:solidFill>
                <a:effectLst/>
                <a:latin typeface="+mn-lt"/>
                <a:ea typeface="+mn-ea"/>
                <a:cs typeface="+mn-cs"/>
              </a:rPr>
              <a:t>Ubuntu</a:t>
            </a:r>
            <a:r>
              <a:rPr lang="en-US" sz="1200" b="0" i="0" kern="1200" smtClean="0">
                <a:solidFill>
                  <a:schemeClr val="tx1"/>
                </a:solidFill>
                <a:effectLst/>
                <a:latin typeface="+mn-lt"/>
                <a:ea typeface="+mn-ea"/>
                <a:cs typeface="+mn-cs"/>
              </a:rPr>
              <a:t>. </a:t>
            </a:r>
            <a:r>
              <a:rPr lang="en-US" sz="1200" b="0" i="0" kern="1200" err="1" smtClean="0">
                <a:solidFill>
                  <a:schemeClr val="tx1"/>
                </a:solidFill>
                <a:effectLst/>
                <a:latin typeface="+mn-lt"/>
                <a:ea typeface="+mn-ea"/>
                <a:cs typeface="+mn-cs"/>
              </a:rPr>
              <a:t>Ngoài</a:t>
            </a:r>
            <a:r>
              <a:rPr lang="en-US" sz="1200" b="0" i="0" kern="1200" smtClean="0">
                <a:solidFill>
                  <a:schemeClr val="tx1"/>
                </a:solidFill>
                <a:effectLst/>
                <a:latin typeface="+mn-lt"/>
                <a:ea typeface="+mn-ea"/>
                <a:cs typeface="+mn-cs"/>
              </a:rPr>
              <a:t> </a:t>
            </a:r>
            <a:r>
              <a:rPr lang="en-US" sz="1200" b="0" i="0" kern="1200" err="1" smtClean="0">
                <a:solidFill>
                  <a:schemeClr val="tx1"/>
                </a:solidFill>
                <a:effectLst/>
                <a:latin typeface="+mn-lt"/>
                <a:ea typeface="+mn-ea"/>
                <a:cs typeface="+mn-cs"/>
              </a:rPr>
              <a:t>ra</a:t>
            </a:r>
            <a:r>
              <a:rPr lang="en-US" sz="1200" b="0" i="0" kern="1200" smtClean="0">
                <a:solidFill>
                  <a:schemeClr val="tx1"/>
                </a:solidFill>
                <a:effectLst/>
                <a:latin typeface="+mn-lt"/>
                <a:ea typeface="+mn-ea"/>
                <a:cs typeface="+mn-cs"/>
              </a:rPr>
              <a:t>, </a:t>
            </a:r>
            <a:r>
              <a:rPr lang="en-US" sz="1200" b="0" i="0" kern="1200" err="1" smtClean="0">
                <a:solidFill>
                  <a:schemeClr val="tx1"/>
                </a:solidFill>
                <a:effectLst/>
                <a:latin typeface="+mn-lt"/>
                <a:ea typeface="+mn-ea"/>
                <a:cs typeface="+mn-cs"/>
              </a:rPr>
              <a:t>các</a:t>
            </a:r>
            <a:r>
              <a:rPr lang="en-US" sz="1200" b="0" i="0" kern="1200" smtClean="0">
                <a:solidFill>
                  <a:schemeClr val="tx1"/>
                </a:solidFill>
                <a:effectLst/>
                <a:latin typeface="+mn-lt"/>
                <a:ea typeface="+mn-ea"/>
                <a:cs typeface="+mn-cs"/>
              </a:rPr>
              <a:t> </a:t>
            </a:r>
            <a:r>
              <a:rPr lang="en-US" sz="1200" b="0" i="0" kern="1200" err="1" smtClean="0">
                <a:solidFill>
                  <a:schemeClr val="tx1"/>
                </a:solidFill>
                <a:effectLst/>
                <a:latin typeface="+mn-lt"/>
                <a:ea typeface="+mn-ea"/>
                <a:cs typeface="+mn-cs"/>
              </a:rPr>
              <a:t>ứng</a:t>
            </a:r>
            <a:r>
              <a:rPr lang="en-US" sz="1200" b="0" i="0" kern="1200" smtClean="0">
                <a:solidFill>
                  <a:schemeClr val="tx1"/>
                </a:solidFill>
                <a:effectLst/>
                <a:latin typeface="+mn-lt"/>
                <a:ea typeface="+mn-ea"/>
                <a:cs typeface="+mn-cs"/>
              </a:rPr>
              <a:t> </a:t>
            </a:r>
            <a:r>
              <a:rPr lang="en-US" sz="1200" b="0" i="0" kern="1200" err="1" smtClean="0">
                <a:solidFill>
                  <a:schemeClr val="tx1"/>
                </a:solidFill>
                <a:effectLst/>
                <a:latin typeface="+mn-lt"/>
                <a:ea typeface="+mn-ea"/>
                <a:cs typeface="+mn-cs"/>
              </a:rPr>
              <a:t>dụng</a:t>
            </a:r>
            <a:r>
              <a:rPr lang="en-US" sz="1200" b="0" i="0" kern="1200" smtClean="0">
                <a:solidFill>
                  <a:schemeClr val="tx1"/>
                </a:solidFill>
                <a:effectLst/>
                <a:latin typeface="+mn-lt"/>
                <a:ea typeface="+mn-ea"/>
                <a:cs typeface="+mn-cs"/>
              </a:rPr>
              <a:t> Android </a:t>
            </a:r>
            <a:r>
              <a:rPr lang="en-US" sz="1200" b="0" i="0" kern="1200" err="1" smtClean="0">
                <a:solidFill>
                  <a:schemeClr val="tx1"/>
                </a:solidFill>
                <a:effectLst/>
                <a:latin typeface="+mn-lt"/>
                <a:ea typeface="+mn-ea"/>
                <a:cs typeface="+mn-cs"/>
              </a:rPr>
              <a:t>cũng</a:t>
            </a:r>
            <a:r>
              <a:rPr lang="en-US" sz="1200" b="0" i="0" kern="1200" smtClean="0">
                <a:solidFill>
                  <a:schemeClr val="tx1"/>
                </a:solidFill>
                <a:effectLst/>
                <a:latin typeface="+mn-lt"/>
                <a:ea typeface="+mn-ea"/>
                <a:cs typeface="+mn-cs"/>
              </a:rPr>
              <a:t> </a:t>
            </a:r>
            <a:r>
              <a:rPr lang="en-US" sz="1200" b="0" i="0" kern="1200" err="1" smtClean="0">
                <a:solidFill>
                  <a:schemeClr val="tx1"/>
                </a:solidFill>
                <a:effectLst/>
                <a:latin typeface="+mn-lt"/>
                <a:ea typeface="+mn-ea"/>
                <a:cs typeface="+mn-cs"/>
              </a:rPr>
              <a:t>có</a:t>
            </a:r>
            <a:r>
              <a:rPr lang="en-US" sz="1200" b="0" i="0" kern="1200" smtClean="0">
                <a:solidFill>
                  <a:schemeClr val="tx1"/>
                </a:solidFill>
                <a:effectLst/>
                <a:latin typeface="+mn-lt"/>
                <a:ea typeface="+mn-ea"/>
                <a:cs typeface="+mn-cs"/>
              </a:rPr>
              <a:t> </a:t>
            </a:r>
            <a:r>
              <a:rPr lang="en-US" sz="1200" b="0" i="0" kern="1200" err="1" smtClean="0">
                <a:solidFill>
                  <a:schemeClr val="tx1"/>
                </a:solidFill>
                <a:effectLst/>
                <a:latin typeface="+mn-lt"/>
                <a:ea typeface="+mn-ea"/>
                <a:cs typeface="+mn-cs"/>
              </a:rPr>
              <a:t>thể</a:t>
            </a:r>
            <a:r>
              <a:rPr lang="en-US" sz="1200" b="0" i="0" kern="1200" smtClean="0">
                <a:solidFill>
                  <a:schemeClr val="tx1"/>
                </a:solidFill>
                <a:effectLst/>
                <a:latin typeface="+mn-lt"/>
                <a:ea typeface="+mn-ea"/>
                <a:cs typeface="+mn-cs"/>
              </a:rPr>
              <a:t> </a:t>
            </a:r>
            <a:r>
              <a:rPr lang="en-US" sz="1200" b="0" i="0" kern="1200" err="1" smtClean="0">
                <a:solidFill>
                  <a:schemeClr val="tx1"/>
                </a:solidFill>
                <a:effectLst/>
                <a:latin typeface="+mn-lt"/>
                <a:ea typeface="+mn-ea"/>
                <a:cs typeface="+mn-cs"/>
              </a:rPr>
              <a:t>chuyển</a:t>
            </a:r>
            <a:r>
              <a:rPr lang="en-US" sz="1200" b="0" i="0" kern="1200" smtClean="0">
                <a:solidFill>
                  <a:schemeClr val="tx1"/>
                </a:solidFill>
                <a:effectLst/>
                <a:latin typeface="+mn-lt"/>
                <a:ea typeface="+mn-ea"/>
                <a:cs typeface="+mn-cs"/>
              </a:rPr>
              <a:t> </a:t>
            </a:r>
            <a:r>
              <a:rPr lang="en-US" sz="1200" b="0" i="0" kern="1200" err="1" smtClean="0">
                <a:solidFill>
                  <a:schemeClr val="tx1"/>
                </a:solidFill>
                <a:effectLst/>
                <a:latin typeface="+mn-lt"/>
                <a:ea typeface="+mn-ea"/>
                <a:cs typeface="+mn-cs"/>
              </a:rPr>
              <a:t>đổi</a:t>
            </a:r>
            <a:r>
              <a:rPr lang="en-US" sz="1200" b="0" i="0" kern="1200" smtClean="0">
                <a:solidFill>
                  <a:schemeClr val="tx1"/>
                </a:solidFill>
                <a:effectLst/>
                <a:latin typeface="+mn-lt"/>
                <a:ea typeface="+mn-ea"/>
                <a:cs typeface="+mn-cs"/>
              </a:rPr>
              <a:t> </a:t>
            </a:r>
            <a:r>
              <a:rPr lang="en-US" sz="1200" b="0" i="0" kern="1200" err="1" smtClean="0">
                <a:solidFill>
                  <a:schemeClr val="tx1"/>
                </a:solidFill>
                <a:effectLst/>
                <a:latin typeface="+mn-lt"/>
                <a:ea typeface="+mn-ea"/>
                <a:cs typeface="+mn-cs"/>
              </a:rPr>
              <a:t>để</a:t>
            </a:r>
            <a:r>
              <a:rPr lang="en-US" sz="1200" b="0" i="0" kern="1200" smtClean="0">
                <a:solidFill>
                  <a:schemeClr val="tx1"/>
                </a:solidFill>
                <a:effectLst/>
                <a:latin typeface="+mn-lt"/>
                <a:ea typeface="+mn-ea"/>
                <a:cs typeface="+mn-cs"/>
              </a:rPr>
              <a:t> </a:t>
            </a:r>
            <a:r>
              <a:rPr lang="en-US" sz="1200" b="0" i="0" kern="1200" err="1" smtClean="0">
                <a:solidFill>
                  <a:schemeClr val="tx1"/>
                </a:solidFill>
                <a:effectLst/>
                <a:latin typeface="+mn-lt"/>
                <a:ea typeface="+mn-ea"/>
                <a:cs typeface="+mn-cs"/>
              </a:rPr>
              <a:t>trở</a:t>
            </a:r>
            <a:r>
              <a:rPr lang="en-US" sz="1200" b="0" i="0" kern="1200" smtClean="0">
                <a:solidFill>
                  <a:schemeClr val="tx1"/>
                </a:solidFill>
                <a:effectLst/>
                <a:latin typeface="+mn-lt"/>
                <a:ea typeface="+mn-ea"/>
                <a:cs typeface="+mn-cs"/>
              </a:rPr>
              <a:t> </a:t>
            </a:r>
            <a:r>
              <a:rPr lang="en-US" sz="1200" b="0" i="0" kern="1200" err="1" smtClean="0">
                <a:solidFill>
                  <a:schemeClr val="tx1"/>
                </a:solidFill>
                <a:effectLst/>
                <a:latin typeface="+mn-lt"/>
                <a:ea typeface="+mn-ea"/>
                <a:cs typeface="+mn-cs"/>
              </a:rPr>
              <a:t>thành</a:t>
            </a:r>
            <a:r>
              <a:rPr lang="en-US" sz="1200" b="0" i="0" kern="1200" smtClean="0">
                <a:solidFill>
                  <a:schemeClr val="tx1"/>
                </a:solidFill>
                <a:effectLst/>
                <a:latin typeface="+mn-lt"/>
                <a:ea typeface="+mn-ea"/>
                <a:cs typeface="+mn-cs"/>
              </a:rPr>
              <a:t> </a:t>
            </a:r>
            <a:r>
              <a:rPr lang="en-US" sz="1200" b="0" i="0" kern="1200" err="1" smtClean="0">
                <a:solidFill>
                  <a:schemeClr val="tx1"/>
                </a:solidFill>
                <a:effectLst/>
                <a:latin typeface="+mn-lt"/>
                <a:ea typeface="+mn-ea"/>
                <a:cs typeface="+mn-cs"/>
              </a:rPr>
              <a:t>phần</a:t>
            </a:r>
            <a:r>
              <a:rPr lang="en-US" sz="1200" b="0" i="0" kern="1200" smtClean="0">
                <a:solidFill>
                  <a:schemeClr val="tx1"/>
                </a:solidFill>
                <a:effectLst/>
                <a:latin typeface="+mn-lt"/>
                <a:ea typeface="+mn-ea"/>
                <a:cs typeface="+mn-cs"/>
              </a:rPr>
              <a:t> </a:t>
            </a:r>
            <a:r>
              <a:rPr lang="en-US" sz="1200" b="0" i="0" kern="1200" err="1" smtClean="0">
                <a:solidFill>
                  <a:schemeClr val="tx1"/>
                </a:solidFill>
                <a:effectLst/>
                <a:latin typeface="+mn-lt"/>
                <a:ea typeface="+mn-ea"/>
                <a:cs typeface="+mn-cs"/>
              </a:rPr>
              <a:t>mềm</a:t>
            </a:r>
            <a:r>
              <a:rPr lang="en-US" sz="1200" b="0" i="0" kern="1200" smtClean="0">
                <a:solidFill>
                  <a:schemeClr val="tx1"/>
                </a:solidFill>
                <a:effectLst/>
                <a:latin typeface="+mn-lt"/>
                <a:ea typeface="+mn-ea"/>
                <a:cs typeface="+mn-cs"/>
              </a:rPr>
              <a:t> </a:t>
            </a:r>
            <a:r>
              <a:rPr lang="en-US" sz="1200" b="0" i="0" kern="1200" err="1" smtClean="0">
                <a:solidFill>
                  <a:schemeClr val="tx1"/>
                </a:solidFill>
                <a:effectLst/>
                <a:latin typeface="+mn-lt"/>
                <a:ea typeface="+mn-ea"/>
                <a:cs typeface="+mn-cs"/>
              </a:rPr>
              <a:t>trên</a:t>
            </a:r>
            <a:r>
              <a:rPr lang="en-US" sz="1200" b="0" i="0" kern="1200" smtClean="0">
                <a:solidFill>
                  <a:schemeClr val="tx1"/>
                </a:solidFill>
                <a:effectLst/>
                <a:latin typeface="+mn-lt"/>
                <a:ea typeface="+mn-ea"/>
                <a:cs typeface="+mn-cs"/>
              </a:rPr>
              <a:t> Chrome OS</a:t>
            </a:r>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8</a:t>
            </a:fld>
            <a:endParaRPr lang="en-US" altLang="vi-VN"/>
          </a:p>
        </p:txBody>
      </p:sp>
    </p:spTree>
    <p:extLst>
      <p:ext uri="{BB962C8B-B14F-4D97-AF65-F5344CB8AC3E}">
        <p14:creationId xmlns:p14="http://schemas.microsoft.com/office/powerpoint/2010/main" val="982524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mtClean="0"/>
              <a:t>Đi</a:t>
            </a:r>
            <a:r>
              <a:rPr lang="en-US" baseline="0" smtClean="0"/>
              <a:t> đôi với sự phát triển của những thiết bị hỗ trợ theo dõi sức khỏe.</a:t>
            </a:r>
          </a:p>
          <a:p>
            <a:pPr marL="228600" indent="-228600">
              <a:buAutoNum type="arabicPeriod"/>
            </a:pPr>
            <a:r>
              <a:rPr lang="en-US" baseline="0" smtClean="0"/>
              <a:t>Việc phát triển các ứng dụng trên nền tảng di động kết hợp với các thiết bị đeo tay là điều tất yếu. Nhằm mang lại những trải nghiệm mới cho người dùng, đáp ứng nhu cầu giảm thiểu các rủi ro về sức khỏe và tim mạch</a:t>
            </a:r>
          </a:p>
          <a:p>
            <a:pPr marL="228600" indent="-228600">
              <a:buAutoNum type="arabicPeriod"/>
            </a:pPr>
            <a:r>
              <a:rPr lang="en-US" baseline="0" smtClean="0">
                <a:sym typeface="Wingdings" panose="05000000000000000000" pitchFamily="2" charset="2"/>
              </a:rPr>
              <a:t> Và đó là lý do nhóm quyết định thực hiện đề tài “Xây dựng ứng dụng cảnh báo sức khỏe dựa trên smartband trên nền tảng hệ điều hành Anhdroid</a:t>
            </a:r>
          </a:p>
          <a:p>
            <a:pPr marL="228600" indent="-228600">
              <a:buAutoNum type="arabicPeriod"/>
            </a:pPr>
            <a:endParaRPr lang="en-US" baseline="0" smtClean="0">
              <a:sym typeface="Wingdings" panose="05000000000000000000" pitchFamily="2" charset="2"/>
            </a:endParaRPr>
          </a:p>
          <a:p>
            <a:pPr marL="0" indent="0">
              <a:buNone/>
            </a:pPr>
            <a:r>
              <a:rPr lang="en-US" baseline="0" smtClean="0">
                <a:sym typeface="Wingdings" panose="05000000000000000000" pitchFamily="2" charset="2"/>
              </a:rPr>
              <a:t>***Chuyển mạch: Và để xây dựng ứng dụng cảnh báo sức khỏe dựa trên Smartband nhóm đã tập trung vào các mục tiêu sau:</a:t>
            </a:r>
            <a:endParaRPr lang="en-US" smtClean="0"/>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9</a:t>
            </a:fld>
            <a:endParaRPr lang="en-US" altLang="vi-VN"/>
          </a:p>
        </p:txBody>
      </p:sp>
    </p:spTree>
    <p:extLst>
      <p:ext uri="{BB962C8B-B14F-4D97-AF65-F5344CB8AC3E}">
        <p14:creationId xmlns:p14="http://schemas.microsoft.com/office/powerpoint/2010/main" val="180647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VỚI</a:t>
            </a:r>
            <a:r>
              <a:rPr lang="en-US" baseline="0" smtClean="0"/>
              <a:t> CÁC MỤC TIÊU CỦA NHÓM ĐỀ RA CHO ĐỀ TÀI NHƯ SAU:</a:t>
            </a:r>
          </a:p>
          <a:p>
            <a:r>
              <a:rPr lang="en-US" baseline="0" smtClean="0"/>
              <a:t>-…</a:t>
            </a:r>
          </a:p>
          <a:p>
            <a:r>
              <a:rPr lang="en-US" baseline="0" smtClean="0"/>
              <a:t>-…</a:t>
            </a:r>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10</a:t>
            </a:fld>
            <a:endParaRPr lang="en-US" altLang="vi-VN"/>
          </a:p>
        </p:txBody>
      </p:sp>
    </p:spTree>
    <p:extLst>
      <p:ext uri="{BB962C8B-B14F-4D97-AF65-F5344CB8AC3E}">
        <p14:creationId xmlns:p14="http://schemas.microsoft.com/office/powerpoint/2010/main" val="927682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smtClean="0"/>
              <a:t>Để</a:t>
            </a:r>
            <a:r>
              <a:rPr lang="en-US" baseline="0" smtClean="0"/>
              <a:t> </a:t>
            </a:r>
            <a:r>
              <a:rPr lang="en-US" baseline="0" err="1" smtClean="0"/>
              <a:t>hiện</a:t>
            </a:r>
            <a:r>
              <a:rPr lang="en-US" baseline="0" smtClean="0"/>
              <a:t> </a:t>
            </a:r>
            <a:r>
              <a:rPr lang="en-US" baseline="0" err="1" smtClean="0"/>
              <a:t>thực</a:t>
            </a:r>
            <a:r>
              <a:rPr lang="en-US" baseline="0" smtClean="0"/>
              <a:t> </a:t>
            </a:r>
            <a:r>
              <a:rPr lang="en-US" baseline="0" err="1" smtClean="0"/>
              <a:t>hóa</a:t>
            </a:r>
            <a:r>
              <a:rPr lang="en-US" baseline="0" smtClean="0"/>
              <a:t> </a:t>
            </a:r>
            <a:r>
              <a:rPr lang="en-US" baseline="0" err="1" smtClean="0"/>
              <a:t>các</a:t>
            </a:r>
            <a:r>
              <a:rPr lang="en-US" baseline="0" smtClean="0"/>
              <a:t> </a:t>
            </a:r>
            <a:r>
              <a:rPr lang="en-US" baseline="0" err="1" smtClean="0"/>
              <a:t>mục</a:t>
            </a:r>
            <a:r>
              <a:rPr lang="en-US" baseline="0" smtClean="0"/>
              <a:t> </a:t>
            </a:r>
            <a:r>
              <a:rPr lang="en-US" baseline="0" err="1" smtClean="0"/>
              <a:t>tiêu</a:t>
            </a:r>
            <a:r>
              <a:rPr lang="en-US" baseline="0" smtClean="0"/>
              <a:t> </a:t>
            </a:r>
            <a:r>
              <a:rPr lang="en-US" baseline="0" err="1" smtClean="0"/>
              <a:t>vừa</a:t>
            </a:r>
            <a:r>
              <a:rPr lang="en-US" baseline="0" smtClean="0"/>
              <a:t> </a:t>
            </a:r>
            <a:r>
              <a:rPr lang="en-US" baseline="0" err="1" smtClean="0"/>
              <a:t>nêu</a:t>
            </a:r>
            <a:r>
              <a:rPr lang="en-US" baseline="0" smtClean="0"/>
              <a:t> </a:t>
            </a:r>
            <a:r>
              <a:rPr lang="en-US" baseline="0" err="1" smtClean="0"/>
              <a:t>trên</a:t>
            </a:r>
            <a:r>
              <a:rPr lang="en-US" baseline="0" smtClean="0"/>
              <a:t> </a:t>
            </a:r>
            <a:r>
              <a:rPr lang="en-US" baseline="0" err="1" smtClean="0"/>
              <a:t>nhóm</a:t>
            </a:r>
            <a:r>
              <a:rPr lang="en-US" baseline="0" smtClean="0"/>
              <a:t> </a:t>
            </a:r>
            <a:r>
              <a:rPr lang="en-US" baseline="0" err="1" smtClean="0"/>
              <a:t>chúng</a:t>
            </a:r>
            <a:r>
              <a:rPr lang="en-US" baseline="0" smtClean="0"/>
              <a:t> </a:t>
            </a:r>
            <a:r>
              <a:rPr lang="en-US" baseline="0" err="1" smtClean="0"/>
              <a:t>em</a:t>
            </a:r>
            <a:r>
              <a:rPr lang="en-US" baseline="0" smtClean="0"/>
              <a:t> </a:t>
            </a:r>
            <a:r>
              <a:rPr lang="en-US" baseline="0" err="1" smtClean="0"/>
              <a:t>cần</a:t>
            </a:r>
            <a:r>
              <a:rPr lang="en-US" baseline="0" smtClean="0"/>
              <a:t> </a:t>
            </a:r>
            <a:r>
              <a:rPr lang="en-US" baseline="0" err="1" smtClean="0"/>
              <a:t>tìm</a:t>
            </a:r>
            <a:r>
              <a:rPr lang="en-US" baseline="0" smtClean="0"/>
              <a:t> </a:t>
            </a:r>
            <a:r>
              <a:rPr lang="en-US" baseline="0" err="1" smtClean="0"/>
              <a:t>một</a:t>
            </a:r>
            <a:r>
              <a:rPr lang="en-US" baseline="0" smtClean="0"/>
              <a:t> </a:t>
            </a:r>
            <a:r>
              <a:rPr lang="en-US" baseline="0" err="1" smtClean="0"/>
              <a:t>số</a:t>
            </a:r>
            <a:r>
              <a:rPr lang="en-US" baseline="0" smtClean="0"/>
              <a:t> </a:t>
            </a:r>
            <a:r>
              <a:rPr lang="en-US" baseline="0" err="1" smtClean="0"/>
              <a:t>kiến</a:t>
            </a:r>
            <a:r>
              <a:rPr lang="en-US" baseline="0" smtClean="0"/>
              <a:t> </a:t>
            </a:r>
            <a:r>
              <a:rPr lang="en-US" baseline="0" err="1" smtClean="0"/>
              <a:t>thức</a:t>
            </a:r>
            <a:r>
              <a:rPr lang="en-US" baseline="0" smtClean="0"/>
              <a:t> </a:t>
            </a:r>
            <a:r>
              <a:rPr lang="en-US" baseline="0" err="1" smtClean="0"/>
              <a:t>cần</a:t>
            </a:r>
            <a:r>
              <a:rPr lang="en-US" baseline="0" smtClean="0"/>
              <a:t> </a:t>
            </a:r>
            <a:r>
              <a:rPr lang="en-US" baseline="0" err="1" smtClean="0"/>
              <a:t>thiết</a:t>
            </a:r>
            <a:r>
              <a:rPr lang="en-US" baseline="0" smtClean="0"/>
              <a:t> </a:t>
            </a:r>
            <a:r>
              <a:rPr lang="en-US" baseline="0" err="1" smtClean="0"/>
              <a:t>về</a:t>
            </a:r>
            <a:r>
              <a:rPr lang="en-US" baseline="0" smtClean="0"/>
              <a:t>:</a:t>
            </a:r>
          </a:p>
          <a:p>
            <a:pPr marL="171450" indent="-171450">
              <a:buFontTx/>
              <a:buChar char="-"/>
            </a:pPr>
            <a:r>
              <a:rPr lang="en-US" baseline="0" smtClean="0"/>
              <a:t>Y </a:t>
            </a:r>
            <a:r>
              <a:rPr lang="en-US" baseline="0" err="1" smtClean="0"/>
              <a:t>khoa</a:t>
            </a:r>
            <a:r>
              <a:rPr lang="en-US" baseline="0" smtClean="0"/>
              <a:t>, </a:t>
            </a:r>
            <a:r>
              <a:rPr lang="en-US" baseline="0" err="1" smtClean="0"/>
              <a:t>tim</a:t>
            </a:r>
            <a:r>
              <a:rPr lang="en-US" baseline="0" smtClean="0"/>
              <a:t>, </a:t>
            </a:r>
            <a:r>
              <a:rPr lang="en-US" baseline="0" err="1" smtClean="0"/>
              <a:t>nhịp</a:t>
            </a:r>
            <a:r>
              <a:rPr lang="en-US" baseline="0" smtClean="0"/>
              <a:t> </a:t>
            </a:r>
            <a:r>
              <a:rPr lang="en-US" baseline="0" err="1" smtClean="0"/>
              <a:t>tim</a:t>
            </a:r>
            <a:r>
              <a:rPr lang="en-US" baseline="0" smtClean="0"/>
              <a:t>, </a:t>
            </a:r>
            <a:r>
              <a:rPr lang="en-US" baseline="0" err="1" smtClean="0"/>
              <a:t>các</a:t>
            </a:r>
            <a:r>
              <a:rPr lang="en-US" baseline="0" smtClean="0"/>
              <a:t> </a:t>
            </a:r>
            <a:r>
              <a:rPr lang="en-US" baseline="0" err="1" smtClean="0"/>
              <a:t>chỉ</a:t>
            </a:r>
            <a:r>
              <a:rPr lang="en-US" baseline="0" smtClean="0"/>
              <a:t> </a:t>
            </a:r>
            <a:r>
              <a:rPr lang="en-US" baseline="0" err="1" smtClean="0"/>
              <a:t>số</a:t>
            </a:r>
            <a:r>
              <a:rPr lang="en-US" baseline="0" smtClean="0"/>
              <a:t> </a:t>
            </a:r>
            <a:r>
              <a:rPr lang="en-US" baseline="0" err="1" smtClean="0"/>
              <a:t>sức</a:t>
            </a:r>
            <a:r>
              <a:rPr lang="en-US" baseline="0" smtClean="0"/>
              <a:t> </a:t>
            </a:r>
            <a:r>
              <a:rPr lang="en-US" baseline="0" err="1" smtClean="0"/>
              <a:t>khỏe</a:t>
            </a:r>
            <a:r>
              <a:rPr lang="en-US" baseline="0" smtClean="0"/>
              <a:t> </a:t>
            </a:r>
            <a:r>
              <a:rPr lang="en-US" baseline="0" err="1" smtClean="0"/>
              <a:t>của</a:t>
            </a:r>
            <a:r>
              <a:rPr lang="en-US" baseline="0" smtClean="0"/>
              <a:t> </a:t>
            </a:r>
            <a:r>
              <a:rPr lang="en-US" baseline="0" err="1" smtClean="0"/>
              <a:t>cơ</a:t>
            </a:r>
            <a:r>
              <a:rPr lang="en-US" baseline="0" smtClean="0"/>
              <a:t> </a:t>
            </a:r>
            <a:r>
              <a:rPr lang="en-US" baseline="0" err="1" smtClean="0"/>
              <a:t>thể</a:t>
            </a:r>
            <a:r>
              <a:rPr lang="en-US" baseline="0" smtClean="0"/>
              <a:t>…</a:t>
            </a:r>
          </a:p>
          <a:p>
            <a:pPr marL="171450" indent="-171450">
              <a:buFontTx/>
              <a:buChar char="-"/>
            </a:pPr>
            <a:r>
              <a:rPr lang="en-US" baseline="0" err="1" smtClean="0"/>
              <a:t>Các</a:t>
            </a:r>
            <a:r>
              <a:rPr lang="en-US" baseline="0" smtClean="0"/>
              <a:t> </a:t>
            </a:r>
            <a:r>
              <a:rPr lang="en-US" baseline="0" err="1" smtClean="0"/>
              <a:t>thành</a:t>
            </a:r>
            <a:r>
              <a:rPr lang="en-US" baseline="0" smtClean="0"/>
              <a:t> </a:t>
            </a:r>
            <a:r>
              <a:rPr lang="en-US" baseline="0" err="1" smtClean="0"/>
              <a:t>phần</a:t>
            </a:r>
            <a:r>
              <a:rPr lang="en-US" baseline="0" smtClean="0"/>
              <a:t> </a:t>
            </a:r>
            <a:r>
              <a:rPr lang="en-US" baseline="0" err="1" smtClean="0"/>
              <a:t>và</a:t>
            </a:r>
            <a:r>
              <a:rPr lang="en-US" baseline="0" smtClean="0"/>
              <a:t> </a:t>
            </a:r>
            <a:r>
              <a:rPr lang="en-US" baseline="0" err="1" smtClean="0"/>
              <a:t>cách</a:t>
            </a:r>
            <a:r>
              <a:rPr lang="en-US" baseline="0" smtClean="0"/>
              <a:t> </a:t>
            </a:r>
            <a:r>
              <a:rPr lang="en-US" baseline="0" err="1" smtClean="0"/>
              <a:t>làm</a:t>
            </a:r>
            <a:r>
              <a:rPr lang="en-US" baseline="0" smtClean="0"/>
              <a:t> </a:t>
            </a:r>
            <a:r>
              <a:rPr lang="en-US" baseline="0" err="1" smtClean="0"/>
              <a:t>việc</a:t>
            </a:r>
            <a:r>
              <a:rPr lang="en-US" baseline="0" smtClean="0"/>
              <a:t> </a:t>
            </a:r>
            <a:r>
              <a:rPr lang="en-US" baseline="0" err="1" smtClean="0"/>
              <a:t>với</a:t>
            </a:r>
            <a:r>
              <a:rPr lang="en-US" baseline="0" smtClean="0"/>
              <a:t> Google Fitness API </a:t>
            </a:r>
            <a:r>
              <a:rPr lang="en-US" baseline="0" err="1" smtClean="0"/>
              <a:t>của</a:t>
            </a:r>
            <a:r>
              <a:rPr lang="en-US" baseline="0" smtClean="0"/>
              <a:t> Google.</a:t>
            </a:r>
          </a:p>
          <a:p>
            <a:pPr marL="171450" indent="-171450">
              <a:buFontTx/>
              <a:buChar char="-"/>
            </a:pPr>
            <a:r>
              <a:rPr lang="en-US" baseline="0" err="1" smtClean="0"/>
              <a:t>Và</a:t>
            </a:r>
            <a:r>
              <a:rPr lang="en-US" baseline="0" smtClean="0"/>
              <a:t> </a:t>
            </a:r>
            <a:r>
              <a:rPr lang="en-US" baseline="0" err="1" smtClean="0"/>
              <a:t>cách</a:t>
            </a:r>
            <a:r>
              <a:rPr lang="en-US" baseline="0" smtClean="0"/>
              <a:t> </a:t>
            </a:r>
            <a:r>
              <a:rPr lang="en-US" baseline="0" err="1" smtClean="0"/>
              <a:t>sử</a:t>
            </a:r>
            <a:r>
              <a:rPr lang="en-US" baseline="0" smtClean="0"/>
              <a:t> </a:t>
            </a:r>
            <a:r>
              <a:rPr lang="en-US" baseline="0" err="1" smtClean="0"/>
              <a:t>dụng</a:t>
            </a:r>
            <a:r>
              <a:rPr lang="en-US" baseline="0" smtClean="0"/>
              <a:t> </a:t>
            </a:r>
            <a:r>
              <a:rPr lang="en-US" baseline="0" err="1" smtClean="0"/>
              <a:t>một</a:t>
            </a:r>
            <a:r>
              <a:rPr lang="en-US" baseline="0" smtClean="0"/>
              <a:t> </a:t>
            </a:r>
            <a:r>
              <a:rPr lang="en-US" baseline="0" err="1" smtClean="0"/>
              <a:t>số</a:t>
            </a:r>
            <a:r>
              <a:rPr lang="en-US" baseline="0" smtClean="0"/>
              <a:t> </a:t>
            </a:r>
            <a:r>
              <a:rPr lang="en-US" baseline="0" err="1" smtClean="0"/>
              <a:t>thư</a:t>
            </a:r>
            <a:r>
              <a:rPr lang="en-US" baseline="0" smtClean="0"/>
              <a:t> </a:t>
            </a:r>
            <a:r>
              <a:rPr lang="en-US" baseline="0" err="1" smtClean="0"/>
              <a:t>viện</a:t>
            </a:r>
            <a:r>
              <a:rPr lang="en-US" baseline="0" smtClean="0"/>
              <a:t> </a:t>
            </a:r>
            <a:r>
              <a:rPr lang="en-US" baseline="0" err="1" smtClean="0"/>
              <a:t>hỗ</a:t>
            </a:r>
            <a:r>
              <a:rPr lang="en-US" baseline="0" smtClean="0"/>
              <a:t> </a:t>
            </a:r>
            <a:r>
              <a:rPr lang="en-US" baseline="0" err="1" smtClean="0"/>
              <a:t>trợ</a:t>
            </a:r>
            <a:r>
              <a:rPr lang="en-US" baseline="0" smtClean="0"/>
              <a:t> </a:t>
            </a:r>
            <a:r>
              <a:rPr lang="en-US" baseline="0" err="1" smtClean="0"/>
              <a:t>lập</a:t>
            </a:r>
            <a:r>
              <a:rPr lang="en-US" baseline="0" smtClean="0"/>
              <a:t> </a:t>
            </a:r>
            <a:r>
              <a:rPr lang="en-US" baseline="0" err="1" smtClean="0"/>
              <a:t>trình</a:t>
            </a:r>
            <a:r>
              <a:rPr lang="en-US" baseline="0" smtClean="0"/>
              <a:t> Android, </a:t>
            </a:r>
            <a:r>
              <a:rPr lang="en-US" baseline="0" err="1" smtClean="0"/>
              <a:t>cộng</a:t>
            </a:r>
            <a:r>
              <a:rPr lang="en-US" baseline="0" smtClean="0"/>
              <a:t> </a:t>
            </a:r>
            <a:r>
              <a:rPr lang="en-US" baseline="0" err="1" smtClean="0"/>
              <a:t>với</a:t>
            </a:r>
            <a:r>
              <a:rPr lang="en-US" baseline="0" smtClean="0"/>
              <a:t> </a:t>
            </a:r>
            <a:r>
              <a:rPr lang="en-US" baseline="0" err="1" smtClean="0"/>
              <a:t>các</a:t>
            </a:r>
            <a:r>
              <a:rPr lang="en-US" baseline="0" smtClean="0"/>
              <a:t> </a:t>
            </a:r>
            <a:r>
              <a:rPr lang="en-US" baseline="0" err="1" smtClean="0"/>
              <a:t>kiến</a:t>
            </a:r>
            <a:r>
              <a:rPr lang="en-US" baseline="0" smtClean="0"/>
              <a:t> </a:t>
            </a:r>
            <a:r>
              <a:rPr lang="en-US" baseline="0" err="1" smtClean="0"/>
              <a:t>thức</a:t>
            </a:r>
            <a:r>
              <a:rPr lang="en-US" baseline="0" smtClean="0"/>
              <a:t> </a:t>
            </a:r>
            <a:r>
              <a:rPr lang="en-US" baseline="0" err="1" smtClean="0"/>
              <a:t>về</a:t>
            </a:r>
            <a:r>
              <a:rPr lang="en-US" baseline="0" smtClean="0"/>
              <a:t> Android.</a:t>
            </a:r>
            <a:endParaRPr lang="en-US"/>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11</a:t>
            </a:fld>
            <a:endParaRPr lang="en-US" altLang="vi-VN"/>
          </a:p>
        </p:txBody>
      </p:sp>
    </p:spTree>
    <p:extLst>
      <p:ext uri="{BB962C8B-B14F-4D97-AF65-F5344CB8AC3E}">
        <p14:creationId xmlns:p14="http://schemas.microsoft.com/office/powerpoint/2010/main" val="3881955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a:t>
            </a:r>
            <a:r>
              <a:rPr lang="en-US" baseline="0" smtClean="0"/>
              <a:t> </a:t>
            </a:r>
            <a:r>
              <a:rPr lang="en-US" baseline="0" err="1" smtClean="0"/>
              <a:t>đây</a:t>
            </a:r>
            <a:r>
              <a:rPr lang="en-US" baseline="0" smtClean="0"/>
              <a:t> </a:t>
            </a:r>
            <a:r>
              <a:rPr lang="en-US" baseline="0" err="1" smtClean="0"/>
              <a:t>là</a:t>
            </a:r>
            <a:r>
              <a:rPr lang="en-US" baseline="0" smtClean="0"/>
              <a:t> </a:t>
            </a:r>
            <a:r>
              <a:rPr lang="en-US" baseline="0" err="1" smtClean="0"/>
              <a:t>một</a:t>
            </a:r>
            <a:r>
              <a:rPr lang="en-US" baseline="0" smtClean="0"/>
              <a:t> </a:t>
            </a:r>
            <a:r>
              <a:rPr lang="en-US" baseline="0" err="1" smtClean="0"/>
              <a:t>vài</a:t>
            </a:r>
            <a:r>
              <a:rPr lang="en-US" baseline="0" smtClean="0"/>
              <a:t> </a:t>
            </a:r>
            <a:r>
              <a:rPr lang="en-US" baseline="0" err="1" smtClean="0"/>
              <a:t>số</a:t>
            </a:r>
            <a:r>
              <a:rPr lang="en-US" baseline="0" smtClean="0"/>
              <a:t> </a:t>
            </a:r>
            <a:r>
              <a:rPr lang="en-US" baseline="0" err="1" smtClean="0"/>
              <a:t>liệu</a:t>
            </a:r>
            <a:r>
              <a:rPr lang="en-US" baseline="0" smtClean="0"/>
              <a:t> </a:t>
            </a:r>
            <a:r>
              <a:rPr lang="en-US" baseline="0" err="1" smtClean="0"/>
              <a:t>quan</a:t>
            </a:r>
            <a:r>
              <a:rPr lang="en-US" baseline="0" smtClean="0"/>
              <a:t> </a:t>
            </a:r>
            <a:r>
              <a:rPr lang="en-US" baseline="0" err="1" smtClean="0"/>
              <a:t>trọng</a:t>
            </a:r>
            <a:r>
              <a:rPr lang="en-US" baseline="0" smtClean="0"/>
              <a:t> </a:t>
            </a:r>
            <a:r>
              <a:rPr lang="en-US" baseline="0" err="1" smtClean="0"/>
              <a:t>về</a:t>
            </a:r>
            <a:r>
              <a:rPr lang="en-US" baseline="0" smtClean="0"/>
              <a:t> </a:t>
            </a:r>
            <a:r>
              <a:rPr lang="en-US" baseline="0" err="1" smtClean="0"/>
              <a:t>tim</a:t>
            </a:r>
            <a:r>
              <a:rPr lang="en-US" baseline="0" smtClean="0"/>
              <a:t>, </a:t>
            </a:r>
            <a:r>
              <a:rPr lang="en-US" baseline="0" err="1" smtClean="0"/>
              <a:t>nhịp</a:t>
            </a:r>
            <a:r>
              <a:rPr lang="en-US" baseline="0" smtClean="0"/>
              <a:t> </a:t>
            </a:r>
            <a:r>
              <a:rPr lang="en-US" baseline="0" err="1" smtClean="0"/>
              <a:t>tim</a:t>
            </a:r>
            <a:endParaRPr lang="en-US" baseline="0" smtClean="0"/>
          </a:p>
          <a:p>
            <a:r>
              <a:rPr lang="en-US" baseline="0" smtClean="0"/>
              <a:t>BPM </a:t>
            </a:r>
            <a:r>
              <a:rPr lang="en-US" baseline="0" err="1" smtClean="0"/>
              <a:t>là</a:t>
            </a:r>
            <a:r>
              <a:rPr lang="en-US" baseline="0" smtClean="0"/>
              <a:t>: </a:t>
            </a:r>
            <a:r>
              <a:rPr lang="en-US" sz="1200" b="0" i="0" kern="1200" smtClean="0">
                <a:solidFill>
                  <a:schemeClr val="tx1"/>
                </a:solidFill>
                <a:effectLst/>
                <a:latin typeface="+mn-lt"/>
                <a:ea typeface="+mn-ea"/>
                <a:cs typeface="+mn-cs"/>
              </a:rPr>
              <a:t>Beat Per Minute</a:t>
            </a:r>
          </a:p>
          <a:p>
            <a:pPr marL="1714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mtClean="0">
                <a:latin typeface="Times New Roman" panose="02020603050405020304" pitchFamily="18" charset="0"/>
                <a:cs typeface="Times New Roman" panose="02020603050405020304" pitchFamily="18" charset="0"/>
              </a:rPr>
              <a:t>Người</a:t>
            </a:r>
            <a:r>
              <a:rPr lang="en-US" baseline="0" smtClean="0">
                <a:latin typeface="Times New Roman" panose="02020603050405020304" pitchFamily="18" charset="0"/>
                <a:cs typeface="Times New Roman" panose="02020603050405020304" pitchFamily="18" charset="0"/>
              </a:rPr>
              <a:t> lớn (&gt;18 tuổi): </a:t>
            </a:r>
            <a:r>
              <a:rPr lang="en-US" smtClean="0">
                <a:latin typeface="Times New Roman" panose="02020603050405020304" pitchFamily="18" charset="0"/>
                <a:cs typeface="Times New Roman" panose="02020603050405020304" pitchFamily="18" charset="0"/>
              </a:rPr>
              <a:t>60-100 nhịp/phút (BPM) lúc nghỉ ngơi. Thông</a:t>
            </a:r>
            <a:r>
              <a:rPr lang="en-US" baseline="0" smtClean="0">
                <a:latin typeface="Times New Roman" panose="02020603050405020304" pitchFamily="18" charset="0"/>
                <a:cs typeface="Times New Roman" panose="02020603050405020304" pitchFamily="18" charset="0"/>
              </a:rPr>
              <a:t> thường, người càng khỏe mạnh, nhịp tim càng thấp (Một vận động viên chuyên nghiệp ở chế độ xả hơi nhịp tim có thể thấp hơn 60 nhịp/phút - khoảng 40-60 nhịp/phút)</a:t>
            </a:r>
            <a:endParaRPr lang="en-US" sz="1200" b="0" i="0" kern="1200" baseline="0">
              <a:solidFill>
                <a:schemeClr val="tx1"/>
              </a:solidFill>
              <a:effectLst/>
              <a:latin typeface="+mn-lt"/>
              <a:ea typeface="+mn-ea"/>
              <a:cs typeface="+mn-cs"/>
            </a:endParaRPr>
          </a:p>
          <a:p>
            <a:pPr marL="1714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mtClean="0">
                <a:latin typeface="Times New Roman" panose="02020603050405020304" pitchFamily="18" charset="0"/>
                <a:cs typeface="Times New Roman" panose="02020603050405020304" pitchFamily="18" charset="0"/>
                <a:sym typeface="Wingdings" panose="05000000000000000000" pitchFamily="2" charset="2"/>
              </a:rPr>
              <a:t>Bình</a:t>
            </a:r>
            <a:r>
              <a:rPr lang="en-US" baseline="0" smtClean="0">
                <a:latin typeface="Times New Roman" panose="02020603050405020304" pitchFamily="18" charset="0"/>
                <a:cs typeface="Times New Roman" panose="02020603050405020304" pitchFamily="18" charset="0"/>
                <a:sym typeface="Wingdings" panose="05000000000000000000" pitchFamily="2" charset="2"/>
              </a:rPr>
              <a:t> thường l</a:t>
            </a:r>
            <a:r>
              <a:rPr lang="en-US" smtClean="0">
                <a:latin typeface="Times New Roman" panose="02020603050405020304" pitchFamily="18" charset="0"/>
                <a:cs typeface="Times New Roman" panose="02020603050405020304" pitchFamily="18" charset="0"/>
                <a:sym typeface="Wingdings" panose="05000000000000000000" pitchFamily="2" charset="2"/>
              </a:rPr>
              <a:t>úc ngủ nhịp tim thường chậm</a:t>
            </a:r>
            <a:r>
              <a:rPr lang="en-US" baseline="0" smtClean="0">
                <a:latin typeface="Times New Roman" panose="02020603050405020304" pitchFamily="18" charset="0"/>
                <a:cs typeface="Times New Roman" panose="02020603050405020304" pitchFamily="18" charset="0"/>
                <a:sym typeface="Wingdings" panose="05000000000000000000" pitchFamily="2" charset="2"/>
              </a:rPr>
              <a:t> hơn </a:t>
            </a:r>
            <a:r>
              <a:rPr lang="en-US" smtClean="0">
                <a:latin typeface="Times New Roman" panose="02020603050405020304" pitchFamily="18" charset="0"/>
                <a:cs typeface="Times New Roman" panose="02020603050405020304" pitchFamily="18" charset="0"/>
                <a:sym typeface="Wingdings" panose="05000000000000000000" pitchFamily="2" charset="2"/>
              </a:rPr>
              <a:t>40-60 bpm. </a:t>
            </a:r>
            <a:endParaRPr lang="en-US" smtClean="0">
              <a:latin typeface="Times New Roman" panose="02020603050405020304" pitchFamily="18" charset="0"/>
              <a:cs typeface="Times New Roman" panose="02020603050405020304" pitchFamily="18" charset="0"/>
            </a:endParaRPr>
          </a:p>
          <a:p>
            <a:pPr marL="1714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93287222-D940-4BA4-88F6-D402F1065D11}" type="slidenum">
              <a:rPr lang="en-US" altLang="vi-VN" smtClean="0"/>
              <a:pPr>
                <a:defRPr/>
              </a:pPr>
              <a:t>12</a:t>
            </a:fld>
            <a:endParaRPr lang="en-US" altLang="vi-VN"/>
          </a:p>
        </p:txBody>
      </p:sp>
    </p:spTree>
    <p:extLst>
      <p:ext uri="{BB962C8B-B14F-4D97-AF65-F5344CB8AC3E}">
        <p14:creationId xmlns:p14="http://schemas.microsoft.com/office/powerpoint/2010/main" val="3419064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ounded Rectangle 3"/>
          <p:cNvSpPr/>
          <p:nvPr userDrawn="1"/>
        </p:nvSpPr>
        <p:spPr>
          <a:xfrm>
            <a:off x="160338" y="144463"/>
            <a:ext cx="8831262" cy="6561137"/>
          </a:xfrm>
          <a:prstGeom prst="roundRect">
            <a:avLst>
              <a:gd name="adj" fmla="val 3912"/>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fld id="{E4CA6847-BE32-419F-B267-A46EB1CF931E}" type="datetime1">
              <a:rPr lang="en-US" smtClean="0"/>
              <a:t>1/23/2016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14D160FE-4AE6-4B00-9151-25E7FA1DBA60}" type="slidenum">
              <a:rPr lang="en-US" altLang="vi-VN"/>
              <a:pPr>
                <a:defRPr/>
              </a:pPr>
              <a:t>‹#›</a:t>
            </a:fld>
            <a:endParaRPr lang="en-US" altLang="vi-VN"/>
          </a:p>
        </p:txBody>
      </p:sp>
    </p:spTree>
    <p:extLst>
      <p:ext uri="{BB962C8B-B14F-4D97-AF65-F5344CB8AC3E}">
        <p14:creationId xmlns:p14="http://schemas.microsoft.com/office/powerpoint/2010/main" val="1515027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67218A4-66AD-4892-BAA6-453643ACAB7D}" type="datetime1">
              <a:rPr lang="en-US" smtClean="0"/>
              <a:t>1/23/2016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687226-1CED-4081-8A9B-62A266BC0EBC}" type="slidenum">
              <a:rPr lang="en-US" altLang="vi-VN"/>
              <a:pPr>
                <a:defRPr/>
              </a:pPr>
              <a:t>‹#›</a:t>
            </a:fld>
            <a:endParaRPr lang="en-US" altLang="vi-VN"/>
          </a:p>
        </p:txBody>
      </p:sp>
    </p:spTree>
    <p:extLst>
      <p:ext uri="{BB962C8B-B14F-4D97-AF65-F5344CB8AC3E}">
        <p14:creationId xmlns:p14="http://schemas.microsoft.com/office/powerpoint/2010/main" val="213625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A106042-B9A8-44B2-935B-FCF32AB0C3B4}" type="datetime1">
              <a:rPr lang="en-US" smtClean="0"/>
              <a:t>1/23/2016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158DC7-1E80-4ADE-8DE9-9663C1386F3D}" type="slidenum">
              <a:rPr lang="en-US" altLang="vi-VN"/>
              <a:pPr>
                <a:defRPr/>
              </a:pPr>
              <a:t>‹#›</a:t>
            </a:fld>
            <a:endParaRPr lang="en-US" altLang="vi-VN"/>
          </a:p>
        </p:txBody>
      </p:sp>
    </p:spTree>
    <p:extLst>
      <p:ext uri="{BB962C8B-B14F-4D97-AF65-F5344CB8AC3E}">
        <p14:creationId xmlns:p14="http://schemas.microsoft.com/office/powerpoint/2010/main" val="2677320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A14B34E-8F4C-4FA8-BEAA-EB9FDE40539D}" type="datetime1">
              <a:rPr lang="en-US" smtClean="0"/>
              <a:t>1/23/2016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F87CE7-291F-43C8-A3FF-A32BDCE2A107}" type="slidenum">
              <a:rPr lang="en-US" altLang="vi-VN"/>
              <a:pPr>
                <a:defRPr/>
              </a:pPr>
              <a:t>‹#›</a:t>
            </a:fld>
            <a:endParaRPr lang="en-US" altLang="vi-VN"/>
          </a:p>
        </p:txBody>
      </p:sp>
    </p:spTree>
    <p:extLst>
      <p:ext uri="{BB962C8B-B14F-4D97-AF65-F5344CB8AC3E}">
        <p14:creationId xmlns:p14="http://schemas.microsoft.com/office/powerpoint/2010/main" val="291001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161C767-3572-4295-BFAB-BC2A643648EE}" type="datetime1">
              <a:rPr lang="en-US" smtClean="0"/>
              <a:t>1/23/2016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1CD1E5-0CA2-46EE-89D8-46EB6E11942B}" type="slidenum">
              <a:rPr lang="en-US" altLang="vi-VN"/>
              <a:pPr>
                <a:defRPr/>
              </a:pPr>
              <a:t>‹#›</a:t>
            </a:fld>
            <a:endParaRPr lang="en-US" altLang="vi-VN"/>
          </a:p>
        </p:txBody>
      </p:sp>
    </p:spTree>
    <p:extLst>
      <p:ext uri="{BB962C8B-B14F-4D97-AF65-F5344CB8AC3E}">
        <p14:creationId xmlns:p14="http://schemas.microsoft.com/office/powerpoint/2010/main" val="1874838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8033A31-DCF2-49AA-A215-951285437DE0}" type="datetime1">
              <a:rPr lang="en-US" smtClean="0"/>
              <a:t>1/23/2016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7E9416-9B95-4CC2-BA17-4C69DCAFF1CA}" type="slidenum">
              <a:rPr lang="en-US" altLang="vi-VN"/>
              <a:pPr>
                <a:defRPr/>
              </a:pPr>
              <a:t>‹#›</a:t>
            </a:fld>
            <a:endParaRPr lang="en-US" altLang="vi-VN"/>
          </a:p>
        </p:txBody>
      </p:sp>
    </p:spTree>
    <p:extLst>
      <p:ext uri="{BB962C8B-B14F-4D97-AF65-F5344CB8AC3E}">
        <p14:creationId xmlns:p14="http://schemas.microsoft.com/office/powerpoint/2010/main" val="130069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8A0D8E7-A0DC-4A70-8F87-4F74A352E7D0}" type="datetime1">
              <a:rPr lang="en-US" smtClean="0"/>
              <a:t>1/23/2016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9974735-C44B-4ECB-ABBB-68FC23D94D51}" type="slidenum">
              <a:rPr lang="en-US" altLang="vi-VN"/>
              <a:pPr>
                <a:defRPr/>
              </a:pPr>
              <a:t>‹#›</a:t>
            </a:fld>
            <a:endParaRPr lang="en-US" altLang="vi-VN"/>
          </a:p>
        </p:txBody>
      </p:sp>
    </p:spTree>
    <p:extLst>
      <p:ext uri="{BB962C8B-B14F-4D97-AF65-F5344CB8AC3E}">
        <p14:creationId xmlns:p14="http://schemas.microsoft.com/office/powerpoint/2010/main" val="70273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12FA6E8-FF66-4CC6-B80F-AD39812951E0}" type="datetime1">
              <a:rPr lang="en-US" smtClean="0"/>
              <a:t>1/23/2016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63E5A50-557F-4D36-9688-CBCFF125BA0B}" type="slidenum">
              <a:rPr lang="en-US" altLang="vi-VN"/>
              <a:pPr>
                <a:defRPr/>
              </a:pPr>
              <a:t>‹#›</a:t>
            </a:fld>
            <a:endParaRPr lang="en-US" altLang="vi-VN"/>
          </a:p>
        </p:txBody>
      </p:sp>
    </p:spTree>
    <p:extLst>
      <p:ext uri="{BB962C8B-B14F-4D97-AF65-F5344CB8AC3E}">
        <p14:creationId xmlns:p14="http://schemas.microsoft.com/office/powerpoint/2010/main" val="215071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3213DC-C9F6-426E-8072-0D3D83D02F5D}" type="datetime1">
              <a:rPr lang="en-US" smtClean="0"/>
              <a:t>1/23/2016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58B83D8-9051-45B8-89A2-C482425205E1}" type="slidenum">
              <a:rPr lang="en-US" altLang="vi-VN"/>
              <a:pPr>
                <a:defRPr/>
              </a:pPr>
              <a:t>‹#›</a:t>
            </a:fld>
            <a:endParaRPr lang="en-US" altLang="vi-VN"/>
          </a:p>
        </p:txBody>
      </p:sp>
    </p:spTree>
    <p:extLst>
      <p:ext uri="{BB962C8B-B14F-4D97-AF65-F5344CB8AC3E}">
        <p14:creationId xmlns:p14="http://schemas.microsoft.com/office/powerpoint/2010/main" val="68215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302B40E-36D1-4B00-B184-A3567F0413F7}" type="datetime1">
              <a:rPr lang="en-US" smtClean="0"/>
              <a:t>1/23/2016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A2B6B6F-7F94-4A74-A47A-77C65A2C5134}" type="slidenum">
              <a:rPr lang="en-US" altLang="vi-VN"/>
              <a:pPr>
                <a:defRPr/>
              </a:pPr>
              <a:t>‹#›</a:t>
            </a:fld>
            <a:endParaRPr lang="en-US" altLang="vi-VN"/>
          </a:p>
        </p:txBody>
      </p:sp>
    </p:spTree>
    <p:extLst>
      <p:ext uri="{BB962C8B-B14F-4D97-AF65-F5344CB8AC3E}">
        <p14:creationId xmlns:p14="http://schemas.microsoft.com/office/powerpoint/2010/main" val="219512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4374400-1F41-478C-9EC1-D28E5AF023A4}" type="datetime1">
              <a:rPr lang="en-US" smtClean="0"/>
              <a:t>1/23/2016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2D07FC3-60A1-4272-A593-CF24839650A9}" type="slidenum">
              <a:rPr lang="en-US" altLang="vi-VN"/>
              <a:pPr>
                <a:defRPr/>
              </a:pPr>
              <a:t>‹#›</a:t>
            </a:fld>
            <a:endParaRPr lang="en-US" altLang="vi-VN"/>
          </a:p>
        </p:txBody>
      </p:sp>
    </p:spTree>
    <p:extLst>
      <p:ext uri="{BB962C8B-B14F-4D97-AF65-F5344CB8AC3E}">
        <p14:creationId xmlns:p14="http://schemas.microsoft.com/office/powerpoint/2010/main" val="753217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vi-VN"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F6ABC5F-F704-46EA-A2E9-E488C711663C}" type="datetime1">
              <a:rPr lang="en-US" smtClean="0"/>
              <a:t>1/23/2016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257A0283-5833-45C4-AF67-0355295D47E8}" type="slidenum">
              <a:rPr lang="en-US" altLang="vi-VN"/>
              <a:pPr>
                <a:defRPr/>
              </a:pPr>
              <a:t>‹#›</a:t>
            </a:fld>
            <a:endParaRPr lang="en-US" altLang="vi-VN"/>
          </a:p>
        </p:txBody>
      </p:sp>
      <p:sp>
        <p:nvSpPr>
          <p:cNvPr id="7" name="Rounded Rectangle 6"/>
          <p:cNvSpPr/>
          <p:nvPr userDrawn="1"/>
        </p:nvSpPr>
        <p:spPr>
          <a:xfrm>
            <a:off x="160338" y="144463"/>
            <a:ext cx="8831262" cy="6561137"/>
          </a:xfrm>
          <a:prstGeom prst="roundRect">
            <a:avLst>
              <a:gd name="adj" fmla="val 3912"/>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06"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jpeg"/><Relationship Id="rId12"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png"/><Relationship Id="rId5" Type="http://schemas.openxmlformats.org/officeDocument/2006/relationships/image" Target="../media/image18.jpeg"/><Relationship Id="rId15" Type="http://schemas.openxmlformats.org/officeDocument/2006/relationships/image" Target="../media/image28.png"/><Relationship Id="rId10" Type="http://schemas.openxmlformats.org/officeDocument/2006/relationships/image" Target="../media/image23.jpe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p:txBody>
          <a:bodyPr>
            <a:noAutofit/>
          </a:bodyPr>
          <a:lstStyle/>
          <a:p>
            <a:pPr algn="ctr"/>
            <a:r>
              <a:rPr lang="en-US" sz="2000" smtClean="0">
                <a:latin typeface="Times New Roman" panose="02020603050405020304" pitchFamily="18" charset="0"/>
                <a:cs typeface="Times New Roman" panose="02020603050405020304" pitchFamily="18" charset="0"/>
              </a:rPr>
              <a:t>ĐẠI HỌC QUỐC GIA TPHCM</a:t>
            </a:r>
            <a:br>
              <a:rPr lang="en-US" sz="2000" smtClean="0">
                <a:latin typeface="Times New Roman" panose="02020603050405020304" pitchFamily="18" charset="0"/>
                <a:cs typeface="Times New Roman" panose="02020603050405020304" pitchFamily="18" charset="0"/>
              </a:rPr>
            </a:br>
            <a:r>
              <a:rPr lang="en-US" sz="2400" smtClean="0">
                <a:latin typeface="Times New Roman" panose="02020603050405020304" pitchFamily="18" charset="0"/>
                <a:cs typeface="Times New Roman" panose="02020603050405020304" pitchFamily="18" charset="0"/>
              </a:rPr>
              <a:t>TRƯỜNG ĐH CÔNG NGHỆ THÔNG TIN</a:t>
            </a:r>
            <a:br>
              <a:rPr lang="en-US" sz="2400" smtClean="0">
                <a:latin typeface="Times New Roman" panose="02020603050405020304" pitchFamily="18" charset="0"/>
                <a:cs typeface="Times New Roman" panose="02020603050405020304" pitchFamily="18" charset="0"/>
              </a:rPr>
            </a:br>
            <a:r>
              <a:rPr lang="en-US" sz="2400" smtClean="0">
                <a:latin typeface="Times New Roman" panose="02020603050405020304" pitchFamily="18" charset="0"/>
                <a:cs typeface="Times New Roman" panose="02020603050405020304" pitchFamily="18" charset="0"/>
              </a:rPr>
              <a:t>KHOA CÔNG NGHỆ PHẦN MỀM</a:t>
            </a:r>
            <a:endParaRPr lang="vi-VN" sz="2400">
              <a:latin typeface="Times New Roman" panose="02020603050405020304" pitchFamily="18" charset="0"/>
              <a:cs typeface="Times New Roman" panose="02020603050405020304" pitchFamily="18" charset="0"/>
            </a:endParaRPr>
          </a:p>
        </p:txBody>
      </p:sp>
      <p:pic>
        <p:nvPicPr>
          <p:cNvPr id="6" name="Picture 2" descr="http://www.itc.edu.vn/Data/Sites/1/media/phong_qlkh_cntt/logo-ui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330210"/>
            <a:ext cx="1314151" cy="108742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p:cNvSpPr>
            <a:spLocks noGrp="1"/>
          </p:cNvSpPr>
          <p:nvPr>
            <p:ph idx="1"/>
          </p:nvPr>
        </p:nvSpPr>
        <p:spPr>
          <a:xfrm>
            <a:off x="457200" y="2571170"/>
            <a:ext cx="8229600" cy="1905000"/>
          </a:xfrm>
        </p:spPr>
        <p:txBody>
          <a:bodyPr>
            <a:normAutofit/>
          </a:bodyPr>
          <a:lstStyle/>
          <a:p>
            <a:pPr marL="0" indent="0" algn="ctr">
              <a:buNone/>
            </a:pPr>
            <a:r>
              <a:rPr lang="en-US" sz="4000" smtClean="0">
                <a:solidFill>
                  <a:srgbClr val="0070C0"/>
                </a:solidFill>
                <a:latin typeface="Times New Roman" panose="02020603050405020304" pitchFamily="18" charset="0"/>
                <a:cs typeface="Times New Roman" panose="02020603050405020304" pitchFamily="18" charset="0"/>
              </a:rPr>
              <a:t>BÁO CÁO </a:t>
            </a:r>
          </a:p>
          <a:p>
            <a:pPr marL="0" indent="0" algn="ctr">
              <a:buNone/>
            </a:pPr>
            <a:r>
              <a:rPr lang="en-US" sz="4800" b="1" smtClean="0">
                <a:solidFill>
                  <a:srgbClr val="0070C0"/>
                </a:solidFill>
                <a:latin typeface="Times New Roman" panose="02020603050405020304" pitchFamily="18" charset="0"/>
                <a:cs typeface="Times New Roman" panose="02020603050405020304" pitchFamily="18" charset="0"/>
              </a:rPr>
              <a:t>KHÓA LUẬN TỐT NGHIỆP</a:t>
            </a:r>
          </a:p>
        </p:txBody>
      </p:sp>
      <p:sp>
        <p:nvSpPr>
          <p:cNvPr id="8" name="Rectangle 7"/>
          <p:cNvSpPr/>
          <p:nvPr/>
        </p:nvSpPr>
        <p:spPr>
          <a:xfrm>
            <a:off x="3104258" y="5638800"/>
            <a:ext cx="2935483" cy="369332"/>
          </a:xfrm>
          <a:prstGeom prst="rect">
            <a:avLst/>
          </a:prstGeom>
        </p:spPr>
        <p:txBody>
          <a:bodyPr wrap="none">
            <a:spAutoFit/>
          </a:bodyPr>
          <a:lstStyle/>
          <a:p>
            <a:pPr marL="0" indent="0" algn="ctr">
              <a:buNone/>
            </a:pPr>
            <a:r>
              <a:rPr lang="en-US" sz="1800" i="1" smtClean="0">
                <a:latin typeface="Times New Roman" panose="02020603050405020304" pitchFamily="18" charset="0"/>
                <a:cs typeface="Times New Roman" panose="02020603050405020304" pitchFamily="18" charset="0"/>
              </a:rPr>
              <a:t>TP. HỒ CHÍ MINH, 01/2016 </a:t>
            </a:r>
            <a:endParaRPr lang="en-US" sz="1800" i="1">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1A7D385F-7845-45D2-99EC-D84139CA8CDC}" type="datetime1">
              <a:rPr lang="en-US" smtClean="0"/>
              <a:t>1/23/2016</a:t>
            </a:fld>
            <a:endParaRPr lang="en-US"/>
          </a:p>
        </p:txBody>
      </p:sp>
      <p:sp>
        <p:nvSpPr>
          <p:cNvPr id="3" name="Slide Number Placeholder 2"/>
          <p:cNvSpPr>
            <a:spLocks noGrp="1"/>
          </p:cNvSpPr>
          <p:nvPr>
            <p:ph type="sldNum" sz="quarter" idx="12"/>
          </p:nvPr>
        </p:nvSpPr>
        <p:spPr/>
        <p:txBody>
          <a:bodyPr/>
          <a:lstStyle/>
          <a:p>
            <a:pPr>
              <a:defRPr/>
            </a:pPr>
            <a:fld id="{C5F87CE7-291F-43C8-A3FF-A32BDCE2A107}" type="slidenum">
              <a:rPr lang="en-US" altLang="vi-VN" smtClean="0"/>
              <a:pPr>
                <a:defRPr/>
              </a:pPr>
              <a:t>1</a:t>
            </a:fld>
            <a:endParaRPr lang="en-US" altLang="vi-VN"/>
          </a:p>
        </p:txBody>
      </p:sp>
    </p:spTree>
    <p:extLst>
      <p:ext uri="{BB962C8B-B14F-4D97-AF65-F5344CB8AC3E}">
        <p14:creationId xmlns:p14="http://schemas.microsoft.com/office/powerpoint/2010/main" val="665037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MỤC </a:t>
            </a:r>
            <a:r>
              <a:rPr lang="en-US" altLang="vi-VN" sz="3600" b="1">
                <a:solidFill>
                  <a:srgbClr val="7F7F7F"/>
                </a:solidFill>
                <a:latin typeface="Times New Roman" panose="02020603050405020304" pitchFamily="18" charset="0"/>
                <a:cs typeface="Times New Roman" panose="02020603050405020304" pitchFamily="18" charset="0"/>
              </a:rPr>
              <a:t>TIÊU ĐỀ TÀI	</a:t>
            </a:r>
          </a:p>
        </p:txBody>
      </p:sp>
      <p:sp>
        <p:nvSpPr>
          <p:cNvPr id="3" name="Content Placeholder 2"/>
          <p:cNvSpPr>
            <a:spLocks noGrp="1"/>
          </p:cNvSpPr>
          <p:nvPr>
            <p:ph idx="1"/>
          </p:nvPr>
        </p:nvSpPr>
        <p:spPr>
          <a:xfrm>
            <a:off x="457200" y="1600200"/>
            <a:ext cx="6172200" cy="4525963"/>
          </a:xfrm>
        </p:spPr>
        <p:txBody>
          <a:bodyPr/>
          <a:lstStyle/>
          <a:p>
            <a:r>
              <a:rPr lang="en-US" sz="2600" smtClean="0">
                <a:latin typeface="Times New Roman" panose="02020603050405020304" pitchFamily="18" charset="0"/>
                <a:cs typeface="Times New Roman" panose="02020603050405020304" pitchFamily="18" charset="0"/>
              </a:rPr>
              <a:t>Nắm </a:t>
            </a:r>
            <a:r>
              <a:rPr lang="en-US" sz="2600" err="1">
                <a:latin typeface="Times New Roman" panose="02020603050405020304" pitchFamily="18" charset="0"/>
                <a:cs typeface="Times New Roman" panose="02020603050405020304" pitchFamily="18" charset="0"/>
              </a:rPr>
              <a:t>bắt</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các</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kiến</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thức</a:t>
            </a:r>
            <a:r>
              <a:rPr lang="en-US" sz="2600">
                <a:latin typeface="Times New Roman" panose="02020603050405020304" pitchFamily="18" charset="0"/>
                <a:cs typeface="Times New Roman" panose="02020603050405020304" pitchFamily="18" charset="0"/>
              </a:rPr>
              <a:t> y </a:t>
            </a:r>
            <a:r>
              <a:rPr lang="en-US" sz="2600" err="1">
                <a:latin typeface="Times New Roman" panose="02020603050405020304" pitchFamily="18" charset="0"/>
                <a:cs typeface="Times New Roman" panose="02020603050405020304" pitchFamily="18" charset="0"/>
              </a:rPr>
              <a:t>khoa</a:t>
            </a:r>
            <a:r>
              <a:rPr lang="en-US" sz="2600">
                <a:latin typeface="Times New Roman" panose="02020603050405020304" pitchFamily="18" charset="0"/>
                <a:cs typeface="Times New Roman" panose="02020603050405020304" pitchFamily="18" charset="0"/>
              </a:rPr>
              <a:t> </a:t>
            </a:r>
            <a:r>
              <a:rPr lang="en-US" sz="2600" smtClean="0">
                <a:latin typeface="Times New Roman" panose="02020603050405020304" pitchFamily="18" charset="0"/>
                <a:cs typeface="Times New Roman" panose="02020603050405020304" pitchFamily="18" charset="0"/>
              </a:rPr>
              <a:t>và lập trình cần thiết.</a:t>
            </a:r>
          </a:p>
          <a:p>
            <a:r>
              <a:rPr lang="en-US" sz="2600" smtClean="0">
                <a:latin typeface="Times New Roman" panose="02020603050405020304" pitchFamily="18" charset="0"/>
                <a:cs typeface="Times New Roman" panose="02020603050405020304" pitchFamily="18" charset="0"/>
              </a:rPr>
              <a:t>Rèn luyện thêm các kỹ năng.</a:t>
            </a:r>
            <a:endParaRPr lang="en-US" sz="2600">
              <a:latin typeface="Times New Roman" panose="02020603050405020304" pitchFamily="18" charset="0"/>
              <a:cs typeface="Times New Roman" panose="02020603050405020304" pitchFamily="18" charset="0"/>
            </a:endParaRPr>
          </a:p>
          <a:p>
            <a:r>
              <a:rPr lang="en-US" sz="2600" err="1">
                <a:latin typeface="Times New Roman" panose="02020603050405020304" pitchFamily="18" charset="0"/>
                <a:cs typeface="Times New Roman" panose="02020603050405020304" pitchFamily="18" charset="0"/>
              </a:rPr>
              <a:t>Tìm</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hiểu</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công</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nghệ</a:t>
            </a:r>
            <a:r>
              <a:rPr lang="en-US" sz="2600">
                <a:latin typeface="Times New Roman" panose="02020603050405020304" pitchFamily="18" charset="0"/>
                <a:cs typeface="Times New Roman" panose="02020603050405020304" pitchFamily="18" charset="0"/>
              </a:rPr>
              <a:t>: Google Fitness API, </a:t>
            </a:r>
            <a:r>
              <a:rPr lang="en-US" sz="2600" smtClean="0">
                <a:latin typeface="Times New Roman" panose="02020603050405020304" pitchFamily="18" charset="0"/>
                <a:cs typeface="Times New Roman" panose="02020603050405020304" pitchFamily="18" charset="0"/>
              </a:rPr>
              <a:t>thư </a:t>
            </a:r>
            <a:r>
              <a:rPr lang="en-US" sz="2600" err="1">
                <a:latin typeface="Times New Roman" panose="02020603050405020304" pitchFamily="18" charset="0"/>
                <a:cs typeface="Times New Roman" panose="02020603050405020304" pitchFamily="18" charset="0"/>
              </a:rPr>
              <a:t>viện</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hỗ</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trợ</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lập</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trình</a:t>
            </a:r>
            <a:r>
              <a:rPr lang="en-US" sz="2600">
                <a:latin typeface="Times New Roman" panose="02020603050405020304" pitchFamily="18" charset="0"/>
                <a:cs typeface="Times New Roman" panose="02020603050405020304" pitchFamily="18" charset="0"/>
              </a:rPr>
              <a:t> </a:t>
            </a:r>
            <a:r>
              <a:rPr lang="en-US" sz="2600" smtClean="0">
                <a:latin typeface="Times New Roman" panose="02020603050405020304" pitchFamily="18" charset="0"/>
                <a:cs typeface="Times New Roman" panose="02020603050405020304" pitchFamily="18" charset="0"/>
              </a:rPr>
              <a:t>Android, hệ </a:t>
            </a:r>
            <a:r>
              <a:rPr lang="en-US" sz="2600">
                <a:latin typeface="Times New Roman" panose="02020603050405020304" pitchFamily="18" charset="0"/>
                <a:cs typeface="Times New Roman" panose="02020603050405020304" pitchFamily="18" charset="0"/>
              </a:rPr>
              <a:t>điều </a:t>
            </a:r>
            <a:r>
              <a:rPr lang="en-US" sz="2600">
                <a:latin typeface="Times New Roman" panose="02020603050405020304" pitchFamily="18" charset="0"/>
                <a:cs typeface="Times New Roman" panose="02020603050405020304" pitchFamily="18" charset="0"/>
              </a:rPr>
              <a:t>hành </a:t>
            </a:r>
            <a:r>
              <a:rPr lang="en-US" sz="2600" smtClean="0">
                <a:latin typeface="Times New Roman" panose="02020603050405020304" pitchFamily="18" charset="0"/>
                <a:cs typeface="Times New Roman" panose="02020603050405020304" pitchFamily="18" charset="0"/>
              </a:rPr>
              <a:t>Android</a:t>
            </a:r>
            <a:r>
              <a:rPr lang="en-US" sz="2600" smtClean="0">
                <a:latin typeface="Times New Roman" panose="02020603050405020304" pitchFamily="18" charset="0"/>
                <a:cs typeface="Times New Roman" panose="02020603050405020304" pitchFamily="18" charset="0"/>
              </a:rPr>
              <a:t>.</a:t>
            </a:r>
            <a:endParaRPr lang="en-US" sz="2600">
              <a:latin typeface="Times New Roman" panose="02020603050405020304" pitchFamily="18" charset="0"/>
              <a:cs typeface="Times New Roman" panose="02020603050405020304" pitchFamily="18" charset="0"/>
            </a:endParaRPr>
          </a:p>
          <a:p>
            <a:r>
              <a:rPr lang="en-US" sz="2600" smtClean="0">
                <a:latin typeface="Times New Roman" panose="02020603050405020304" pitchFamily="18" charset="0"/>
                <a:cs typeface="Times New Roman" panose="02020603050405020304" pitchFamily="18" charset="0"/>
              </a:rPr>
              <a:t>Kiến thức + Kỹ năng + Công nghệ </a:t>
            </a:r>
            <a:r>
              <a:rPr lang="en-US" sz="2600" smtClean="0">
                <a:latin typeface="Times New Roman" panose="02020603050405020304" pitchFamily="18" charset="0"/>
                <a:cs typeface="Times New Roman" panose="02020603050405020304" pitchFamily="18" charset="0"/>
                <a:sym typeface="Wingdings" panose="05000000000000000000" pitchFamily="2" charset="2"/>
              </a:rPr>
              <a:t> </a:t>
            </a:r>
            <a:r>
              <a:rPr lang="en-US" sz="2600" smtClean="0">
                <a:latin typeface="Times New Roman" panose="02020603050405020304" pitchFamily="18" charset="0"/>
                <a:cs typeface="Times New Roman" panose="02020603050405020304" pitchFamily="18" charset="0"/>
              </a:rPr>
              <a:t>Xây </a:t>
            </a:r>
            <a:r>
              <a:rPr lang="en-US" sz="2600" err="1">
                <a:latin typeface="Times New Roman" panose="02020603050405020304" pitchFamily="18" charset="0"/>
                <a:cs typeface="Times New Roman" panose="02020603050405020304" pitchFamily="18" charset="0"/>
              </a:rPr>
              <a:t>dựng</a:t>
            </a:r>
            <a:r>
              <a:rPr lang="en-US" sz="2600">
                <a:latin typeface="Times New Roman" panose="02020603050405020304" pitchFamily="18" charset="0"/>
                <a:cs typeface="Times New Roman" panose="02020603050405020304" pitchFamily="18" charset="0"/>
              </a:rPr>
              <a:t> </a:t>
            </a:r>
            <a:r>
              <a:rPr lang="en-US" sz="2600" smtClean="0">
                <a:latin typeface="Times New Roman" panose="02020603050405020304" pitchFamily="18" charset="0"/>
                <a:cs typeface="Times New Roman" panose="02020603050405020304" pitchFamily="18" charset="0"/>
              </a:rPr>
              <a:t>thành công ứng </a:t>
            </a:r>
            <a:r>
              <a:rPr lang="en-US" sz="2600" err="1">
                <a:latin typeface="Times New Roman" panose="02020603050405020304" pitchFamily="18" charset="0"/>
                <a:cs typeface="Times New Roman" panose="02020603050405020304" pitchFamily="18" charset="0"/>
              </a:rPr>
              <a:t>dụng</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cảnh</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báo</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sức</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khỏe</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dựa</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trên</a:t>
            </a:r>
            <a:r>
              <a:rPr lang="en-US" sz="2600">
                <a:latin typeface="Times New Roman" panose="02020603050405020304" pitchFamily="18" charset="0"/>
                <a:cs typeface="Times New Roman" panose="02020603050405020304" pitchFamily="18" charset="0"/>
              </a:rPr>
              <a:t> </a:t>
            </a:r>
            <a:r>
              <a:rPr lang="en-US" sz="2600" smtClean="0">
                <a:latin typeface="Times New Roman" panose="02020603050405020304" pitchFamily="18" charset="0"/>
                <a:cs typeface="Times New Roman" panose="02020603050405020304" pitchFamily="18" charset="0"/>
              </a:rPr>
              <a:t>Smartband</a:t>
            </a:r>
            <a:r>
              <a:rPr lang="en-US" sz="2600">
                <a:latin typeface="Times New Roman" panose="02020603050405020304" pitchFamily="18" charset="0"/>
                <a:cs typeface="Times New Roman" panose="02020603050405020304" pitchFamily="18" charset="0"/>
              </a:rPr>
              <a:t> </a:t>
            </a:r>
            <a:r>
              <a:rPr lang="en-US" sz="2600" smtClean="0">
                <a:latin typeface="Times New Roman" panose="02020603050405020304" pitchFamily="18" charset="0"/>
                <a:cs typeface="Times New Roman" panose="02020603050405020304" pitchFamily="18" charset="0"/>
              </a:rPr>
              <a:t>với các tính năng: cảnh báo nhịp tim, lịch sử hoạt động, tự thị…</a:t>
            </a:r>
            <a:endParaRPr lang="vi-VN" sz="2600">
              <a:latin typeface="Times New Roman" panose="02020603050405020304" pitchFamily="18" charset="0"/>
              <a:cs typeface="Times New Roman" panose="02020603050405020304" pitchFamily="18" charset="0"/>
            </a:endParaRPr>
          </a:p>
        </p:txBody>
      </p:sp>
      <p:pic>
        <p:nvPicPr>
          <p:cNvPr id="5" name="Picture 2" descr="Kết quả hình ảnh cho muc tie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590800"/>
            <a:ext cx="2349624" cy="233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half" idx="10"/>
          </p:nvPr>
        </p:nvSpPr>
        <p:spPr/>
        <p:txBody>
          <a:bodyPr/>
          <a:lstStyle/>
          <a:p>
            <a:pPr>
              <a:defRPr/>
            </a:pPr>
            <a:fld id="{FE45CEC6-E3BC-41EA-9C6C-68737DF1E0FB}" type="datetime1">
              <a:rPr lang="en-US" smtClean="0"/>
              <a:t>1/23/2016</a:t>
            </a:fld>
            <a:endParaRPr lang="en-US"/>
          </a:p>
        </p:txBody>
      </p:sp>
      <p:sp>
        <p:nvSpPr>
          <p:cNvPr id="7" name="Slide Number Placeholder 6"/>
          <p:cNvSpPr>
            <a:spLocks noGrp="1"/>
          </p:cNvSpPr>
          <p:nvPr>
            <p:ph type="sldNum" sz="quarter" idx="12"/>
          </p:nvPr>
        </p:nvSpPr>
        <p:spPr/>
        <p:txBody>
          <a:bodyPr/>
          <a:lstStyle/>
          <a:p>
            <a:pPr>
              <a:defRPr/>
            </a:pPr>
            <a:fld id="{C5F87CE7-291F-43C8-A3FF-A32BDCE2A107}" type="slidenum">
              <a:rPr lang="en-US" altLang="vi-VN" smtClean="0"/>
              <a:pPr>
                <a:defRPr/>
              </a:pPr>
              <a:t>10</a:t>
            </a:fld>
            <a:endParaRPr lang="en-US" altLang="vi-VN"/>
          </a:p>
        </p:txBody>
      </p:sp>
    </p:spTree>
    <p:extLst>
      <p:ext uri="{BB962C8B-B14F-4D97-AF65-F5344CB8AC3E}">
        <p14:creationId xmlns:p14="http://schemas.microsoft.com/office/powerpoint/2010/main" val="42037021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vi-VN" altLang="vi-VN" sz="3600" b="1" smtClean="0">
                <a:solidFill>
                  <a:srgbClr val="7F7F7F"/>
                </a:solidFill>
              </a:rPr>
              <a:t>CƠ </a:t>
            </a:r>
            <a:r>
              <a:rPr lang="vi-VN" altLang="vi-VN" sz="3600" b="1">
                <a:solidFill>
                  <a:srgbClr val="7F7F7F"/>
                </a:solidFill>
              </a:rPr>
              <a:t>SỞ LÝ THUYẾT</a:t>
            </a:r>
            <a:endParaRPr lang="en-US" altLang="vi-VN" sz="3600" b="1">
              <a:solidFill>
                <a:srgbClr val="7F7F7F"/>
              </a:solidFill>
            </a:endParaRPr>
          </a:p>
        </p:txBody>
      </p:sp>
      <p:sp>
        <p:nvSpPr>
          <p:cNvPr id="48" name="Date Placeholder 47"/>
          <p:cNvSpPr>
            <a:spLocks noGrp="1"/>
          </p:cNvSpPr>
          <p:nvPr>
            <p:ph type="dt" sz="half" idx="10"/>
          </p:nvPr>
        </p:nvSpPr>
        <p:spPr/>
        <p:txBody>
          <a:bodyPr/>
          <a:lstStyle/>
          <a:p>
            <a:pPr>
              <a:defRPr/>
            </a:pPr>
            <a:fld id="{9362C388-AD91-4786-85F7-BA21B6F2BD25}" type="datetime1">
              <a:rPr lang="en-US" smtClean="0"/>
              <a:t>1/23/2016</a:t>
            </a:fld>
            <a:endParaRPr lang="en-US"/>
          </a:p>
        </p:txBody>
      </p:sp>
      <p:sp>
        <p:nvSpPr>
          <p:cNvPr id="49" name="Slide Number Placeholder 48"/>
          <p:cNvSpPr>
            <a:spLocks noGrp="1"/>
          </p:cNvSpPr>
          <p:nvPr>
            <p:ph type="sldNum" sz="quarter" idx="12"/>
          </p:nvPr>
        </p:nvSpPr>
        <p:spPr/>
        <p:txBody>
          <a:bodyPr/>
          <a:lstStyle/>
          <a:p>
            <a:pPr>
              <a:defRPr/>
            </a:pPr>
            <a:fld id="{C5F87CE7-291F-43C8-A3FF-A32BDCE2A107}" type="slidenum">
              <a:rPr lang="en-US" altLang="vi-VN" smtClean="0"/>
              <a:pPr>
                <a:defRPr/>
              </a:pPr>
              <a:t>11</a:t>
            </a:fld>
            <a:endParaRPr lang="en-US" altLang="vi-VN"/>
          </a:p>
        </p:txBody>
      </p:sp>
      <p:grpSp>
        <p:nvGrpSpPr>
          <p:cNvPr id="19" name="Group 18"/>
          <p:cNvGrpSpPr/>
          <p:nvPr/>
        </p:nvGrpSpPr>
        <p:grpSpPr>
          <a:xfrm>
            <a:off x="526144" y="1417638"/>
            <a:ext cx="8142512" cy="4885531"/>
            <a:chOff x="526144" y="1417638"/>
            <a:chExt cx="8142512" cy="4885531"/>
          </a:xfrm>
        </p:grpSpPr>
        <p:sp>
          <p:nvSpPr>
            <p:cNvPr id="3" name="Oval 2"/>
            <p:cNvSpPr/>
            <p:nvPr/>
          </p:nvSpPr>
          <p:spPr>
            <a:xfrm>
              <a:off x="838200" y="1417638"/>
              <a:ext cx="2057400" cy="20113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anose="02020603050405020304" pitchFamily="18" charset="0"/>
                  <a:cs typeface="Times New Roman" panose="02020603050405020304" pitchFamily="18" charset="0"/>
                </a:rPr>
                <a:t>Kiến thức y khoa </a:t>
              </a:r>
              <a:r>
                <a:rPr lang="en-US" sz="2000" smtClean="0">
                  <a:solidFill>
                    <a:schemeClr val="tx1"/>
                  </a:solidFill>
                  <a:latin typeface="Times New Roman" panose="02020603050405020304" pitchFamily="18" charset="0"/>
                  <a:cs typeface="Times New Roman" panose="02020603050405020304" pitchFamily="18" charset="0"/>
                </a:rPr>
                <a:t>(tim, nhịp tim, các chỉ số sức khỏe)</a:t>
              </a:r>
              <a:endParaRPr lang="en-US" sz="2000">
                <a:latin typeface="Times New Roman" panose="02020603050405020304" pitchFamily="18" charset="0"/>
                <a:cs typeface="Times New Roman" panose="02020603050405020304" pitchFamily="18" charset="0"/>
              </a:endParaRPr>
            </a:p>
          </p:txBody>
        </p:sp>
        <p:sp>
          <p:nvSpPr>
            <p:cNvPr id="28" name="Oval 27"/>
            <p:cNvSpPr/>
            <p:nvPr/>
          </p:nvSpPr>
          <p:spPr>
            <a:xfrm>
              <a:off x="6248400" y="1428524"/>
              <a:ext cx="2057400" cy="201136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smtClean="0">
                  <a:solidFill>
                    <a:schemeClr val="tx1"/>
                  </a:solidFill>
                  <a:latin typeface="Times New Roman" panose="02020603050405020304" pitchFamily="18" charset="0"/>
                  <a:cs typeface="Times New Roman" panose="02020603050405020304" pitchFamily="18" charset="0"/>
                </a:rPr>
                <a:t>Công nghệ </a:t>
              </a:r>
              <a:r>
                <a:rPr lang="en-US" sz="2000" smtClean="0">
                  <a:solidFill>
                    <a:schemeClr val="tx1"/>
                  </a:solidFill>
                  <a:latin typeface="Times New Roman" panose="02020603050405020304" pitchFamily="18" charset="0"/>
                  <a:cs typeface="Times New Roman" panose="02020603050405020304" pitchFamily="18" charset="0"/>
                </a:rPr>
                <a:t>(Google Fitness API, các thư viện…)</a:t>
              </a:r>
              <a:endParaRPr lang="en-US" sz="2000">
                <a:latin typeface="Times New Roman" panose="02020603050405020304" pitchFamily="18" charset="0"/>
                <a:cs typeface="Times New Roman" panose="02020603050405020304" pitchFamily="18" charset="0"/>
              </a:endParaRPr>
            </a:p>
          </p:txBody>
        </p:sp>
        <p:sp>
          <p:nvSpPr>
            <p:cNvPr id="29" name="Oval 28"/>
            <p:cNvSpPr/>
            <p:nvPr/>
          </p:nvSpPr>
          <p:spPr>
            <a:xfrm>
              <a:off x="3741057" y="1547019"/>
              <a:ext cx="1745343" cy="1752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smtClean="0">
                  <a:solidFill>
                    <a:schemeClr val="tx1"/>
                  </a:solidFill>
                  <a:latin typeface="Times New Roman" panose="02020603050405020304" pitchFamily="18" charset="0"/>
                  <a:cs typeface="Times New Roman" panose="02020603050405020304" pitchFamily="18" charset="0"/>
                </a:rPr>
                <a:t>Kiến thức lập trình</a:t>
              </a:r>
              <a:endParaRPr lang="en-US" sz="2000">
                <a:latin typeface="Times New Roman" panose="02020603050405020304" pitchFamily="18" charset="0"/>
                <a:cs typeface="Times New Roman" panose="02020603050405020304" pitchFamily="18" charset="0"/>
              </a:endParaRPr>
            </a:p>
          </p:txBody>
        </p:sp>
        <p:sp>
          <p:nvSpPr>
            <p:cNvPr id="30" name="Oval 29"/>
            <p:cNvSpPr/>
            <p:nvPr/>
          </p:nvSpPr>
          <p:spPr>
            <a:xfrm>
              <a:off x="3397251" y="3985419"/>
              <a:ext cx="2438400" cy="23177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smtClean="0">
                  <a:solidFill>
                    <a:srgbClr val="FF0000"/>
                  </a:solidFill>
                  <a:latin typeface="Times New Roman" panose="02020603050405020304" pitchFamily="18" charset="0"/>
                  <a:cs typeface="Times New Roman" panose="02020603050405020304" pitchFamily="18" charset="0"/>
                </a:rPr>
                <a:t>SMARTBAND HEALTH</a:t>
              </a:r>
              <a:endParaRPr lang="en-US">
                <a:solidFill>
                  <a:srgbClr val="FF0000"/>
                </a:solidFill>
                <a:latin typeface="Times New Roman" panose="02020603050405020304" pitchFamily="18" charset="0"/>
                <a:cs typeface="Times New Roman" panose="02020603050405020304" pitchFamily="18" charset="0"/>
              </a:endParaRPr>
            </a:p>
          </p:txBody>
        </p:sp>
        <p:sp>
          <p:nvSpPr>
            <p:cNvPr id="31" name="Oval 30"/>
            <p:cNvSpPr/>
            <p:nvPr/>
          </p:nvSpPr>
          <p:spPr>
            <a:xfrm>
              <a:off x="1135740" y="4191000"/>
              <a:ext cx="1455059" cy="1447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smtClean="0">
                  <a:solidFill>
                    <a:srgbClr val="C00000"/>
                  </a:solidFill>
                  <a:latin typeface="Times New Roman" panose="02020603050405020304" pitchFamily="18" charset="0"/>
                  <a:cs typeface="Times New Roman" panose="02020603050405020304" pitchFamily="18" charset="0"/>
                </a:rPr>
                <a:t>Cảnh báo sức khỏe - nhịp tim</a:t>
              </a:r>
              <a:endParaRPr lang="en-US">
                <a:solidFill>
                  <a:srgbClr val="C00000"/>
                </a:solidFill>
                <a:latin typeface="Times New Roman" panose="02020603050405020304" pitchFamily="18" charset="0"/>
                <a:cs typeface="Times New Roman" panose="02020603050405020304" pitchFamily="18" charset="0"/>
              </a:endParaRPr>
            </a:p>
          </p:txBody>
        </p:sp>
        <p:sp>
          <p:nvSpPr>
            <p:cNvPr id="32" name="Oval 31"/>
            <p:cNvSpPr/>
            <p:nvPr/>
          </p:nvSpPr>
          <p:spPr>
            <a:xfrm>
              <a:off x="6553200" y="4191000"/>
              <a:ext cx="1465944" cy="14478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smtClean="0">
                  <a:solidFill>
                    <a:srgbClr val="028AB9"/>
                  </a:solidFill>
                  <a:latin typeface="Times New Roman" panose="02020603050405020304" pitchFamily="18" charset="0"/>
                  <a:cs typeface="Times New Roman" panose="02020603050405020304" pitchFamily="18" charset="0"/>
                </a:rPr>
                <a:t>Theo dõi sức khỏe</a:t>
              </a:r>
              <a:endParaRPr lang="en-US">
                <a:solidFill>
                  <a:srgbClr val="028AB9"/>
                </a:solidFill>
                <a:latin typeface="Times New Roman" panose="02020603050405020304" pitchFamily="18" charset="0"/>
                <a:cs typeface="Times New Roman" panose="02020603050405020304" pitchFamily="18" charset="0"/>
              </a:endParaRPr>
            </a:p>
          </p:txBody>
        </p:sp>
        <p:sp>
          <p:nvSpPr>
            <p:cNvPr id="5" name="Plus 4"/>
            <p:cNvSpPr/>
            <p:nvPr/>
          </p:nvSpPr>
          <p:spPr>
            <a:xfrm>
              <a:off x="2950028" y="2042319"/>
              <a:ext cx="762000" cy="762000"/>
            </a:xfrm>
            <a:prstGeom prst="mathPlu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Plus 32"/>
            <p:cNvSpPr/>
            <p:nvPr/>
          </p:nvSpPr>
          <p:spPr>
            <a:xfrm>
              <a:off x="5486400" y="2042319"/>
              <a:ext cx="762000" cy="762000"/>
            </a:xfrm>
            <a:prstGeom prst="mathPlu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Curved Right Arrow 12"/>
            <p:cNvSpPr/>
            <p:nvPr/>
          </p:nvSpPr>
          <p:spPr>
            <a:xfrm>
              <a:off x="526144" y="3299619"/>
              <a:ext cx="624112" cy="1371600"/>
            </a:xfrm>
            <a:prstGeom prst="curv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35" name="Curved Right Arrow 34"/>
            <p:cNvSpPr/>
            <p:nvPr/>
          </p:nvSpPr>
          <p:spPr>
            <a:xfrm flipH="1">
              <a:off x="8001000" y="3277848"/>
              <a:ext cx="667656" cy="1371600"/>
            </a:xfrm>
            <a:prstGeom prst="curv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4" name="Left Arrow 13"/>
            <p:cNvSpPr/>
            <p:nvPr/>
          </p:nvSpPr>
          <p:spPr>
            <a:xfrm>
              <a:off x="5902326" y="4894943"/>
              <a:ext cx="584198" cy="268174"/>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Left Arrow 36"/>
            <p:cNvSpPr/>
            <p:nvPr/>
          </p:nvSpPr>
          <p:spPr>
            <a:xfrm rot="10800000">
              <a:off x="2657929" y="4876120"/>
              <a:ext cx="584198" cy="268174"/>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3544801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CÁC KIẾN THỨC Y KHOA</a:t>
            </a:r>
            <a:endParaRPr lang="en-US" altLang="vi-VN" sz="3600" b="1">
              <a:solidFill>
                <a:srgbClr val="7F7F7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mtClean="0">
                <a:solidFill>
                  <a:srgbClr val="FF0000"/>
                </a:solidFill>
                <a:latin typeface="Times New Roman" panose="02020603050405020304" pitchFamily="18" charset="0"/>
                <a:cs typeface="Times New Roman" panose="02020603050405020304" pitchFamily="18" charset="0"/>
              </a:rPr>
              <a:t>Tim </a:t>
            </a:r>
            <a:r>
              <a:rPr lang="en-US">
                <a:solidFill>
                  <a:srgbClr val="FF0000"/>
                </a:solidFill>
                <a:latin typeface="Times New Roman" panose="02020603050405020304" pitchFamily="18" charset="0"/>
                <a:cs typeface="Times New Roman" panose="02020603050405020304" pitchFamily="18" charset="0"/>
              </a:rPr>
              <a:t>– </a:t>
            </a:r>
            <a:r>
              <a:rPr lang="en-US" err="1">
                <a:solidFill>
                  <a:srgbClr val="FF0000"/>
                </a:solidFill>
                <a:latin typeface="Times New Roman" panose="02020603050405020304" pitchFamily="18" charset="0"/>
                <a:cs typeface="Times New Roman" panose="02020603050405020304" pitchFamily="18" charset="0"/>
              </a:rPr>
              <a:t>Nhịp</a:t>
            </a:r>
            <a:r>
              <a:rPr lang="en-US">
                <a:solidFill>
                  <a:srgbClr val="FF0000"/>
                </a:solidFill>
                <a:latin typeface="Times New Roman" panose="02020603050405020304" pitchFamily="18" charset="0"/>
                <a:cs typeface="Times New Roman" panose="02020603050405020304" pitchFamily="18" charset="0"/>
              </a:rPr>
              <a:t> </a:t>
            </a:r>
            <a:r>
              <a:rPr lang="en-US" err="1">
                <a:solidFill>
                  <a:srgbClr val="FF0000"/>
                </a:solidFill>
                <a:latin typeface="Times New Roman" panose="02020603050405020304" pitchFamily="18" charset="0"/>
                <a:cs typeface="Times New Roman" panose="02020603050405020304" pitchFamily="18" charset="0"/>
              </a:rPr>
              <a:t>tim</a:t>
            </a:r>
            <a:endParaRPr lang="en-US">
              <a:solidFill>
                <a:srgbClr val="FF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err="1">
                <a:latin typeface="Times New Roman" panose="02020603050405020304" pitchFamily="18" charset="0"/>
                <a:cs typeface="Times New Roman" panose="02020603050405020304" pitchFamily="18" charset="0"/>
              </a:rPr>
              <a:t>Trung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bình</a:t>
            </a:r>
            <a:r>
              <a:rPr lang="en-US">
                <a:latin typeface="Times New Roman" panose="02020603050405020304" pitchFamily="18" charset="0"/>
                <a:cs typeface="Times New Roman" panose="02020603050405020304" pitchFamily="18" charset="0"/>
              </a:rPr>
              <a:t> 72 </a:t>
            </a:r>
            <a:r>
              <a:rPr lang="en-US" err="1">
                <a:latin typeface="Times New Roman" panose="02020603050405020304" pitchFamily="18" charset="0"/>
                <a:cs typeface="Times New Roman" panose="02020603050405020304" pitchFamily="18" charset="0"/>
              </a:rPr>
              <a:t>nhịp</a:t>
            </a:r>
            <a:r>
              <a:rPr lang="en-US">
                <a:latin typeface="Times New Roman" panose="02020603050405020304" pitchFamily="18" charset="0"/>
                <a:cs typeface="Times New Roman" panose="02020603050405020304" pitchFamily="18" charset="0"/>
              </a:rPr>
              <a:t>/</a:t>
            </a:r>
            <a:r>
              <a:rPr lang="en-US" err="1">
                <a:latin typeface="Times New Roman" panose="02020603050405020304" pitchFamily="18" charset="0"/>
                <a:cs typeface="Times New Roman" panose="02020603050405020304" pitchFamily="18" charset="0"/>
              </a:rPr>
              <a:t>phút</a:t>
            </a:r>
            <a:r>
              <a:rPr lang="en-US">
                <a:latin typeface="Times New Roman" panose="02020603050405020304" pitchFamily="18" charset="0"/>
                <a:cs typeface="Times New Roman" panose="02020603050405020304" pitchFamily="18" charset="0"/>
              </a:rPr>
              <a:t> (BPM</a:t>
            </a:r>
            <a:r>
              <a:rPr lang="en-US"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Người lớn 60-100 </a:t>
            </a:r>
            <a:r>
              <a:rPr lang="en-US" err="1">
                <a:latin typeface="Times New Roman" panose="02020603050405020304" pitchFamily="18" charset="0"/>
                <a:cs typeface="Times New Roman" panose="02020603050405020304" pitchFamily="18" charset="0"/>
              </a:rPr>
              <a:t>nhịp</a:t>
            </a:r>
            <a:r>
              <a:rPr lang="en-US">
                <a:latin typeface="Times New Roman" panose="02020603050405020304" pitchFamily="18" charset="0"/>
                <a:cs typeface="Times New Roman" panose="02020603050405020304" pitchFamily="18" charset="0"/>
              </a:rPr>
              <a:t>/</a:t>
            </a:r>
            <a:r>
              <a:rPr lang="en-US" err="1">
                <a:latin typeface="Times New Roman" panose="02020603050405020304" pitchFamily="18" charset="0"/>
                <a:cs typeface="Times New Roman" panose="02020603050405020304" pitchFamily="18" charset="0"/>
              </a:rPr>
              <a:t>phút</a:t>
            </a:r>
            <a:r>
              <a:rPr lang="en-US">
                <a:latin typeface="Times New Roman" panose="02020603050405020304" pitchFamily="18" charset="0"/>
                <a:cs typeface="Times New Roman" panose="02020603050405020304" pitchFamily="18" charset="0"/>
              </a:rPr>
              <a:t> (BPM) </a:t>
            </a:r>
            <a:r>
              <a:rPr lang="en-US" err="1">
                <a:latin typeface="Times New Roman" panose="02020603050405020304" pitchFamily="18" charset="0"/>
                <a:cs typeface="Times New Roman" panose="02020603050405020304" pitchFamily="18" charset="0"/>
              </a:rPr>
              <a:t>lúc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nghỉ</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ngơi</a:t>
            </a:r>
            <a:r>
              <a:rPr lang="en-US"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Trẻ sơ </a:t>
            </a:r>
            <a:r>
              <a:rPr lang="en-US" smtClean="0">
                <a:latin typeface="Times New Roman" panose="02020603050405020304" pitchFamily="18" charset="0"/>
                <a:cs typeface="Times New Roman" panose="02020603050405020304" pitchFamily="18" charset="0"/>
              </a:rPr>
              <a:t>sinh </a:t>
            </a:r>
            <a:r>
              <a:rPr lang="en-US">
                <a:latin typeface="Times New Roman" panose="02020603050405020304" pitchFamily="18" charset="0"/>
                <a:cs typeface="Times New Roman" panose="02020603050405020304" pitchFamily="18" charset="0"/>
              </a:rPr>
              <a:t>khoảng 70-190 </a:t>
            </a:r>
            <a:r>
              <a:rPr lang="en-US" smtClean="0">
                <a:latin typeface="Times New Roman" panose="02020603050405020304" pitchFamily="18" charset="0"/>
                <a:cs typeface="Times New Roman" panose="02020603050405020304" pitchFamily="18" charset="0"/>
              </a:rPr>
              <a:t>nhịp/phút.</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sym typeface="Wingdings" panose="05000000000000000000" pitchFamily="2" charset="2"/>
              </a:rPr>
              <a:t>Lúc </a:t>
            </a:r>
            <a:r>
              <a:rPr lang="en-US" err="1">
                <a:latin typeface="Times New Roman" panose="02020603050405020304" pitchFamily="18" charset="0"/>
                <a:cs typeface="Times New Roman" panose="02020603050405020304" pitchFamily="18" charset="0"/>
                <a:sym typeface="Wingdings" panose="05000000000000000000" pitchFamily="2" charset="2"/>
              </a:rPr>
              <a:t>ngủ</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nhịp</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tim</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thường</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smtClean="0">
                <a:latin typeface="Times New Roman" panose="02020603050405020304" pitchFamily="18" charset="0"/>
                <a:cs typeface="Times New Roman" panose="02020603050405020304" pitchFamily="18" charset="0"/>
                <a:sym typeface="Wingdings" panose="05000000000000000000" pitchFamily="2" charset="2"/>
              </a:rPr>
              <a:t>chậm hơn 40-60 bpm. </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&gt; 100 bpm </a:t>
            </a:r>
            <a:r>
              <a:rPr lang="en-US">
                <a:latin typeface="Times New Roman" panose="02020603050405020304" pitchFamily="18" charset="0"/>
                <a:cs typeface="Times New Roman" panose="02020603050405020304" pitchFamily="18" charset="0"/>
                <a:sym typeface="Wingdings" panose="05000000000000000000" pitchFamily="2" charset="2"/>
              </a:rPr>
              <a:t> nhịp tim nhanh.</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sym typeface="Wingdings" panose="05000000000000000000" pitchFamily="2" charset="2"/>
              </a:rPr>
              <a:t>&lt; 60 bpm  nhịp tim chậm</a:t>
            </a:r>
            <a:r>
              <a:rPr lang="en-US" smtClean="0">
                <a:latin typeface="Times New Roman" panose="02020603050405020304" pitchFamily="18" charset="0"/>
                <a:cs typeface="Times New Roman" panose="02020603050405020304" pitchFamily="18" charset="0"/>
                <a:sym typeface="Wingdings" panose="05000000000000000000" pitchFamily="2" charset="2"/>
              </a:rPr>
              <a:t>.</a:t>
            </a:r>
            <a:endParaRPr lang="en-US">
              <a:latin typeface="Times New Roman" panose="02020603050405020304" pitchFamily="18" charset="0"/>
              <a:cs typeface="Times New Roman" panose="02020603050405020304" pitchFamily="18" charset="0"/>
            </a:endParaRPr>
          </a:p>
          <a:p>
            <a:endParaRPr lang="en-US" sz="36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C06C9F5F-5AFB-4A71-ABF4-6B2320FD9720}" type="datetime1">
              <a:rPr lang="en-US" smtClean="0"/>
              <a:t>1/23/2016</a:t>
            </a:fld>
            <a:endParaRPr lang="en-US"/>
          </a:p>
        </p:txBody>
      </p:sp>
      <p:sp>
        <p:nvSpPr>
          <p:cNvPr id="5" name="Slide Number Placeholder 4"/>
          <p:cNvSpPr>
            <a:spLocks noGrp="1"/>
          </p:cNvSpPr>
          <p:nvPr>
            <p:ph type="sldNum" sz="quarter" idx="12"/>
          </p:nvPr>
        </p:nvSpPr>
        <p:spPr/>
        <p:txBody>
          <a:bodyPr/>
          <a:lstStyle/>
          <a:p>
            <a:pPr>
              <a:defRPr/>
            </a:pPr>
            <a:fld id="{C5F87CE7-291F-43C8-A3FF-A32BDCE2A107}" type="slidenum">
              <a:rPr lang="en-US" altLang="vi-VN" smtClean="0"/>
              <a:pPr>
                <a:defRPr/>
              </a:pPr>
              <a:t>12</a:t>
            </a:fld>
            <a:endParaRPr lang="en-US" altLang="vi-VN"/>
          </a:p>
        </p:txBody>
      </p:sp>
    </p:spTree>
    <p:extLst>
      <p:ext uri="{BB962C8B-B14F-4D97-AF65-F5344CB8AC3E}">
        <p14:creationId xmlns:p14="http://schemas.microsoft.com/office/powerpoint/2010/main" val="2553815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CÁC KIẾN THỨC Y KHOA (</a:t>
            </a:r>
            <a:r>
              <a:rPr lang="en-US" altLang="vi-VN" sz="3600" b="1" err="1" smtClean="0">
                <a:solidFill>
                  <a:srgbClr val="7F7F7F"/>
                </a:solidFill>
                <a:latin typeface="Times New Roman" panose="02020603050405020304" pitchFamily="18" charset="0"/>
                <a:cs typeface="Times New Roman" panose="02020603050405020304" pitchFamily="18" charset="0"/>
              </a:rPr>
              <a:t>tt</a:t>
            </a:r>
            <a:r>
              <a:rPr lang="en-US" altLang="vi-VN" sz="3600" b="1" smtClean="0">
                <a:solidFill>
                  <a:srgbClr val="7F7F7F"/>
                </a:solidFill>
                <a:latin typeface="Times New Roman" panose="02020603050405020304" pitchFamily="18" charset="0"/>
                <a:cs typeface="Times New Roman" panose="02020603050405020304" pitchFamily="18" charset="0"/>
              </a:rPr>
              <a:t>)</a:t>
            </a:r>
            <a:endParaRPr lang="en-US" altLang="vi-VN" sz="3600" b="1">
              <a:solidFill>
                <a:srgbClr val="7F7F7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1714" y="1417638"/>
            <a:ext cx="8229600" cy="4525963"/>
          </a:xfrm>
        </p:spPr>
        <p:txBody>
          <a:bodyPr/>
          <a:lstStyle/>
          <a:p>
            <a:pPr>
              <a:buFont typeface="Wingdings" panose="05000000000000000000" pitchFamily="2" charset="2"/>
              <a:buChar char="v"/>
            </a:pPr>
            <a:r>
              <a:rPr lang="en-US" smtClean="0">
                <a:solidFill>
                  <a:srgbClr val="FF0000"/>
                </a:solidFill>
                <a:latin typeface="Times New Roman" panose="02020603050405020304" pitchFamily="18" charset="0"/>
                <a:cs typeface="Times New Roman" panose="02020603050405020304" pitchFamily="18" charset="0"/>
              </a:rPr>
              <a:t>Vùng </a:t>
            </a:r>
            <a:r>
              <a:rPr lang="en-US" err="1" smtClean="0">
                <a:solidFill>
                  <a:srgbClr val="FF0000"/>
                </a:solidFill>
                <a:latin typeface="Times New Roman" panose="02020603050405020304" pitchFamily="18" charset="0"/>
                <a:cs typeface="Times New Roman" panose="02020603050405020304" pitchFamily="18" charset="0"/>
              </a:rPr>
              <a:t>nhịp</a:t>
            </a:r>
            <a:r>
              <a:rPr lang="en-US" smtClean="0">
                <a:solidFill>
                  <a:srgbClr val="FF0000"/>
                </a:solidFill>
                <a:latin typeface="Times New Roman" panose="02020603050405020304" pitchFamily="18" charset="0"/>
                <a:cs typeface="Times New Roman" panose="02020603050405020304" pitchFamily="18" charset="0"/>
              </a:rPr>
              <a:t> tim khi luyện tập</a:t>
            </a:r>
            <a:endParaRPr lang="en-US">
              <a:solidFill>
                <a:srgbClr val="FF0000"/>
              </a:solidFill>
              <a:latin typeface="Times New Roman" panose="02020603050405020304" pitchFamily="18" charset="0"/>
              <a:cs typeface="Times New Roman" panose="02020603050405020304" pitchFamily="18" charset="0"/>
            </a:endParaRPr>
          </a:p>
          <a:p>
            <a:endParaRPr lang="en-US" sz="36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C06C9F5F-5AFB-4A71-ABF4-6B2320FD9720}" type="datetime1">
              <a:rPr lang="en-US" smtClean="0"/>
              <a:t>1/23/2016</a:t>
            </a:fld>
            <a:endParaRPr lang="en-US"/>
          </a:p>
        </p:txBody>
      </p:sp>
      <p:sp>
        <p:nvSpPr>
          <p:cNvPr id="5" name="Slide Number Placeholder 4"/>
          <p:cNvSpPr>
            <a:spLocks noGrp="1"/>
          </p:cNvSpPr>
          <p:nvPr>
            <p:ph type="sldNum" sz="quarter" idx="12"/>
          </p:nvPr>
        </p:nvSpPr>
        <p:spPr/>
        <p:txBody>
          <a:bodyPr/>
          <a:lstStyle/>
          <a:p>
            <a:pPr>
              <a:defRPr/>
            </a:pPr>
            <a:fld id="{C5F87CE7-291F-43C8-A3FF-A32BDCE2A107}" type="slidenum">
              <a:rPr lang="en-US" altLang="vi-VN" smtClean="0"/>
              <a:pPr>
                <a:defRPr/>
              </a:pPr>
              <a:t>13</a:t>
            </a:fld>
            <a:endParaRPr lang="en-US" altLang="vi-VN"/>
          </a:p>
        </p:txBody>
      </p:sp>
      <p:pic>
        <p:nvPicPr>
          <p:cNvPr id="6" name="Picture 5"/>
          <p:cNvPicPr>
            <a:picLocks noChangeAspect="1"/>
          </p:cNvPicPr>
          <p:nvPr/>
        </p:nvPicPr>
        <p:blipFill rotWithShape="1">
          <a:blip r:embed="rId3"/>
          <a:srcRect l="1215" r="1215" b="14095"/>
          <a:stretch/>
        </p:blipFill>
        <p:spPr>
          <a:xfrm>
            <a:off x="189284" y="1951490"/>
            <a:ext cx="8802316" cy="4449310"/>
          </a:xfrm>
          <a:prstGeom prst="rect">
            <a:avLst/>
          </a:prstGeom>
        </p:spPr>
      </p:pic>
    </p:spTree>
    <p:extLst>
      <p:ext uri="{BB962C8B-B14F-4D97-AF65-F5344CB8AC3E}">
        <p14:creationId xmlns:p14="http://schemas.microsoft.com/office/powerpoint/2010/main" val="28888467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CÁC KIẾN THỨC Y KHOA (</a:t>
            </a:r>
            <a:r>
              <a:rPr lang="en-US" altLang="vi-VN" sz="3600" b="1" err="1" smtClean="0">
                <a:solidFill>
                  <a:srgbClr val="7F7F7F"/>
                </a:solidFill>
                <a:latin typeface="Times New Roman" panose="02020603050405020304" pitchFamily="18" charset="0"/>
                <a:cs typeface="Times New Roman" panose="02020603050405020304" pitchFamily="18" charset="0"/>
              </a:rPr>
              <a:t>tt</a:t>
            </a:r>
            <a:r>
              <a:rPr lang="en-US" altLang="vi-VN" sz="3600" b="1" smtClean="0">
                <a:solidFill>
                  <a:srgbClr val="7F7F7F"/>
                </a:solidFill>
                <a:latin typeface="Times New Roman" panose="02020603050405020304" pitchFamily="18" charset="0"/>
                <a:cs typeface="Times New Roman" panose="02020603050405020304" pitchFamily="18" charset="0"/>
              </a:rPr>
              <a:t>)</a:t>
            </a:r>
            <a:endParaRPr lang="en-US" altLang="vi-VN" sz="3600" b="1">
              <a:solidFill>
                <a:srgbClr val="7F7F7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1714" y="1417638"/>
            <a:ext cx="8229600" cy="4525963"/>
          </a:xfrm>
        </p:spPr>
        <p:txBody>
          <a:bodyPr/>
          <a:lstStyle/>
          <a:p>
            <a:pPr>
              <a:buFont typeface="Wingdings" panose="05000000000000000000" pitchFamily="2" charset="2"/>
              <a:buChar char="v"/>
            </a:pPr>
            <a:r>
              <a:rPr lang="en-US" smtClean="0">
                <a:solidFill>
                  <a:srgbClr val="FF0000"/>
                </a:solidFill>
                <a:latin typeface="Times New Roman" panose="02020603050405020304" pitchFamily="18" charset="0"/>
                <a:cs typeface="Times New Roman" panose="02020603050405020304" pitchFamily="18" charset="0"/>
              </a:rPr>
              <a:t>Xác định nhịp tim tối đa</a:t>
            </a:r>
            <a:endParaRPr lang="en-US">
              <a:solidFill>
                <a:srgbClr val="FF0000"/>
              </a:solidFill>
              <a:latin typeface="Times New Roman" panose="02020603050405020304" pitchFamily="18" charset="0"/>
              <a:cs typeface="Times New Roman" panose="02020603050405020304" pitchFamily="18" charset="0"/>
            </a:endParaRPr>
          </a:p>
          <a:p>
            <a:pPr marL="0" indent="0">
              <a:buNone/>
            </a:pPr>
            <a:r>
              <a:rPr lang="en-US" sz="2800" b="1" smtClean="0">
                <a:latin typeface="Times New Roman" panose="02020603050405020304" pitchFamily="18" charset="0"/>
                <a:cs typeface="Times New Roman" panose="02020603050405020304" pitchFamily="18" charset="0"/>
              </a:rPr>
              <a:t>Công thức phổ biến: </a:t>
            </a:r>
          </a:p>
          <a:p>
            <a:endParaRPr lang="en-US" sz="2800" b="1" i="1" smtClean="0">
              <a:latin typeface="Times New Roman" panose="02020603050405020304" pitchFamily="18" charset="0"/>
              <a:cs typeface="Times New Roman" panose="02020603050405020304" pitchFamily="18" charset="0"/>
            </a:endParaRPr>
          </a:p>
          <a:p>
            <a:pPr marL="0" indent="0">
              <a:buNone/>
            </a:pPr>
            <a:endParaRPr lang="en-US" sz="2800" b="1" smtClean="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rPr>
              <a:t>Theo </a:t>
            </a:r>
            <a:r>
              <a:rPr lang="en-US" sz="2800" smtClean="0">
                <a:latin typeface="Times New Roman" panose="02020603050405020304" pitchFamily="18" charset="0"/>
                <a:cs typeface="Times New Roman" panose="02020603050405020304" pitchFamily="18" charset="0"/>
              </a:rPr>
              <a:t>như nghiên cứu trong bài báo</a:t>
            </a:r>
            <a:r>
              <a:rPr lang="en-US" sz="2800" b="1" smtClean="0">
                <a:latin typeface="Times New Roman" panose="02020603050405020304" pitchFamily="18" charset="0"/>
                <a:cs typeface="Times New Roman" panose="02020603050405020304" pitchFamily="18" charset="0"/>
              </a:rPr>
              <a:t> “Age-predicted </a:t>
            </a:r>
            <a:r>
              <a:rPr lang="en-US" sz="2800" b="1">
                <a:latin typeface="Times New Roman" panose="02020603050405020304" pitchFamily="18" charset="0"/>
                <a:cs typeface="Times New Roman" panose="02020603050405020304" pitchFamily="18" charset="0"/>
              </a:rPr>
              <a:t>maximal heart rate revisited” - </a:t>
            </a:r>
            <a:r>
              <a:rPr lang="en-US" sz="2400" i="1">
                <a:latin typeface="Times New Roman" panose="02020603050405020304" pitchFamily="18" charset="0"/>
                <a:cs typeface="Times New Roman" panose="02020603050405020304" pitchFamily="18" charset="0"/>
              </a:rPr>
              <a:t>Hirofumi Tanaka, PHD, Kevin D. Monahan, MS, Douglas R. Seals, PHD - Boulder </a:t>
            </a:r>
            <a:r>
              <a:rPr lang="en-US" sz="2400" i="1" smtClean="0">
                <a:latin typeface="Times New Roman" panose="02020603050405020304" pitchFamily="18" charset="0"/>
                <a:cs typeface="Times New Roman" panose="02020603050405020304" pitchFamily="18" charset="0"/>
              </a:rPr>
              <a:t>and </a:t>
            </a:r>
            <a:r>
              <a:rPr lang="en-US" sz="2400" i="1">
                <a:latin typeface="Times New Roman" panose="02020603050405020304" pitchFamily="18" charset="0"/>
                <a:cs typeface="Times New Roman" panose="02020603050405020304" pitchFamily="18" charset="0"/>
              </a:rPr>
              <a:t>Denver, </a:t>
            </a:r>
            <a:r>
              <a:rPr lang="en-US" sz="2400" i="1" smtClean="0">
                <a:latin typeface="Times New Roman" panose="02020603050405020304" pitchFamily="18" charset="0"/>
                <a:cs typeface="Times New Roman" panose="02020603050405020304" pitchFamily="18" charset="0"/>
              </a:rPr>
              <a:t>Colorado, USA – 01/2001.</a:t>
            </a:r>
            <a:endParaRPr lang="en-US" sz="2400" i="1">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C06C9F5F-5AFB-4A71-ABF4-6B2320FD9720}" type="datetime1">
              <a:rPr lang="en-US" smtClean="0"/>
              <a:t>1/23/2016</a:t>
            </a:fld>
            <a:endParaRPr lang="en-US"/>
          </a:p>
        </p:txBody>
      </p:sp>
      <p:sp>
        <p:nvSpPr>
          <p:cNvPr id="5" name="Slide Number Placeholder 4"/>
          <p:cNvSpPr>
            <a:spLocks noGrp="1"/>
          </p:cNvSpPr>
          <p:nvPr>
            <p:ph type="sldNum" sz="quarter" idx="12"/>
          </p:nvPr>
        </p:nvSpPr>
        <p:spPr/>
        <p:txBody>
          <a:bodyPr/>
          <a:lstStyle/>
          <a:p>
            <a:pPr>
              <a:defRPr/>
            </a:pPr>
            <a:fld id="{C5F87CE7-291F-43C8-A3FF-A32BDCE2A107}" type="slidenum">
              <a:rPr lang="en-US" altLang="vi-VN" smtClean="0"/>
              <a:pPr>
                <a:defRPr/>
              </a:pPr>
              <a:t>14</a:t>
            </a:fld>
            <a:endParaRPr lang="en-US" altLang="vi-VN"/>
          </a:p>
        </p:txBody>
      </p:sp>
      <p:sp>
        <p:nvSpPr>
          <p:cNvPr id="7" name="Text Box 2"/>
          <p:cNvSpPr txBox="1">
            <a:spLocks noChangeArrowheads="1"/>
          </p:cNvSpPr>
          <p:nvPr/>
        </p:nvSpPr>
        <p:spPr bwMode="auto">
          <a:xfrm>
            <a:off x="2241884" y="2515394"/>
            <a:ext cx="4986338" cy="914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50000"/>
              </a:lnSpc>
              <a:spcBef>
                <a:spcPts val="0"/>
              </a:spcBef>
              <a:spcAft>
                <a:spcPts val="600"/>
              </a:spcAft>
            </a:pPr>
            <a:r>
              <a:rPr lang="en-US" sz="3200" b="1" i="1">
                <a:effectLst/>
                <a:latin typeface="Times New Roman" panose="02020603050405020304" pitchFamily="18" charset="0"/>
                <a:ea typeface="Calibri" panose="020F0502020204030204" pitchFamily="34" charset="0"/>
                <a:cs typeface="Times New Roman" panose="02020603050405020304" pitchFamily="18" charset="0"/>
              </a:rPr>
              <a:t>HR</a:t>
            </a:r>
            <a:r>
              <a:rPr lang="en-US" sz="3200" b="1" i="1" baseline="-25000">
                <a:effectLst/>
                <a:latin typeface="Times New Roman" panose="02020603050405020304" pitchFamily="18" charset="0"/>
                <a:ea typeface="Calibri" panose="020F0502020204030204" pitchFamily="34" charset="0"/>
                <a:cs typeface="Times New Roman" panose="02020603050405020304" pitchFamily="18" charset="0"/>
              </a:rPr>
              <a:t>max</a:t>
            </a:r>
            <a:r>
              <a:rPr lang="en-US" sz="3200" b="1" i="1">
                <a:effectLst/>
                <a:latin typeface="Times New Roman" panose="02020603050405020304" pitchFamily="18" charset="0"/>
                <a:ea typeface="Calibri" panose="020F0502020204030204" pitchFamily="34" charset="0"/>
                <a:cs typeface="Times New Roman" panose="02020603050405020304" pitchFamily="18" charset="0"/>
              </a:rPr>
              <a:t> = (</a:t>
            </a:r>
            <a:r>
              <a:rPr lang="en-US" sz="3200" b="1" i="1" smtClean="0">
                <a:effectLst/>
                <a:latin typeface="Times New Roman" panose="02020603050405020304" pitchFamily="18" charset="0"/>
                <a:ea typeface="Calibri" panose="020F0502020204030204" pitchFamily="34" charset="0"/>
                <a:cs typeface="Times New Roman" panose="02020603050405020304" pitchFamily="18" charset="0"/>
              </a:rPr>
              <a:t>220/226 </a:t>
            </a:r>
            <a:r>
              <a:rPr lang="en-US" sz="3200" b="1" i="1">
                <a:effectLst/>
                <a:latin typeface="Times New Roman" panose="02020603050405020304" pitchFamily="18" charset="0"/>
                <a:ea typeface="Calibri" panose="020F0502020204030204" pitchFamily="34" charset="0"/>
                <a:cs typeface="Times New Roman" panose="02020603050405020304" pitchFamily="18" charset="0"/>
              </a:rPr>
              <a:t>- age</a:t>
            </a:r>
            <a:r>
              <a:rPr lang="en-US" sz="3200" b="1" i="1"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3200" i="1">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 Box 2"/>
          <p:cNvSpPr txBox="1">
            <a:spLocks noChangeArrowheads="1"/>
          </p:cNvSpPr>
          <p:nvPr/>
        </p:nvSpPr>
        <p:spPr bwMode="auto">
          <a:xfrm>
            <a:off x="2241884" y="5423662"/>
            <a:ext cx="4986338" cy="914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50000"/>
              </a:lnSpc>
              <a:spcBef>
                <a:spcPts val="0"/>
              </a:spcBef>
              <a:spcAft>
                <a:spcPts val="600"/>
              </a:spcAft>
            </a:pPr>
            <a:r>
              <a:rPr lang="en-US" sz="3200" b="1" i="1">
                <a:effectLst/>
                <a:latin typeface="Times New Roman" panose="02020603050405020304" pitchFamily="18" charset="0"/>
                <a:ea typeface="Calibri" panose="020F0502020204030204" pitchFamily="34" charset="0"/>
                <a:cs typeface="Times New Roman" panose="02020603050405020304" pitchFamily="18" charset="0"/>
              </a:rPr>
              <a:t>HR</a:t>
            </a:r>
            <a:r>
              <a:rPr lang="en-US" sz="3200" b="1" i="1" baseline="-25000">
                <a:effectLst/>
                <a:latin typeface="Times New Roman" panose="02020603050405020304" pitchFamily="18" charset="0"/>
                <a:ea typeface="Calibri" panose="020F0502020204030204" pitchFamily="34" charset="0"/>
                <a:cs typeface="Times New Roman" panose="02020603050405020304" pitchFamily="18" charset="0"/>
              </a:rPr>
              <a:t>max</a:t>
            </a:r>
            <a:r>
              <a:rPr lang="en-US" sz="3200" b="1" i="1">
                <a:effectLst/>
                <a:latin typeface="Times New Roman" panose="02020603050405020304" pitchFamily="18" charset="0"/>
                <a:ea typeface="Calibri" panose="020F0502020204030204" pitchFamily="34" charset="0"/>
                <a:cs typeface="Times New Roman" panose="02020603050405020304" pitchFamily="18" charset="0"/>
              </a:rPr>
              <a:t> = </a:t>
            </a:r>
            <a:r>
              <a:rPr lang="en-US" sz="3200" b="1" i="1" smtClean="0">
                <a:effectLst/>
                <a:latin typeface="Times New Roman" panose="02020603050405020304" pitchFamily="18" charset="0"/>
                <a:ea typeface="Calibri" panose="020F0502020204030204" pitchFamily="34" charset="0"/>
                <a:cs typeface="Times New Roman" panose="02020603050405020304" pitchFamily="18" charset="0"/>
              </a:rPr>
              <a:t>208 – 0.7 </a:t>
            </a:r>
            <a:r>
              <a:rPr lang="en-US" sz="3200" b="1" smtClean="0">
                <a:effectLst/>
                <a:latin typeface="Times New Roman" panose="02020603050405020304" pitchFamily="18" charset="0"/>
                <a:ea typeface="Calibri" panose="020F0502020204030204" pitchFamily="34" charset="0"/>
                <a:cs typeface="Times New Roman" panose="02020603050405020304" pitchFamily="18" charset="0"/>
              </a:rPr>
              <a:t>x </a:t>
            </a:r>
            <a:r>
              <a:rPr lang="en-US" sz="3200" b="1" i="1" smtClean="0">
                <a:effectLst/>
                <a:latin typeface="Times New Roman" panose="02020603050405020304" pitchFamily="18" charset="0"/>
                <a:ea typeface="Calibri" panose="020F0502020204030204" pitchFamily="34" charset="0"/>
                <a:cs typeface="Times New Roman" panose="02020603050405020304" pitchFamily="18" charset="0"/>
              </a:rPr>
              <a:t>age</a:t>
            </a:r>
            <a:endParaRPr lang="en-US" sz="3200" i="1">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006306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CÁC KIẾN THỨC Y KHOA (</a:t>
            </a:r>
            <a:r>
              <a:rPr lang="en-US" altLang="vi-VN" sz="3600" b="1" err="1" smtClean="0">
                <a:solidFill>
                  <a:srgbClr val="7F7F7F"/>
                </a:solidFill>
                <a:latin typeface="Times New Roman" panose="02020603050405020304" pitchFamily="18" charset="0"/>
                <a:cs typeface="Times New Roman" panose="02020603050405020304" pitchFamily="18" charset="0"/>
              </a:rPr>
              <a:t>tt</a:t>
            </a:r>
            <a:r>
              <a:rPr lang="en-US" altLang="vi-VN" sz="3600" b="1" smtClean="0">
                <a:solidFill>
                  <a:srgbClr val="7F7F7F"/>
                </a:solidFill>
                <a:latin typeface="Times New Roman" panose="02020603050405020304" pitchFamily="18" charset="0"/>
                <a:cs typeface="Times New Roman" panose="02020603050405020304" pitchFamily="18" charset="0"/>
              </a:rPr>
              <a:t>)</a:t>
            </a:r>
            <a:endParaRPr lang="en-US" altLang="vi-VN" sz="3600" b="1">
              <a:solidFill>
                <a:srgbClr val="7F7F7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mtClean="0">
                <a:solidFill>
                  <a:srgbClr val="FF0000"/>
                </a:solidFill>
                <a:latin typeface="Times New Roman" panose="02020603050405020304" pitchFamily="18" charset="0"/>
                <a:cs typeface="Times New Roman" panose="02020603050405020304" pitchFamily="18" charset="0"/>
              </a:rPr>
              <a:t>Chỉ </a:t>
            </a:r>
            <a:r>
              <a:rPr lang="en-US" err="1">
                <a:solidFill>
                  <a:srgbClr val="FF0000"/>
                </a:solidFill>
                <a:latin typeface="Times New Roman" panose="02020603050405020304" pitchFamily="18" charset="0"/>
                <a:cs typeface="Times New Roman" panose="02020603050405020304" pitchFamily="18" charset="0"/>
              </a:rPr>
              <a:t>số</a:t>
            </a:r>
            <a:r>
              <a:rPr lang="en-US">
                <a:solidFill>
                  <a:srgbClr val="FF0000"/>
                </a:solidFill>
                <a:latin typeface="Times New Roman" panose="02020603050405020304" pitchFamily="18" charset="0"/>
                <a:cs typeface="Times New Roman" panose="02020603050405020304" pitchFamily="18" charset="0"/>
              </a:rPr>
              <a:t> </a:t>
            </a:r>
            <a:r>
              <a:rPr lang="en-US" err="1">
                <a:solidFill>
                  <a:srgbClr val="FF0000"/>
                </a:solidFill>
                <a:latin typeface="Times New Roman" panose="02020603050405020304" pitchFamily="18" charset="0"/>
                <a:cs typeface="Times New Roman" panose="02020603050405020304" pitchFamily="18" charset="0"/>
              </a:rPr>
              <a:t>sức</a:t>
            </a:r>
            <a:r>
              <a:rPr lang="en-US">
                <a:solidFill>
                  <a:srgbClr val="FF0000"/>
                </a:solidFill>
                <a:latin typeface="Times New Roman" panose="02020603050405020304" pitchFamily="18" charset="0"/>
                <a:cs typeface="Times New Roman" panose="02020603050405020304" pitchFamily="18" charset="0"/>
              </a:rPr>
              <a:t> </a:t>
            </a:r>
            <a:r>
              <a:rPr lang="en-US" err="1">
                <a:solidFill>
                  <a:srgbClr val="FF0000"/>
                </a:solidFill>
                <a:latin typeface="Times New Roman" panose="02020603050405020304" pitchFamily="18" charset="0"/>
                <a:cs typeface="Times New Roman" panose="02020603050405020304" pitchFamily="18" charset="0"/>
              </a:rPr>
              <a:t>khỏe</a:t>
            </a:r>
            <a:endParaRPr lang="en-US">
              <a:solidFill>
                <a:srgbClr val="FF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i="1" err="1">
                <a:latin typeface="Times New Roman" panose="02020603050405020304" pitchFamily="18" charset="0"/>
                <a:cs typeface="Times New Roman" panose="02020603050405020304" pitchFamily="18" charset="0"/>
              </a:rPr>
              <a:t>Công</a:t>
            </a:r>
            <a:r>
              <a:rPr lang="en-US" b="1" i="1">
                <a:latin typeface="Times New Roman" panose="02020603050405020304" pitchFamily="18" charset="0"/>
                <a:cs typeface="Times New Roman" panose="02020603050405020304" pitchFamily="18" charset="0"/>
              </a:rPr>
              <a:t> </a:t>
            </a:r>
            <a:r>
              <a:rPr lang="en-US" b="1" i="1" err="1">
                <a:latin typeface="Times New Roman" panose="02020603050405020304" pitchFamily="18" charset="0"/>
                <a:cs typeface="Times New Roman" panose="02020603050405020304" pitchFamily="18" charset="0"/>
              </a:rPr>
              <a:t>thức</a:t>
            </a:r>
            <a:r>
              <a:rPr lang="en-US" b="1" i="1">
                <a:latin typeface="Times New Roman" panose="02020603050405020304" pitchFamily="18" charset="0"/>
                <a:cs typeface="Times New Roman" panose="02020603050405020304" pitchFamily="18" charset="0"/>
              </a:rPr>
              <a:t> </a:t>
            </a:r>
            <a:r>
              <a:rPr lang="en-US" b="1" i="1" err="1">
                <a:latin typeface="Times New Roman" panose="02020603050405020304" pitchFamily="18" charset="0"/>
                <a:cs typeface="Times New Roman" panose="02020603050405020304" pitchFamily="18" charset="0"/>
              </a:rPr>
              <a:t>tính</a:t>
            </a:r>
            <a:r>
              <a:rPr lang="en-US" b="1" i="1">
                <a:latin typeface="Times New Roman" panose="02020603050405020304" pitchFamily="18" charset="0"/>
                <a:cs typeface="Times New Roman" panose="02020603050405020304" pitchFamily="18" charset="0"/>
              </a:rPr>
              <a:t> BMI (Body Mass Index)</a:t>
            </a:r>
          </a:p>
          <a:p>
            <a:pPr marL="240030" lvl="1" indent="0">
              <a:buNone/>
            </a:pPr>
            <a:endParaRPr lang="en-US">
              <a:latin typeface="Times New Roman" panose="02020603050405020304" pitchFamily="18" charset="0"/>
              <a:cs typeface="Times New Roman" panose="02020603050405020304" pitchFamily="18" charset="0"/>
            </a:endParaRPr>
          </a:p>
          <a:p>
            <a:pPr marL="240030" lvl="1" indent="0">
              <a:buNone/>
            </a:pP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i="1" err="1" smtClean="0">
                <a:latin typeface="Times New Roman" panose="02020603050405020304" pitchFamily="18" charset="0"/>
                <a:cs typeface="Times New Roman" panose="02020603050405020304" pitchFamily="18" charset="0"/>
              </a:rPr>
              <a:t>Công</a:t>
            </a:r>
            <a:r>
              <a:rPr lang="en-US" b="1" i="1" smtClean="0">
                <a:latin typeface="Times New Roman" panose="02020603050405020304" pitchFamily="18" charset="0"/>
                <a:cs typeface="Times New Roman" panose="02020603050405020304" pitchFamily="18" charset="0"/>
              </a:rPr>
              <a:t> </a:t>
            </a:r>
            <a:r>
              <a:rPr lang="en-US" b="1" i="1" err="1">
                <a:latin typeface="Times New Roman" panose="02020603050405020304" pitchFamily="18" charset="0"/>
                <a:cs typeface="Times New Roman" panose="02020603050405020304" pitchFamily="18" charset="0"/>
              </a:rPr>
              <a:t>thức</a:t>
            </a:r>
            <a:r>
              <a:rPr lang="en-US" b="1" i="1">
                <a:latin typeface="Times New Roman" panose="02020603050405020304" pitchFamily="18" charset="0"/>
                <a:cs typeface="Times New Roman" panose="02020603050405020304" pitchFamily="18" charset="0"/>
              </a:rPr>
              <a:t> </a:t>
            </a:r>
            <a:r>
              <a:rPr lang="en-US" b="1" i="1" err="1">
                <a:latin typeface="Times New Roman" panose="02020603050405020304" pitchFamily="18" charset="0"/>
                <a:cs typeface="Times New Roman" panose="02020603050405020304" pitchFamily="18" charset="0"/>
              </a:rPr>
              <a:t>tính</a:t>
            </a:r>
            <a:r>
              <a:rPr lang="en-US" b="1" i="1">
                <a:latin typeface="Times New Roman" panose="02020603050405020304" pitchFamily="18" charset="0"/>
                <a:cs typeface="Times New Roman" panose="02020603050405020304" pitchFamily="18" charset="0"/>
              </a:rPr>
              <a:t> WHR (Waist-hip ratio)</a:t>
            </a:r>
          </a:p>
          <a:p>
            <a:pPr marL="240030" lvl="1" indent="0">
              <a:buNone/>
            </a:pP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 Box 2"/>
              <p:cNvSpPr txBox="1">
                <a:spLocks noChangeArrowheads="1"/>
              </p:cNvSpPr>
              <p:nvPr/>
            </p:nvSpPr>
            <p:spPr bwMode="auto">
              <a:xfrm>
                <a:off x="2540758" y="2754988"/>
                <a:ext cx="4012442" cy="137499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gn="just">
                  <a:lnSpc>
                    <a:spcPct val="150000"/>
                  </a:lnSpc>
                  <a:spcBef>
                    <a:spcPts val="0"/>
                  </a:spcBef>
                  <a:spcAft>
                    <a:spcPts val="600"/>
                  </a:spcAft>
                </a:pPr>
                <a14:m>
                  <m:oMathPara xmlns:m="http://schemas.openxmlformats.org/officeDocument/2006/math">
                    <m:oMathParaPr>
                      <m:jc m:val="centerGroup"/>
                    </m:oMathParaPr>
                    <m:oMath xmlns:m="http://schemas.openxmlformats.org/officeDocument/2006/math">
                      <m:r>
                        <a:rPr lang="en-US" sz="2800" b="1" i="1">
                          <a:effectLst/>
                          <a:latin typeface="Cambria Math" panose="02040503050406030204" pitchFamily="18" charset="0"/>
                          <a:ea typeface="Calibri" panose="020F0502020204030204" pitchFamily="34" charset="0"/>
                          <a:cs typeface="Times New Roman" panose="02020603050405020304" pitchFamily="18" charset="0"/>
                        </a:rPr>
                        <m:t>𝑩𝑴𝑰</m:t>
                      </m:r>
                      <m:r>
                        <a:rPr lang="en-US" sz="2800" b="1"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vi-VN"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800" b="1" i="1">
                              <a:effectLst/>
                              <a:latin typeface="Cambria Math" panose="02040503050406030204" pitchFamily="18" charset="0"/>
                              <a:ea typeface="Calibri" panose="020F0502020204030204" pitchFamily="34" charset="0"/>
                              <a:cs typeface="Times New Roman" panose="02020603050405020304" pitchFamily="18" charset="0"/>
                            </a:rPr>
                            <m:t>𝑾</m:t>
                          </m:r>
                        </m:num>
                        <m:den>
                          <m:sSup>
                            <m:sSupPr>
                              <m:ctrlPr>
                                <a:rPr lang="vi-VN" sz="28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𝑯</m:t>
                              </m:r>
                            </m:e>
                            <m:sup>
                              <m:r>
                                <a:rPr lang="en-US" sz="2800" b="1" i="1">
                                  <a:effectLst/>
                                  <a:latin typeface="Cambria Math" panose="02040503050406030204" pitchFamily="18" charset="0"/>
                                  <a:ea typeface="Calibri" panose="020F0502020204030204" pitchFamily="34" charset="0"/>
                                  <a:cs typeface="Times New Roman" panose="02020603050405020304" pitchFamily="18" charset="0"/>
                                </a:rPr>
                                <m:t>𝟐</m:t>
                              </m:r>
                            </m:sup>
                          </m:sSup>
                        </m:den>
                      </m:f>
                    </m:oMath>
                  </m:oMathPara>
                </a14:m>
                <a:endParaRPr lang="vi-VN" sz="28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Text Box 2"/>
              <p:cNvSpPr txBox="1">
                <a:spLocks noRot="1" noChangeAspect="1" noMove="1" noResize="1" noEditPoints="1" noAdjustHandles="1" noChangeArrowheads="1" noChangeShapeType="1" noTextEdit="1"/>
              </p:cNvSpPr>
              <p:nvPr/>
            </p:nvSpPr>
            <p:spPr bwMode="auto">
              <a:xfrm>
                <a:off x="2540758" y="2754988"/>
                <a:ext cx="4012442" cy="1374992"/>
              </a:xfrm>
              <a:prstGeom prst="rect">
                <a:avLst/>
              </a:prstGeom>
              <a:blipFill>
                <a:blip r:embed="rId3"/>
                <a:stretch>
                  <a:fillRect/>
                </a:stretch>
              </a:blipFill>
              <a:ln w="9525">
                <a:solidFill>
                  <a:srgbClr val="000000"/>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Box 2"/>
              <p:cNvSpPr txBox="1">
                <a:spLocks noChangeArrowheads="1"/>
              </p:cNvSpPr>
              <p:nvPr/>
            </p:nvSpPr>
            <p:spPr bwMode="auto">
              <a:xfrm>
                <a:off x="2540758" y="4800600"/>
                <a:ext cx="4012442" cy="151291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gn="ctr">
                  <a:lnSpc>
                    <a:spcPct val="150000"/>
                  </a:lnSpc>
                  <a:spcBef>
                    <a:spcPts val="0"/>
                  </a:spcBef>
                  <a:spcAft>
                    <a:spcPts val="600"/>
                  </a:spcAft>
                </a:pPr>
                <a14:m>
                  <m:oMathPara xmlns:m="http://schemas.openxmlformats.org/officeDocument/2006/math">
                    <m:oMathParaPr>
                      <m:jc m:val="centerGroup"/>
                    </m:oMathParaPr>
                    <m:oMath xmlns:m="http://schemas.openxmlformats.org/officeDocument/2006/math">
                      <m:r>
                        <a:rPr lang="vi-VN" sz="2800" b="1" i="1">
                          <a:effectLst/>
                          <a:latin typeface="Cambria Math" panose="02040503050406030204" pitchFamily="18" charset="0"/>
                          <a:ea typeface="Calibri" panose="020F0502020204030204" pitchFamily="34" charset="0"/>
                          <a:cs typeface="Times New Roman" panose="02020603050405020304" pitchFamily="18" charset="0"/>
                        </a:rPr>
                        <m:t>𝑾𝑯𝑹</m:t>
                      </m:r>
                      <m:r>
                        <a:rPr lang="vi-VN" sz="2800" b="1" i="1">
                          <a:effectLst/>
                          <a:latin typeface="Cambria Math" panose="02040503050406030204" pitchFamily="18" charset="0"/>
                          <a:ea typeface="Calibri" panose="020F0502020204030204" pitchFamily="34" charset="0"/>
                          <a:cs typeface="Times New Roman" panose="02020603050405020304" pitchFamily="18" charset="0"/>
                        </a:rPr>
                        <m:t>=</m:t>
                      </m:r>
                      <m:f>
                        <m:fPr>
                          <m:ctrlPr>
                            <a:rPr lang="vi-VN"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vi-VN" sz="2800" b="1" i="1">
                              <a:effectLst/>
                              <a:latin typeface="Cambria Math" panose="02040503050406030204" pitchFamily="18" charset="0"/>
                              <a:ea typeface="Calibri" panose="020F0502020204030204" pitchFamily="34" charset="0"/>
                              <a:cs typeface="Times New Roman" panose="02020603050405020304" pitchFamily="18" charset="0"/>
                            </a:rPr>
                            <m:t>𝑽</m:t>
                          </m:r>
                          <m:r>
                            <a:rPr lang="vi-VN" sz="2800" b="1" i="1">
                              <a:effectLst/>
                              <a:latin typeface="Cambria Math" panose="02040503050406030204" pitchFamily="18" charset="0"/>
                              <a:ea typeface="Calibri" panose="020F0502020204030204" pitchFamily="34" charset="0"/>
                              <a:cs typeface="Times New Roman" panose="02020603050405020304" pitchFamily="18" charset="0"/>
                            </a:rPr>
                            <m:t>ò</m:t>
                          </m:r>
                          <m:r>
                            <a:rPr lang="vi-VN" sz="2800" b="1" i="1">
                              <a:effectLst/>
                              <a:latin typeface="Cambria Math" panose="02040503050406030204" pitchFamily="18" charset="0"/>
                              <a:ea typeface="Calibri" panose="020F0502020204030204" pitchFamily="34" charset="0"/>
                              <a:cs typeface="Times New Roman" panose="02020603050405020304" pitchFamily="18" charset="0"/>
                            </a:rPr>
                            <m:t>𝒏𝒈</m:t>
                          </m:r>
                          <m:r>
                            <a:rPr lang="vi-VN" sz="2800" b="1" i="1">
                              <a:effectLst/>
                              <a:latin typeface="Cambria Math" panose="02040503050406030204" pitchFamily="18" charset="0"/>
                              <a:ea typeface="Calibri" panose="020F0502020204030204" pitchFamily="34" charset="0"/>
                              <a:cs typeface="Times New Roman" panose="02020603050405020304" pitchFamily="18" charset="0"/>
                            </a:rPr>
                            <m:t> </m:t>
                          </m:r>
                          <m:r>
                            <a:rPr lang="vi-VN" sz="2800" b="1" i="1">
                              <a:effectLst/>
                              <a:latin typeface="Cambria Math" panose="02040503050406030204" pitchFamily="18" charset="0"/>
                              <a:ea typeface="Calibri" panose="020F0502020204030204" pitchFamily="34" charset="0"/>
                              <a:cs typeface="Times New Roman" panose="02020603050405020304" pitchFamily="18" charset="0"/>
                            </a:rPr>
                            <m:t>𝒆𝒐</m:t>
                          </m:r>
                        </m:num>
                        <m:den>
                          <m:r>
                            <a:rPr lang="vi-VN" sz="2800" b="1" i="1">
                              <a:effectLst/>
                              <a:latin typeface="Cambria Math" panose="02040503050406030204" pitchFamily="18" charset="0"/>
                              <a:ea typeface="Calibri" panose="020F0502020204030204" pitchFamily="34" charset="0"/>
                              <a:cs typeface="Times New Roman" panose="02020603050405020304" pitchFamily="18" charset="0"/>
                            </a:rPr>
                            <m:t>𝑽</m:t>
                          </m:r>
                          <m:r>
                            <a:rPr lang="vi-VN" sz="2800" b="1" i="1">
                              <a:effectLst/>
                              <a:latin typeface="Cambria Math" panose="02040503050406030204" pitchFamily="18" charset="0"/>
                              <a:ea typeface="Calibri" panose="020F0502020204030204" pitchFamily="34" charset="0"/>
                              <a:cs typeface="Times New Roman" panose="02020603050405020304" pitchFamily="18" charset="0"/>
                            </a:rPr>
                            <m:t>ò</m:t>
                          </m:r>
                          <m:r>
                            <a:rPr lang="vi-VN" sz="2800" b="1" i="1">
                              <a:effectLst/>
                              <a:latin typeface="Cambria Math" panose="02040503050406030204" pitchFamily="18" charset="0"/>
                              <a:ea typeface="Calibri" panose="020F0502020204030204" pitchFamily="34" charset="0"/>
                              <a:cs typeface="Times New Roman" panose="02020603050405020304" pitchFamily="18" charset="0"/>
                            </a:rPr>
                            <m:t>𝒏𝒈</m:t>
                          </m:r>
                          <m:r>
                            <a:rPr lang="vi-VN" sz="2800" b="1" i="1">
                              <a:effectLst/>
                              <a:latin typeface="Cambria Math" panose="02040503050406030204" pitchFamily="18" charset="0"/>
                              <a:ea typeface="Calibri" panose="020F0502020204030204" pitchFamily="34" charset="0"/>
                              <a:cs typeface="Times New Roman" panose="02020603050405020304" pitchFamily="18" charset="0"/>
                            </a:rPr>
                            <m:t> </m:t>
                          </m:r>
                          <m:r>
                            <a:rPr lang="vi-VN" sz="2800" b="1" i="1">
                              <a:effectLst/>
                              <a:latin typeface="Cambria Math" panose="02040503050406030204" pitchFamily="18" charset="0"/>
                              <a:ea typeface="Malgun Gothic" panose="020B0503020000020004" pitchFamily="34" charset="-127"/>
                              <a:cs typeface="Times New Roman" panose="02020603050405020304" pitchFamily="18" charset="0"/>
                            </a:rPr>
                            <m:t>𝒎</m:t>
                          </m:r>
                          <m:r>
                            <a:rPr lang="vi-VN" sz="2800" b="1" i="1">
                              <a:effectLst/>
                              <a:latin typeface="Cambria Math" panose="02040503050406030204" pitchFamily="18" charset="0"/>
                              <a:ea typeface="Malgun Gothic" panose="020B0503020000020004" pitchFamily="34" charset="-127"/>
                              <a:cs typeface="Times New Roman" panose="02020603050405020304" pitchFamily="18" charset="0"/>
                            </a:rPr>
                            <m:t>ô</m:t>
                          </m:r>
                          <m:r>
                            <a:rPr lang="vi-VN" sz="2800" b="1" i="1">
                              <a:effectLst/>
                              <a:latin typeface="Cambria Math" panose="02040503050406030204" pitchFamily="18" charset="0"/>
                              <a:ea typeface="Malgun Gothic" panose="020B0503020000020004" pitchFamily="34" charset="-127"/>
                              <a:cs typeface="Times New Roman" panose="02020603050405020304" pitchFamily="18" charset="0"/>
                            </a:rPr>
                            <m:t>𝒏𝒈</m:t>
                          </m:r>
                        </m:den>
                      </m:f>
                    </m:oMath>
                  </m:oMathPara>
                </a14:m>
                <a:endParaRPr lang="vi-VN" sz="2800" b="1">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8" name="Text Box 2"/>
              <p:cNvSpPr txBox="1">
                <a:spLocks noRot="1" noChangeAspect="1" noMove="1" noResize="1" noEditPoints="1" noAdjustHandles="1" noChangeArrowheads="1" noChangeShapeType="1" noTextEdit="1"/>
              </p:cNvSpPr>
              <p:nvPr/>
            </p:nvSpPr>
            <p:spPr bwMode="auto">
              <a:xfrm>
                <a:off x="2540758" y="4800600"/>
                <a:ext cx="4012442" cy="1512915"/>
              </a:xfrm>
              <a:prstGeom prst="rect">
                <a:avLst/>
              </a:prstGeom>
              <a:blipFill>
                <a:blip r:embed="rId4"/>
                <a:stretch>
                  <a:fillRect/>
                </a:stretch>
              </a:blipFill>
              <a:ln w="9525">
                <a:solidFill>
                  <a:srgbClr val="000000"/>
                </a:solidFill>
                <a:miter lim="800000"/>
                <a:headEnd/>
                <a:tailEnd/>
              </a:ln>
            </p:spPr>
            <p:txBody>
              <a:bodyPr/>
              <a:lstStyle/>
              <a:p>
                <a:r>
                  <a:rPr lang="en-US">
                    <a:noFill/>
                  </a:rPr>
                  <a:t> </a:t>
                </a:r>
              </a:p>
            </p:txBody>
          </p:sp>
        </mc:Fallback>
      </mc:AlternateContent>
      <p:sp>
        <p:nvSpPr>
          <p:cNvPr id="9" name="Date Placeholder 8"/>
          <p:cNvSpPr>
            <a:spLocks noGrp="1"/>
          </p:cNvSpPr>
          <p:nvPr>
            <p:ph type="dt" sz="half" idx="10"/>
          </p:nvPr>
        </p:nvSpPr>
        <p:spPr/>
        <p:txBody>
          <a:bodyPr/>
          <a:lstStyle/>
          <a:p>
            <a:pPr>
              <a:defRPr/>
            </a:pPr>
            <a:fld id="{D75C3190-3CF4-417C-B70A-68C60F2A9FE6}" type="datetime1">
              <a:rPr lang="en-US" smtClean="0"/>
              <a:t>1/23/2016</a:t>
            </a:fld>
            <a:endParaRPr lang="en-US"/>
          </a:p>
        </p:txBody>
      </p:sp>
      <p:sp>
        <p:nvSpPr>
          <p:cNvPr id="10" name="Slide Number Placeholder 9"/>
          <p:cNvSpPr>
            <a:spLocks noGrp="1"/>
          </p:cNvSpPr>
          <p:nvPr>
            <p:ph type="sldNum" sz="quarter" idx="12"/>
          </p:nvPr>
        </p:nvSpPr>
        <p:spPr/>
        <p:txBody>
          <a:bodyPr/>
          <a:lstStyle/>
          <a:p>
            <a:pPr>
              <a:defRPr/>
            </a:pPr>
            <a:fld id="{C5F87CE7-291F-43C8-A3FF-A32BDCE2A107}" type="slidenum">
              <a:rPr lang="en-US" altLang="vi-VN" smtClean="0"/>
              <a:pPr>
                <a:defRPr/>
              </a:pPr>
              <a:t>15</a:t>
            </a:fld>
            <a:endParaRPr lang="en-US" altLang="vi-VN"/>
          </a:p>
        </p:txBody>
      </p:sp>
    </p:spTree>
    <p:extLst>
      <p:ext uri="{BB962C8B-B14F-4D97-AF65-F5344CB8AC3E}">
        <p14:creationId xmlns:p14="http://schemas.microsoft.com/office/powerpoint/2010/main" val="327122849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CÁC KIẾN THỨC Y KHOA (</a:t>
            </a:r>
            <a:r>
              <a:rPr lang="en-US" altLang="vi-VN" sz="3600" b="1" err="1" smtClean="0">
                <a:solidFill>
                  <a:srgbClr val="7F7F7F"/>
                </a:solidFill>
                <a:latin typeface="Times New Roman" panose="02020603050405020304" pitchFamily="18" charset="0"/>
                <a:cs typeface="Times New Roman" panose="02020603050405020304" pitchFamily="18" charset="0"/>
              </a:rPr>
              <a:t>tt</a:t>
            </a:r>
            <a:r>
              <a:rPr lang="en-US" altLang="vi-VN" sz="3600" b="1" smtClean="0">
                <a:solidFill>
                  <a:srgbClr val="7F7F7F"/>
                </a:solidFill>
                <a:latin typeface="Times New Roman" panose="02020603050405020304" pitchFamily="18" charset="0"/>
                <a:cs typeface="Times New Roman" panose="02020603050405020304" pitchFamily="18" charset="0"/>
              </a:rPr>
              <a:t>)</a:t>
            </a:r>
            <a:endParaRPr lang="en-US" altLang="vi-VN" sz="3600" b="1">
              <a:solidFill>
                <a:srgbClr val="7F7F7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697230" lvl="1" indent="-457200">
              <a:buFont typeface="Arial" panose="020B0604020202020204" pitchFamily="34" charset="0"/>
              <a:buChar char="•"/>
            </a:pPr>
            <a:r>
              <a:rPr lang="en-US" b="1" i="1" err="1" smtClean="0">
                <a:latin typeface="Times New Roman" panose="02020603050405020304" pitchFamily="18" charset="0"/>
                <a:cs typeface="Times New Roman" panose="02020603050405020304" pitchFamily="18" charset="0"/>
              </a:rPr>
              <a:t>Công</a:t>
            </a:r>
            <a:r>
              <a:rPr lang="en-US" b="1" i="1" smtClean="0">
                <a:latin typeface="Times New Roman" panose="02020603050405020304" pitchFamily="18" charset="0"/>
                <a:cs typeface="Times New Roman" panose="02020603050405020304" pitchFamily="18" charset="0"/>
              </a:rPr>
              <a:t> </a:t>
            </a:r>
            <a:r>
              <a:rPr lang="en-US" b="1" i="1" err="1">
                <a:latin typeface="Times New Roman" panose="02020603050405020304" pitchFamily="18" charset="0"/>
                <a:cs typeface="Times New Roman" panose="02020603050405020304" pitchFamily="18" charset="0"/>
              </a:rPr>
              <a:t>thức</a:t>
            </a:r>
            <a:r>
              <a:rPr lang="en-US" b="1" i="1">
                <a:latin typeface="Times New Roman" panose="02020603050405020304" pitchFamily="18" charset="0"/>
                <a:cs typeface="Times New Roman" panose="02020603050405020304" pitchFamily="18" charset="0"/>
              </a:rPr>
              <a:t> </a:t>
            </a:r>
            <a:r>
              <a:rPr lang="en-US" b="1" i="1" err="1">
                <a:latin typeface="Times New Roman" panose="02020603050405020304" pitchFamily="18" charset="0"/>
                <a:cs typeface="Times New Roman" panose="02020603050405020304" pitchFamily="18" charset="0"/>
              </a:rPr>
              <a:t>tính</a:t>
            </a:r>
            <a:r>
              <a:rPr lang="en-US" b="1" i="1">
                <a:latin typeface="Times New Roman" panose="02020603050405020304" pitchFamily="18" charset="0"/>
                <a:cs typeface="Times New Roman" panose="02020603050405020304" pitchFamily="18" charset="0"/>
              </a:rPr>
              <a:t> BMR (Basal Metabolic Rate</a:t>
            </a:r>
            <a:r>
              <a:rPr lang="en-US" b="1" i="1" smtClean="0">
                <a:latin typeface="Times New Roman" panose="02020603050405020304" pitchFamily="18" charset="0"/>
                <a:cs typeface="Times New Roman" panose="02020603050405020304" pitchFamily="18" charset="0"/>
              </a:rPr>
              <a:t>)</a:t>
            </a:r>
          </a:p>
          <a:p>
            <a:pPr marL="240030" lvl="1" indent="0">
              <a:buNone/>
            </a:pPr>
            <a:r>
              <a:rPr lang="en-US" b="1" i="1">
                <a:latin typeface="Times New Roman" panose="02020603050405020304" pitchFamily="18" charset="0"/>
                <a:ea typeface="Calibri" panose="020F0502020204030204" pitchFamily="34" charset="0"/>
                <a:cs typeface="Times New Roman" panose="02020603050405020304" pitchFamily="18" charset="0"/>
              </a:rPr>
              <a:t>Nam giới</a:t>
            </a:r>
            <a:r>
              <a:rPr lang="en-US" i="1" smtClean="0">
                <a:latin typeface="Times New Roman" panose="02020603050405020304" pitchFamily="18" charset="0"/>
                <a:ea typeface="Calibri" panose="020F0502020204030204" pitchFamily="34" charset="0"/>
                <a:cs typeface="Times New Roman" panose="02020603050405020304" pitchFamily="18" charset="0"/>
              </a:rPr>
              <a:t>:</a:t>
            </a:r>
          </a:p>
          <a:p>
            <a:pPr marL="240030" lvl="1" indent="0">
              <a:buNone/>
            </a:pPr>
            <a:endParaRPr lang="en-US" i="1">
              <a:latin typeface="Times New Roman" panose="02020603050405020304" pitchFamily="18" charset="0"/>
              <a:cs typeface="Times New Roman" panose="02020603050405020304" pitchFamily="18" charset="0"/>
            </a:endParaRPr>
          </a:p>
          <a:p>
            <a:pPr marL="240030" lvl="1" indent="0">
              <a:buNone/>
            </a:pPr>
            <a:endParaRPr lang="en-US" i="1" smtClean="0">
              <a:latin typeface="Times New Roman" panose="02020603050405020304" pitchFamily="18" charset="0"/>
              <a:cs typeface="Times New Roman" panose="02020603050405020304" pitchFamily="18" charset="0"/>
            </a:endParaRPr>
          </a:p>
          <a:p>
            <a:pPr marL="240030" lvl="1" indent="0">
              <a:buNone/>
            </a:pPr>
            <a:endParaRPr lang="en-US" b="1" i="1" smtClean="0">
              <a:latin typeface="Times New Roman" panose="02020603050405020304" pitchFamily="18" charset="0"/>
              <a:ea typeface="Calibri" panose="020F0502020204030204" pitchFamily="34" charset="0"/>
              <a:cs typeface="Times New Roman" panose="02020603050405020304" pitchFamily="18" charset="0"/>
            </a:endParaRPr>
          </a:p>
          <a:p>
            <a:pPr marL="240030" lvl="1" indent="0">
              <a:buNone/>
            </a:pPr>
            <a:r>
              <a:rPr lang="en-US" b="1" i="1" smtClean="0">
                <a:latin typeface="Times New Roman" panose="02020603050405020304" pitchFamily="18" charset="0"/>
                <a:ea typeface="Calibri" panose="020F0502020204030204" pitchFamily="34" charset="0"/>
                <a:cs typeface="Times New Roman" panose="02020603050405020304" pitchFamily="18" charset="0"/>
              </a:rPr>
              <a:t>Nữ </a:t>
            </a:r>
            <a:r>
              <a:rPr lang="en-US" b="1" i="1">
                <a:latin typeface="Times New Roman" panose="02020603050405020304" pitchFamily="18" charset="0"/>
                <a:ea typeface="Calibri" panose="020F0502020204030204" pitchFamily="34" charset="0"/>
                <a:cs typeface="Times New Roman" panose="02020603050405020304" pitchFamily="18" charset="0"/>
              </a:rPr>
              <a:t>giới</a:t>
            </a:r>
            <a:r>
              <a:rPr lang="en-US" i="1">
                <a:latin typeface="Times New Roman" panose="02020603050405020304" pitchFamily="18" charset="0"/>
                <a:ea typeface="Calibri" panose="020F0502020204030204" pitchFamily="34"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marL="240030" lvl="1" indent="0">
              <a:buNone/>
            </a:pPr>
            <a:endParaRPr lang="en-US" smtClean="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6" name="Text Box 2"/>
          <p:cNvSpPr txBox="1">
            <a:spLocks noChangeArrowheads="1"/>
          </p:cNvSpPr>
          <p:nvPr/>
        </p:nvSpPr>
        <p:spPr bwMode="auto">
          <a:xfrm>
            <a:off x="846890" y="2667000"/>
            <a:ext cx="7450219" cy="13849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gn="just">
              <a:lnSpc>
                <a:spcPct val="150000"/>
              </a:lnSpc>
              <a:spcBef>
                <a:spcPts val="0"/>
              </a:spcBef>
              <a:spcAft>
                <a:spcPts val="600"/>
              </a:spcAft>
            </a:pPr>
            <a:r>
              <a:rPr lang="en-US" sz="2800" b="1" i="1" smtClean="0">
                <a:effectLst/>
                <a:latin typeface="Times New Roman" panose="02020603050405020304" pitchFamily="18" charset="0"/>
                <a:ea typeface="Calibri" panose="020F0502020204030204" pitchFamily="34" charset="0"/>
                <a:cs typeface="Times New Roman" panose="02020603050405020304" pitchFamily="18" charset="0"/>
              </a:rPr>
              <a:t>BMR</a:t>
            </a:r>
            <a:r>
              <a:rPr lang="en-US" sz="2800" i="1"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effectLst/>
                <a:latin typeface="Times New Roman" panose="02020603050405020304" pitchFamily="18" charset="0"/>
                <a:ea typeface="Calibri" panose="020F0502020204030204" pitchFamily="34" charset="0"/>
                <a:cs typeface="Times New Roman" panose="02020603050405020304" pitchFamily="18" charset="0"/>
              </a:rPr>
              <a:t>= [9.99 </a:t>
            </a:r>
            <a:r>
              <a:rPr lang="en-US" sz="2800" i="1" smtClean="0">
                <a:effectLst/>
                <a:latin typeface="Times New Roman" panose="02020603050405020304" pitchFamily="18" charset="0"/>
                <a:ea typeface="Calibri" panose="020F0502020204030204" pitchFamily="34" charset="0"/>
                <a:cs typeface="Times New Roman" panose="02020603050405020304" pitchFamily="18" charset="0"/>
              </a:rPr>
              <a:t>x </a:t>
            </a:r>
            <a:r>
              <a:rPr lang="en-US" sz="2800" i="1"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2800" i="1">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2800" i="1">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2800" i="1">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800" i="1">
                <a:effectLst/>
                <a:latin typeface="Times New Roman" panose="02020603050405020304" pitchFamily="18" charset="0"/>
                <a:ea typeface="Calibri" panose="020F0502020204030204" pitchFamily="34" charset="0"/>
                <a:cs typeface="Times New Roman" panose="02020603050405020304" pitchFamily="18" charset="0"/>
              </a:rPr>
              <a:t> (kg)] + [6.25 x </a:t>
            </a:r>
            <a:r>
              <a:rPr lang="en-US" sz="2800" i="1"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800" i="1">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2800" i="1">
                <a:effectLst/>
                <a:latin typeface="Times New Roman" panose="02020603050405020304" pitchFamily="18" charset="0"/>
                <a:ea typeface="Calibri" panose="020F0502020204030204" pitchFamily="34" charset="0"/>
                <a:cs typeface="Times New Roman" panose="02020603050405020304" pitchFamily="18" charset="0"/>
              </a:rPr>
              <a:t> (cm)] - [4.92 x </a:t>
            </a:r>
            <a:r>
              <a:rPr lang="en-US" sz="2800" i="1" err="1">
                <a:effectLst/>
                <a:latin typeface="Times New Roman" panose="02020603050405020304" pitchFamily="18" charset="0"/>
                <a:ea typeface="Calibri" panose="020F0502020204030204" pitchFamily="34" charset="0"/>
                <a:cs typeface="Times New Roman" panose="02020603050405020304" pitchFamily="18" charset="0"/>
              </a:rPr>
              <a:t>tuổi</a:t>
            </a:r>
            <a:r>
              <a:rPr lang="en-US" sz="2800" i="1">
                <a:effectLst/>
                <a:latin typeface="Times New Roman" panose="02020603050405020304" pitchFamily="18" charset="0"/>
                <a:ea typeface="Calibri" panose="020F0502020204030204" pitchFamily="34" charset="0"/>
                <a:cs typeface="Times New Roman" panose="02020603050405020304" pitchFamily="18" charset="0"/>
              </a:rPr>
              <a:t>] + </a:t>
            </a:r>
            <a:r>
              <a:rPr lang="en-US" sz="2800" i="1" smtClean="0">
                <a:effectLst/>
                <a:latin typeface="Times New Roman" panose="02020603050405020304" pitchFamily="18" charset="0"/>
                <a:ea typeface="Calibri" panose="020F0502020204030204" pitchFamily="34" charset="0"/>
                <a:cs typeface="Times New Roman" panose="02020603050405020304" pitchFamily="18" charset="0"/>
              </a:rPr>
              <a:t>5</a:t>
            </a:r>
            <a:endParaRPr lang="vi-VN" sz="28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D6FBA25A-569A-4074-83B7-50E09DB5201F}" type="datetime1">
              <a:rPr lang="en-US" smtClean="0"/>
              <a:t>1/23/2016</a:t>
            </a:fld>
            <a:endParaRPr lang="en-US"/>
          </a:p>
        </p:txBody>
      </p:sp>
      <p:sp>
        <p:nvSpPr>
          <p:cNvPr id="5" name="Slide Number Placeholder 4"/>
          <p:cNvSpPr>
            <a:spLocks noGrp="1"/>
          </p:cNvSpPr>
          <p:nvPr>
            <p:ph type="sldNum" sz="quarter" idx="12"/>
          </p:nvPr>
        </p:nvSpPr>
        <p:spPr/>
        <p:txBody>
          <a:bodyPr/>
          <a:lstStyle/>
          <a:p>
            <a:pPr>
              <a:defRPr/>
            </a:pPr>
            <a:fld id="{C5F87CE7-291F-43C8-A3FF-A32BDCE2A107}" type="slidenum">
              <a:rPr lang="en-US" altLang="vi-VN" smtClean="0"/>
              <a:pPr>
                <a:defRPr/>
              </a:pPr>
              <a:t>16</a:t>
            </a:fld>
            <a:endParaRPr lang="en-US" altLang="vi-VN"/>
          </a:p>
        </p:txBody>
      </p:sp>
      <p:sp>
        <p:nvSpPr>
          <p:cNvPr id="7" name="Text Box 2"/>
          <p:cNvSpPr txBox="1">
            <a:spLocks noChangeArrowheads="1"/>
          </p:cNvSpPr>
          <p:nvPr/>
        </p:nvSpPr>
        <p:spPr bwMode="auto">
          <a:xfrm>
            <a:off x="846890" y="4741168"/>
            <a:ext cx="7450219" cy="13849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gn="just">
              <a:lnSpc>
                <a:spcPct val="150000"/>
              </a:lnSpc>
              <a:spcBef>
                <a:spcPts val="0"/>
              </a:spcBef>
              <a:spcAft>
                <a:spcPts val="600"/>
              </a:spcAft>
            </a:pPr>
            <a:r>
              <a:rPr lang="en-US" sz="2800" b="1" i="1" smtClean="0">
                <a:effectLst/>
                <a:latin typeface="Times New Roman" panose="02020603050405020304" pitchFamily="18" charset="0"/>
                <a:ea typeface="Calibri" panose="020F0502020204030204" pitchFamily="34" charset="0"/>
                <a:cs typeface="Times New Roman" panose="02020603050405020304" pitchFamily="18" charset="0"/>
              </a:rPr>
              <a:t>BMR</a:t>
            </a:r>
            <a:r>
              <a:rPr lang="en-US" sz="2800" i="1"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effectLst/>
                <a:latin typeface="Times New Roman" panose="02020603050405020304" pitchFamily="18" charset="0"/>
                <a:ea typeface="Calibri" panose="020F0502020204030204" pitchFamily="34" charset="0"/>
                <a:cs typeface="Times New Roman" panose="02020603050405020304" pitchFamily="18" charset="0"/>
              </a:rPr>
              <a:t>= [9.99 x </a:t>
            </a:r>
            <a:r>
              <a:rPr lang="en-US" sz="2800" i="1"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2800" i="1">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2800" i="1">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2800" i="1">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800" i="1">
                <a:effectLst/>
                <a:latin typeface="Times New Roman" panose="02020603050405020304" pitchFamily="18" charset="0"/>
                <a:ea typeface="Calibri" panose="020F0502020204030204" pitchFamily="34" charset="0"/>
                <a:cs typeface="Times New Roman" panose="02020603050405020304" pitchFamily="18" charset="0"/>
              </a:rPr>
              <a:t> (kg)] + [6.25x </a:t>
            </a:r>
            <a:r>
              <a:rPr lang="en-US" sz="2800" i="1"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800" i="1">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2800" i="1">
                <a:effectLst/>
                <a:latin typeface="Times New Roman" panose="02020603050405020304" pitchFamily="18" charset="0"/>
                <a:ea typeface="Calibri" panose="020F0502020204030204" pitchFamily="34" charset="0"/>
                <a:cs typeface="Times New Roman" panose="02020603050405020304" pitchFamily="18" charset="0"/>
              </a:rPr>
              <a:t> (cm)] - [4.92 x </a:t>
            </a:r>
            <a:r>
              <a:rPr lang="en-US" sz="2800" i="1" err="1">
                <a:effectLst/>
                <a:latin typeface="Times New Roman" panose="02020603050405020304" pitchFamily="18" charset="0"/>
                <a:ea typeface="Calibri" panose="020F0502020204030204" pitchFamily="34" charset="0"/>
                <a:cs typeface="Times New Roman" panose="02020603050405020304" pitchFamily="18" charset="0"/>
              </a:rPr>
              <a:t>tuổi</a:t>
            </a:r>
            <a:r>
              <a:rPr lang="en-US" sz="2800" i="1">
                <a:effectLst/>
                <a:latin typeface="Times New Roman" panose="02020603050405020304" pitchFamily="18" charset="0"/>
                <a:ea typeface="Calibri" panose="020F0502020204030204" pitchFamily="34" charset="0"/>
                <a:cs typeface="Times New Roman" panose="02020603050405020304" pitchFamily="18" charset="0"/>
              </a:rPr>
              <a:t>] – 161</a:t>
            </a:r>
            <a:endParaRPr lang="vi-VN" sz="2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006128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Google Fitness API</a:t>
            </a:r>
            <a:endParaRPr lang="en-US" altLang="vi-VN" sz="3600" b="1">
              <a:solidFill>
                <a:srgbClr val="7F7F7F"/>
              </a:solidFill>
              <a:latin typeface="Times New Roman" panose="02020603050405020304" pitchFamily="18" charset="0"/>
              <a:cs typeface="Times New Roman" panose="02020603050405020304" pitchFamily="18" charset="0"/>
            </a:endParaRPr>
          </a:p>
        </p:txBody>
      </p:sp>
      <p:pic>
        <p:nvPicPr>
          <p:cNvPr id="5" name="Picture 4" descr="Google F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8938"/>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developers.google.com/fit/images/arch-g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284" y="1303338"/>
            <a:ext cx="7161432" cy="5393518"/>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pPr>
              <a:defRPr/>
            </a:pPr>
            <a:fld id="{7D0FFA2E-2C9B-47F8-800C-D1A388FD4AF1}" type="datetime1">
              <a:rPr lang="en-US" smtClean="0"/>
              <a:t>1/23/2016</a:t>
            </a:fld>
            <a:endParaRPr lang="en-US"/>
          </a:p>
        </p:txBody>
      </p:sp>
      <p:sp>
        <p:nvSpPr>
          <p:cNvPr id="9" name="Slide Number Placeholder 8"/>
          <p:cNvSpPr>
            <a:spLocks noGrp="1"/>
          </p:cNvSpPr>
          <p:nvPr>
            <p:ph type="sldNum" sz="quarter" idx="12"/>
          </p:nvPr>
        </p:nvSpPr>
        <p:spPr/>
        <p:txBody>
          <a:bodyPr/>
          <a:lstStyle/>
          <a:p>
            <a:pPr>
              <a:defRPr/>
            </a:pPr>
            <a:fld id="{C5F87CE7-291F-43C8-A3FF-A32BDCE2A107}" type="slidenum">
              <a:rPr lang="en-US" altLang="vi-VN" smtClean="0"/>
              <a:pPr>
                <a:defRPr/>
              </a:pPr>
              <a:t>17</a:t>
            </a:fld>
            <a:endParaRPr lang="en-US" altLang="vi-VN"/>
          </a:p>
        </p:txBody>
      </p:sp>
    </p:spTree>
    <p:extLst>
      <p:ext uri="{BB962C8B-B14F-4D97-AF65-F5344CB8AC3E}">
        <p14:creationId xmlns:p14="http://schemas.microsoft.com/office/powerpoint/2010/main" val="39442353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Android </a:t>
            </a:r>
            <a:r>
              <a:rPr lang="en-US" altLang="vi-VN" sz="3600" b="1">
                <a:solidFill>
                  <a:srgbClr val="7F7F7F"/>
                </a:solidFill>
                <a:latin typeface="Times New Roman" panose="02020603050405020304" pitchFamily="18" charset="0"/>
                <a:cs typeface="Times New Roman" panose="02020603050405020304" pitchFamily="18" charset="0"/>
              </a:rPr>
              <a:t>API</a:t>
            </a:r>
          </a:p>
        </p:txBody>
      </p:sp>
      <p:sp>
        <p:nvSpPr>
          <p:cNvPr id="8" name="Date Placeholder 7"/>
          <p:cNvSpPr>
            <a:spLocks noGrp="1"/>
          </p:cNvSpPr>
          <p:nvPr>
            <p:ph type="dt" sz="half" idx="10"/>
          </p:nvPr>
        </p:nvSpPr>
        <p:spPr/>
        <p:txBody>
          <a:bodyPr/>
          <a:lstStyle/>
          <a:p>
            <a:pPr>
              <a:defRPr/>
            </a:pPr>
            <a:fld id="{7D0FFA2E-2C9B-47F8-800C-D1A388FD4AF1}" type="datetime1">
              <a:rPr lang="en-US" smtClean="0"/>
              <a:t>1/23/2016</a:t>
            </a:fld>
            <a:endParaRPr lang="en-US"/>
          </a:p>
        </p:txBody>
      </p:sp>
      <p:sp>
        <p:nvSpPr>
          <p:cNvPr id="9" name="Slide Number Placeholder 8"/>
          <p:cNvSpPr>
            <a:spLocks noGrp="1"/>
          </p:cNvSpPr>
          <p:nvPr>
            <p:ph type="sldNum" sz="quarter" idx="12"/>
          </p:nvPr>
        </p:nvSpPr>
        <p:spPr/>
        <p:txBody>
          <a:bodyPr/>
          <a:lstStyle/>
          <a:p>
            <a:pPr>
              <a:defRPr/>
            </a:pPr>
            <a:fld id="{C5F87CE7-291F-43C8-A3FF-A32BDCE2A107}" type="slidenum">
              <a:rPr lang="en-US" altLang="vi-VN" smtClean="0"/>
              <a:pPr>
                <a:defRPr/>
              </a:pPr>
              <a:t>18</a:t>
            </a:fld>
            <a:endParaRPr lang="en-US" altLang="vi-VN"/>
          </a:p>
        </p:txBody>
      </p:sp>
      <p:pic>
        <p:nvPicPr>
          <p:cNvPr id="10" name="Picture 2" descr="Google Fit diagra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43593" y="1163280"/>
            <a:ext cx="4861810" cy="5580680"/>
          </a:xfrm>
          <a:prstGeom prst="rect">
            <a:avLst/>
          </a:prstGeom>
          <a:noFill/>
          <a:effectLst>
            <a:outerShdw blurRad="50800" dist="50800" dir="54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5150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vi-VN" sz="3600" b="1" err="1">
                <a:solidFill>
                  <a:srgbClr val="7F7F7F"/>
                </a:solidFill>
                <a:latin typeface="Times New Roman" panose="02020603050405020304" pitchFamily="18" charset="0"/>
                <a:cs typeface="Times New Roman" panose="02020603050405020304" pitchFamily="18" charset="0"/>
              </a:rPr>
              <a:t>Phân</a:t>
            </a:r>
            <a:r>
              <a:rPr lang="en-US" altLang="vi-VN" sz="3600" b="1">
                <a:solidFill>
                  <a:srgbClr val="7F7F7F"/>
                </a:solidFill>
                <a:latin typeface="Times New Roman" panose="02020603050405020304" pitchFamily="18" charset="0"/>
                <a:cs typeface="Times New Roman" panose="02020603050405020304" pitchFamily="18" charset="0"/>
              </a:rPr>
              <a:t> </a:t>
            </a:r>
            <a:r>
              <a:rPr lang="en-US" altLang="vi-VN" sz="3600" b="1" err="1">
                <a:solidFill>
                  <a:srgbClr val="7F7F7F"/>
                </a:solidFill>
                <a:latin typeface="Times New Roman" panose="02020603050405020304" pitchFamily="18" charset="0"/>
                <a:cs typeface="Times New Roman" panose="02020603050405020304" pitchFamily="18" charset="0"/>
              </a:rPr>
              <a:t>loại</a:t>
            </a:r>
            <a:r>
              <a:rPr lang="en-US" altLang="vi-VN" sz="3600" b="1">
                <a:solidFill>
                  <a:srgbClr val="7F7F7F"/>
                </a:solidFill>
                <a:latin typeface="Times New Roman" panose="02020603050405020304" pitchFamily="18" charset="0"/>
                <a:cs typeface="Times New Roman" panose="02020603050405020304" pitchFamily="18" charset="0"/>
              </a:rPr>
              <a:t> Android </a:t>
            </a:r>
            <a:r>
              <a:rPr lang="en-US" altLang="vi-VN" sz="3600" b="1" smtClean="0">
                <a:solidFill>
                  <a:srgbClr val="7F7F7F"/>
                </a:solidFill>
                <a:latin typeface="Times New Roman" panose="02020603050405020304" pitchFamily="18" charset="0"/>
                <a:cs typeface="Times New Roman" panose="02020603050405020304" pitchFamily="18" charset="0"/>
              </a:rPr>
              <a:t>API</a:t>
            </a:r>
            <a:endParaRPr lang="en-US" altLang="vi-VN" sz="3600" b="1">
              <a:solidFill>
                <a:srgbClr val="7F7F7F"/>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pPr>
              <a:defRPr/>
            </a:pPr>
            <a:fld id="{7D0FFA2E-2C9B-47F8-800C-D1A388FD4AF1}" type="datetime1">
              <a:rPr lang="en-US" smtClean="0"/>
              <a:t>1/23/2016</a:t>
            </a:fld>
            <a:endParaRPr lang="en-US"/>
          </a:p>
        </p:txBody>
      </p:sp>
      <p:sp>
        <p:nvSpPr>
          <p:cNvPr id="9" name="Slide Number Placeholder 8"/>
          <p:cNvSpPr>
            <a:spLocks noGrp="1"/>
          </p:cNvSpPr>
          <p:nvPr>
            <p:ph type="sldNum" sz="quarter" idx="12"/>
          </p:nvPr>
        </p:nvSpPr>
        <p:spPr/>
        <p:txBody>
          <a:bodyPr/>
          <a:lstStyle/>
          <a:p>
            <a:pPr>
              <a:defRPr/>
            </a:pPr>
            <a:fld id="{C5F87CE7-291F-43C8-A3FF-A32BDCE2A107}" type="slidenum">
              <a:rPr lang="en-US" altLang="vi-VN" smtClean="0"/>
              <a:pPr>
                <a:defRPr/>
              </a:pPr>
              <a:t>19</a:t>
            </a:fld>
            <a:endParaRPr lang="en-US" altLang="vi-VN"/>
          </a:p>
        </p:txBody>
      </p:sp>
      <p:pic>
        <p:nvPicPr>
          <p:cNvPr id="7" name="Picture 4" descr="Which APIs to use?&#10;Use APIs based on what you want to accomplish&#10;• To record fitness data, use the Recording API to&#10;create..."/>
          <p:cNvPicPr>
            <a:picLocks noChangeAspect="1" noChangeArrowheads="1"/>
          </p:cNvPicPr>
          <p:nvPr/>
        </p:nvPicPr>
        <p:blipFill rotWithShape="1">
          <a:blip r:embed="rId3">
            <a:extLst>
              <a:ext uri="{28A0092B-C50C-407E-A947-70E740481C1C}">
                <a14:useLocalDpi xmlns:a14="http://schemas.microsoft.com/office/drawing/2010/main" val="0"/>
              </a:ext>
            </a:extLst>
          </a:blip>
          <a:srcRect l="12189" t="10898" r="12575" b="1739"/>
          <a:stretch/>
        </p:blipFill>
        <p:spPr bwMode="auto">
          <a:xfrm>
            <a:off x="1409700" y="1177586"/>
            <a:ext cx="6324600" cy="543130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2400300" y="1066800"/>
            <a:ext cx="5295900" cy="5640594"/>
            <a:chOff x="2400300" y="1066800"/>
            <a:chExt cx="5295900" cy="5640594"/>
          </a:xfrm>
        </p:grpSpPr>
        <p:sp>
          <p:nvSpPr>
            <p:cNvPr id="3" name="Oval 2"/>
            <p:cNvSpPr/>
            <p:nvPr/>
          </p:nvSpPr>
          <p:spPr>
            <a:xfrm>
              <a:off x="5524500" y="2590800"/>
              <a:ext cx="2171700" cy="2133600"/>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p:cNvSpPr/>
            <p:nvPr/>
          </p:nvSpPr>
          <p:spPr>
            <a:xfrm>
              <a:off x="2400300" y="4724400"/>
              <a:ext cx="2171700" cy="1982994"/>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Oval 11"/>
            <p:cNvSpPr/>
            <p:nvPr/>
          </p:nvSpPr>
          <p:spPr>
            <a:xfrm>
              <a:off x="3352800" y="1066800"/>
              <a:ext cx="2209800" cy="2059194"/>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5759656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457200" y="274638"/>
            <a:ext cx="8229600" cy="1143000"/>
          </a:xfrm>
        </p:spPr>
        <p:txBody>
          <a:bodyPr>
            <a:noAutofit/>
          </a:bodyPr>
          <a:lstStyle/>
          <a:p>
            <a:pPr algn="ctr"/>
            <a:r>
              <a:rPr lang="en-US" sz="2000" smtClean="0">
                <a:latin typeface="Times New Roman" panose="02020603050405020304" pitchFamily="18" charset="0"/>
                <a:cs typeface="Times New Roman" panose="02020603050405020304" pitchFamily="18" charset="0"/>
              </a:rPr>
              <a:t>ĐẠI HỌC QUỐC GIA TPHCM</a:t>
            </a:r>
            <a:br>
              <a:rPr lang="en-US" sz="2000" smtClean="0">
                <a:latin typeface="Times New Roman" panose="02020603050405020304" pitchFamily="18" charset="0"/>
                <a:cs typeface="Times New Roman" panose="02020603050405020304" pitchFamily="18" charset="0"/>
              </a:rPr>
            </a:br>
            <a:r>
              <a:rPr lang="en-US" sz="2400" smtClean="0">
                <a:latin typeface="Times New Roman" panose="02020603050405020304" pitchFamily="18" charset="0"/>
                <a:cs typeface="Times New Roman" panose="02020603050405020304" pitchFamily="18" charset="0"/>
              </a:rPr>
              <a:t>TRƯỜNG ĐH CÔNG NGHỆ THÔNG TIN</a:t>
            </a:r>
            <a:br>
              <a:rPr lang="en-US" sz="2400" smtClean="0">
                <a:latin typeface="Times New Roman" panose="02020603050405020304" pitchFamily="18" charset="0"/>
                <a:cs typeface="Times New Roman" panose="02020603050405020304" pitchFamily="18" charset="0"/>
              </a:rPr>
            </a:br>
            <a:r>
              <a:rPr lang="en-US" sz="2400" smtClean="0">
                <a:latin typeface="Times New Roman" panose="02020603050405020304" pitchFamily="18" charset="0"/>
                <a:cs typeface="Times New Roman" panose="02020603050405020304" pitchFamily="18" charset="0"/>
              </a:rPr>
              <a:t>KHOA CÔNG NGHỆ PHẦN MỀM</a:t>
            </a:r>
            <a:endParaRPr lang="vi-VN" sz="2400">
              <a:latin typeface="Times New Roman" panose="02020603050405020304" pitchFamily="18" charset="0"/>
              <a:cs typeface="Times New Roman" panose="02020603050405020304" pitchFamily="18" charset="0"/>
            </a:endParaRPr>
          </a:p>
        </p:txBody>
      </p:sp>
      <p:pic>
        <p:nvPicPr>
          <p:cNvPr id="7" name="Picture 2" descr="http://www.itc.edu.vn/Data/Sites/1/media/phong_qlkh_cntt/logo-ui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330210"/>
            <a:ext cx="1314151" cy="108742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4"/>
          <p:cNvSpPr>
            <a:spLocks noGrp="1"/>
          </p:cNvSpPr>
          <p:nvPr>
            <p:ph idx="1"/>
          </p:nvPr>
        </p:nvSpPr>
        <p:spPr>
          <a:xfrm>
            <a:off x="457200" y="1600201"/>
            <a:ext cx="8229600" cy="2514600"/>
          </a:xfrm>
        </p:spPr>
        <p:txBody>
          <a:bodyPr>
            <a:normAutofit/>
          </a:bodyPr>
          <a:lstStyle/>
          <a:p>
            <a:pPr marL="0" indent="0">
              <a:buNone/>
            </a:pPr>
            <a:r>
              <a:rPr lang="en-US" sz="2400" smtClean="0">
                <a:latin typeface="Times New Roman" panose="02020603050405020304" pitchFamily="18" charset="0"/>
                <a:cs typeface="Times New Roman" panose="02020603050405020304" pitchFamily="18" charset="0"/>
              </a:rPr>
              <a:t>ĐỀ TÀI: </a:t>
            </a:r>
          </a:p>
          <a:p>
            <a:pPr marL="0" indent="0" algn="ctr">
              <a:buNone/>
            </a:pPr>
            <a:r>
              <a:rPr lang="en-US" sz="3900" smtClean="0">
                <a:solidFill>
                  <a:srgbClr val="0070C0"/>
                </a:solidFill>
                <a:latin typeface="Times New Roman" panose="02020603050405020304" pitchFamily="18" charset="0"/>
                <a:cs typeface="Times New Roman" panose="02020603050405020304" pitchFamily="18" charset="0"/>
              </a:rPr>
              <a:t>XÂY DỰNG ỨNG DỤNG CẢNH BÁO SỨC KHỎE DỰA TRÊN SMARTBAND.</a:t>
            </a:r>
          </a:p>
          <a:p>
            <a:pPr marL="0" indent="0">
              <a:buNone/>
            </a:pPr>
            <a:endParaRPr lang="en-US" sz="2600" i="1" smtClean="0">
              <a:solidFill>
                <a:srgbClr val="FF0000"/>
              </a:solidFill>
              <a:latin typeface="Times New Roman" panose="02020603050405020304" pitchFamily="18" charset="0"/>
              <a:cs typeface="Times New Roman" panose="02020603050405020304" pitchFamily="18" charset="0"/>
            </a:endParaRPr>
          </a:p>
        </p:txBody>
      </p:sp>
      <p:sp>
        <p:nvSpPr>
          <p:cNvPr id="10" name="Date Placeholder 9"/>
          <p:cNvSpPr>
            <a:spLocks noGrp="1"/>
          </p:cNvSpPr>
          <p:nvPr>
            <p:ph type="dt" sz="half" idx="10"/>
          </p:nvPr>
        </p:nvSpPr>
        <p:spPr/>
        <p:txBody>
          <a:bodyPr/>
          <a:lstStyle/>
          <a:p>
            <a:pPr>
              <a:defRPr/>
            </a:pPr>
            <a:fld id="{12612E00-9ECA-49F3-9865-96DCB7693A06}" type="datetime1">
              <a:rPr lang="en-US" smtClean="0"/>
              <a:t>1/23/2016</a:t>
            </a:fld>
            <a:endParaRPr lang="en-US"/>
          </a:p>
        </p:txBody>
      </p:sp>
      <p:sp>
        <p:nvSpPr>
          <p:cNvPr id="11" name="Slide Number Placeholder 10"/>
          <p:cNvSpPr>
            <a:spLocks noGrp="1"/>
          </p:cNvSpPr>
          <p:nvPr>
            <p:ph type="sldNum" sz="quarter" idx="12"/>
          </p:nvPr>
        </p:nvSpPr>
        <p:spPr/>
        <p:txBody>
          <a:bodyPr/>
          <a:lstStyle/>
          <a:p>
            <a:pPr>
              <a:defRPr/>
            </a:pPr>
            <a:fld id="{C5F87CE7-291F-43C8-A3FF-A32BDCE2A107}" type="slidenum">
              <a:rPr lang="en-US" altLang="vi-VN" smtClean="0"/>
              <a:pPr>
                <a:defRPr/>
              </a:pPr>
              <a:t>2</a:t>
            </a:fld>
            <a:endParaRPr lang="en-US" altLang="vi-V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4327634"/>
            <a:ext cx="1600200" cy="1600200"/>
          </a:xfrm>
          <a:prstGeom prst="rect">
            <a:avLst/>
          </a:prstGeom>
          <a:ln>
            <a:noFill/>
          </a:ln>
          <a:effectLst>
            <a:outerShdw blurRad="152400" dist="317500" dir="5400000" sx="90000" sy="-19000" rotWithShape="0">
              <a:prstClr val="black">
                <a:alpha val="15000"/>
              </a:prstClr>
            </a:outerShdw>
            <a:reflection blurRad="6350" stA="50000" endA="300" endPos="90000" dist="50800" dir="5400000" sy="-100000" algn="bl" rotWithShape="0"/>
          </a:effectLst>
        </p:spPr>
      </p:pic>
      <p:sp>
        <p:nvSpPr>
          <p:cNvPr id="3" name="Rectangle 2"/>
          <p:cNvSpPr/>
          <p:nvPr/>
        </p:nvSpPr>
        <p:spPr>
          <a:xfrm>
            <a:off x="914400" y="4327634"/>
            <a:ext cx="6019800" cy="1877437"/>
          </a:xfrm>
          <a:prstGeom prst="rect">
            <a:avLst/>
          </a:prstGeom>
        </p:spPr>
        <p:txBody>
          <a:bodyPr wrap="square">
            <a:spAutoFit/>
          </a:bodyPr>
          <a:lstStyle/>
          <a:p>
            <a:pPr marL="0" indent="0">
              <a:buNone/>
            </a:pPr>
            <a:r>
              <a:rPr lang="en-US" sz="2800" i="1">
                <a:solidFill>
                  <a:srgbClr val="FF0000"/>
                </a:solidFill>
                <a:latin typeface="Times New Roman" panose="02020603050405020304" pitchFamily="18" charset="0"/>
                <a:cs typeface="Times New Roman" panose="02020603050405020304" pitchFamily="18" charset="0"/>
              </a:rPr>
              <a:t>GVHD: </a:t>
            </a:r>
            <a:r>
              <a:rPr lang="en-US" sz="2800" err="1">
                <a:solidFill>
                  <a:srgbClr val="FF0000"/>
                </a:solidFill>
                <a:latin typeface="Times New Roman" panose="02020603050405020304" pitchFamily="18" charset="0"/>
                <a:cs typeface="Times New Roman" panose="02020603050405020304" pitchFamily="18" charset="0"/>
              </a:rPr>
              <a:t>ThS</a:t>
            </a:r>
            <a:r>
              <a:rPr lang="en-US" sz="2800">
                <a:solidFill>
                  <a:srgbClr val="FF0000"/>
                </a:solidFill>
                <a:latin typeface="Times New Roman" panose="02020603050405020304" pitchFamily="18" charset="0"/>
                <a:cs typeface="Times New Roman" panose="02020603050405020304" pitchFamily="18" charset="0"/>
              </a:rPr>
              <a:t>. </a:t>
            </a:r>
            <a:r>
              <a:rPr lang="en-US" sz="2800" err="1">
                <a:solidFill>
                  <a:srgbClr val="FF0000"/>
                </a:solidFill>
                <a:latin typeface="Times New Roman" panose="02020603050405020304" pitchFamily="18" charset="0"/>
                <a:cs typeface="Times New Roman" panose="02020603050405020304" pitchFamily="18" charset="0"/>
              </a:rPr>
              <a:t>Trần</a:t>
            </a:r>
            <a:r>
              <a:rPr lang="en-US" sz="2800">
                <a:solidFill>
                  <a:srgbClr val="FF0000"/>
                </a:solidFill>
                <a:latin typeface="Times New Roman" panose="02020603050405020304" pitchFamily="18" charset="0"/>
                <a:cs typeface="Times New Roman" panose="02020603050405020304" pitchFamily="18" charset="0"/>
              </a:rPr>
              <a:t> Anh </a:t>
            </a:r>
            <a:r>
              <a:rPr lang="en-US" sz="2800" err="1">
                <a:solidFill>
                  <a:srgbClr val="FF0000"/>
                </a:solidFill>
                <a:latin typeface="Times New Roman" panose="02020603050405020304" pitchFamily="18" charset="0"/>
                <a:cs typeface="Times New Roman" panose="02020603050405020304" pitchFamily="18" charset="0"/>
              </a:rPr>
              <a:t>Dũng</a:t>
            </a:r>
            <a:endParaRPr lang="en-US" sz="2800">
              <a:solidFill>
                <a:srgbClr val="FF0000"/>
              </a:solidFill>
              <a:latin typeface="Times New Roman" panose="02020603050405020304" pitchFamily="18" charset="0"/>
              <a:cs typeface="Times New Roman" panose="02020603050405020304" pitchFamily="18" charset="0"/>
            </a:endParaRPr>
          </a:p>
          <a:p>
            <a:pPr marL="0" indent="0">
              <a:buNone/>
            </a:pPr>
            <a:r>
              <a:rPr lang="en-US" sz="2800" i="1">
                <a:latin typeface="Times New Roman" panose="02020603050405020304" pitchFamily="18" charset="0"/>
                <a:cs typeface="Times New Roman" panose="02020603050405020304" pitchFamily="18" charset="0"/>
              </a:rPr>
              <a:t>SVTH:</a:t>
            </a:r>
          </a:p>
          <a:p>
            <a:pPr marL="457200" indent="-457200">
              <a:buFont typeface="Arial" panose="020B0604020202020204" pitchFamily="34" charset="0"/>
              <a:buChar char="•"/>
            </a:pPr>
            <a:r>
              <a:rPr lang="en-US" sz="2800" err="1">
                <a:latin typeface="Times New Roman" panose="02020603050405020304" pitchFamily="18" charset="0"/>
                <a:cs typeface="Times New Roman" panose="02020603050405020304" pitchFamily="18" charset="0"/>
              </a:rPr>
              <a:t>Võ</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Văn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Tịnh</a:t>
            </a:r>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11520415.</a:t>
            </a:r>
          </a:p>
          <a:p>
            <a:pPr marL="457200" indent="-457200">
              <a:buFont typeface="Arial" panose="020B0604020202020204" pitchFamily="34" charset="0"/>
              <a:buChar char="•"/>
            </a:pPr>
            <a:r>
              <a:rPr lang="en-US" sz="2800" err="1">
                <a:latin typeface="Times New Roman" panose="02020603050405020304" pitchFamily="18" charset="0"/>
                <a:cs typeface="Times New Roman" panose="02020603050405020304" pitchFamily="18" charset="0"/>
              </a:rPr>
              <a:t>Phạm</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Văn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Trung</a:t>
            </a:r>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11520438.</a:t>
            </a:r>
            <a:endParaRPr lang="vi-V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3165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vi-VN" altLang="vi-VN" sz="3600" b="1" smtClean="0">
                <a:solidFill>
                  <a:srgbClr val="7F7F7F"/>
                </a:solidFill>
                <a:cs typeface="Times New Roman" panose="02020603050405020304" pitchFamily="18" charset="0"/>
              </a:rPr>
              <a:t>MỘT SỐ THƯ VIỆN SỬ DỤNG</a:t>
            </a:r>
            <a:endParaRPr lang="en-US" altLang="vi-VN" sz="3600" b="1">
              <a:solidFill>
                <a:srgbClr val="7F7F7F"/>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pPr>
              <a:defRPr/>
            </a:pPr>
            <a:fld id="{7D0FFA2E-2C9B-47F8-800C-D1A388FD4AF1}" type="datetime1">
              <a:rPr lang="en-US" smtClean="0"/>
              <a:t>1/23/2016</a:t>
            </a:fld>
            <a:endParaRPr lang="en-US"/>
          </a:p>
        </p:txBody>
      </p:sp>
      <p:sp>
        <p:nvSpPr>
          <p:cNvPr id="9" name="Slide Number Placeholder 8"/>
          <p:cNvSpPr>
            <a:spLocks noGrp="1"/>
          </p:cNvSpPr>
          <p:nvPr>
            <p:ph type="sldNum" sz="quarter" idx="12"/>
          </p:nvPr>
        </p:nvSpPr>
        <p:spPr/>
        <p:txBody>
          <a:bodyPr/>
          <a:lstStyle/>
          <a:p>
            <a:pPr>
              <a:defRPr/>
            </a:pPr>
            <a:fld id="{C5F87CE7-291F-43C8-A3FF-A32BDCE2A107}" type="slidenum">
              <a:rPr lang="en-US" altLang="vi-VN" smtClean="0"/>
              <a:pPr>
                <a:defRPr/>
              </a:pPr>
              <a:t>20</a:t>
            </a:fld>
            <a:endParaRPr lang="en-US" altLang="vi-VN"/>
          </a:p>
        </p:txBody>
      </p:sp>
      <p:pic>
        <p:nvPicPr>
          <p:cNvPr id="7" name="Picture 2" descr="alt ta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104340" y="1905657"/>
            <a:ext cx="2972919" cy="125074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10" name="Group 9"/>
          <p:cNvGrpSpPr/>
          <p:nvPr/>
        </p:nvGrpSpPr>
        <p:grpSpPr>
          <a:xfrm>
            <a:off x="4803685" y="1905657"/>
            <a:ext cx="3091759" cy="1393217"/>
            <a:chOff x="5461409" y="2497321"/>
            <a:chExt cx="2754321" cy="1269504"/>
          </a:xfrm>
        </p:grpSpPr>
        <p:pic>
          <p:nvPicPr>
            <p:cNvPr id="11" name="Picture 4" descr="ORMLite 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409" y="2497321"/>
              <a:ext cx="2754321" cy="72714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12" name="Rectangle 11"/>
            <p:cNvSpPr/>
            <p:nvPr/>
          </p:nvSpPr>
          <p:spPr>
            <a:xfrm>
              <a:off x="6148316" y="3305160"/>
              <a:ext cx="1380506" cy="461665"/>
            </a:xfrm>
            <a:prstGeom prst="rect">
              <a:avLst/>
            </a:prstGeom>
          </p:spPr>
          <p:txBody>
            <a:bodyPr wrap="none">
              <a:spAutoFit/>
            </a:bodyPr>
            <a:lstStyle/>
            <a:p>
              <a:r>
                <a:rPr lang="en-US" sz="2400" err="1" smtClean="0">
                  <a:latin typeface="+mj-lt"/>
                </a:rPr>
                <a:t>ORMLite</a:t>
              </a:r>
              <a:endParaRPr lang="vi-VN" sz="2400">
                <a:latin typeface="+mj-lt"/>
              </a:endParaRPr>
            </a:p>
          </p:txBody>
        </p:sp>
      </p:grpSp>
      <p:pic>
        <p:nvPicPr>
          <p:cNvPr id="13" name="Picture 12" descr="http://www.programmableweb.com/sites/default/files/styles/article_profile_150x150/public/resource/SendGrid_1.png?itok=IJrLTSG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5104" y="3800993"/>
            <a:ext cx="2151389" cy="191077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14" name="Group 13"/>
          <p:cNvGrpSpPr/>
          <p:nvPr/>
        </p:nvGrpSpPr>
        <p:grpSpPr>
          <a:xfrm>
            <a:off x="5052023" y="3693910"/>
            <a:ext cx="2595081" cy="2662440"/>
            <a:chOff x="5690170" y="4101423"/>
            <a:chExt cx="2311851" cy="2426025"/>
          </a:xfrm>
        </p:grpSpPr>
        <p:pic>
          <p:nvPicPr>
            <p:cNvPr id="15" name="Picture 18" descr="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2691" y="4101423"/>
              <a:ext cx="1806812" cy="180681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16" name="Rectangle 15"/>
            <p:cNvSpPr/>
            <p:nvPr/>
          </p:nvSpPr>
          <p:spPr>
            <a:xfrm>
              <a:off x="5690170" y="6065783"/>
              <a:ext cx="2311851" cy="461665"/>
            </a:xfrm>
            <a:prstGeom prst="rect">
              <a:avLst/>
            </a:prstGeom>
          </p:spPr>
          <p:txBody>
            <a:bodyPr wrap="none">
              <a:spAutoFit/>
            </a:bodyPr>
            <a:lstStyle/>
            <a:p>
              <a:r>
                <a:rPr lang="vi-VN" sz="2400" err="1">
                  <a:solidFill>
                    <a:srgbClr val="333333"/>
                  </a:solidFill>
                  <a:latin typeface="+mj-lt"/>
                </a:rPr>
                <a:t>Android</a:t>
              </a:r>
              <a:r>
                <a:rPr lang="vi-VN" sz="2400">
                  <a:solidFill>
                    <a:srgbClr val="333333"/>
                  </a:solidFill>
                  <a:latin typeface="+mj-lt"/>
                </a:rPr>
                <a:t> </a:t>
              </a:r>
              <a:r>
                <a:rPr lang="vi-VN" sz="2400" err="1">
                  <a:solidFill>
                    <a:srgbClr val="333333"/>
                  </a:solidFill>
                  <a:latin typeface="+mj-lt"/>
                </a:rPr>
                <a:t>Saripaar</a:t>
              </a:r>
              <a:endParaRPr lang="vi-VN" sz="2400" i="0">
                <a:solidFill>
                  <a:srgbClr val="333333"/>
                </a:solidFill>
                <a:effectLst/>
                <a:latin typeface="+mj-lt"/>
              </a:endParaRPr>
            </a:p>
          </p:txBody>
        </p:sp>
      </p:grpSp>
    </p:spTree>
    <p:extLst>
      <p:ext uri="{BB962C8B-B14F-4D97-AF65-F5344CB8AC3E}">
        <p14:creationId xmlns:p14="http://schemas.microsoft.com/office/powerpoint/2010/main" val="140411993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ỨNG DỤNG SMARTBAND HEALTH</a:t>
            </a:r>
            <a:endParaRPr lang="en-US" altLang="vi-VN" sz="3600" b="1">
              <a:solidFill>
                <a:srgbClr val="7F7F7F"/>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pPr>
              <a:defRPr/>
            </a:pPr>
            <a:fld id="{7D0FFA2E-2C9B-47F8-800C-D1A388FD4AF1}" type="datetime1">
              <a:rPr lang="en-US" smtClean="0"/>
              <a:t>1/23/2016</a:t>
            </a:fld>
            <a:endParaRPr lang="en-US"/>
          </a:p>
        </p:txBody>
      </p:sp>
      <p:sp>
        <p:nvSpPr>
          <p:cNvPr id="9" name="Slide Number Placeholder 8"/>
          <p:cNvSpPr>
            <a:spLocks noGrp="1"/>
          </p:cNvSpPr>
          <p:nvPr>
            <p:ph type="sldNum" sz="quarter" idx="12"/>
          </p:nvPr>
        </p:nvSpPr>
        <p:spPr/>
        <p:txBody>
          <a:bodyPr/>
          <a:lstStyle/>
          <a:p>
            <a:pPr>
              <a:defRPr/>
            </a:pPr>
            <a:fld id="{C5F87CE7-291F-43C8-A3FF-A32BDCE2A107}" type="slidenum">
              <a:rPr lang="en-US" altLang="vi-VN" smtClean="0"/>
              <a:pPr>
                <a:defRPr/>
              </a:pPr>
              <a:t>21</a:t>
            </a:fld>
            <a:endParaRPr lang="en-US" altLang="vi-VN"/>
          </a:p>
        </p:txBody>
      </p:sp>
      <p:grpSp>
        <p:nvGrpSpPr>
          <p:cNvPr id="103" name="Group 102"/>
          <p:cNvGrpSpPr/>
          <p:nvPr/>
        </p:nvGrpSpPr>
        <p:grpSpPr>
          <a:xfrm>
            <a:off x="206498" y="1114903"/>
            <a:ext cx="8937502" cy="5362097"/>
            <a:chOff x="206498" y="838200"/>
            <a:chExt cx="8937502" cy="5362097"/>
          </a:xfrm>
        </p:grpSpPr>
        <p:sp>
          <p:nvSpPr>
            <p:cNvPr id="7" name="Oval 6"/>
            <p:cNvSpPr/>
            <p:nvPr/>
          </p:nvSpPr>
          <p:spPr>
            <a:xfrm>
              <a:off x="3429000" y="990599"/>
              <a:ext cx="2209800" cy="20546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smtClean="0">
                  <a:solidFill>
                    <a:srgbClr val="FF0000"/>
                  </a:solidFill>
                  <a:latin typeface="Times New Roman" panose="02020603050405020304" pitchFamily="18" charset="0"/>
                  <a:cs typeface="Times New Roman" panose="02020603050405020304" pitchFamily="18" charset="0"/>
                </a:rPr>
                <a:t>SMARTBAND HEALTH</a:t>
              </a:r>
              <a:endParaRPr lang="en-US" sz="1600">
                <a:solidFill>
                  <a:srgbClr val="FF0000"/>
                </a:solidFill>
                <a:latin typeface="Times New Roman" panose="02020603050405020304" pitchFamily="18" charset="0"/>
                <a:cs typeface="Times New Roman" panose="02020603050405020304" pitchFamily="18" charset="0"/>
              </a:endParaRPr>
            </a:p>
          </p:txBody>
        </p:sp>
        <p:sp>
          <p:nvSpPr>
            <p:cNvPr id="10" name="Oval 9"/>
            <p:cNvSpPr/>
            <p:nvPr/>
          </p:nvSpPr>
          <p:spPr>
            <a:xfrm>
              <a:off x="568325" y="1831934"/>
              <a:ext cx="1518211" cy="146773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smtClean="0">
                  <a:solidFill>
                    <a:srgbClr val="C00000"/>
                  </a:solidFill>
                  <a:latin typeface="Times New Roman" panose="02020603050405020304" pitchFamily="18" charset="0"/>
                  <a:cs typeface="Times New Roman" panose="02020603050405020304" pitchFamily="18" charset="0"/>
                </a:rPr>
                <a:t>Cảnh báo sức khỏe - nhịp tim</a:t>
              </a:r>
              <a:endParaRPr lang="en-US">
                <a:solidFill>
                  <a:srgbClr val="C00000"/>
                </a:solidFill>
                <a:latin typeface="Times New Roman" panose="02020603050405020304" pitchFamily="18" charset="0"/>
                <a:cs typeface="Times New Roman" panose="02020603050405020304" pitchFamily="18" charset="0"/>
              </a:endParaRPr>
            </a:p>
          </p:txBody>
        </p:sp>
        <p:sp>
          <p:nvSpPr>
            <p:cNvPr id="11" name="Oval 10"/>
            <p:cNvSpPr/>
            <p:nvPr/>
          </p:nvSpPr>
          <p:spPr>
            <a:xfrm>
              <a:off x="6500580" y="2005699"/>
              <a:ext cx="1465944" cy="14478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mtClean="0">
                  <a:solidFill>
                    <a:srgbClr val="00B0F0"/>
                  </a:solidFill>
                  <a:latin typeface="Times New Roman" panose="02020603050405020304" pitchFamily="18" charset="0"/>
                  <a:cs typeface="Times New Roman" panose="02020603050405020304" pitchFamily="18" charset="0"/>
                </a:rPr>
                <a:t>Theo dõi sức khỏe</a:t>
              </a:r>
              <a:endParaRPr lang="en-US">
                <a:solidFill>
                  <a:srgbClr val="00B0F0"/>
                </a:solidFill>
                <a:latin typeface="Times New Roman" panose="02020603050405020304" pitchFamily="18" charset="0"/>
                <a:cs typeface="Times New Roman" panose="02020603050405020304" pitchFamily="18" charset="0"/>
              </a:endParaRPr>
            </a:p>
          </p:txBody>
        </p:sp>
        <p:sp>
          <p:nvSpPr>
            <p:cNvPr id="12" name="Oval 11"/>
            <p:cNvSpPr/>
            <p:nvPr/>
          </p:nvSpPr>
          <p:spPr>
            <a:xfrm>
              <a:off x="1676400" y="838200"/>
              <a:ext cx="1260929" cy="12192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smtClean="0">
                  <a:solidFill>
                    <a:srgbClr val="7428A8"/>
                  </a:solidFill>
                  <a:latin typeface="Times New Roman" panose="02020603050405020304" pitchFamily="18" charset="0"/>
                  <a:cs typeface="Times New Roman" panose="02020603050405020304" pitchFamily="18" charset="0"/>
                </a:rPr>
                <a:t>Đăng nhập/ đăng xuất</a:t>
              </a:r>
              <a:endParaRPr lang="en-US">
                <a:solidFill>
                  <a:srgbClr val="7428A8"/>
                </a:solidFill>
                <a:latin typeface="Times New Roman" panose="02020603050405020304" pitchFamily="18" charset="0"/>
                <a:cs typeface="Times New Roman" panose="02020603050405020304" pitchFamily="18" charset="0"/>
              </a:endParaRPr>
            </a:p>
          </p:txBody>
        </p:sp>
        <p:sp>
          <p:nvSpPr>
            <p:cNvPr id="13" name="Oval 12"/>
            <p:cNvSpPr/>
            <p:nvPr/>
          </p:nvSpPr>
          <p:spPr>
            <a:xfrm>
              <a:off x="3898445" y="3420225"/>
              <a:ext cx="1281679" cy="117112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smtClean="0">
                  <a:solidFill>
                    <a:srgbClr val="7428A8"/>
                  </a:solidFill>
                  <a:latin typeface="Times New Roman" panose="02020603050405020304" pitchFamily="18" charset="0"/>
                  <a:cs typeface="Times New Roman" panose="02020603050405020304" pitchFamily="18" charset="0"/>
                </a:rPr>
                <a:t>Settings</a:t>
              </a:r>
              <a:endParaRPr lang="en-US" sz="1600">
                <a:solidFill>
                  <a:srgbClr val="7428A8"/>
                </a:solidFill>
                <a:latin typeface="Times New Roman" panose="02020603050405020304" pitchFamily="18" charset="0"/>
                <a:cs typeface="Times New Roman" panose="02020603050405020304" pitchFamily="18" charset="0"/>
              </a:endParaRPr>
            </a:p>
          </p:txBody>
        </p:sp>
        <p:sp>
          <p:nvSpPr>
            <p:cNvPr id="14" name="Oval 13"/>
            <p:cNvSpPr/>
            <p:nvPr/>
          </p:nvSpPr>
          <p:spPr>
            <a:xfrm>
              <a:off x="5965840" y="846883"/>
              <a:ext cx="1213756" cy="120891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smtClean="0">
                  <a:solidFill>
                    <a:srgbClr val="7428A8"/>
                  </a:solidFill>
                  <a:latin typeface="Times New Roman" panose="02020603050405020304" pitchFamily="18" charset="0"/>
                  <a:cs typeface="Times New Roman" panose="02020603050405020304" pitchFamily="18" charset="0"/>
                </a:rPr>
                <a:t>Profiles</a:t>
              </a:r>
              <a:endParaRPr lang="en-US" sz="1600">
                <a:solidFill>
                  <a:srgbClr val="7428A8"/>
                </a:solidFill>
                <a:latin typeface="Times New Roman" panose="02020603050405020304" pitchFamily="18" charset="0"/>
                <a:cs typeface="Times New Roman" panose="02020603050405020304" pitchFamily="18" charset="0"/>
              </a:endParaRPr>
            </a:p>
          </p:txBody>
        </p:sp>
        <p:sp>
          <p:nvSpPr>
            <p:cNvPr id="15" name="Oval 14"/>
            <p:cNvSpPr/>
            <p:nvPr/>
          </p:nvSpPr>
          <p:spPr>
            <a:xfrm>
              <a:off x="2167490" y="4639266"/>
              <a:ext cx="1844438" cy="105261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smtClean="0">
                  <a:solidFill>
                    <a:srgbClr val="C00000"/>
                  </a:solidFill>
                  <a:latin typeface="Times New Roman" panose="02020603050405020304" pitchFamily="18" charset="0"/>
                  <a:cs typeface="Times New Roman" panose="02020603050405020304" pitchFamily="18" charset="0"/>
                </a:rPr>
                <a:t>Liên hệ cảnh báo</a:t>
              </a:r>
              <a:endParaRPr lang="en-US" sz="2000">
                <a:solidFill>
                  <a:srgbClr val="C00000"/>
                </a:solidFill>
                <a:latin typeface="Times New Roman" panose="02020603050405020304" pitchFamily="18" charset="0"/>
                <a:cs typeface="Times New Roman" panose="02020603050405020304" pitchFamily="18" charset="0"/>
              </a:endParaRPr>
            </a:p>
          </p:txBody>
        </p:sp>
        <p:sp>
          <p:nvSpPr>
            <p:cNvPr id="16" name="Oval 15"/>
            <p:cNvSpPr/>
            <p:nvPr/>
          </p:nvSpPr>
          <p:spPr>
            <a:xfrm>
              <a:off x="7218999" y="4263634"/>
              <a:ext cx="1196653" cy="655426"/>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smtClean="0">
                  <a:solidFill>
                    <a:srgbClr val="00B0F0"/>
                  </a:solidFill>
                  <a:latin typeface="Times New Roman" panose="02020603050405020304" pitchFamily="18" charset="0"/>
                  <a:cs typeface="Times New Roman" panose="02020603050405020304" pitchFamily="18" charset="0"/>
                </a:rPr>
                <a:t>Mục tiêu</a:t>
              </a:r>
              <a:endParaRPr lang="en-US" sz="1600">
                <a:solidFill>
                  <a:srgbClr val="00B0F0"/>
                </a:solidFill>
                <a:latin typeface="Times New Roman" panose="02020603050405020304" pitchFamily="18" charset="0"/>
                <a:cs typeface="Times New Roman" panose="02020603050405020304" pitchFamily="18" charset="0"/>
              </a:endParaRPr>
            </a:p>
          </p:txBody>
        </p:sp>
        <p:sp>
          <p:nvSpPr>
            <p:cNvPr id="19" name="Oval 18"/>
            <p:cNvSpPr/>
            <p:nvPr/>
          </p:nvSpPr>
          <p:spPr>
            <a:xfrm>
              <a:off x="7779618" y="3279734"/>
              <a:ext cx="1364382" cy="84590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smtClean="0">
                  <a:solidFill>
                    <a:srgbClr val="00B0F0"/>
                  </a:solidFill>
                  <a:latin typeface="Times New Roman" panose="02020603050405020304" pitchFamily="18" charset="0"/>
                  <a:cs typeface="Times New Roman" panose="02020603050405020304" pitchFamily="18" charset="0"/>
                </a:rPr>
                <a:t>Lịch sử hoạt động</a:t>
              </a:r>
              <a:endParaRPr lang="en-US" sz="1600">
                <a:solidFill>
                  <a:srgbClr val="00B0F0"/>
                </a:solidFill>
                <a:latin typeface="Times New Roman" panose="02020603050405020304" pitchFamily="18" charset="0"/>
                <a:cs typeface="Times New Roman" panose="02020603050405020304" pitchFamily="18" charset="0"/>
              </a:endParaRPr>
            </a:p>
          </p:txBody>
        </p:sp>
        <p:sp>
          <p:nvSpPr>
            <p:cNvPr id="20" name="Oval 19"/>
            <p:cNvSpPr/>
            <p:nvPr/>
          </p:nvSpPr>
          <p:spPr>
            <a:xfrm>
              <a:off x="5471363" y="3473318"/>
              <a:ext cx="1196653" cy="91588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smtClean="0">
                  <a:solidFill>
                    <a:srgbClr val="00B0F0"/>
                  </a:solidFill>
                  <a:latin typeface="Times New Roman" panose="02020603050405020304" pitchFamily="18" charset="0"/>
                  <a:cs typeface="Times New Roman" panose="02020603050405020304" pitchFamily="18" charset="0"/>
                </a:rPr>
                <a:t>Tự thị</a:t>
              </a:r>
              <a:endParaRPr lang="en-US" sz="1600">
                <a:solidFill>
                  <a:srgbClr val="00B0F0"/>
                </a:solidFill>
                <a:latin typeface="Times New Roman" panose="02020603050405020304" pitchFamily="18" charset="0"/>
                <a:cs typeface="Times New Roman" panose="02020603050405020304" pitchFamily="18" charset="0"/>
              </a:endParaRPr>
            </a:p>
          </p:txBody>
        </p:sp>
        <p:sp>
          <p:nvSpPr>
            <p:cNvPr id="21" name="Oval 20"/>
            <p:cNvSpPr/>
            <p:nvPr/>
          </p:nvSpPr>
          <p:spPr>
            <a:xfrm>
              <a:off x="5613856" y="4659424"/>
              <a:ext cx="1429198" cy="8539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smtClean="0">
                  <a:solidFill>
                    <a:srgbClr val="00B0F0"/>
                  </a:solidFill>
                  <a:latin typeface="Times New Roman" panose="02020603050405020304" pitchFamily="18" charset="0"/>
                  <a:cs typeface="Times New Roman" panose="02020603050405020304" pitchFamily="18" charset="0"/>
                </a:rPr>
                <a:t>Chỉ số sức khỏe</a:t>
              </a:r>
              <a:endParaRPr lang="en-US" sz="1600">
                <a:solidFill>
                  <a:srgbClr val="00B0F0"/>
                </a:solidFill>
                <a:latin typeface="Times New Roman" panose="02020603050405020304" pitchFamily="18" charset="0"/>
                <a:cs typeface="Times New Roman" panose="02020603050405020304" pitchFamily="18" charset="0"/>
              </a:endParaRPr>
            </a:p>
          </p:txBody>
        </p:sp>
        <p:sp>
          <p:nvSpPr>
            <p:cNvPr id="22" name="Oval 21"/>
            <p:cNvSpPr/>
            <p:nvPr/>
          </p:nvSpPr>
          <p:spPr>
            <a:xfrm>
              <a:off x="334226" y="4794221"/>
              <a:ext cx="1418374" cy="120012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smtClean="0">
                  <a:solidFill>
                    <a:srgbClr val="C00000"/>
                  </a:solidFill>
                  <a:latin typeface="Times New Roman" panose="02020603050405020304" pitchFamily="18" charset="0"/>
                  <a:cs typeface="Times New Roman" panose="02020603050405020304" pitchFamily="18" charset="0"/>
                </a:rPr>
                <a:t>Warning Settings</a:t>
              </a:r>
              <a:endParaRPr lang="en-US" sz="1600">
                <a:solidFill>
                  <a:srgbClr val="C00000"/>
                </a:solidFill>
                <a:latin typeface="Times New Roman" panose="02020603050405020304" pitchFamily="18" charset="0"/>
                <a:cs typeface="Times New Roman" panose="02020603050405020304" pitchFamily="18" charset="0"/>
              </a:endParaRPr>
            </a:p>
          </p:txBody>
        </p:sp>
        <p:sp>
          <p:nvSpPr>
            <p:cNvPr id="23" name="Oval 22"/>
            <p:cNvSpPr/>
            <p:nvPr/>
          </p:nvSpPr>
          <p:spPr>
            <a:xfrm>
              <a:off x="2190446" y="2928679"/>
              <a:ext cx="1711553" cy="78106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smtClean="0">
                  <a:solidFill>
                    <a:srgbClr val="C00000"/>
                  </a:solidFill>
                  <a:latin typeface="Times New Roman" panose="02020603050405020304" pitchFamily="18" charset="0"/>
                  <a:cs typeface="Times New Roman" panose="02020603050405020304" pitchFamily="18" charset="0"/>
                </a:rPr>
                <a:t>Cảnh báo  nhịp tim</a:t>
              </a:r>
              <a:endParaRPr lang="en-US">
                <a:solidFill>
                  <a:srgbClr val="C00000"/>
                </a:solidFill>
                <a:latin typeface="Times New Roman" panose="02020603050405020304" pitchFamily="18" charset="0"/>
                <a:cs typeface="Times New Roman" panose="02020603050405020304" pitchFamily="18" charset="0"/>
              </a:endParaRPr>
            </a:p>
          </p:txBody>
        </p:sp>
        <p:sp>
          <p:nvSpPr>
            <p:cNvPr id="24" name="Oval 23"/>
            <p:cNvSpPr/>
            <p:nvPr/>
          </p:nvSpPr>
          <p:spPr>
            <a:xfrm>
              <a:off x="206498" y="3637554"/>
              <a:ext cx="2155702" cy="100171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smtClean="0">
                  <a:solidFill>
                    <a:srgbClr val="C00000"/>
                  </a:solidFill>
                  <a:latin typeface="Times New Roman" panose="02020603050405020304" pitchFamily="18" charset="0"/>
                  <a:cs typeface="Times New Roman" panose="02020603050405020304" pitchFamily="18" charset="0"/>
                </a:rPr>
                <a:t>Đánh giá mức độ Stress</a:t>
              </a:r>
              <a:endParaRPr lang="en-US">
                <a:solidFill>
                  <a:srgbClr val="C00000"/>
                </a:solidFill>
                <a:latin typeface="Times New Roman" panose="02020603050405020304" pitchFamily="18" charset="0"/>
                <a:cs typeface="Times New Roman" panose="02020603050405020304" pitchFamily="18" charset="0"/>
              </a:endParaRPr>
            </a:p>
          </p:txBody>
        </p:sp>
        <p:sp>
          <p:nvSpPr>
            <p:cNvPr id="26" name="Oval 25"/>
            <p:cNvSpPr/>
            <p:nvPr/>
          </p:nvSpPr>
          <p:spPr>
            <a:xfrm>
              <a:off x="4918756" y="5662998"/>
              <a:ext cx="798966" cy="4645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smtClean="0">
                  <a:solidFill>
                    <a:schemeClr val="tx1"/>
                  </a:solidFill>
                  <a:latin typeface="Times New Roman" panose="02020603050405020304" pitchFamily="18" charset="0"/>
                  <a:cs typeface="Times New Roman" panose="02020603050405020304" pitchFamily="18" charset="0"/>
                </a:rPr>
                <a:t>BMI</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27" name="Oval 26"/>
            <p:cNvSpPr/>
            <p:nvPr/>
          </p:nvSpPr>
          <p:spPr>
            <a:xfrm>
              <a:off x="5904527" y="5746441"/>
              <a:ext cx="895798" cy="4538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smtClean="0">
                  <a:solidFill>
                    <a:schemeClr val="tx1"/>
                  </a:solidFill>
                  <a:latin typeface="Times New Roman" panose="02020603050405020304" pitchFamily="18" charset="0"/>
                  <a:cs typeface="Times New Roman" panose="02020603050405020304" pitchFamily="18" charset="0"/>
                </a:rPr>
                <a:t>BMR</a:t>
              </a:r>
              <a:endParaRPr lang="en-US" sz="1400">
                <a:solidFill>
                  <a:schemeClr val="tx1"/>
                </a:solidFill>
                <a:latin typeface="Times New Roman" panose="02020603050405020304" pitchFamily="18" charset="0"/>
                <a:cs typeface="Times New Roman" panose="02020603050405020304" pitchFamily="18" charset="0"/>
              </a:endParaRPr>
            </a:p>
          </p:txBody>
        </p:sp>
        <p:sp>
          <p:nvSpPr>
            <p:cNvPr id="28" name="Oval 27"/>
            <p:cNvSpPr/>
            <p:nvPr/>
          </p:nvSpPr>
          <p:spPr>
            <a:xfrm>
              <a:off x="7053036" y="5662998"/>
              <a:ext cx="944805" cy="4730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smtClean="0">
                  <a:solidFill>
                    <a:schemeClr val="tx1"/>
                  </a:solidFill>
                  <a:latin typeface="Times New Roman" panose="02020603050405020304" pitchFamily="18" charset="0"/>
                  <a:cs typeface="Times New Roman" panose="02020603050405020304" pitchFamily="18" charset="0"/>
                </a:rPr>
                <a:t>WHR</a:t>
              </a:r>
              <a:endParaRPr lang="en-US" sz="1400">
                <a:solidFill>
                  <a:schemeClr val="tx1"/>
                </a:solidFill>
                <a:latin typeface="Times New Roman" panose="02020603050405020304" pitchFamily="18" charset="0"/>
                <a:cs typeface="Times New Roman" panose="02020603050405020304" pitchFamily="18" charset="0"/>
              </a:endParaRPr>
            </a:p>
          </p:txBody>
        </p:sp>
        <p:cxnSp>
          <p:nvCxnSpPr>
            <p:cNvPr id="6" name="Curved Connector 5"/>
            <p:cNvCxnSpPr>
              <a:stCxn id="7" idx="2"/>
              <a:endCxn id="12" idx="6"/>
            </p:cNvCxnSpPr>
            <p:nvPr/>
          </p:nvCxnSpPr>
          <p:spPr>
            <a:xfrm rot="10800000">
              <a:off x="2937330" y="1447801"/>
              <a:ext cx="491671" cy="570139"/>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9" name="Curved Connector 28"/>
            <p:cNvCxnSpPr>
              <a:stCxn id="7" idx="6"/>
              <a:endCxn id="14" idx="2"/>
            </p:cNvCxnSpPr>
            <p:nvPr/>
          </p:nvCxnSpPr>
          <p:spPr>
            <a:xfrm flipV="1">
              <a:off x="5638800" y="1451338"/>
              <a:ext cx="327040" cy="566601"/>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Curved Connector 31"/>
            <p:cNvCxnSpPr>
              <a:stCxn id="7" idx="2"/>
              <a:endCxn id="10" idx="6"/>
            </p:cNvCxnSpPr>
            <p:nvPr/>
          </p:nvCxnSpPr>
          <p:spPr>
            <a:xfrm rot="10800000" flipV="1">
              <a:off x="2086536" y="2017938"/>
              <a:ext cx="1342464" cy="547865"/>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5" name="Curved Connector 34"/>
            <p:cNvCxnSpPr>
              <a:stCxn id="7" idx="6"/>
              <a:endCxn id="11" idx="2"/>
            </p:cNvCxnSpPr>
            <p:nvPr/>
          </p:nvCxnSpPr>
          <p:spPr>
            <a:xfrm>
              <a:off x="5638800" y="2017939"/>
              <a:ext cx="861780" cy="71166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8" name="Curved Connector 37"/>
            <p:cNvCxnSpPr>
              <a:stCxn id="7" idx="4"/>
              <a:endCxn id="13" idx="0"/>
            </p:cNvCxnSpPr>
            <p:nvPr/>
          </p:nvCxnSpPr>
          <p:spPr>
            <a:xfrm rot="16200000" flipH="1">
              <a:off x="4349119" y="3230058"/>
              <a:ext cx="374947" cy="5385"/>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43" name="Curved Connector 42"/>
            <p:cNvCxnSpPr>
              <a:stCxn id="10" idx="3"/>
              <a:endCxn id="24" idx="1"/>
            </p:cNvCxnSpPr>
            <p:nvPr/>
          </p:nvCxnSpPr>
          <p:spPr>
            <a:xfrm rot="5400000">
              <a:off x="306667" y="3300255"/>
              <a:ext cx="699523" cy="268469"/>
            </a:xfrm>
            <a:prstGeom prst="curved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6" name="Curved Connector 45"/>
            <p:cNvCxnSpPr>
              <a:stCxn id="10" idx="5"/>
              <a:endCxn id="23" idx="2"/>
            </p:cNvCxnSpPr>
            <p:nvPr/>
          </p:nvCxnSpPr>
          <p:spPr>
            <a:xfrm rot="16200000" flipH="1">
              <a:off x="1910081" y="3038845"/>
              <a:ext cx="234483" cy="326247"/>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9" name="Curved Connector 48"/>
            <p:cNvCxnSpPr>
              <a:stCxn id="10" idx="4"/>
              <a:endCxn id="15" idx="0"/>
            </p:cNvCxnSpPr>
            <p:nvPr/>
          </p:nvCxnSpPr>
          <p:spPr>
            <a:xfrm rot="16200000" flipH="1">
              <a:off x="1538774" y="3088330"/>
              <a:ext cx="1339593" cy="1762278"/>
            </a:xfrm>
            <a:prstGeom prst="curvedConnector3">
              <a:avLst>
                <a:gd name="adj1" fmla="val 2833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Curved Connector 61"/>
            <p:cNvCxnSpPr>
              <a:stCxn id="10" idx="2"/>
              <a:endCxn id="22" idx="2"/>
            </p:cNvCxnSpPr>
            <p:nvPr/>
          </p:nvCxnSpPr>
          <p:spPr>
            <a:xfrm rot="10800000" flipV="1">
              <a:off x="334227" y="2565803"/>
              <a:ext cx="234099" cy="2828479"/>
            </a:xfrm>
            <a:prstGeom prst="curvedConnector3">
              <a:avLst>
                <a:gd name="adj1" fmla="val 19765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9" name="Curved Connector 68"/>
            <p:cNvCxnSpPr>
              <a:stCxn id="11" idx="6"/>
              <a:endCxn id="19" idx="0"/>
            </p:cNvCxnSpPr>
            <p:nvPr/>
          </p:nvCxnSpPr>
          <p:spPr>
            <a:xfrm>
              <a:off x="7966524" y="2729599"/>
              <a:ext cx="495285" cy="550135"/>
            </a:xfrm>
            <a:prstGeom prst="curved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73" name="Curved Connector 72"/>
            <p:cNvCxnSpPr>
              <a:stCxn id="11" idx="3"/>
              <a:endCxn id="20" idx="0"/>
            </p:cNvCxnSpPr>
            <p:nvPr/>
          </p:nvCxnSpPr>
          <p:spPr>
            <a:xfrm rot="5400000">
              <a:off x="6276555" y="3034610"/>
              <a:ext cx="231844" cy="645573"/>
            </a:xfrm>
            <a:prstGeom prst="curvedConnector3">
              <a:avLst>
                <a:gd name="adj1" fmla="val 50000"/>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0" name="Curved Connector 79"/>
            <p:cNvCxnSpPr>
              <a:stCxn id="11" idx="4"/>
              <a:endCxn id="21" idx="7"/>
            </p:cNvCxnSpPr>
            <p:nvPr/>
          </p:nvCxnSpPr>
          <p:spPr>
            <a:xfrm rot="5400000">
              <a:off x="6368159" y="3919094"/>
              <a:ext cx="1330989" cy="399799"/>
            </a:xfrm>
            <a:prstGeom prst="curvedConnector3">
              <a:avLst>
                <a:gd name="adj1" fmla="val 50000"/>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3" name="Curved Connector 82"/>
            <p:cNvCxnSpPr>
              <a:stCxn id="11" idx="4"/>
              <a:endCxn id="16" idx="0"/>
            </p:cNvCxnSpPr>
            <p:nvPr/>
          </p:nvCxnSpPr>
          <p:spPr>
            <a:xfrm rot="16200000" flipH="1">
              <a:off x="7120372" y="3566679"/>
              <a:ext cx="810135" cy="583774"/>
            </a:xfrm>
            <a:prstGeom prst="curvedConnector3">
              <a:avLst>
                <a:gd name="adj1" fmla="val 50000"/>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8" name="Curved Connector 87"/>
            <p:cNvCxnSpPr>
              <a:stCxn id="21" idx="3"/>
              <a:endCxn id="26" idx="0"/>
            </p:cNvCxnSpPr>
            <p:nvPr/>
          </p:nvCxnSpPr>
          <p:spPr>
            <a:xfrm rot="5400000">
              <a:off x="5433373" y="5273214"/>
              <a:ext cx="274650" cy="504918"/>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92" name="Curved Connector 91"/>
            <p:cNvCxnSpPr>
              <a:stCxn id="21" idx="4"/>
              <a:endCxn id="27" idx="0"/>
            </p:cNvCxnSpPr>
            <p:nvPr/>
          </p:nvCxnSpPr>
          <p:spPr>
            <a:xfrm rot="16200000" flipH="1">
              <a:off x="6223926" y="5617940"/>
              <a:ext cx="233029" cy="23971"/>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95" name="Curved Connector 94"/>
            <p:cNvCxnSpPr>
              <a:stCxn id="21" idx="5"/>
              <a:endCxn id="28" idx="0"/>
            </p:cNvCxnSpPr>
            <p:nvPr/>
          </p:nvCxnSpPr>
          <p:spPr>
            <a:xfrm rot="16200000" flipH="1">
              <a:off x="7042271" y="5179830"/>
              <a:ext cx="274650" cy="691686"/>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26632312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469" y="228600"/>
            <a:ext cx="8229600" cy="1143000"/>
          </a:xfrm>
        </p:spPr>
        <p:txBody>
          <a:bodyPr/>
          <a:lstStyle/>
          <a:p>
            <a:pP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USE CASE DIAGRAM</a:t>
            </a:r>
            <a:endParaRPr lang="en-US" altLang="vi-VN" sz="3600" b="1">
              <a:solidFill>
                <a:srgbClr val="7F7F7F"/>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pPr>
              <a:defRPr/>
            </a:pPr>
            <a:fld id="{7D0FFA2E-2C9B-47F8-800C-D1A388FD4AF1}" type="datetime1">
              <a:rPr lang="en-US" smtClean="0"/>
              <a:t>1/23/2016</a:t>
            </a:fld>
            <a:endParaRPr lang="en-US"/>
          </a:p>
        </p:txBody>
      </p:sp>
      <p:sp>
        <p:nvSpPr>
          <p:cNvPr id="9" name="Slide Number Placeholder 8"/>
          <p:cNvSpPr>
            <a:spLocks noGrp="1"/>
          </p:cNvSpPr>
          <p:nvPr>
            <p:ph type="sldNum" sz="quarter" idx="12"/>
          </p:nvPr>
        </p:nvSpPr>
        <p:spPr/>
        <p:txBody>
          <a:bodyPr/>
          <a:lstStyle/>
          <a:p>
            <a:pPr>
              <a:defRPr/>
            </a:pPr>
            <a:fld id="{C5F87CE7-291F-43C8-A3FF-A32BDCE2A107}" type="slidenum">
              <a:rPr lang="en-US" altLang="vi-VN" smtClean="0"/>
              <a:pPr>
                <a:defRPr/>
              </a:pPr>
              <a:t>22</a:t>
            </a:fld>
            <a:endParaRPr lang="en-US" altLang="vi-VN"/>
          </a:p>
        </p:txBody>
      </p:sp>
      <p:pic>
        <p:nvPicPr>
          <p:cNvPr id="6" name="Content Placeholder 3"/>
          <p:cNvPicPr>
            <a:picLocks noGrp="1" noChangeAspect="1"/>
          </p:cNvPicPr>
          <p:nvPr>
            <p:ph idx="1"/>
          </p:nvPr>
        </p:nvPicPr>
        <p:blipFill>
          <a:blip r:embed="rId3"/>
          <a:stretch>
            <a:fillRect/>
          </a:stretch>
        </p:blipFill>
        <p:spPr>
          <a:xfrm>
            <a:off x="293778" y="1066800"/>
            <a:ext cx="8506982" cy="5734878"/>
          </a:xfrm>
          <a:prstGeom prst="rect">
            <a:avLst/>
          </a:prstGeom>
        </p:spPr>
      </p:pic>
    </p:spTree>
    <p:extLst>
      <p:ext uri="{BB962C8B-B14F-4D97-AF65-F5344CB8AC3E}">
        <p14:creationId xmlns:p14="http://schemas.microsoft.com/office/powerpoint/2010/main" val="21776819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vi-VN" sz="3600" b="1" smtClean="0">
                <a:solidFill>
                  <a:srgbClr val="7F7F7F"/>
                </a:solidFill>
                <a:latin typeface="Times New Roman" panose="02020603050405020304" pitchFamily="18" charset="0"/>
                <a:cs typeface="Times New Roman" panose="02020603050405020304" pitchFamily="18" charset="0"/>
              </a:rPr>
              <a:t>CÀI ĐẶT</a:t>
            </a:r>
            <a:endParaRPr lang="en-US" sz="360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mtClean="0">
                <a:solidFill>
                  <a:srgbClr val="FF0000"/>
                </a:solidFill>
                <a:latin typeface="Times New Roman" panose="02020603050405020304" pitchFamily="18" charset="0"/>
                <a:cs typeface="Times New Roman" panose="02020603050405020304" pitchFamily="18" charset="0"/>
              </a:rPr>
              <a:t>Công cụ hỗ trợ phát triển:</a:t>
            </a:r>
          </a:p>
          <a:p>
            <a:pPr lvl="1" algn="just">
              <a:lnSpc>
                <a:spcPct val="150000"/>
              </a:lnSpc>
              <a:spcBef>
                <a:spcPts val="0"/>
              </a:spcBef>
              <a:spcAft>
                <a:spcPts val="0"/>
              </a:spcAft>
              <a:buFont typeface="Arial" panose="020B0604020202020204" pitchFamily="34" charset="0"/>
              <a:buChar char="•"/>
            </a:pPr>
            <a:r>
              <a:rPr lang="en-US">
                <a:latin typeface="Times New Roman" panose="02020603050405020304" pitchFamily="18" charset="0"/>
                <a:ea typeface="Times New Roman" panose="02020603050405020304" pitchFamily="18" charset="0"/>
              </a:rPr>
              <a:t>Android Studio 1.0 trở lên.</a:t>
            </a:r>
          </a:p>
          <a:p>
            <a:pPr lvl="1" algn="just">
              <a:lnSpc>
                <a:spcPct val="150000"/>
              </a:lnSpc>
              <a:spcBef>
                <a:spcPts val="0"/>
              </a:spcBef>
              <a:spcAft>
                <a:spcPts val="0"/>
              </a:spcAft>
              <a:buFont typeface="Arial" panose="020B0604020202020204" pitchFamily="34" charset="0"/>
              <a:buChar char="•"/>
            </a:pPr>
            <a:r>
              <a:rPr lang="en-US">
                <a:latin typeface="Times New Roman" panose="02020603050405020304" pitchFamily="18" charset="0"/>
                <a:ea typeface="Times New Roman" panose="02020603050405020304" pitchFamily="18" charset="0"/>
              </a:rPr>
              <a:t>Notepad++.</a:t>
            </a:r>
          </a:p>
          <a:p>
            <a:pPr lvl="1" algn="just">
              <a:lnSpc>
                <a:spcPct val="150000"/>
              </a:lnSpc>
              <a:spcBef>
                <a:spcPts val="0"/>
              </a:spcBef>
              <a:spcAft>
                <a:spcPts val="0"/>
              </a:spcAft>
              <a:buFont typeface="Arial" panose="020B0604020202020204" pitchFamily="34" charset="0"/>
              <a:buChar char="•"/>
            </a:pPr>
            <a:r>
              <a:rPr lang="en-US">
                <a:latin typeface="Times New Roman" panose="02020603050405020304" pitchFamily="18" charset="0"/>
                <a:ea typeface="Times New Roman" panose="02020603050405020304" pitchFamily="18" charset="0"/>
              </a:rPr>
              <a:t>MeId – merge source code.</a:t>
            </a:r>
          </a:p>
          <a:p>
            <a:pPr lvl="1" algn="just">
              <a:lnSpc>
                <a:spcPct val="150000"/>
              </a:lnSpc>
              <a:spcBef>
                <a:spcPts val="0"/>
              </a:spcBef>
              <a:spcAft>
                <a:spcPts val="0"/>
              </a:spcAft>
              <a:buFont typeface="Arial" panose="020B0604020202020204" pitchFamily="34" charset="0"/>
              <a:buChar char="•"/>
            </a:pPr>
            <a:r>
              <a:rPr lang="en-US">
                <a:latin typeface="Times New Roman" panose="02020603050405020304" pitchFamily="18" charset="0"/>
                <a:ea typeface="Times New Roman" panose="02020603050405020304" pitchFamily="18" charset="0"/>
              </a:rPr>
              <a:t>Git và TortoiseGit.</a:t>
            </a:r>
          </a:p>
          <a:p>
            <a:endParaRPr lang="vi-VN" smtClean="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FA14B34E-8F4C-4FA8-BEAA-EB9FDE40539D}" type="datetime1">
              <a:rPr lang="en-US" smtClean="0"/>
              <a:t>1/23/2016</a:t>
            </a:fld>
            <a:endParaRPr lang="en-US"/>
          </a:p>
        </p:txBody>
      </p:sp>
      <p:sp>
        <p:nvSpPr>
          <p:cNvPr id="5" name="Slide Number Placeholder 4"/>
          <p:cNvSpPr>
            <a:spLocks noGrp="1"/>
          </p:cNvSpPr>
          <p:nvPr>
            <p:ph type="sldNum" sz="quarter" idx="12"/>
          </p:nvPr>
        </p:nvSpPr>
        <p:spPr/>
        <p:txBody>
          <a:bodyPr/>
          <a:lstStyle/>
          <a:p>
            <a:pPr>
              <a:defRPr/>
            </a:pPr>
            <a:fld id="{C5F87CE7-291F-43C8-A3FF-A32BDCE2A107}" type="slidenum">
              <a:rPr lang="en-US" altLang="vi-VN" smtClean="0"/>
              <a:pPr>
                <a:defRPr/>
              </a:pPr>
              <a:t>23</a:t>
            </a:fld>
            <a:endParaRPr lang="en-US" altLang="vi-VN"/>
          </a:p>
        </p:txBody>
      </p:sp>
    </p:spTree>
    <p:extLst>
      <p:ext uri="{BB962C8B-B14F-4D97-AF65-F5344CB8AC3E}">
        <p14:creationId xmlns:p14="http://schemas.microsoft.com/office/powerpoint/2010/main" val="12590581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vi-VN" sz="3600" b="1" smtClean="0">
                <a:solidFill>
                  <a:srgbClr val="7F7F7F"/>
                </a:solidFill>
                <a:latin typeface="Times New Roman" panose="02020603050405020304" pitchFamily="18" charset="0"/>
                <a:cs typeface="Times New Roman" panose="02020603050405020304" pitchFamily="18" charset="0"/>
              </a:rPr>
              <a:t>CÀI ĐẶT (tt)</a:t>
            </a:r>
            <a:endParaRPr lang="en-US" sz="360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mtClean="0">
                <a:solidFill>
                  <a:srgbClr val="FF0000"/>
                </a:solidFill>
                <a:latin typeface="Times New Roman" panose="02020603050405020304" pitchFamily="18" charset="0"/>
                <a:cs typeface="Times New Roman" panose="02020603050405020304" pitchFamily="18" charset="0"/>
              </a:rPr>
              <a:t>Yêu cầu hệ thống:</a:t>
            </a:r>
          </a:p>
          <a:p>
            <a:pPr lvl="1" algn="just">
              <a:lnSpc>
                <a:spcPct val="150000"/>
              </a:lnSpc>
              <a:spcBef>
                <a:spcPts val="0"/>
              </a:spcBef>
              <a:spcAft>
                <a:spcPts val="0"/>
              </a:spcAft>
              <a:buFont typeface="Arial" panose="020B0604020202020204" pitchFamily="34" charset="0"/>
              <a:buChar char="•"/>
            </a:pPr>
            <a:r>
              <a:rPr lang="en-US" smtClean="0">
                <a:latin typeface="Times New Roman" panose="02020603050405020304" pitchFamily="18" charset="0"/>
                <a:ea typeface="Times New Roman" panose="02020603050405020304" pitchFamily="18" charset="0"/>
              </a:rPr>
              <a:t>Android </a:t>
            </a:r>
            <a:r>
              <a:rPr lang="en-US">
                <a:latin typeface="Times New Roman" panose="02020603050405020304" pitchFamily="18" charset="0"/>
                <a:ea typeface="Times New Roman" panose="02020603050405020304" pitchFamily="18" charset="0"/>
              </a:rPr>
              <a:t>từ 5.0 trở lên và Google Play services từ 7.0 trở lên.</a:t>
            </a:r>
          </a:p>
          <a:p>
            <a:pPr lvl="1" algn="just">
              <a:lnSpc>
                <a:spcPct val="150000"/>
              </a:lnSpc>
              <a:spcBef>
                <a:spcPts val="0"/>
              </a:spcBef>
              <a:spcAft>
                <a:spcPts val="0"/>
              </a:spcAft>
              <a:buFont typeface="Arial" panose="020B0604020202020204" pitchFamily="34" charset="0"/>
              <a:buChar char="•"/>
            </a:pPr>
            <a:r>
              <a:rPr lang="en-US" smtClean="0">
                <a:latin typeface="Times New Roman" panose="02020603050405020304" pitchFamily="18" charset="0"/>
                <a:ea typeface="Times New Roman" panose="02020603050405020304" pitchFamily="18" charset="0"/>
              </a:rPr>
              <a:t>Cài đặt </a:t>
            </a:r>
            <a:r>
              <a:rPr lang="en-US">
                <a:latin typeface="Times New Roman" panose="02020603050405020304" pitchFamily="18" charset="0"/>
                <a:ea typeface="Times New Roman" panose="02020603050405020304" pitchFamily="18" charset="0"/>
              </a:rPr>
              <a:t>ứng dụng Google Fit.</a:t>
            </a:r>
          </a:p>
          <a:p>
            <a:pPr lvl="1" algn="just">
              <a:lnSpc>
                <a:spcPct val="150000"/>
              </a:lnSpc>
              <a:spcBef>
                <a:spcPts val="0"/>
              </a:spcBef>
              <a:spcAft>
                <a:spcPts val="0"/>
              </a:spcAft>
              <a:buFont typeface="Arial" panose="020B0604020202020204" pitchFamily="34" charset="0"/>
              <a:buChar char="•"/>
            </a:pPr>
            <a:r>
              <a:rPr lang="en-US">
                <a:latin typeface="Times New Roman" panose="02020603050405020304" pitchFamily="18" charset="0"/>
                <a:ea typeface="Times New Roman" panose="02020603050405020304" pitchFamily="18" charset="0"/>
              </a:rPr>
              <a:t>Thiết bị đeo tay có hỗ trợ Google Fitness API.</a:t>
            </a:r>
          </a:p>
          <a:p>
            <a:endParaRPr lang="vi-VN" smtClean="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FA14B34E-8F4C-4FA8-BEAA-EB9FDE40539D}" type="datetime1">
              <a:rPr lang="en-US" smtClean="0"/>
              <a:t>1/23/2016</a:t>
            </a:fld>
            <a:endParaRPr lang="en-US"/>
          </a:p>
        </p:txBody>
      </p:sp>
      <p:sp>
        <p:nvSpPr>
          <p:cNvPr id="5" name="Slide Number Placeholder 4"/>
          <p:cNvSpPr>
            <a:spLocks noGrp="1"/>
          </p:cNvSpPr>
          <p:nvPr>
            <p:ph type="sldNum" sz="quarter" idx="12"/>
          </p:nvPr>
        </p:nvSpPr>
        <p:spPr/>
        <p:txBody>
          <a:bodyPr/>
          <a:lstStyle/>
          <a:p>
            <a:pPr>
              <a:defRPr/>
            </a:pPr>
            <a:fld id="{C5F87CE7-291F-43C8-A3FF-A32BDCE2A107}" type="slidenum">
              <a:rPr lang="en-US" altLang="vi-VN" smtClean="0"/>
              <a:pPr>
                <a:defRPr/>
              </a:pPr>
              <a:t>24</a:t>
            </a:fld>
            <a:endParaRPr lang="en-US" altLang="vi-VN"/>
          </a:p>
        </p:txBody>
      </p:sp>
    </p:spTree>
    <p:extLst>
      <p:ext uri="{BB962C8B-B14F-4D97-AF65-F5344CB8AC3E}">
        <p14:creationId xmlns:p14="http://schemas.microsoft.com/office/powerpoint/2010/main" val="35475505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vi-VN" sz="3600" b="1" smtClean="0">
                <a:solidFill>
                  <a:srgbClr val="7F7F7F"/>
                </a:solidFill>
                <a:latin typeface="Times New Roman" panose="02020603050405020304" pitchFamily="18" charset="0"/>
                <a:cs typeface="Times New Roman" panose="02020603050405020304" pitchFamily="18" charset="0"/>
              </a:rPr>
              <a:t>THỬ NGHIỆM</a:t>
            </a:r>
            <a:endParaRPr lang="en-US" sz="360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84024697"/>
              </p:ext>
            </p:extLst>
          </p:nvPr>
        </p:nvGraphicFramePr>
        <p:xfrm>
          <a:off x="1028700" y="2629128"/>
          <a:ext cx="7086600" cy="2515732"/>
        </p:xfrm>
        <a:graphic>
          <a:graphicData uri="http://schemas.openxmlformats.org/drawingml/2006/table">
            <a:tbl>
              <a:tblPr firstRow="1" firstCol="1" bandRow="1">
                <a:tableStyleId>{5940675A-B579-460E-94D1-54222C63F5DA}</a:tableStyleId>
              </a:tblPr>
              <a:tblGrid>
                <a:gridCol w="3581400">
                  <a:extLst>
                    <a:ext uri="{9D8B030D-6E8A-4147-A177-3AD203B41FA5}">
                      <a16:colId xmlns:a16="http://schemas.microsoft.com/office/drawing/2014/main" val="1449272193"/>
                    </a:ext>
                  </a:extLst>
                </a:gridCol>
                <a:gridCol w="3505200">
                  <a:extLst>
                    <a:ext uri="{9D8B030D-6E8A-4147-A177-3AD203B41FA5}">
                      <a16:colId xmlns:a16="http://schemas.microsoft.com/office/drawing/2014/main" val="520692947"/>
                    </a:ext>
                  </a:extLst>
                </a:gridCol>
              </a:tblGrid>
              <a:tr h="628933">
                <a:tc>
                  <a:txBody>
                    <a:bodyPr/>
                    <a:lstStyle/>
                    <a:p>
                      <a:pPr marL="0" marR="0" algn="ctr">
                        <a:lnSpc>
                          <a:spcPct val="150000"/>
                        </a:lnSpc>
                        <a:spcBef>
                          <a:spcPts val="0"/>
                        </a:spcBef>
                        <a:spcAft>
                          <a:spcPts val="600"/>
                        </a:spcAft>
                      </a:pPr>
                      <a:r>
                        <a:rPr lang="vi-VN" sz="2400" b="1">
                          <a:effectLst/>
                          <a:latin typeface="+mj-lt"/>
                        </a:rPr>
                        <a:t>THIẾT BỊ</a:t>
                      </a:r>
                      <a:endParaRPr lang="en-US" sz="2400" b="1">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vi-VN" sz="2400" b="1">
                          <a:effectLst/>
                          <a:latin typeface="+mj-lt"/>
                        </a:rPr>
                        <a:t>PHIÊN BẢN </a:t>
                      </a:r>
                      <a:r>
                        <a:rPr lang="en-US" sz="2400" b="1" smtClean="0">
                          <a:effectLst/>
                          <a:latin typeface="Times New Roman" panose="02020603050405020304" pitchFamily="18" charset="0"/>
                          <a:cs typeface="Times New Roman" panose="02020603050405020304" pitchFamily="18" charset="0"/>
                        </a:rPr>
                        <a:t>OS</a:t>
                      </a:r>
                      <a:endParaRPr lang="en-US"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42960000"/>
                  </a:ext>
                </a:extLst>
              </a:tr>
              <a:tr h="628933">
                <a:tc>
                  <a:txBody>
                    <a:bodyPr/>
                    <a:lstStyle/>
                    <a:p>
                      <a:pPr marL="0" marR="0" algn="just">
                        <a:lnSpc>
                          <a:spcPct val="150000"/>
                        </a:lnSpc>
                        <a:spcBef>
                          <a:spcPts val="0"/>
                        </a:spcBef>
                        <a:spcAft>
                          <a:spcPts val="600"/>
                        </a:spcAft>
                      </a:pPr>
                      <a:r>
                        <a:rPr lang="en-US" sz="2400">
                          <a:effectLst/>
                          <a:latin typeface="Times New Roman" panose="02020603050405020304" pitchFamily="18" charset="0"/>
                          <a:cs typeface="Times New Roman" panose="02020603050405020304" pitchFamily="18" charset="0"/>
                        </a:rPr>
                        <a:t>Sony Xepria Z2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600"/>
                        </a:spcAft>
                      </a:pPr>
                      <a:r>
                        <a:rPr lang="en-US" sz="2400">
                          <a:effectLst/>
                          <a:latin typeface="Times New Roman" panose="02020603050405020304" pitchFamily="18" charset="0"/>
                          <a:cs typeface="Times New Roman" panose="02020603050405020304" pitchFamily="18" charset="0"/>
                        </a:rPr>
                        <a:t>Android 5.1.1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92159641"/>
                  </a:ext>
                </a:extLst>
              </a:tr>
              <a:tr h="628933">
                <a:tc>
                  <a:txBody>
                    <a:bodyPr/>
                    <a:lstStyle/>
                    <a:p>
                      <a:pPr marL="0" marR="0" algn="just">
                        <a:lnSpc>
                          <a:spcPct val="150000"/>
                        </a:lnSpc>
                        <a:spcBef>
                          <a:spcPts val="0"/>
                        </a:spcBef>
                        <a:spcAft>
                          <a:spcPts val="600"/>
                        </a:spcAft>
                      </a:pPr>
                      <a:r>
                        <a:rPr lang="en-US" sz="2400">
                          <a:effectLst/>
                          <a:latin typeface="Times New Roman" panose="02020603050405020304" pitchFamily="18" charset="0"/>
                          <a:cs typeface="Times New Roman" panose="02020603050405020304" pitchFamily="18" charset="0"/>
                        </a:rPr>
                        <a:t>Lenovo Tab 2 A7 10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600"/>
                        </a:spcAft>
                      </a:pPr>
                      <a:r>
                        <a:rPr lang="en-US" sz="2400">
                          <a:effectLst/>
                          <a:latin typeface="Times New Roman" panose="02020603050405020304" pitchFamily="18" charset="0"/>
                          <a:cs typeface="Times New Roman" panose="02020603050405020304" pitchFamily="18" charset="0"/>
                        </a:rPr>
                        <a:t>Android 5.0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22198490"/>
                  </a:ext>
                </a:extLst>
              </a:tr>
              <a:tr h="628933">
                <a:tc>
                  <a:txBody>
                    <a:bodyPr/>
                    <a:lstStyle/>
                    <a:p>
                      <a:pPr marL="0" marR="0" algn="just">
                        <a:lnSpc>
                          <a:spcPct val="150000"/>
                        </a:lnSpc>
                        <a:spcBef>
                          <a:spcPts val="0"/>
                        </a:spcBef>
                        <a:spcAft>
                          <a:spcPts val="600"/>
                        </a:spcAft>
                      </a:pPr>
                      <a:r>
                        <a:rPr lang="en-US" sz="2400">
                          <a:effectLst/>
                          <a:latin typeface="Times New Roman" panose="02020603050405020304" pitchFamily="18" charset="0"/>
                          <a:cs typeface="Times New Roman" panose="02020603050405020304" pitchFamily="18" charset="0"/>
                        </a:rPr>
                        <a:t>Google Nexus 7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600"/>
                        </a:spcAft>
                      </a:pPr>
                      <a:r>
                        <a:rPr lang="en-US" sz="2400">
                          <a:effectLst/>
                          <a:latin typeface="Times New Roman" panose="02020603050405020304" pitchFamily="18" charset="0"/>
                          <a:cs typeface="Times New Roman" panose="02020603050405020304" pitchFamily="18" charset="0"/>
                        </a:rPr>
                        <a:t>Android 5.0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42721460"/>
                  </a:ext>
                </a:extLst>
              </a:tr>
            </a:tbl>
          </a:graphicData>
        </a:graphic>
      </p:graphicFrame>
      <p:sp>
        <p:nvSpPr>
          <p:cNvPr id="4" name="Date Placeholder 3"/>
          <p:cNvSpPr>
            <a:spLocks noGrp="1"/>
          </p:cNvSpPr>
          <p:nvPr>
            <p:ph type="dt" sz="half" idx="10"/>
          </p:nvPr>
        </p:nvSpPr>
        <p:spPr/>
        <p:txBody>
          <a:bodyPr/>
          <a:lstStyle/>
          <a:p>
            <a:pPr>
              <a:defRPr/>
            </a:pPr>
            <a:fld id="{FA14B34E-8F4C-4FA8-BEAA-EB9FDE40539D}" type="datetime1">
              <a:rPr lang="en-US" smtClean="0"/>
              <a:t>1/23/2016</a:t>
            </a:fld>
            <a:endParaRPr lang="en-US"/>
          </a:p>
        </p:txBody>
      </p:sp>
      <p:sp>
        <p:nvSpPr>
          <p:cNvPr id="5" name="Slide Number Placeholder 4"/>
          <p:cNvSpPr>
            <a:spLocks noGrp="1"/>
          </p:cNvSpPr>
          <p:nvPr>
            <p:ph type="sldNum" sz="quarter" idx="12"/>
          </p:nvPr>
        </p:nvSpPr>
        <p:spPr/>
        <p:txBody>
          <a:bodyPr/>
          <a:lstStyle/>
          <a:p>
            <a:pPr>
              <a:defRPr/>
            </a:pPr>
            <a:fld id="{C5F87CE7-291F-43C8-A3FF-A32BDCE2A107}" type="slidenum">
              <a:rPr lang="en-US" altLang="vi-VN" smtClean="0"/>
              <a:pPr>
                <a:defRPr/>
              </a:pPr>
              <a:t>25</a:t>
            </a:fld>
            <a:endParaRPr lang="en-US" altLang="vi-VN"/>
          </a:p>
        </p:txBody>
      </p:sp>
      <p:sp>
        <p:nvSpPr>
          <p:cNvPr id="8" name="Rectangle 7"/>
          <p:cNvSpPr/>
          <p:nvPr/>
        </p:nvSpPr>
        <p:spPr>
          <a:xfrm>
            <a:off x="762000" y="1761773"/>
            <a:ext cx="4283545" cy="523220"/>
          </a:xfrm>
          <a:prstGeom prst="rect">
            <a:avLst/>
          </a:prstGeom>
        </p:spPr>
        <p:txBody>
          <a:bodyPr wrap="none">
            <a:spAutoFit/>
          </a:bodyPr>
          <a:lstStyle/>
          <a:p>
            <a:r>
              <a:rPr lang="en-US" sz="2800" b="1" smtClean="0">
                <a:solidFill>
                  <a:srgbClr val="FF0000"/>
                </a:solidFill>
                <a:latin typeface="Times New Roman" panose="02020603050405020304" pitchFamily="18" charset="0"/>
                <a:ea typeface="Calibri" panose="020F0502020204030204" pitchFamily="34" charset="0"/>
              </a:rPr>
              <a:t>Các </a:t>
            </a:r>
            <a:r>
              <a:rPr lang="vi-VN" sz="2800" b="1" smtClean="0">
                <a:solidFill>
                  <a:srgbClr val="FF0000"/>
                </a:solidFill>
                <a:latin typeface="Times New Roman" panose="02020603050405020304" pitchFamily="18" charset="0"/>
                <a:ea typeface="Calibri" panose="020F0502020204030204" pitchFamily="34" charset="0"/>
              </a:rPr>
              <a:t>thiết </a:t>
            </a:r>
            <a:r>
              <a:rPr lang="vi-VN" sz="2800" b="1">
                <a:solidFill>
                  <a:srgbClr val="FF0000"/>
                </a:solidFill>
                <a:latin typeface="Times New Roman" panose="02020603050405020304" pitchFamily="18" charset="0"/>
                <a:ea typeface="Calibri" panose="020F0502020204030204" pitchFamily="34" charset="0"/>
              </a:rPr>
              <a:t>bị </a:t>
            </a:r>
            <a:r>
              <a:rPr lang="en-US" sz="2800" b="1" smtClean="0">
                <a:solidFill>
                  <a:srgbClr val="FF0000"/>
                </a:solidFill>
                <a:latin typeface="Times New Roman" panose="02020603050405020304" pitchFamily="18" charset="0"/>
                <a:ea typeface="Calibri" panose="020F0502020204030204" pitchFamily="34" charset="0"/>
              </a:rPr>
              <a:t>đã </a:t>
            </a:r>
            <a:r>
              <a:rPr lang="vi-VN" sz="2800" b="1" smtClean="0">
                <a:solidFill>
                  <a:srgbClr val="FF0000"/>
                </a:solidFill>
                <a:latin typeface="Times New Roman" panose="02020603050405020304" pitchFamily="18" charset="0"/>
                <a:ea typeface="Calibri" panose="020F0502020204030204" pitchFamily="34" charset="0"/>
              </a:rPr>
              <a:t>thử </a:t>
            </a:r>
            <a:r>
              <a:rPr lang="vi-VN" sz="2800" b="1">
                <a:solidFill>
                  <a:srgbClr val="FF0000"/>
                </a:solidFill>
                <a:latin typeface="Times New Roman" panose="02020603050405020304" pitchFamily="18" charset="0"/>
                <a:ea typeface="Calibri" panose="020F0502020204030204" pitchFamily="34" charset="0"/>
              </a:rPr>
              <a:t>nghiệm</a:t>
            </a:r>
            <a:endParaRPr lang="en-US" sz="2800" b="1">
              <a:solidFill>
                <a:srgbClr val="FF0000"/>
              </a:solidFill>
            </a:endParaRPr>
          </a:p>
        </p:txBody>
      </p:sp>
    </p:spTree>
    <p:extLst>
      <p:ext uri="{BB962C8B-B14F-4D97-AF65-F5344CB8AC3E}">
        <p14:creationId xmlns:p14="http://schemas.microsoft.com/office/powerpoint/2010/main" val="32137209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KẾT </a:t>
            </a:r>
            <a:r>
              <a:rPr lang="en-US" altLang="vi-VN" sz="3600" b="1">
                <a:solidFill>
                  <a:srgbClr val="7F7F7F"/>
                </a:solidFill>
                <a:latin typeface="Times New Roman" panose="02020603050405020304" pitchFamily="18" charset="0"/>
                <a:cs typeface="Times New Roman" panose="02020603050405020304" pitchFamily="18" charset="0"/>
              </a:rPr>
              <a:t>LUẬN</a:t>
            </a:r>
          </a:p>
        </p:txBody>
      </p:sp>
      <p:sp>
        <p:nvSpPr>
          <p:cNvPr id="8" name="Date Placeholder 7"/>
          <p:cNvSpPr>
            <a:spLocks noGrp="1"/>
          </p:cNvSpPr>
          <p:nvPr>
            <p:ph type="dt" sz="half" idx="10"/>
          </p:nvPr>
        </p:nvSpPr>
        <p:spPr/>
        <p:txBody>
          <a:bodyPr/>
          <a:lstStyle/>
          <a:p>
            <a:pPr>
              <a:defRPr/>
            </a:pPr>
            <a:fld id="{7D0FFA2E-2C9B-47F8-800C-D1A388FD4AF1}" type="datetime1">
              <a:rPr lang="en-US" smtClean="0"/>
              <a:t>1/23/2016</a:t>
            </a:fld>
            <a:endParaRPr lang="en-US"/>
          </a:p>
        </p:txBody>
      </p:sp>
      <p:sp>
        <p:nvSpPr>
          <p:cNvPr id="9" name="Slide Number Placeholder 8"/>
          <p:cNvSpPr>
            <a:spLocks noGrp="1"/>
          </p:cNvSpPr>
          <p:nvPr>
            <p:ph type="sldNum" sz="quarter" idx="12"/>
          </p:nvPr>
        </p:nvSpPr>
        <p:spPr/>
        <p:txBody>
          <a:bodyPr/>
          <a:lstStyle/>
          <a:p>
            <a:pPr>
              <a:defRPr/>
            </a:pPr>
            <a:fld id="{C5F87CE7-291F-43C8-A3FF-A32BDCE2A107}" type="slidenum">
              <a:rPr lang="en-US" altLang="vi-VN" smtClean="0"/>
              <a:pPr>
                <a:defRPr/>
              </a:pPr>
              <a:t>26</a:t>
            </a:fld>
            <a:endParaRPr lang="en-US" altLang="vi-VN"/>
          </a:p>
        </p:txBody>
      </p:sp>
      <p:sp>
        <p:nvSpPr>
          <p:cNvPr id="3" name="Content Placeholder 2"/>
          <p:cNvSpPr>
            <a:spLocks noGrp="1"/>
          </p:cNvSpPr>
          <p:nvPr>
            <p:ph idx="1"/>
          </p:nvPr>
        </p:nvSpPr>
        <p:spPr>
          <a:xfrm>
            <a:off x="457200" y="1600200"/>
            <a:ext cx="8229600" cy="4756150"/>
          </a:xfrm>
        </p:spPr>
        <p:txBody>
          <a:bodyPr/>
          <a:lstStyle/>
          <a:p>
            <a:pPr marL="0" indent="0">
              <a:buNone/>
            </a:pPr>
            <a:r>
              <a:rPr lang="vi-VN" sz="2800" b="1" err="1">
                <a:solidFill>
                  <a:srgbClr val="FF0000"/>
                </a:solidFill>
                <a:latin typeface="Times New Roman" panose="02020603050405020304" pitchFamily="18" charset="0"/>
                <a:cs typeface="Times New Roman" panose="02020603050405020304" pitchFamily="18" charset="0"/>
              </a:rPr>
              <a:t>Các</a:t>
            </a:r>
            <a:r>
              <a:rPr lang="vi-VN" sz="2800" b="1">
                <a:solidFill>
                  <a:srgbClr val="FF0000"/>
                </a:solidFill>
                <a:latin typeface="Times New Roman" panose="02020603050405020304" pitchFamily="18" charset="0"/>
                <a:cs typeface="Times New Roman" panose="02020603050405020304" pitchFamily="18" charset="0"/>
              </a:rPr>
              <a:t> </a:t>
            </a:r>
            <a:r>
              <a:rPr lang="vi-VN" sz="2800" b="1" err="1">
                <a:solidFill>
                  <a:srgbClr val="FF0000"/>
                </a:solidFill>
                <a:latin typeface="Times New Roman" panose="02020603050405020304" pitchFamily="18" charset="0"/>
                <a:cs typeface="Times New Roman" panose="02020603050405020304" pitchFamily="18" charset="0"/>
              </a:rPr>
              <a:t>kết</a:t>
            </a:r>
            <a:r>
              <a:rPr lang="vi-VN" sz="2800" b="1">
                <a:solidFill>
                  <a:srgbClr val="FF0000"/>
                </a:solidFill>
                <a:latin typeface="Times New Roman" panose="02020603050405020304" pitchFamily="18" charset="0"/>
                <a:cs typeface="Times New Roman" panose="02020603050405020304" pitchFamily="18" charset="0"/>
              </a:rPr>
              <a:t> </a:t>
            </a:r>
            <a:r>
              <a:rPr lang="vi-VN" sz="2800" b="1" err="1">
                <a:solidFill>
                  <a:srgbClr val="FF0000"/>
                </a:solidFill>
                <a:latin typeface="Times New Roman" panose="02020603050405020304" pitchFamily="18" charset="0"/>
                <a:cs typeface="Times New Roman" panose="02020603050405020304" pitchFamily="18" charset="0"/>
              </a:rPr>
              <a:t>quả</a:t>
            </a:r>
            <a:r>
              <a:rPr lang="vi-VN" sz="2800" b="1">
                <a:solidFill>
                  <a:srgbClr val="FF0000"/>
                </a:solidFill>
                <a:latin typeface="Times New Roman" panose="02020603050405020304" pitchFamily="18" charset="0"/>
                <a:cs typeface="Times New Roman" panose="02020603050405020304" pitchFamily="18" charset="0"/>
              </a:rPr>
              <a:t> </a:t>
            </a:r>
            <a:r>
              <a:rPr lang="vi-VN" sz="2800" b="1" err="1">
                <a:solidFill>
                  <a:srgbClr val="FF0000"/>
                </a:solidFill>
                <a:latin typeface="Times New Roman" panose="02020603050405020304" pitchFamily="18" charset="0"/>
                <a:cs typeface="Times New Roman" panose="02020603050405020304" pitchFamily="18" charset="0"/>
              </a:rPr>
              <a:t>đạt</a:t>
            </a:r>
            <a:r>
              <a:rPr lang="vi-VN" sz="2800" b="1">
                <a:solidFill>
                  <a:srgbClr val="FF0000"/>
                </a:solidFill>
                <a:latin typeface="Times New Roman" panose="02020603050405020304" pitchFamily="18" charset="0"/>
                <a:cs typeface="Times New Roman" panose="02020603050405020304" pitchFamily="18" charset="0"/>
              </a:rPr>
              <a:t> </a:t>
            </a:r>
            <a:r>
              <a:rPr lang="vi-VN" sz="2800" b="1" err="1">
                <a:solidFill>
                  <a:srgbClr val="FF0000"/>
                </a:solidFill>
                <a:latin typeface="Times New Roman" panose="02020603050405020304" pitchFamily="18" charset="0"/>
                <a:cs typeface="Times New Roman" panose="02020603050405020304" pitchFamily="18" charset="0"/>
              </a:rPr>
              <a:t>được</a:t>
            </a:r>
            <a:r>
              <a:rPr lang="vi-VN" sz="2800" b="1">
                <a:solidFill>
                  <a:srgbClr val="FF0000"/>
                </a:solidFill>
                <a:latin typeface="Times New Roman" panose="02020603050405020304" pitchFamily="18" charset="0"/>
                <a:cs typeface="Times New Roman" panose="02020603050405020304" pitchFamily="18" charset="0"/>
              </a:rPr>
              <a:t>:</a:t>
            </a:r>
          </a:p>
          <a:p>
            <a:r>
              <a:rPr lang="en-US" sz="2800">
                <a:latin typeface="Times New Roman" panose="02020603050405020304" pitchFamily="18" charset="0"/>
                <a:cs typeface="Times New Roman" panose="02020603050405020304" pitchFamily="18" charset="0"/>
              </a:rPr>
              <a:t>C</a:t>
            </a:r>
            <a:r>
              <a:rPr lang="en-US" sz="2800" smtClean="0">
                <a:latin typeface="Times New Roman" panose="02020603050405020304" pitchFamily="18" charset="0"/>
                <a:cs typeface="Times New Roman" panose="02020603050405020304" pitchFamily="18" charset="0"/>
              </a:rPr>
              <a:t>ách </a:t>
            </a:r>
            <a:r>
              <a:rPr lang="en-US" sz="2800" err="1" smtClean="0">
                <a:latin typeface="Times New Roman" panose="02020603050405020304" pitchFamily="18" charset="0"/>
                <a:cs typeface="Times New Roman" panose="02020603050405020304" pitchFamily="18" charset="0"/>
              </a:rPr>
              <a:t>sử</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dụng</a:t>
            </a:r>
            <a:r>
              <a:rPr lang="en-US" sz="2800" smtClean="0">
                <a:latin typeface="Times New Roman" panose="02020603050405020304" pitchFamily="18" charset="0"/>
                <a:cs typeface="Times New Roman" panose="02020603050405020304" pitchFamily="18" charset="0"/>
              </a:rPr>
              <a:t> </a:t>
            </a:r>
            <a:r>
              <a:rPr lang="vi-VN" sz="2800" err="1" smtClean="0">
                <a:latin typeface="Times New Roman" panose="02020603050405020304" pitchFamily="18" charset="0"/>
                <a:cs typeface="Times New Roman" panose="02020603050405020304" pitchFamily="18" charset="0"/>
              </a:rPr>
              <a:t>Google</a:t>
            </a:r>
            <a:r>
              <a:rPr lang="vi-VN" sz="2800" smtClean="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Fitness</a:t>
            </a:r>
            <a:r>
              <a:rPr lang="vi-VN" sz="2800">
                <a:latin typeface="Times New Roman" panose="02020603050405020304" pitchFamily="18" charset="0"/>
                <a:cs typeface="Times New Roman" panose="02020603050405020304" pitchFamily="18" charset="0"/>
              </a:rPr>
              <a:t> API.</a:t>
            </a:r>
          </a:p>
          <a:p>
            <a:r>
              <a:rPr lang="vi-VN" sz="2800" err="1">
                <a:latin typeface="Times New Roman" panose="02020603050405020304" pitchFamily="18" charset="0"/>
                <a:cs typeface="Times New Roman" panose="02020603050405020304" pitchFamily="18" charset="0"/>
              </a:rPr>
              <a:t>Nắm</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được</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các</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kiến</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thức</a:t>
            </a:r>
            <a:r>
              <a:rPr lang="vi-VN" sz="2800">
                <a:latin typeface="Times New Roman" panose="02020603050405020304" pitchFamily="18" charset="0"/>
                <a:cs typeface="Times New Roman" panose="02020603050405020304" pitchFamily="18" charset="0"/>
              </a:rPr>
              <a:t> y khoa: tim, </a:t>
            </a:r>
            <a:r>
              <a:rPr lang="vi-VN" sz="2800" err="1">
                <a:latin typeface="Times New Roman" panose="02020603050405020304" pitchFamily="18" charset="0"/>
                <a:cs typeface="Times New Roman" panose="02020603050405020304" pitchFamily="18" charset="0"/>
              </a:rPr>
              <a:t>nhịp</a:t>
            </a:r>
            <a:r>
              <a:rPr lang="vi-VN" sz="2800">
                <a:latin typeface="Times New Roman" panose="02020603050405020304" pitchFamily="18" charset="0"/>
                <a:cs typeface="Times New Roman" panose="02020603050405020304" pitchFamily="18" charset="0"/>
              </a:rPr>
              <a:t> tim, </a:t>
            </a:r>
            <a:r>
              <a:rPr lang="vi-VN" sz="2800" err="1">
                <a:latin typeface="Times New Roman" panose="02020603050405020304" pitchFamily="18" charset="0"/>
                <a:cs typeface="Times New Roman" panose="02020603050405020304" pitchFamily="18" charset="0"/>
              </a:rPr>
              <a:t>các</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chỉ</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số</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sức</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khỏe</a:t>
            </a:r>
            <a:r>
              <a:rPr lang="vi-VN" sz="2800">
                <a:latin typeface="Times New Roman" panose="02020603050405020304" pitchFamily="18" charset="0"/>
                <a:cs typeface="Times New Roman" panose="02020603050405020304" pitchFamily="18" charset="0"/>
              </a:rPr>
              <a:t> (BMI, BMR, WHR)</a:t>
            </a:r>
          </a:p>
          <a:p>
            <a:r>
              <a:rPr lang="vi-VN" sz="2800" smtClean="0">
                <a:latin typeface="Times New Roman" panose="02020603050405020304" pitchFamily="18" charset="0"/>
                <a:cs typeface="Times New Roman" panose="02020603050405020304" pitchFamily="18" charset="0"/>
              </a:rPr>
              <a:t>Tích </a:t>
            </a:r>
            <a:r>
              <a:rPr lang="vi-VN" sz="2800" err="1">
                <a:latin typeface="Times New Roman" panose="02020603050405020304" pitchFamily="18" charset="0"/>
                <a:cs typeface="Times New Roman" panose="02020603050405020304" pitchFamily="18" charset="0"/>
              </a:rPr>
              <a:t>lũy</a:t>
            </a:r>
            <a:r>
              <a:rPr lang="vi-VN" sz="2800">
                <a:latin typeface="Times New Roman" panose="02020603050405020304" pitchFamily="18" charset="0"/>
                <a:cs typeface="Times New Roman" panose="02020603050405020304" pitchFamily="18" charset="0"/>
              </a:rPr>
              <a:t> thêm </a:t>
            </a:r>
            <a:r>
              <a:rPr lang="vi-VN" sz="2800" err="1">
                <a:latin typeface="Times New Roman" panose="02020603050405020304" pitchFamily="18" charset="0"/>
                <a:cs typeface="Times New Roman" panose="02020603050405020304" pitchFamily="18" charset="0"/>
              </a:rPr>
              <a:t>kiến</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thức</a:t>
            </a:r>
            <a:r>
              <a:rPr lang="vi-VN" sz="2800">
                <a:latin typeface="Times New Roman" panose="02020603050405020304" pitchFamily="18" charset="0"/>
                <a:cs typeface="Times New Roman" panose="02020603050405020304" pitchFamily="18" charset="0"/>
              </a:rPr>
              <a:t> chuyên môn </a:t>
            </a:r>
            <a:r>
              <a:rPr lang="en-US" sz="2800" smtClean="0">
                <a:latin typeface="Times New Roman" panose="02020603050405020304" pitchFamily="18" charset="0"/>
                <a:cs typeface="Times New Roman" panose="02020603050405020304" pitchFamily="18" charset="0"/>
              </a:rPr>
              <a:t>cùng với</a:t>
            </a:r>
            <a:r>
              <a:rPr lang="vi-VN" sz="2800" smtClean="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các </a:t>
            </a:r>
            <a:r>
              <a:rPr lang="vi-VN" sz="2800" smtClean="0">
                <a:latin typeface="Times New Roman" panose="02020603050405020304" pitchFamily="18" charset="0"/>
                <a:cs typeface="Times New Roman" panose="02020603050405020304" pitchFamily="18" charset="0"/>
              </a:rPr>
              <a:t>kỹ năng</a:t>
            </a:r>
            <a:r>
              <a:rPr lang="en-US" sz="2800" smtClean="0">
                <a:latin typeface="Times New Roman" panose="02020603050405020304" pitchFamily="18" charset="0"/>
                <a:cs typeface="Times New Roman" panose="02020603050405020304" pitchFamily="18" charset="0"/>
              </a:rPr>
              <a:t> mềm</a:t>
            </a:r>
            <a:r>
              <a:rPr lang="vi-VN" sz="2800" smtClean="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Hoàn thành ứng dụng Smartband Health với </a:t>
            </a:r>
            <a:r>
              <a:rPr lang="vi-VN" sz="2800">
                <a:latin typeface="Times New Roman" panose="02020603050405020304" pitchFamily="18" charset="0"/>
                <a:cs typeface="Times New Roman" panose="02020603050405020304" pitchFamily="18" charset="0"/>
              </a:rPr>
              <a:t>các chức năng cơ bản và nâng cao</a:t>
            </a:r>
            <a:r>
              <a:rPr lang="en-US" sz="2800">
                <a:latin typeface="Times New Roman" panose="02020603050405020304" pitchFamily="18" charset="0"/>
                <a:cs typeface="Times New Roman" panose="02020603050405020304" pitchFamily="18" charset="0"/>
              </a:rPr>
              <a:t> như sau: c</a:t>
            </a:r>
            <a:r>
              <a:rPr lang="vi-VN" sz="2800">
                <a:latin typeface="Times New Roman" panose="02020603050405020304" pitchFamily="18" charset="0"/>
                <a:cs typeface="Times New Roman" panose="02020603050405020304" pitchFamily="18" charset="0"/>
              </a:rPr>
              <a:t>ảnh báo sức khỏe – nhịp tim</a:t>
            </a:r>
            <a:r>
              <a:rPr lang="en-US" sz="2800">
                <a:latin typeface="Times New Roman" panose="02020603050405020304" pitchFamily="18" charset="0"/>
                <a:cs typeface="Times New Roman" panose="02020603050405020304" pitchFamily="18" charset="0"/>
              </a:rPr>
              <a:t>, c</a:t>
            </a:r>
            <a:r>
              <a:rPr lang="vi-VN" sz="2800">
                <a:latin typeface="Times New Roman" panose="02020603050405020304" pitchFamily="18" charset="0"/>
                <a:cs typeface="Times New Roman" panose="02020603050405020304" pitchFamily="18" charset="0"/>
              </a:rPr>
              <a:t>ài đặt cảnh báo</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đ</a:t>
            </a:r>
            <a:r>
              <a:rPr lang="vi-VN" sz="2800">
                <a:latin typeface="Times New Roman" panose="02020603050405020304" pitchFamily="18" charset="0"/>
                <a:cs typeface="Times New Roman" panose="02020603050405020304" pitchFamily="18" charset="0"/>
              </a:rPr>
              <a:t>ặt mục tiêu, kiểm tra mục </a:t>
            </a:r>
            <a:r>
              <a:rPr lang="vi-VN" sz="2800" smtClean="0">
                <a:latin typeface="Times New Roman" panose="02020603050405020304" pitchFamily="18" charset="0"/>
                <a:cs typeface="Times New Roman" panose="02020603050405020304" pitchFamily="18" charset="0"/>
              </a:rPr>
              <a:t>tiêu</a:t>
            </a:r>
            <a:r>
              <a:rPr lang="en-US" sz="2800" smtClean="0">
                <a:latin typeface="Times New Roman" panose="02020603050405020304" pitchFamily="18" charset="0"/>
                <a:cs typeface="Times New Roman" panose="02020603050405020304" pitchFamily="18" charset="0"/>
              </a:rPr>
              <a:t>...</a:t>
            </a:r>
            <a:endParaRPr lang="vi-V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345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vi-VN" altLang="vi-VN" sz="3600" b="1" smtClean="0">
                <a:solidFill>
                  <a:srgbClr val="7F7F7F"/>
                </a:solidFill>
                <a:cs typeface="Times New Roman" panose="02020603050405020304" pitchFamily="18" charset="0"/>
              </a:rPr>
              <a:t>HƯỚNG </a:t>
            </a:r>
            <a:r>
              <a:rPr lang="vi-VN" altLang="vi-VN" sz="3600" b="1">
                <a:solidFill>
                  <a:srgbClr val="7F7F7F"/>
                </a:solidFill>
                <a:cs typeface="Times New Roman" panose="02020603050405020304" pitchFamily="18" charset="0"/>
              </a:rPr>
              <a:t>PHÁT TRIỂN</a:t>
            </a:r>
            <a:endParaRPr lang="en-US" altLang="vi-VN" sz="3600" b="1">
              <a:solidFill>
                <a:srgbClr val="7F7F7F"/>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pPr>
              <a:defRPr/>
            </a:pPr>
            <a:fld id="{7D0FFA2E-2C9B-47F8-800C-D1A388FD4AF1}" type="datetime1">
              <a:rPr lang="en-US" smtClean="0"/>
              <a:t>1/23/2016</a:t>
            </a:fld>
            <a:endParaRPr lang="en-US"/>
          </a:p>
        </p:txBody>
      </p:sp>
      <p:sp>
        <p:nvSpPr>
          <p:cNvPr id="9" name="Slide Number Placeholder 8"/>
          <p:cNvSpPr>
            <a:spLocks noGrp="1"/>
          </p:cNvSpPr>
          <p:nvPr>
            <p:ph type="sldNum" sz="quarter" idx="12"/>
          </p:nvPr>
        </p:nvSpPr>
        <p:spPr/>
        <p:txBody>
          <a:bodyPr/>
          <a:lstStyle/>
          <a:p>
            <a:pPr>
              <a:defRPr/>
            </a:pPr>
            <a:fld id="{C5F87CE7-291F-43C8-A3FF-A32BDCE2A107}" type="slidenum">
              <a:rPr lang="en-US" altLang="vi-VN" smtClean="0"/>
              <a:pPr>
                <a:defRPr/>
              </a:pPr>
              <a:t>27</a:t>
            </a:fld>
            <a:endParaRPr lang="en-US" altLang="vi-VN"/>
          </a:p>
        </p:txBody>
      </p:sp>
      <p:sp>
        <p:nvSpPr>
          <p:cNvPr id="3" name="Content Placeholder 2"/>
          <p:cNvSpPr>
            <a:spLocks noGrp="1"/>
          </p:cNvSpPr>
          <p:nvPr>
            <p:ph idx="1"/>
          </p:nvPr>
        </p:nvSpPr>
        <p:spPr>
          <a:xfrm>
            <a:off x="521510" y="1275107"/>
            <a:ext cx="6035003" cy="5263805"/>
          </a:xfrm>
        </p:spPr>
        <p:txBody>
          <a:bodyPr/>
          <a:lstStyle/>
          <a:p>
            <a:pPr marL="0" indent="0">
              <a:buNone/>
            </a:pPr>
            <a:r>
              <a:rPr lang="vi-VN" sz="2800" b="1" err="1">
                <a:solidFill>
                  <a:srgbClr val="FF0000"/>
                </a:solidFill>
                <a:latin typeface="Times New Roman" panose="02020603050405020304" pitchFamily="18" charset="0"/>
                <a:cs typeface="Times New Roman" panose="02020603050405020304" pitchFamily="18" charset="0"/>
              </a:rPr>
              <a:t>Hoàn</a:t>
            </a:r>
            <a:r>
              <a:rPr lang="vi-VN" sz="2800" b="1">
                <a:solidFill>
                  <a:srgbClr val="FF0000"/>
                </a:solidFill>
                <a:latin typeface="Times New Roman" panose="02020603050405020304" pitchFamily="18" charset="0"/>
                <a:cs typeface="Times New Roman" panose="02020603050405020304" pitchFamily="18" charset="0"/>
              </a:rPr>
              <a:t> </a:t>
            </a:r>
            <a:r>
              <a:rPr lang="vi-VN" sz="2800" b="1" err="1">
                <a:solidFill>
                  <a:srgbClr val="FF0000"/>
                </a:solidFill>
                <a:latin typeface="Times New Roman" panose="02020603050405020304" pitchFamily="18" charset="0"/>
                <a:cs typeface="Times New Roman" panose="02020603050405020304" pitchFamily="18" charset="0"/>
              </a:rPr>
              <a:t>thiện</a:t>
            </a:r>
            <a:r>
              <a:rPr lang="vi-VN" sz="2800" b="1">
                <a:solidFill>
                  <a:srgbClr val="FF0000"/>
                </a:solidFill>
                <a:latin typeface="Times New Roman" panose="02020603050405020304" pitchFamily="18" charset="0"/>
                <a:cs typeface="Times New Roman" panose="02020603050405020304" pitchFamily="18" charset="0"/>
              </a:rPr>
              <a:t> </a:t>
            </a:r>
            <a:r>
              <a:rPr lang="vi-VN" sz="2800" b="1" err="1">
                <a:solidFill>
                  <a:srgbClr val="FF0000"/>
                </a:solidFill>
                <a:latin typeface="Times New Roman" panose="02020603050405020304" pitchFamily="18" charset="0"/>
                <a:cs typeface="Times New Roman" panose="02020603050405020304" pitchFamily="18" charset="0"/>
              </a:rPr>
              <a:t>một</a:t>
            </a:r>
            <a:r>
              <a:rPr lang="vi-VN" sz="2800" b="1">
                <a:solidFill>
                  <a:srgbClr val="FF0000"/>
                </a:solidFill>
                <a:latin typeface="Times New Roman" panose="02020603050405020304" pitchFamily="18" charset="0"/>
                <a:cs typeface="Times New Roman" panose="02020603050405020304" pitchFamily="18" charset="0"/>
              </a:rPr>
              <a:t> </a:t>
            </a:r>
            <a:r>
              <a:rPr lang="vi-VN" sz="2800" b="1" err="1">
                <a:solidFill>
                  <a:srgbClr val="FF0000"/>
                </a:solidFill>
                <a:latin typeface="Times New Roman" panose="02020603050405020304" pitchFamily="18" charset="0"/>
                <a:cs typeface="Times New Roman" panose="02020603050405020304" pitchFamily="18" charset="0"/>
              </a:rPr>
              <a:t>số</a:t>
            </a:r>
            <a:r>
              <a:rPr lang="vi-VN" sz="2800" b="1">
                <a:solidFill>
                  <a:srgbClr val="FF0000"/>
                </a:solidFill>
                <a:latin typeface="Times New Roman" panose="02020603050405020304" pitchFamily="18" charset="0"/>
                <a:cs typeface="Times New Roman" panose="02020603050405020304" pitchFamily="18" charset="0"/>
              </a:rPr>
              <a:t> </a:t>
            </a:r>
            <a:r>
              <a:rPr lang="vi-VN" sz="2800" b="1" err="1">
                <a:solidFill>
                  <a:srgbClr val="FF0000"/>
                </a:solidFill>
                <a:latin typeface="Times New Roman" panose="02020603050405020304" pitchFamily="18" charset="0"/>
                <a:cs typeface="Times New Roman" panose="02020603050405020304" pitchFamily="18" charset="0"/>
              </a:rPr>
              <a:t>chức</a:t>
            </a:r>
            <a:r>
              <a:rPr lang="vi-VN" sz="2800" b="1">
                <a:solidFill>
                  <a:srgbClr val="FF0000"/>
                </a:solidFill>
                <a:latin typeface="Times New Roman" panose="02020603050405020304" pitchFamily="18" charset="0"/>
                <a:cs typeface="Times New Roman" panose="02020603050405020304" pitchFamily="18" charset="0"/>
              </a:rPr>
              <a:t> năng:</a:t>
            </a:r>
          </a:p>
          <a:p>
            <a:r>
              <a:rPr lang="vi-VN" sz="2800" err="1">
                <a:latin typeface="Times New Roman" panose="02020603050405020304" pitchFamily="18" charset="0"/>
                <a:cs typeface="Times New Roman" panose="02020603050405020304" pitchFamily="18" charset="0"/>
              </a:rPr>
              <a:t>Hỗ</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trợ</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lấy</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và</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gửi</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vị</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trí</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người</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dùng</a:t>
            </a:r>
            <a:r>
              <a:rPr lang="vi-VN" sz="2800">
                <a:latin typeface="Times New Roman" panose="02020603050405020304" pitchFamily="18" charset="0"/>
                <a:cs typeface="Times New Roman" panose="02020603050405020304" pitchFamily="18" charset="0"/>
              </a:rPr>
              <a:t> trong </a:t>
            </a:r>
            <a:r>
              <a:rPr lang="vi-VN" sz="2800" err="1">
                <a:latin typeface="Times New Roman" panose="02020603050405020304" pitchFamily="18" charset="0"/>
                <a:cs typeface="Times New Roman" panose="02020603050405020304" pitchFamily="18" charset="0"/>
              </a:rPr>
              <a:t>cảnh</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báo</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nhịp</a:t>
            </a:r>
            <a:r>
              <a:rPr lang="vi-VN" sz="2800">
                <a:latin typeface="Times New Roman" panose="02020603050405020304" pitchFamily="18" charset="0"/>
                <a:cs typeface="Times New Roman" panose="02020603050405020304" pitchFamily="18" charset="0"/>
              </a:rPr>
              <a:t> tim qua </a:t>
            </a:r>
            <a:r>
              <a:rPr lang="vi-VN" sz="2800" err="1">
                <a:latin typeface="Times New Roman" panose="02020603050405020304" pitchFamily="18" charset="0"/>
                <a:cs typeface="Times New Roman" panose="02020603050405020304" pitchFamily="18" charset="0"/>
              </a:rPr>
              <a:t>email</a:t>
            </a:r>
            <a:r>
              <a:rPr lang="vi-VN" sz="2800" smtClean="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sms</a:t>
            </a:r>
            <a:r>
              <a:rPr lang="vi-VN" sz="2800" smtClean="0">
                <a:latin typeface="Times New Roman" panose="02020603050405020304" pitchFamily="18" charset="0"/>
                <a:cs typeface="Times New Roman" panose="02020603050405020304" pitchFamily="18" charset="0"/>
              </a:rPr>
              <a:t>.</a:t>
            </a:r>
            <a:endParaRPr lang="en-US" sz="2800" smtClean="0">
              <a:latin typeface="Times New Roman" panose="02020603050405020304" pitchFamily="18" charset="0"/>
              <a:cs typeface="Times New Roman" panose="02020603050405020304" pitchFamily="18" charset="0"/>
            </a:endParaRPr>
          </a:p>
          <a:p>
            <a:r>
              <a:rPr lang="en-US" sz="2800" smtClean="0">
                <a:latin typeface="Times New Roman" panose="02020603050405020304" pitchFamily="18" charset="0"/>
                <a:cs typeface="Times New Roman" panose="02020603050405020304" pitchFamily="18" charset="0"/>
              </a:rPr>
              <a:t>Tính năng đ</a:t>
            </a:r>
            <a:r>
              <a:rPr lang="vi-VN" sz="2800" smtClean="0">
                <a:latin typeface="Times New Roman" panose="02020603050405020304" pitchFamily="18" charset="0"/>
                <a:cs typeface="Times New Roman" panose="02020603050405020304" pitchFamily="18" charset="0"/>
              </a:rPr>
              <a:t>ánh </a:t>
            </a:r>
            <a:r>
              <a:rPr lang="vi-VN" sz="2800">
                <a:latin typeface="Times New Roman" panose="02020603050405020304" pitchFamily="18" charset="0"/>
                <a:cs typeface="Times New Roman" panose="02020603050405020304" pitchFamily="18" charset="0"/>
              </a:rPr>
              <a:t>giá mức độ stress của người </a:t>
            </a:r>
            <a:r>
              <a:rPr lang="vi-VN" sz="2800">
                <a:latin typeface="Times New Roman" panose="02020603050405020304" pitchFamily="18" charset="0"/>
                <a:cs typeface="Times New Roman" panose="02020603050405020304" pitchFamily="18" charset="0"/>
              </a:rPr>
              <a:t>dùng</a:t>
            </a:r>
            <a:r>
              <a:rPr lang="en-US" sz="2800" smtClean="0">
                <a:latin typeface="Times New Roman" panose="02020603050405020304" pitchFamily="18" charset="0"/>
                <a:cs typeface="Times New Roman" panose="02020603050405020304" pitchFamily="18" charset="0"/>
              </a:rPr>
              <a:t>.</a:t>
            </a:r>
          </a:p>
          <a:p>
            <a:r>
              <a:rPr lang="vi-VN" sz="2800" smtClean="0">
                <a:latin typeface="Times New Roman" panose="02020603050405020304" pitchFamily="18" charset="0"/>
                <a:cs typeface="Times New Roman" panose="02020603050405020304" pitchFamily="18" charset="0"/>
              </a:rPr>
              <a:t>Hỗ </a:t>
            </a:r>
            <a:r>
              <a:rPr lang="vi-VN" sz="2800">
                <a:latin typeface="Times New Roman" panose="02020603050405020304" pitchFamily="18" charset="0"/>
                <a:cs typeface="Times New Roman" panose="02020603050405020304" pitchFamily="18" charset="0"/>
              </a:rPr>
              <a:t>trợ thêm nhiều ngôn </a:t>
            </a:r>
            <a:r>
              <a:rPr lang="vi-VN" sz="2800">
                <a:latin typeface="Times New Roman" panose="02020603050405020304" pitchFamily="18" charset="0"/>
                <a:cs typeface="Times New Roman" panose="02020603050405020304" pitchFamily="18" charset="0"/>
              </a:rPr>
              <a:t>ngữ </a:t>
            </a:r>
            <a:r>
              <a:rPr lang="vi-VN" sz="2800" smtClean="0">
                <a:latin typeface="Times New Roman" panose="02020603050405020304" pitchFamily="18" charset="0"/>
                <a:cs typeface="Times New Roman" panose="02020603050405020304" pitchFamily="18" charset="0"/>
              </a:rPr>
              <a:t>khác</a:t>
            </a:r>
            <a:r>
              <a:rPr lang="en-US" sz="2800" smtClean="0">
                <a:latin typeface="Times New Roman" panose="02020603050405020304" pitchFamily="18" charset="0"/>
                <a:cs typeface="Times New Roman" panose="02020603050405020304" pitchFamily="18" charset="0"/>
              </a:rPr>
              <a:t>.</a:t>
            </a:r>
            <a:r>
              <a:rPr lang="vi-VN" sz="2800" smtClean="0">
                <a:latin typeface="Times New Roman" panose="02020603050405020304" pitchFamily="18" charset="0"/>
                <a:cs typeface="Times New Roman" panose="02020603050405020304" pitchFamily="18" charset="0"/>
              </a:rPr>
              <a:t> </a:t>
            </a:r>
            <a:endParaRPr lang="vi-VN" sz="2800">
              <a:latin typeface="Times New Roman" panose="02020603050405020304" pitchFamily="18" charset="0"/>
              <a:cs typeface="Times New Roman" panose="02020603050405020304" pitchFamily="18" charset="0"/>
            </a:endParaRPr>
          </a:p>
          <a:p>
            <a:pPr marL="0" indent="0">
              <a:buNone/>
            </a:pPr>
            <a:r>
              <a:rPr lang="vi-VN" sz="2800" b="1" err="1">
                <a:solidFill>
                  <a:srgbClr val="FF0000"/>
                </a:solidFill>
                <a:latin typeface="Times New Roman" panose="02020603050405020304" pitchFamily="18" charset="0"/>
                <a:cs typeface="Times New Roman" panose="02020603050405020304" pitchFamily="18" charset="0"/>
              </a:rPr>
              <a:t>Mở</a:t>
            </a:r>
            <a:r>
              <a:rPr lang="vi-VN" sz="2800" b="1">
                <a:solidFill>
                  <a:srgbClr val="FF0000"/>
                </a:solidFill>
                <a:latin typeface="Times New Roman" panose="02020603050405020304" pitchFamily="18" charset="0"/>
                <a:cs typeface="Times New Roman" panose="02020603050405020304" pitchFamily="18" charset="0"/>
              </a:rPr>
              <a:t> </a:t>
            </a:r>
            <a:r>
              <a:rPr lang="vi-VN" sz="2800" b="1" err="1">
                <a:solidFill>
                  <a:srgbClr val="FF0000"/>
                </a:solidFill>
                <a:latin typeface="Times New Roman" panose="02020603050405020304" pitchFamily="18" charset="0"/>
                <a:cs typeface="Times New Roman" panose="02020603050405020304" pitchFamily="18" charset="0"/>
              </a:rPr>
              <a:t>rộng</a:t>
            </a:r>
            <a:r>
              <a:rPr lang="vi-VN" sz="2800" b="1">
                <a:solidFill>
                  <a:srgbClr val="FF0000"/>
                </a:solidFill>
                <a:latin typeface="Times New Roman" panose="02020603050405020304" pitchFamily="18" charset="0"/>
                <a:cs typeface="Times New Roman" panose="02020603050405020304" pitchFamily="18" charset="0"/>
              </a:rPr>
              <a:t> thêm </a:t>
            </a:r>
            <a:r>
              <a:rPr lang="vi-VN" sz="2800" b="1" err="1">
                <a:solidFill>
                  <a:srgbClr val="FF0000"/>
                </a:solidFill>
                <a:latin typeface="Times New Roman" panose="02020603050405020304" pitchFamily="18" charset="0"/>
                <a:cs typeface="Times New Roman" panose="02020603050405020304" pitchFamily="18" charset="0"/>
              </a:rPr>
              <a:t>các</a:t>
            </a:r>
            <a:r>
              <a:rPr lang="vi-VN" sz="2800" b="1">
                <a:solidFill>
                  <a:srgbClr val="FF0000"/>
                </a:solidFill>
                <a:latin typeface="Times New Roman" panose="02020603050405020304" pitchFamily="18" charset="0"/>
                <a:cs typeface="Times New Roman" panose="02020603050405020304" pitchFamily="18" charset="0"/>
              </a:rPr>
              <a:t> </a:t>
            </a:r>
            <a:r>
              <a:rPr lang="vi-VN" sz="2800" b="1" err="1">
                <a:solidFill>
                  <a:srgbClr val="FF0000"/>
                </a:solidFill>
                <a:latin typeface="Times New Roman" panose="02020603050405020304" pitchFamily="18" charset="0"/>
                <a:cs typeface="Times New Roman" panose="02020603050405020304" pitchFamily="18" charset="0"/>
              </a:rPr>
              <a:t>tính</a:t>
            </a:r>
            <a:r>
              <a:rPr lang="vi-VN" sz="2800" b="1">
                <a:solidFill>
                  <a:srgbClr val="FF0000"/>
                </a:solidFill>
                <a:latin typeface="Times New Roman" panose="02020603050405020304" pitchFamily="18" charset="0"/>
                <a:cs typeface="Times New Roman" panose="02020603050405020304" pitchFamily="18" charset="0"/>
              </a:rPr>
              <a:t> năng:</a:t>
            </a:r>
          </a:p>
          <a:p>
            <a:r>
              <a:rPr lang="vi-VN" sz="2800" err="1">
                <a:latin typeface="Times New Roman" panose="02020603050405020304" pitchFamily="18" charset="0"/>
                <a:cs typeface="Times New Roman" panose="02020603050405020304" pitchFamily="18" charset="0"/>
              </a:rPr>
              <a:t>Lập</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lịch</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hoạt</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động</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nhắc</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nhở</a:t>
            </a:r>
            <a:r>
              <a:rPr lang="vi-VN" sz="2800">
                <a:latin typeface="Times New Roman" panose="02020603050405020304" pitchFamily="18" charset="0"/>
                <a:cs typeface="Times New Roman" panose="02020603050405020304" pitchFamily="18" charset="0"/>
              </a:rPr>
              <a:t> </a:t>
            </a:r>
            <a:r>
              <a:rPr lang="vi-VN" sz="2800" err="1">
                <a:latin typeface="Times New Roman" panose="02020603050405020304" pitchFamily="18" charset="0"/>
                <a:cs typeface="Times New Roman" panose="02020603050405020304" pitchFamily="18" charset="0"/>
              </a:rPr>
              <a:t>người</a:t>
            </a:r>
            <a:r>
              <a:rPr lang="vi-VN" sz="280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dùng.</a:t>
            </a:r>
            <a:endParaRPr lang="en-US" sz="2800">
              <a:latin typeface="Times New Roman" panose="02020603050405020304" pitchFamily="18" charset="0"/>
              <a:cs typeface="Times New Roman" panose="02020603050405020304" pitchFamily="18" charset="0"/>
            </a:endParaRPr>
          </a:p>
          <a:p>
            <a:r>
              <a:rPr lang="en-US" sz="2800" smtClean="0">
                <a:latin typeface="Times New Roman" panose="02020603050405020304" pitchFamily="18" charset="0"/>
                <a:cs typeface="Times New Roman" panose="02020603050405020304" pitchFamily="18" charset="0"/>
              </a:rPr>
              <a:t>Theo dõi lượng nước, cafein tiêu thụ.</a:t>
            </a:r>
            <a:endParaRPr lang="vi-VN" sz="2800">
              <a:latin typeface="Times New Roman" panose="02020603050405020304" pitchFamily="18" charset="0"/>
              <a:cs typeface="Times New Roman" panose="02020603050405020304" pitchFamily="18" charset="0"/>
            </a:endParaRPr>
          </a:p>
          <a:p>
            <a:pPr marL="0" indent="0">
              <a:buNone/>
            </a:pPr>
            <a:endParaRPr lang="en-US" sz="2800">
              <a:latin typeface="Times New Roman" panose="02020603050405020304" pitchFamily="18" charset="0"/>
              <a:cs typeface="Times New Roman" panose="02020603050405020304" pitchFamily="18" charset="0"/>
            </a:endParaRPr>
          </a:p>
        </p:txBody>
      </p:sp>
      <p:pic>
        <p:nvPicPr>
          <p:cNvPr id="6" name="Picture 2" descr="http://vec-om.com.vn/images/anh_thong_tin/ph_ptri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692" y="2590800"/>
            <a:ext cx="2598616"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2965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vi-VN" altLang="vi-VN" sz="3600" b="1" smtClean="0">
                <a:solidFill>
                  <a:srgbClr val="7F7F7F"/>
                </a:solidFill>
                <a:cs typeface="Times New Roman" panose="02020603050405020304" pitchFamily="18" charset="0"/>
              </a:rPr>
              <a:t>DEMO</a:t>
            </a:r>
            <a:endParaRPr lang="en-US" altLang="vi-VN" sz="3600" b="1">
              <a:solidFill>
                <a:srgbClr val="7F7F7F"/>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pPr>
              <a:defRPr/>
            </a:pPr>
            <a:fld id="{7D0FFA2E-2C9B-47F8-800C-D1A388FD4AF1}" type="datetime1">
              <a:rPr lang="en-US" smtClean="0"/>
              <a:t>1/23/2016</a:t>
            </a:fld>
            <a:endParaRPr lang="en-US"/>
          </a:p>
        </p:txBody>
      </p:sp>
      <p:sp>
        <p:nvSpPr>
          <p:cNvPr id="9" name="Slide Number Placeholder 8"/>
          <p:cNvSpPr>
            <a:spLocks noGrp="1"/>
          </p:cNvSpPr>
          <p:nvPr>
            <p:ph type="sldNum" sz="quarter" idx="12"/>
          </p:nvPr>
        </p:nvSpPr>
        <p:spPr/>
        <p:txBody>
          <a:bodyPr/>
          <a:lstStyle/>
          <a:p>
            <a:pPr>
              <a:defRPr/>
            </a:pPr>
            <a:fld id="{C5F87CE7-291F-43C8-A3FF-A32BDCE2A107}" type="slidenum">
              <a:rPr lang="en-US" altLang="vi-VN" smtClean="0"/>
              <a:pPr>
                <a:defRPr/>
              </a:pPr>
              <a:t>28</a:t>
            </a:fld>
            <a:endParaRPr lang="en-US" altLang="vi-VN"/>
          </a:p>
        </p:txBody>
      </p:sp>
      <p:pic>
        <p:nvPicPr>
          <p:cNvPr id="7" name="Picture 6"/>
          <p:cNvPicPr>
            <a:picLocks noChangeAspect="1"/>
          </p:cNvPicPr>
          <p:nvPr/>
        </p:nvPicPr>
        <p:blipFill>
          <a:blip r:embed="rId3"/>
          <a:stretch>
            <a:fillRect/>
          </a:stretch>
        </p:blipFill>
        <p:spPr>
          <a:xfrm>
            <a:off x="1447800" y="1981200"/>
            <a:ext cx="6175772" cy="2895600"/>
          </a:xfrm>
          <a:prstGeom prst="rect">
            <a:avLst/>
          </a:prstGeom>
        </p:spPr>
      </p:pic>
    </p:spTree>
    <p:extLst>
      <p:ext uri="{BB962C8B-B14F-4D97-AF65-F5344CB8AC3E}">
        <p14:creationId xmlns:p14="http://schemas.microsoft.com/office/powerpoint/2010/main" val="3800713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HỎI - ĐÁP</a:t>
            </a:r>
            <a:endParaRPr lang="en-US" altLang="vi-VN" sz="3600" b="1">
              <a:solidFill>
                <a:srgbClr val="7F7F7F"/>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pPr>
              <a:defRPr/>
            </a:pPr>
            <a:fld id="{7D0FFA2E-2C9B-47F8-800C-D1A388FD4AF1}" type="datetime1">
              <a:rPr lang="en-US" smtClean="0"/>
              <a:t>1/23/2016</a:t>
            </a:fld>
            <a:endParaRPr lang="en-US"/>
          </a:p>
        </p:txBody>
      </p:sp>
      <p:sp>
        <p:nvSpPr>
          <p:cNvPr id="9" name="Slide Number Placeholder 8"/>
          <p:cNvSpPr>
            <a:spLocks noGrp="1"/>
          </p:cNvSpPr>
          <p:nvPr>
            <p:ph type="sldNum" sz="quarter" idx="12"/>
          </p:nvPr>
        </p:nvSpPr>
        <p:spPr/>
        <p:txBody>
          <a:bodyPr/>
          <a:lstStyle/>
          <a:p>
            <a:pPr>
              <a:defRPr/>
            </a:pPr>
            <a:fld id="{C5F87CE7-291F-43C8-A3FF-A32BDCE2A107}" type="slidenum">
              <a:rPr lang="en-US" altLang="vi-VN" smtClean="0"/>
              <a:pPr>
                <a:defRPr/>
              </a:pPr>
              <a:t>29</a:t>
            </a:fld>
            <a:endParaRPr lang="en-US" altLang="vi-VN"/>
          </a:p>
        </p:txBody>
      </p:sp>
      <p:pic>
        <p:nvPicPr>
          <p:cNvPr id="1026" name="Picture 2" descr="http://loriballen.com/wp-content/uploads/2013/08/Q-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042" y="2057400"/>
            <a:ext cx="6375916"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0203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143000" y="6224666"/>
            <a:ext cx="2133600" cy="365125"/>
          </a:xfrm>
        </p:spPr>
        <p:txBody>
          <a:bodyPr/>
          <a:lstStyle/>
          <a:p>
            <a:pPr>
              <a:defRPr/>
            </a:pPr>
            <a:fld id="{FA14B34E-8F4C-4FA8-BEAA-EB9FDE40539D}" type="datetime1">
              <a:rPr lang="en-US" smtClean="0">
                <a:latin typeface="Times New Roman" panose="02020603050405020304" pitchFamily="18" charset="0"/>
                <a:cs typeface="Times New Roman" panose="02020603050405020304" pitchFamily="18" charset="0"/>
              </a:rPr>
              <a:t>1/23/2016</a:t>
            </a:fld>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C5F87CE7-291F-43C8-A3FF-A32BDCE2A107}" type="slidenum">
              <a:rPr lang="en-US" altLang="vi-VN" smtClean="0">
                <a:latin typeface="Times New Roman" panose="02020603050405020304" pitchFamily="18" charset="0"/>
                <a:cs typeface="Times New Roman" panose="02020603050405020304" pitchFamily="18" charset="0"/>
              </a:rPr>
              <a:pPr>
                <a:defRPr/>
              </a:pPr>
              <a:t>3</a:t>
            </a:fld>
            <a:endParaRPr lang="en-US" altLang="vi-VN">
              <a:latin typeface="Times New Roman" panose="02020603050405020304" pitchFamily="18" charset="0"/>
              <a:cs typeface="Times New Roman" panose="02020603050405020304" pitchFamily="18" charset="0"/>
            </a:endParaRPr>
          </a:p>
        </p:txBody>
      </p:sp>
      <p:sp>
        <p:nvSpPr>
          <p:cNvPr id="74" name="Title 3"/>
          <p:cNvSpPr txBox="1">
            <a:spLocks noGrp="1"/>
          </p:cNvSpPr>
          <p:nvPr>
            <p:ph type="title"/>
          </p:nvPr>
        </p:nvSpPr>
        <p:spPr>
          <a:xfrm>
            <a:off x="3504559" y="193843"/>
            <a:ext cx="2531463" cy="646331"/>
          </a:xfrm>
          <a:prstGeom prst="rect">
            <a:avLst/>
          </a:prstGeom>
          <a:noFill/>
        </p:spPr>
        <p:txBody>
          <a:bodyPr wrap="none"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NỘI DUNG</a:t>
            </a:r>
            <a:endParaRPr lang="en-US" altLang="vi-VN" sz="3600" b="1">
              <a:solidFill>
                <a:srgbClr val="7F7F7F"/>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1447800" y="1066787"/>
            <a:ext cx="6192772" cy="5486413"/>
            <a:chOff x="1447800" y="1219187"/>
            <a:chExt cx="6192772" cy="5486413"/>
          </a:xfrm>
        </p:grpSpPr>
        <p:grpSp>
          <p:nvGrpSpPr>
            <p:cNvPr id="2" name="Group 1"/>
            <p:cNvGrpSpPr/>
            <p:nvPr/>
          </p:nvGrpSpPr>
          <p:grpSpPr>
            <a:xfrm>
              <a:off x="1447800" y="1219187"/>
              <a:ext cx="6192772" cy="5486413"/>
              <a:chOff x="1289977" y="762000"/>
              <a:chExt cx="6192772" cy="5486413"/>
            </a:xfrm>
          </p:grpSpPr>
          <p:grpSp>
            <p:nvGrpSpPr>
              <p:cNvPr id="72" name="Group 71"/>
              <p:cNvGrpSpPr/>
              <p:nvPr/>
            </p:nvGrpSpPr>
            <p:grpSpPr>
              <a:xfrm>
                <a:off x="1289977" y="762000"/>
                <a:ext cx="6192772" cy="5486413"/>
                <a:chOff x="-229555" y="1243013"/>
                <a:chExt cx="6192772" cy="5486413"/>
              </a:xfrm>
            </p:grpSpPr>
            <p:grpSp>
              <p:nvGrpSpPr>
                <p:cNvPr id="37" name="Group 2050"/>
                <p:cNvGrpSpPr>
                  <a:grpSpLocks/>
                </p:cNvGrpSpPr>
                <p:nvPr/>
              </p:nvGrpSpPr>
              <p:grpSpPr bwMode="auto">
                <a:xfrm>
                  <a:off x="185738" y="2555877"/>
                  <a:ext cx="5029199" cy="1584326"/>
                  <a:chOff x="1255569" y="2509838"/>
                  <a:chExt cx="5435741" cy="1710979"/>
                </a:xfrm>
              </p:grpSpPr>
              <p:sp>
                <p:nvSpPr>
                  <p:cNvPr id="38" name="Rectangle 37"/>
                  <p:cNvSpPr/>
                  <p:nvPr/>
                </p:nvSpPr>
                <p:spPr>
                  <a:xfrm>
                    <a:off x="1510193" y="2509838"/>
                    <a:ext cx="5181117" cy="942924"/>
                  </a:xfrm>
                  <a:prstGeom prst="rect">
                    <a:avLst/>
                  </a:prstGeom>
                  <a:gradFill flip="none" rotWithShape="1">
                    <a:gsLst>
                      <a:gs pos="10000">
                        <a:srgbClr val="5789CB">
                          <a:shade val="30000"/>
                          <a:satMod val="115000"/>
                          <a:lumMod val="80000"/>
                        </a:srgbClr>
                      </a:gs>
                      <a:gs pos="50000">
                        <a:srgbClr val="5789CB">
                          <a:shade val="67500"/>
                          <a:satMod val="115000"/>
                        </a:srgbClr>
                      </a:gs>
                      <a:gs pos="100000">
                        <a:srgbClr val="5789C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39" name="Freeform 38"/>
                  <p:cNvSpPr/>
                  <p:nvPr/>
                </p:nvSpPr>
                <p:spPr>
                  <a:xfrm rot="349079">
                    <a:off x="1255569" y="2884872"/>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panose="02020603050405020304" pitchFamily="18" charset="0"/>
                      <a:cs typeface="Times New Roman" panose="02020603050405020304" pitchFamily="18" charset="0"/>
                    </a:endParaRPr>
                  </a:p>
                </p:txBody>
              </p:sp>
            </p:grpSp>
            <p:grpSp>
              <p:nvGrpSpPr>
                <p:cNvPr id="40" name="Group 2048"/>
                <p:cNvGrpSpPr>
                  <a:grpSpLocks/>
                </p:cNvGrpSpPr>
                <p:nvPr/>
              </p:nvGrpSpPr>
              <p:grpSpPr bwMode="auto">
                <a:xfrm>
                  <a:off x="-229555" y="3413125"/>
                  <a:ext cx="5444494" cy="1517651"/>
                  <a:chOff x="807592" y="3454399"/>
                  <a:chExt cx="5883720" cy="1640653"/>
                </a:xfrm>
              </p:grpSpPr>
              <p:sp>
                <p:nvSpPr>
                  <p:cNvPr id="41" name="Rectangle 40"/>
                  <p:cNvSpPr/>
                  <p:nvPr/>
                </p:nvSpPr>
                <p:spPr>
                  <a:xfrm>
                    <a:off x="807592" y="3454399"/>
                    <a:ext cx="5883720" cy="952471"/>
                  </a:xfrm>
                  <a:prstGeom prst="rect">
                    <a:avLst/>
                  </a:prstGeom>
                  <a:gradFill flip="none" rotWithShape="1">
                    <a:gsLst>
                      <a:gs pos="10000">
                        <a:srgbClr val="2BD0D4">
                          <a:shade val="30000"/>
                          <a:satMod val="115000"/>
                          <a:lumMod val="80000"/>
                        </a:srgbClr>
                      </a:gs>
                      <a:gs pos="50000">
                        <a:srgbClr val="2BD0D4">
                          <a:shade val="67500"/>
                          <a:satMod val="115000"/>
                        </a:srgbClr>
                      </a:gs>
                      <a:gs pos="100000">
                        <a:srgbClr val="2BD0D4">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42" name="Freeform 41"/>
                  <p:cNvSpPr/>
                  <p:nvPr/>
                </p:nvSpPr>
                <p:spPr>
                  <a:xfrm rot="349079">
                    <a:off x="2615119" y="3759107"/>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panose="02020603050405020304" pitchFamily="18" charset="0"/>
                      <a:cs typeface="Times New Roman" panose="02020603050405020304" pitchFamily="18" charset="0"/>
                    </a:endParaRPr>
                  </a:p>
                </p:txBody>
              </p:sp>
            </p:grpSp>
            <p:sp>
              <p:nvSpPr>
                <p:cNvPr id="45" name="Freeform 44"/>
                <p:cNvSpPr/>
                <p:nvPr/>
              </p:nvSpPr>
              <p:spPr bwMode="auto">
                <a:xfrm rot="349079">
                  <a:off x="633412" y="4609857"/>
                  <a:ext cx="2135616" cy="1236904"/>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panose="02020603050405020304" pitchFamily="18" charset="0"/>
                    <a:cs typeface="Times New Roman" panose="02020603050405020304" pitchFamily="18" charset="0"/>
                  </a:endParaRPr>
                </a:p>
              </p:txBody>
            </p:sp>
            <p:grpSp>
              <p:nvGrpSpPr>
                <p:cNvPr id="46" name="Group 28"/>
                <p:cNvGrpSpPr>
                  <a:grpSpLocks/>
                </p:cNvGrpSpPr>
                <p:nvPr/>
              </p:nvGrpSpPr>
              <p:grpSpPr bwMode="auto">
                <a:xfrm>
                  <a:off x="944563" y="1243013"/>
                  <a:ext cx="4270375" cy="1984375"/>
                  <a:chOff x="2075625" y="1090613"/>
                  <a:chExt cx="4615685" cy="2144142"/>
                </a:xfrm>
              </p:grpSpPr>
              <p:sp>
                <p:nvSpPr>
                  <p:cNvPr id="47" name="Rectangle 46"/>
                  <p:cNvSpPr/>
                  <p:nvPr/>
                </p:nvSpPr>
                <p:spPr>
                  <a:xfrm>
                    <a:off x="2610393" y="1562324"/>
                    <a:ext cx="4080917" cy="952000"/>
                  </a:xfrm>
                  <a:prstGeom prst="rect">
                    <a:avLst/>
                  </a:prstGeom>
                  <a:gradFill flip="none" rotWithShape="1">
                    <a:gsLst>
                      <a:gs pos="10000">
                        <a:srgbClr val="FFC456">
                          <a:shade val="30000"/>
                          <a:satMod val="115000"/>
                          <a:lumMod val="80000"/>
                        </a:srgbClr>
                      </a:gs>
                      <a:gs pos="50000">
                        <a:srgbClr val="FFC456">
                          <a:shade val="67500"/>
                          <a:satMod val="115000"/>
                        </a:srgbClr>
                      </a:gs>
                      <a:gs pos="100000">
                        <a:srgbClr val="FFC45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48" name="Freeform 47"/>
                  <p:cNvSpPr/>
                  <p:nvPr/>
                </p:nvSpPr>
                <p:spPr>
                  <a:xfrm rot="349079">
                    <a:off x="2075625" y="1898810"/>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panose="02020603050405020304" pitchFamily="18" charset="0"/>
                      <a:cs typeface="Times New Roman" panose="02020603050405020304" pitchFamily="18" charset="0"/>
                    </a:endParaRPr>
                  </a:p>
                </p:txBody>
              </p:sp>
              <p:sp>
                <p:nvSpPr>
                  <p:cNvPr id="49" name="Freeform 48"/>
                  <p:cNvSpPr/>
                  <p:nvPr/>
                </p:nvSpPr>
                <p:spPr>
                  <a:xfrm>
                    <a:off x="2580773" y="1090613"/>
                    <a:ext cx="1190812" cy="1418564"/>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FFC45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grpSp>
            <p:sp>
              <p:nvSpPr>
                <p:cNvPr id="50" name="Freeform 49"/>
                <p:cNvSpPr/>
                <p:nvPr/>
              </p:nvSpPr>
              <p:spPr>
                <a:xfrm>
                  <a:off x="421320" y="2103438"/>
                  <a:ext cx="1101725" cy="1312862"/>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5789C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51" name="Freeform 50"/>
                <p:cNvSpPr/>
                <p:nvPr/>
              </p:nvSpPr>
              <p:spPr>
                <a:xfrm>
                  <a:off x="-229555" y="2978150"/>
                  <a:ext cx="1101725" cy="1312863"/>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2BD0D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53" name="TextBox 52"/>
                <p:cNvSpPr txBox="1"/>
                <p:nvPr/>
              </p:nvSpPr>
              <p:spPr>
                <a:xfrm>
                  <a:off x="1623062" y="1572612"/>
                  <a:ext cx="580492" cy="481779"/>
                </a:xfrm>
                <a:prstGeom prst="rect">
                  <a:avLst/>
                </a:prstGeom>
                <a:noFill/>
              </p:spPr>
              <p:txBody>
                <a:bodyPr wrap="none">
                  <a:prstTxWarp prst="textPlain">
                    <a:avLst/>
                  </a:prstTxWarp>
                  <a:spAutoFit/>
                  <a:scene3d>
                    <a:camera prst="perspectiveHeroicExtremeRightFacing">
                      <a:rot lat="1985136" lon="19620348" rev="206230"/>
                    </a:camera>
                    <a:lightRig rig="threePt" dir="t"/>
                  </a:scene3d>
                </a:bodyPr>
                <a:lstStyle/>
                <a:p>
                  <a:pPr fontAlgn="auto">
                    <a:spcBef>
                      <a:spcPts val="0"/>
                    </a:spcBef>
                    <a:spcAft>
                      <a:spcPts val="0"/>
                    </a:spcAft>
                    <a:defRPr/>
                  </a:pPr>
                  <a:r>
                    <a:rPr lang="en-US" sz="3600" b="1">
                      <a:solidFill>
                        <a:schemeClr val="bg1"/>
                      </a:solidFill>
                      <a:latin typeface="Times New Roman" panose="02020603050405020304" pitchFamily="18" charset="0"/>
                      <a:ea typeface="Verdana" pitchFamily="34" charset="0"/>
                      <a:cs typeface="Times New Roman" panose="02020603050405020304" pitchFamily="18" charset="0"/>
                    </a:rPr>
                    <a:t>01</a:t>
                  </a:r>
                </a:p>
              </p:txBody>
            </p:sp>
            <p:sp>
              <p:nvSpPr>
                <p:cNvPr id="54" name="TextBox 53"/>
                <p:cNvSpPr txBox="1"/>
                <p:nvPr/>
              </p:nvSpPr>
              <p:spPr>
                <a:xfrm>
                  <a:off x="585402" y="2480021"/>
                  <a:ext cx="580492" cy="481779"/>
                </a:xfrm>
                <a:prstGeom prst="rect">
                  <a:avLst/>
                </a:prstGeom>
                <a:noFill/>
              </p:spPr>
              <p:txBody>
                <a:bodyPr wrap="none">
                  <a:prstTxWarp prst="textPlain">
                    <a:avLst/>
                  </a:prstTxWarp>
                  <a:spAutoFit/>
                  <a:scene3d>
                    <a:camera prst="perspectiveHeroicExtremeRightFacing">
                      <a:rot lat="1985136" lon="19620348" rev="206230"/>
                    </a:camera>
                    <a:lightRig rig="threePt" dir="t"/>
                  </a:scene3d>
                </a:bodyPr>
                <a:lstStyle/>
                <a:p>
                  <a:pPr fontAlgn="auto">
                    <a:spcBef>
                      <a:spcPts val="0"/>
                    </a:spcBef>
                    <a:spcAft>
                      <a:spcPts val="0"/>
                    </a:spcAft>
                    <a:defRPr/>
                  </a:pPr>
                  <a:r>
                    <a:rPr lang="en-US" sz="3600" b="1">
                      <a:solidFill>
                        <a:schemeClr val="bg1"/>
                      </a:solidFill>
                      <a:latin typeface="Times New Roman" panose="02020603050405020304" pitchFamily="18" charset="0"/>
                      <a:ea typeface="Verdana" pitchFamily="34" charset="0"/>
                      <a:cs typeface="Times New Roman" panose="02020603050405020304" pitchFamily="18" charset="0"/>
                    </a:rPr>
                    <a:t>02</a:t>
                  </a:r>
                </a:p>
              </p:txBody>
            </p:sp>
            <p:sp>
              <p:nvSpPr>
                <p:cNvPr id="55" name="TextBox 54"/>
                <p:cNvSpPr txBox="1"/>
                <p:nvPr/>
              </p:nvSpPr>
              <p:spPr>
                <a:xfrm>
                  <a:off x="-57876" y="3317391"/>
                  <a:ext cx="580492" cy="481779"/>
                </a:xfrm>
                <a:prstGeom prst="rect">
                  <a:avLst/>
                </a:prstGeom>
                <a:noFill/>
              </p:spPr>
              <p:txBody>
                <a:bodyPr wrap="none">
                  <a:prstTxWarp prst="textPlain">
                    <a:avLst/>
                  </a:prstTxWarp>
                  <a:spAutoFit/>
                  <a:scene3d>
                    <a:camera prst="perspectiveHeroicExtremeRightFacing">
                      <a:rot lat="1985136" lon="19620348" rev="206230"/>
                    </a:camera>
                    <a:lightRig rig="threePt" dir="t"/>
                  </a:scene3d>
                </a:bodyPr>
                <a:lstStyle/>
                <a:p>
                  <a:pPr fontAlgn="auto">
                    <a:spcBef>
                      <a:spcPts val="0"/>
                    </a:spcBef>
                    <a:spcAft>
                      <a:spcPts val="0"/>
                    </a:spcAft>
                    <a:defRPr/>
                  </a:pPr>
                  <a:r>
                    <a:rPr lang="en-US" sz="3600" b="1">
                      <a:solidFill>
                        <a:schemeClr val="bg1"/>
                      </a:solidFill>
                      <a:latin typeface="Times New Roman" panose="02020603050405020304" pitchFamily="18" charset="0"/>
                      <a:ea typeface="Verdana" pitchFamily="34" charset="0"/>
                      <a:cs typeface="Times New Roman" panose="02020603050405020304" pitchFamily="18" charset="0"/>
                    </a:rPr>
                    <a:t>03</a:t>
                  </a:r>
                </a:p>
              </p:txBody>
            </p:sp>
            <p:sp>
              <p:nvSpPr>
                <p:cNvPr id="58" name="Rectangle 36"/>
                <p:cNvSpPr>
                  <a:spLocks noChangeArrowheads="1"/>
                </p:cNvSpPr>
                <p:nvPr/>
              </p:nvSpPr>
              <p:spPr bwMode="auto">
                <a:xfrm>
                  <a:off x="2785794" y="1901196"/>
                  <a:ext cx="3177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buClr>
                      <a:srgbClr val="D7181F"/>
                    </a:buClr>
                  </a:pPr>
                  <a:r>
                    <a:rPr lang="en-US" altLang="vi-VN" sz="2800" b="1" smtClean="0">
                      <a:solidFill>
                        <a:srgbClr val="593B1D"/>
                      </a:solidFill>
                      <a:latin typeface="Times New Roman" panose="02020603050405020304" pitchFamily="18" charset="0"/>
                      <a:cs typeface="Times New Roman" panose="02020603050405020304" pitchFamily="18" charset="0"/>
                    </a:rPr>
                    <a:t>TỔNG QUAN</a:t>
                  </a:r>
                  <a:endParaRPr lang="en-US" altLang="vi-VN" sz="2800" b="1">
                    <a:solidFill>
                      <a:srgbClr val="593B1D"/>
                    </a:solidFill>
                    <a:latin typeface="Times New Roman" panose="02020603050405020304" pitchFamily="18" charset="0"/>
                    <a:cs typeface="Times New Roman" panose="02020603050405020304" pitchFamily="18" charset="0"/>
                  </a:endParaRPr>
                </a:p>
              </p:txBody>
            </p:sp>
            <p:sp>
              <p:nvSpPr>
                <p:cNvPr id="60" name="Rectangle 38"/>
                <p:cNvSpPr>
                  <a:spLocks noChangeArrowheads="1"/>
                </p:cNvSpPr>
                <p:nvPr/>
              </p:nvSpPr>
              <p:spPr bwMode="auto">
                <a:xfrm>
                  <a:off x="1735459" y="2690813"/>
                  <a:ext cx="35632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fontAlgn="auto" hangingPunct="1">
                    <a:spcBef>
                      <a:spcPts val="0"/>
                    </a:spcBef>
                    <a:spcAft>
                      <a:spcPts val="0"/>
                    </a:spcAft>
                    <a:defRPr/>
                  </a:pPr>
                  <a:r>
                    <a:rPr lang="vi-VN" sz="2800" b="1" kern="0">
                      <a:solidFill>
                        <a:schemeClr val="bg1"/>
                      </a:solidFill>
                      <a:latin typeface="Times New Roman" panose="02020603050405020304" pitchFamily="18" charset="0"/>
                      <a:cs typeface="Times New Roman" panose="02020603050405020304" pitchFamily="18" charset="0"/>
                    </a:rPr>
                    <a:t>CƠ SỞ LÝ THUYẾT</a:t>
                  </a:r>
                </a:p>
              </p:txBody>
            </p:sp>
            <p:sp>
              <p:nvSpPr>
                <p:cNvPr id="62" name="Rectangle 61"/>
                <p:cNvSpPr/>
                <p:nvPr/>
              </p:nvSpPr>
              <p:spPr>
                <a:xfrm>
                  <a:off x="1547747" y="3568337"/>
                  <a:ext cx="3633257" cy="523220"/>
                </a:xfrm>
                <a:prstGeom prst="rect">
                  <a:avLst/>
                </a:prstGeom>
              </p:spPr>
              <p:txBody>
                <a:bodyPr wrap="square">
                  <a:spAutoFit/>
                </a:bodyPr>
                <a:lstStyle/>
                <a:p>
                  <a:pPr algn="r" eaLnBrk="1" fontAlgn="auto" hangingPunct="1">
                    <a:spcBef>
                      <a:spcPts val="0"/>
                    </a:spcBef>
                    <a:spcAft>
                      <a:spcPts val="0"/>
                    </a:spcAft>
                    <a:defRPr/>
                  </a:pPr>
                  <a:endParaRPr lang="vi-VN" sz="2800" b="1" kern="0">
                    <a:latin typeface="Times New Roman" panose="02020603050405020304" pitchFamily="18" charset="0"/>
                    <a:cs typeface="Times New Roman" panose="02020603050405020304" pitchFamily="18" charset="0"/>
                  </a:endParaRPr>
                </a:p>
              </p:txBody>
            </p:sp>
            <p:grpSp>
              <p:nvGrpSpPr>
                <p:cNvPr id="65" name="Group 30"/>
                <p:cNvGrpSpPr>
                  <a:grpSpLocks/>
                </p:cNvGrpSpPr>
                <p:nvPr/>
              </p:nvGrpSpPr>
              <p:grpSpPr bwMode="auto">
                <a:xfrm>
                  <a:off x="151445" y="3810080"/>
                  <a:ext cx="5063493" cy="2919346"/>
                  <a:chOff x="1487808" y="3882893"/>
                  <a:chExt cx="5471291" cy="3155355"/>
                </a:xfrm>
              </p:grpSpPr>
              <p:sp>
                <p:nvSpPr>
                  <p:cNvPr id="66" name="Rectangle 65"/>
                  <p:cNvSpPr/>
                  <p:nvPr/>
                </p:nvSpPr>
                <p:spPr>
                  <a:xfrm>
                    <a:off x="1487808" y="4365126"/>
                    <a:ext cx="5471291" cy="952290"/>
                  </a:xfrm>
                  <a:prstGeom prst="rect">
                    <a:avLst/>
                  </a:prstGeom>
                  <a:gradFill flip="none" rotWithShape="1">
                    <a:gsLst>
                      <a:gs pos="10000">
                        <a:srgbClr val="E9BD98">
                          <a:shade val="30000"/>
                          <a:satMod val="115000"/>
                          <a:lumMod val="80000"/>
                        </a:srgbClr>
                      </a:gs>
                      <a:gs pos="50000">
                        <a:srgbClr val="E9BD98">
                          <a:shade val="67500"/>
                          <a:satMod val="115000"/>
                        </a:srgbClr>
                      </a:gs>
                      <a:gs pos="100000">
                        <a:srgbClr val="E9BD98">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67" name="Freeform 66"/>
                  <p:cNvSpPr/>
                  <p:nvPr/>
                </p:nvSpPr>
                <p:spPr>
                  <a:xfrm rot="349079">
                    <a:off x="3125286" y="5702303"/>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Times New Roman" panose="02020603050405020304" pitchFamily="18" charset="0"/>
                      <a:cs typeface="Times New Roman" panose="02020603050405020304" pitchFamily="18" charset="0"/>
                    </a:endParaRPr>
                  </a:p>
                </p:txBody>
              </p:sp>
              <p:sp>
                <p:nvSpPr>
                  <p:cNvPr id="68" name="Freeform 67"/>
                  <p:cNvSpPr/>
                  <p:nvPr/>
                </p:nvSpPr>
                <p:spPr>
                  <a:xfrm>
                    <a:off x="1487808" y="3882893"/>
                    <a:ext cx="1190454" cy="1418998"/>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E9BD98"/>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grpSp>
            <p:sp>
              <p:nvSpPr>
                <p:cNvPr id="69" name="TextBox 68"/>
                <p:cNvSpPr txBox="1"/>
                <p:nvPr/>
              </p:nvSpPr>
              <p:spPr>
                <a:xfrm>
                  <a:off x="328318" y="4186735"/>
                  <a:ext cx="580492" cy="481779"/>
                </a:xfrm>
                <a:prstGeom prst="rect">
                  <a:avLst/>
                </a:prstGeom>
                <a:noFill/>
              </p:spPr>
              <p:txBody>
                <a:bodyPr wrap="none">
                  <a:prstTxWarp prst="textPlain">
                    <a:avLst/>
                  </a:prstTxWarp>
                  <a:spAutoFit/>
                  <a:scene3d>
                    <a:camera prst="perspectiveHeroicExtremeRightFacing">
                      <a:rot lat="1985136" lon="19620348" rev="206230"/>
                    </a:camera>
                    <a:lightRig rig="threePt" dir="t"/>
                  </a:scene3d>
                </a:bodyPr>
                <a:lstStyle/>
                <a:p>
                  <a:pPr fontAlgn="auto">
                    <a:spcBef>
                      <a:spcPts val="0"/>
                    </a:spcBef>
                    <a:spcAft>
                      <a:spcPts val="0"/>
                    </a:spcAft>
                    <a:defRPr/>
                  </a:pPr>
                  <a:r>
                    <a:rPr lang="en-US" sz="3600" b="1" smtClean="0">
                      <a:solidFill>
                        <a:schemeClr val="bg1"/>
                      </a:solidFill>
                      <a:latin typeface="Times New Roman" panose="02020603050405020304" pitchFamily="18" charset="0"/>
                      <a:ea typeface="Verdana" pitchFamily="34" charset="0"/>
                      <a:cs typeface="Times New Roman" panose="02020603050405020304" pitchFamily="18" charset="0"/>
                    </a:rPr>
                    <a:t>04</a:t>
                  </a:r>
                  <a:endParaRPr lang="en-US" sz="3600" b="1">
                    <a:solidFill>
                      <a:schemeClr val="bg1"/>
                    </a:solidFill>
                    <a:latin typeface="Times New Roman" panose="02020603050405020304" pitchFamily="18" charset="0"/>
                    <a:ea typeface="Verdana" pitchFamily="34" charset="0"/>
                    <a:cs typeface="Times New Roman" panose="02020603050405020304" pitchFamily="18" charset="0"/>
                  </a:endParaRPr>
                </a:p>
              </p:txBody>
            </p:sp>
            <p:sp>
              <p:nvSpPr>
                <p:cNvPr id="71" name="Rectangle 44"/>
                <p:cNvSpPr>
                  <a:spLocks noChangeArrowheads="1"/>
                </p:cNvSpPr>
                <p:nvPr/>
              </p:nvSpPr>
              <p:spPr bwMode="auto">
                <a:xfrm>
                  <a:off x="2561650" y="4446422"/>
                  <a:ext cx="2598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r" eaLnBrk="1" hangingPunct="1"/>
                  <a:r>
                    <a:rPr lang="en-US" altLang="en-US" sz="2800" b="1" smtClean="0">
                      <a:solidFill>
                        <a:srgbClr val="242424"/>
                      </a:solidFill>
                      <a:latin typeface="Times New Roman" panose="02020603050405020304" pitchFamily="18" charset="0"/>
                      <a:cs typeface="Times New Roman" panose="02020603050405020304" pitchFamily="18" charset="0"/>
                    </a:rPr>
                    <a:t>TỔNG KẾT</a:t>
                  </a:r>
                  <a:endParaRPr lang="en-US" altLang="en-US" sz="2800" b="1">
                    <a:solidFill>
                      <a:srgbClr val="242424"/>
                    </a:solidFill>
                    <a:latin typeface="Times New Roman" panose="02020603050405020304" pitchFamily="18" charset="0"/>
                    <a:cs typeface="Times New Roman" panose="02020603050405020304" pitchFamily="18" charset="0"/>
                  </a:endParaRPr>
                </a:p>
              </p:txBody>
            </p:sp>
          </p:grpSp>
          <p:grpSp>
            <p:nvGrpSpPr>
              <p:cNvPr id="83" name="Group 82"/>
              <p:cNvGrpSpPr/>
              <p:nvPr/>
            </p:nvGrpSpPr>
            <p:grpSpPr>
              <a:xfrm>
                <a:off x="2428342" y="4200673"/>
                <a:ext cx="4307715" cy="1312862"/>
                <a:chOff x="2554282" y="3962470"/>
                <a:chExt cx="4307715" cy="1312862"/>
              </a:xfrm>
            </p:grpSpPr>
            <p:sp>
              <p:nvSpPr>
                <p:cNvPr id="79" name="Rectangle 78"/>
                <p:cNvSpPr/>
                <p:nvPr/>
              </p:nvSpPr>
              <p:spPr bwMode="auto">
                <a:xfrm>
                  <a:off x="2554282" y="4394270"/>
                  <a:ext cx="4307715" cy="881062"/>
                </a:xfrm>
                <a:prstGeom prst="rect">
                  <a:avLst/>
                </a:prstGeom>
                <a:gradFill flip="none" rotWithShape="1">
                  <a:gsLst>
                    <a:gs pos="10000">
                      <a:srgbClr val="C00000"/>
                    </a:gs>
                    <a:gs pos="50000">
                      <a:srgbClr val="FF0000"/>
                    </a:gs>
                    <a:gs pos="100000">
                      <a:srgbClr val="FF0000"/>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80" name="Freeform 79"/>
                <p:cNvSpPr/>
                <p:nvPr/>
              </p:nvSpPr>
              <p:spPr bwMode="auto">
                <a:xfrm>
                  <a:off x="2558917" y="3962470"/>
                  <a:ext cx="1101725" cy="1312862"/>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81" name="TextBox 80"/>
                <p:cNvSpPr txBox="1"/>
                <p:nvPr/>
              </p:nvSpPr>
              <p:spPr>
                <a:xfrm>
                  <a:off x="2735788" y="4339135"/>
                  <a:ext cx="580492" cy="481779"/>
                </a:xfrm>
                <a:prstGeom prst="rect">
                  <a:avLst/>
                </a:prstGeom>
                <a:noFill/>
              </p:spPr>
              <p:txBody>
                <a:bodyPr wrap="none">
                  <a:prstTxWarp prst="textPlain">
                    <a:avLst/>
                  </a:prstTxWarp>
                  <a:spAutoFit/>
                  <a:scene3d>
                    <a:camera prst="perspectiveHeroicExtremeRightFacing">
                      <a:rot lat="1985136" lon="19620348" rev="206230"/>
                    </a:camera>
                    <a:lightRig rig="threePt" dir="t"/>
                  </a:scene3d>
                </a:bodyPr>
                <a:lstStyle/>
                <a:p>
                  <a:pPr fontAlgn="auto">
                    <a:spcBef>
                      <a:spcPts val="0"/>
                    </a:spcBef>
                    <a:spcAft>
                      <a:spcPts val="0"/>
                    </a:spcAft>
                    <a:defRPr/>
                  </a:pPr>
                  <a:r>
                    <a:rPr lang="en-US" sz="3600" b="1" smtClean="0">
                      <a:solidFill>
                        <a:schemeClr val="bg1"/>
                      </a:solidFill>
                      <a:latin typeface="Times New Roman" panose="02020603050405020304" pitchFamily="18" charset="0"/>
                      <a:ea typeface="Verdana" pitchFamily="34" charset="0"/>
                      <a:cs typeface="Times New Roman" panose="02020603050405020304" pitchFamily="18" charset="0"/>
                    </a:rPr>
                    <a:t>05</a:t>
                  </a:r>
                  <a:endParaRPr lang="en-US" sz="3600" b="1">
                    <a:solidFill>
                      <a:schemeClr val="bg1"/>
                    </a:solidFill>
                    <a:latin typeface="Times New Roman" panose="02020603050405020304" pitchFamily="18" charset="0"/>
                    <a:ea typeface="Verdana" pitchFamily="34" charset="0"/>
                    <a:cs typeface="Times New Roman" panose="02020603050405020304" pitchFamily="18" charset="0"/>
                  </a:endParaRPr>
                </a:p>
              </p:txBody>
            </p:sp>
            <p:sp>
              <p:nvSpPr>
                <p:cNvPr id="82" name="Rectangle 44"/>
                <p:cNvSpPr>
                  <a:spLocks noChangeArrowheads="1"/>
                </p:cNvSpPr>
                <p:nvPr/>
              </p:nvSpPr>
              <p:spPr bwMode="auto">
                <a:xfrm>
                  <a:off x="4156602" y="4551354"/>
                  <a:ext cx="2598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r" eaLnBrk="1" hangingPunct="1"/>
                  <a:r>
                    <a:rPr lang="en-US" altLang="en-US" sz="2800" b="1" smtClean="0">
                      <a:solidFill>
                        <a:schemeClr val="bg1"/>
                      </a:solidFill>
                      <a:latin typeface="Times New Roman" panose="02020603050405020304" pitchFamily="18" charset="0"/>
                      <a:cs typeface="Times New Roman" panose="02020603050405020304" pitchFamily="18" charset="0"/>
                    </a:rPr>
                    <a:t>DEMO</a:t>
                  </a:r>
                  <a:endParaRPr lang="en-US" altLang="en-US" sz="2800" b="1">
                    <a:solidFill>
                      <a:schemeClr val="bg1"/>
                    </a:solidFill>
                    <a:latin typeface="Times New Roman" panose="02020603050405020304" pitchFamily="18" charset="0"/>
                    <a:cs typeface="Times New Roman" panose="02020603050405020304" pitchFamily="18" charset="0"/>
                  </a:endParaRPr>
                </a:p>
              </p:txBody>
            </p:sp>
          </p:grpSp>
        </p:grpSp>
        <p:sp>
          <p:nvSpPr>
            <p:cNvPr id="3" name="Rectangle 2"/>
            <p:cNvSpPr/>
            <p:nvPr/>
          </p:nvSpPr>
          <p:spPr>
            <a:xfrm>
              <a:off x="2714276" y="3505200"/>
              <a:ext cx="4144083" cy="523220"/>
            </a:xfrm>
            <a:prstGeom prst="rect">
              <a:avLst/>
            </a:prstGeom>
          </p:spPr>
          <p:txBody>
            <a:bodyPr wrap="none">
              <a:spAutoFit/>
            </a:bodyPr>
            <a:lstStyle/>
            <a:p>
              <a:pPr algn="r" eaLnBrk="1" fontAlgn="auto" hangingPunct="1">
                <a:spcBef>
                  <a:spcPts val="0"/>
                </a:spcBef>
                <a:spcAft>
                  <a:spcPts val="0"/>
                </a:spcAft>
                <a:defRPr/>
              </a:pPr>
              <a:r>
                <a:rPr lang="en-US" sz="2800" b="1" kern="0" smtClean="0">
                  <a:latin typeface="Times New Roman" panose="02020603050405020304" pitchFamily="18" charset="0"/>
                  <a:cs typeface="Times New Roman" panose="02020603050405020304" pitchFamily="18" charset="0"/>
                </a:rPr>
                <a:t>SMARDBAND HEALTH</a:t>
              </a:r>
              <a:endParaRPr lang="vi-VN" sz="2800" b="1" kern="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7489586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pPr>
              <a:defRPr/>
            </a:pPr>
            <a:fld id="{7D0FFA2E-2C9B-47F8-800C-D1A388FD4AF1}" type="datetime1">
              <a:rPr lang="en-US" smtClean="0"/>
              <a:t>1/23/2016</a:t>
            </a:fld>
            <a:endParaRPr lang="en-US"/>
          </a:p>
        </p:txBody>
      </p:sp>
      <p:sp>
        <p:nvSpPr>
          <p:cNvPr id="9" name="Slide Number Placeholder 8"/>
          <p:cNvSpPr>
            <a:spLocks noGrp="1"/>
          </p:cNvSpPr>
          <p:nvPr>
            <p:ph type="sldNum" sz="quarter" idx="12"/>
          </p:nvPr>
        </p:nvSpPr>
        <p:spPr/>
        <p:txBody>
          <a:bodyPr/>
          <a:lstStyle/>
          <a:p>
            <a:pPr>
              <a:defRPr/>
            </a:pPr>
            <a:fld id="{C5F87CE7-291F-43C8-A3FF-A32BDCE2A107}" type="slidenum">
              <a:rPr lang="en-US" altLang="vi-VN" smtClean="0"/>
              <a:pPr>
                <a:defRPr/>
              </a:pPr>
              <a:t>30</a:t>
            </a:fld>
            <a:endParaRPr lang="en-US" altLang="vi-VN"/>
          </a:p>
        </p:txBody>
      </p:sp>
      <p:sp>
        <p:nvSpPr>
          <p:cNvPr id="3" name="Content Placeholder 2"/>
          <p:cNvSpPr>
            <a:spLocks noGrp="1"/>
          </p:cNvSpPr>
          <p:nvPr>
            <p:ph idx="1"/>
          </p:nvPr>
        </p:nvSpPr>
        <p:spPr>
          <a:xfrm>
            <a:off x="457200" y="609600"/>
            <a:ext cx="8229600" cy="5516563"/>
          </a:xfrm>
        </p:spPr>
        <p:txBody>
          <a:bodyPr anchor="ctr"/>
          <a:lstStyle/>
          <a:p>
            <a:pPr marL="0" indent="0" algn="ctr">
              <a:buNone/>
            </a:pPr>
            <a:r>
              <a:rPr lang="vi-VN" altLang="vi-VN" sz="8000" b="1">
                <a:solidFill>
                  <a:srgbClr val="028AB9"/>
                </a:solidFill>
                <a:cs typeface="Times New Roman" panose="02020603050405020304" pitchFamily="18" charset="0"/>
              </a:rPr>
              <a:t>XIN CẢM ƠN!</a:t>
            </a:r>
            <a:endParaRPr lang="en-US" sz="8000">
              <a:solidFill>
                <a:srgbClr val="028AB9"/>
              </a:solidFill>
              <a:latin typeface="+mj-lt"/>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3243137" y="609600"/>
            <a:ext cx="2657725" cy="1905539"/>
          </a:xfrm>
          <a:prstGeom prst="rect">
            <a:avLst/>
          </a:prstGeom>
        </p:spPr>
      </p:pic>
    </p:spTree>
    <p:extLst>
      <p:ext uri="{BB962C8B-B14F-4D97-AF65-F5344CB8AC3E}">
        <p14:creationId xmlns:p14="http://schemas.microsoft.com/office/powerpoint/2010/main" val="125366617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2301506" y="522972"/>
            <a:ext cx="4540987" cy="646331"/>
          </a:xfrm>
          <a:prstGeom prst="rect">
            <a:avLst/>
          </a:prstGeom>
          <a:noFill/>
        </p:spPr>
        <p:txBody>
          <a:bodyPr wrap="none"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GIỚI </a:t>
            </a:r>
            <a:r>
              <a:rPr lang="en-US" altLang="vi-VN" sz="3600" b="1">
                <a:solidFill>
                  <a:srgbClr val="7F7F7F"/>
                </a:solidFill>
                <a:latin typeface="Times New Roman" panose="02020603050405020304" pitchFamily="18" charset="0"/>
                <a:cs typeface="Times New Roman" panose="02020603050405020304" pitchFamily="18" charset="0"/>
              </a:rPr>
              <a:t>THIỆU ĐỀ TÀI</a:t>
            </a:r>
          </a:p>
        </p:txBody>
      </p:sp>
      <p:sp>
        <p:nvSpPr>
          <p:cNvPr id="5" name="Date Placeholder 4"/>
          <p:cNvSpPr>
            <a:spLocks noGrp="1"/>
          </p:cNvSpPr>
          <p:nvPr>
            <p:ph type="dt" sz="half" idx="10"/>
          </p:nvPr>
        </p:nvSpPr>
        <p:spPr/>
        <p:txBody>
          <a:bodyPr/>
          <a:lstStyle/>
          <a:p>
            <a:pPr>
              <a:defRPr/>
            </a:pPr>
            <a:fld id="{6FCE9B0E-3D5C-4682-8946-D4F07E6DB0F3}" type="datetime1">
              <a:rPr lang="en-US" smtClean="0"/>
              <a:t>1/23/2016</a:t>
            </a:fld>
            <a:endParaRPr lang="en-US"/>
          </a:p>
        </p:txBody>
      </p:sp>
      <p:sp>
        <p:nvSpPr>
          <p:cNvPr id="6" name="Slide Number Placeholder 5"/>
          <p:cNvSpPr>
            <a:spLocks noGrp="1"/>
          </p:cNvSpPr>
          <p:nvPr>
            <p:ph type="sldNum" sz="quarter" idx="12"/>
          </p:nvPr>
        </p:nvSpPr>
        <p:spPr/>
        <p:txBody>
          <a:bodyPr/>
          <a:lstStyle/>
          <a:p>
            <a:pPr>
              <a:defRPr/>
            </a:pPr>
            <a:fld id="{C5F87CE7-291F-43C8-A3FF-A32BDCE2A107}" type="slidenum">
              <a:rPr lang="en-US" altLang="vi-VN" smtClean="0"/>
              <a:pPr>
                <a:defRPr/>
              </a:pPr>
              <a:t>4</a:t>
            </a:fld>
            <a:endParaRPr lang="en-US" altLang="vi-VN"/>
          </a:p>
        </p:txBody>
      </p:sp>
      <p:pic>
        <p:nvPicPr>
          <p:cNvPr id="2" name="Picture 1"/>
          <p:cNvPicPr>
            <a:picLocks noChangeAspect="1"/>
          </p:cNvPicPr>
          <p:nvPr/>
        </p:nvPicPr>
        <p:blipFill>
          <a:blip r:embed="rId3"/>
          <a:stretch>
            <a:fillRect/>
          </a:stretch>
        </p:blipFill>
        <p:spPr>
          <a:xfrm>
            <a:off x="762000" y="1384445"/>
            <a:ext cx="3084604" cy="198120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a:picLocks noChangeAspect="1"/>
          </p:cNvPicPr>
          <p:nvPr/>
        </p:nvPicPr>
        <p:blipFill>
          <a:blip r:embed="rId4"/>
          <a:stretch>
            <a:fillRect/>
          </a:stretch>
        </p:blipFill>
        <p:spPr>
          <a:xfrm>
            <a:off x="5410200" y="1445656"/>
            <a:ext cx="2828237" cy="184140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5"/>
          <a:stretch>
            <a:fillRect/>
          </a:stretch>
        </p:blipFill>
        <p:spPr>
          <a:xfrm>
            <a:off x="839054" y="3851615"/>
            <a:ext cx="3007550" cy="225566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rotWithShape="1">
          <a:blip r:embed="rId6"/>
          <a:srcRect l="12926" r="18782"/>
          <a:stretch/>
        </p:blipFill>
        <p:spPr>
          <a:xfrm>
            <a:off x="5490818" y="3860258"/>
            <a:ext cx="2667000" cy="22383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Striped Right Arrow 8"/>
          <p:cNvSpPr/>
          <p:nvPr/>
        </p:nvSpPr>
        <p:spPr>
          <a:xfrm>
            <a:off x="4209302" y="2061559"/>
            <a:ext cx="838200" cy="609600"/>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Striped Right Arrow 9"/>
          <p:cNvSpPr/>
          <p:nvPr/>
        </p:nvSpPr>
        <p:spPr>
          <a:xfrm>
            <a:off x="4152900" y="4674645"/>
            <a:ext cx="838200" cy="609600"/>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992123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1149595" y="522972"/>
            <a:ext cx="6844824" cy="646331"/>
          </a:xfrm>
          <a:prstGeom prst="rect">
            <a:avLst/>
          </a:prstGeom>
          <a:noFill/>
        </p:spPr>
        <p:txBody>
          <a:bodyPr wrap="none"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HIỆN TRẠNG CÔNG NGHỆ (tt)</a:t>
            </a:r>
            <a:endParaRPr lang="en-US" altLang="vi-VN" sz="3600" b="1">
              <a:solidFill>
                <a:srgbClr val="7F7F7F"/>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pPr>
              <a:defRPr/>
            </a:pPr>
            <a:fld id="{6FCE9B0E-3D5C-4682-8946-D4F07E6DB0F3}" type="datetime1">
              <a:rPr lang="en-US" smtClean="0"/>
              <a:t>1/23/2016</a:t>
            </a:fld>
            <a:endParaRPr lang="en-US"/>
          </a:p>
        </p:txBody>
      </p:sp>
      <p:sp>
        <p:nvSpPr>
          <p:cNvPr id="6" name="Slide Number Placeholder 5"/>
          <p:cNvSpPr>
            <a:spLocks noGrp="1"/>
          </p:cNvSpPr>
          <p:nvPr>
            <p:ph type="sldNum" sz="quarter" idx="12"/>
          </p:nvPr>
        </p:nvSpPr>
        <p:spPr/>
        <p:txBody>
          <a:bodyPr/>
          <a:lstStyle/>
          <a:p>
            <a:pPr>
              <a:defRPr/>
            </a:pPr>
            <a:fld id="{C5F87CE7-291F-43C8-A3FF-A32BDCE2A107}" type="slidenum">
              <a:rPr lang="en-US" altLang="vi-VN" smtClean="0"/>
              <a:pPr>
                <a:defRPr/>
              </a:pPr>
              <a:t>5</a:t>
            </a:fld>
            <a:endParaRPr lang="en-US" altLang="vi-VN"/>
          </a:p>
        </p:txBody>
      </p:sp>
      <p:pic>
        <p:nvPicPr>
          <p:cNvPr id="2" name="Picture 1"/>
          <p:cNvPicPr>
            <a:picLocks noChangeAspect="1"/>
          </p:cNvPicPr>
          <p:nvPr/>
        </p:nvPicPr>
        <p:blipFill>
          <a:blip r:embed="rId3"/>
          <a:stretch>
            <a:fillRect/>
          </a:stretch>
        </p:blipFill>
        <p:spPr>
          <a:xfrm>
            <a:off x="290512" y="1254358"/>
            <a:ext cx="2466975" cy="1847850"/>
          </a:xfrm>
          <a:prstGeom prst="rect">
            <a:avLst/>
          </a:prstGeom>
        </p:spPr>
      </p:pic>
      <p:pic>
        <p:nvPicPr>
          <p:cNvPr id="3" name="Picture 2"/>
          <p:cNvPicPr>
            <a:picLocks noChangeAspect="1"/>
          </p:cNvPicPr>
          <p:nvPr/>
        </p:nvPicPr>
        <p:blipFill rotWithShape="1">
          <a:blip r:embed="rId4"/>
          <a:srcRect l="21626" r="19413"/>
          <a:stretch/>
        </p:blipFill>
        <p:spPr>
          <a:xfrm>
            <a:off x="6672938" y="1680552"/>
            <a:ext cx="2267158" cy="2358048"/>
          </a:xfrm>
          <a:prstGeom prst="rect">
            <a:avLst/>
          </a:prstGeom>
        </p:spPr>
      </p:pic>
      <p:sp>
        <p:nvSpPr>
          <p:cNvPr id="12" name="Rounded Rectangle 11"/>
          <p:cNvSpPr/>
          <p:nvPr/>
        </p:nvSpPr>
        <p:spPr>
          <a:xfrm>
            <a:off x="3063654" y="2582334"/>
            <a:ext cx="2514600" cy="12096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smtClean="0"/>
              <a:t>Application</a:t>
            </a:r>
            <a:endParaRPr lang="en-US" sz="3200" b="1"/>
          </a:p>
        </p:txBody>
      </p:sp>
      <p:pic>
        <p:nvPicPr>
          <p:cNvPr id="14" name="Picture 13"/>
          <p:cNvPicPr>
            <a:picLocks noChangeAspect="1"/>
          </p:cNvPicPr>
          <p:nvPr/>
        </p:nvPicPr>
        <p:blipFill>
          <a:blip r:embed="rId5"/>
          <a:stretch>
            <a:fillRect/>
          </a:stretch>
        </p:blipFill>
        <p:spPr>
          <a:xfrm>
            <a:off x="640100" y="3792009"/>
            <a:ext cx="1981200" cy="2314575"/>
          </a:xfrm>
          <a:prstGeom prst="rect">
            <a:avLst/>
          </a:prstGeom>
        </p:spPr>
      </p:pic>
      <p:sp>
        <p:nvSpPr>
          <p:cNvPr id="11" name="Plus 10"/>
          <p:cNvSpPr/>
          <p:nvPr/>
        </p:nvSpPr>
        <p:spPr>
          <a:xfrm>
            <a:off x="1076826" y="3048000"/>
            <a:ext cx="750449" cy="693817"/>
          </a:xfrm>
          <a:prstGeom prst="mathPl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8" name="Curved Connector 7"/>
          <p:cNvCxnSpPr/>
          <p:nvPr/>
        </p:nvCxnSpPr>
        <p:spPr>
          <a:xfrm>
            <a:off x="2314424" y="1850964"/>
            <a:ext cx="2004909" cy="606487"/>
          </a:xfrm>
          <a:prstGeom prst="curvedConnector3">
            <a:avLst>
              <a:gd name="adj1" fmla="val 98519"/>
            </a:avLst>
          </a:prstGeom>
          <a:ln w="76200">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17" name="Curved Connector 16"/>
          <p:cNvCxnSpPr/>
          <p:nvPr/>
        </p:nvCxnSpPr>
        <p:spPr>
          <a:xfrm flipV="1">
            <a:off x="2534670" y="3909288"/>
            <a:ext cx="1656330" cy="782462"/>
          </a:xfrm>
          <a:prstGeom prst="curvedConnector3">
            <a:avLst>
              <a:gd name="adj1" fmla="val 100508"/>
            </a:avLst>
          </a:prstGeom>
          <a:ln w="76200">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31" name="Straight Arrow Connector 30"/>
          <p:cNvCxnSpPr/>
          <p:nvPr/>
        </p:nvCxnSpPr>
        <p:spPr>
          <a:xfrm>
            <a:off x="5715000" y="3187171"/>
            <a:ext cx="838200" cy="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pic>
        <p:nvPicPr>
          <p:cNvPr id="34" name="Picture 33"/>
          <p:cNvPicPr>
            <a:picLocks noChangeAspect="1"/>
          </p:cNvPicPr>
          <p:nvPr/>
        </p:nvPicPr>
        <p:blipFill>
          <a:blip r:embed="rId6"/>
          <a:stretch>
            <a:fillRect/>
          </a:stretch>
        </p:blipFill>
        <p:spPr>
          <a:xfrm>
            <a:off x="4372276" y="4397511"/>
            <a:ext cx="3056927" cy="1958174"/>
          </a:xfrm>
          <a:prstGeom prst="rect">
            <a:avLst/>
          </a:prstGeom>
        </p:spPr>
      </p:pic>
      <p:cxnSp>
        <p:nvCxnSpPr>
          <p:cNvPr id="44" name="Curved Connector 43"/>
          <p:cNvCxnSpPr/>
          <p:nvPr/>
        </p:nvCxnSpPr>
        <p:spPr>
          <a:xfrm rot="10800000" flipV="1">
            <a:off x="7444309" y="4432424"/>
            <a:ext cx="949551" cy="852093"/>
          </a:xfrm>
          <a:prstGeom prst="curvedConnector3">
            <a:avLst>
              <a:gd name="adj1" fmla="val -1222"/>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908939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1149595" y="522972"/>
            <a:ext cx="6844824" cy="646331"/>
          </a:xfrm>
          <a:prstGeom prst="rect">
            <a:avLst/>
          </a:prstGeom>
          <a:noFill/>
        </p:spPr>
        <p:txBody>
          <a:bodyPr wrap="none"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HIỆN TRẠNG CÔNG </a:t>
            </a:r>
            <a:r>
              <a:rPr lang="en-US" altLang="vi-VN" sz="3600" b="1" smtClean="0">
                <a:solidFill>
                  <a:srgbClr val="7F7F7F"/>
                </a:solidFill>
                <a:latin typeface="Times New Roman" panose="02020603050405020304" pitchFamily="18" charset="0"/>
                <a:cs typeface="Times New Roman" panose="02020603050405020304" pitchFamily="18" charset="0"/>
              </a:rPr>
              <a:t>NGHỆ (tt)</a:t>
            </a:r>
            <a:endParaRPr lang="en-US" altLang="vi-VN" sz="3600" b="1">
              <a:solidFill>
                <a:srgbClr val="7F7F7F"/>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pPr>
              <a:defRPr/>
            </a:pPr>
            <a:fld id="{6FCE9B0E-3D5C-4682-8946-D4F07E6DB0F3}" type="datetime1">
              <a:rPr lang="en-US" smtClean="0"/>
              <a:t>1/23/2016</a:t>
            </a:fld>
            <a:endParaRPr lang="en-US"/>
          </a:p>
        </p:txBody>
      </p:sp>
      <p:sp>
        <p:nvSpPr>
          <p:cNvPr id="6" name="Slide Number Placeholder 5"/>
          <p:cNvSpPr>
            <a:spLocks noGrp="1"/>
          </p:cNvSpPr>
          <p:nvPr>
            <p:ph type="sldNum" sz="quarter" idx="12"/>
          </p:nvPr>
        </p:nvSpPr>
        <p:spPr/>
        <p:txBody>
          <a:bodyPr/>
          <a:lstStyle/>
          <a:p>
            <a:pPr>
              <a:defRPr/>
            </a:pPr>
            <a:fld id="{C5F87CE7-291F-43C8-A3FF-A32BDCE2A107}" type="slidenum">
              <a:rPr lang="en-US" altLang="vi-VN" smtClean="0"/>
              <a:pPr>
                <a:defRPr/>
              </a:pPr>
              <a:t>6</a:t>
            </a:fld>
            <a:endParaRPr lang="en-US" altLang="vi-VN"/>
          </a:p>
        </p:txBody>
      </p:sp>
      <p:pic>
        <p:nvPicPr>
          <p:cNvPr id="7" name="Picture 6"/>
          <p:cNvPicPr>
            <a:picLocks noChangeAspect="1"/>
          </p:cNvPicPr>
          <p:nvPr/>
        </p:nvPicPr>
        <p:blipFill>
          <a:blip r:embed="rId3"/>
          <a:stretch>
            <a:fillRect/>
          </a:stretch>
        </p:blipFill>
        <p:spPr>
          <a:xfrm>
            <a:off x="479283" y="1169303"/>
            <a:ext cx="3038475" cy="1504950"/>
          </a:xfrm>
          <a:prstGeom prst="rect">
            <a:avLst/>
          </a:prstGeom>
        </p:spPr>
      </p:pic>
      <p:pic>
        <p:nvPicPr>
          <p:cNvPr id="8" name="Picture 7"/>
          <p:cNvPicPr>
            <a:picLocks noChangeAspect="1"/>
          </p:cNvPicPr>
          <p:nvPr/>
        </p:nvPicPr>
        <p:blipFill>
          <a:blip r:embed="rId4"/>
          <a:stretch>
            <a:fillRect/>
          </a:stretch>
        </p:blipFill>
        <p:spPr>
          <a:xfrm>
            <a:off x="652658" y="3779837"/>
            <a:ext cx="2143125" cy="2143125"/>
          </a:xfrm>
          <a:prstGeom prst="rect">
            <a:avLst/>
          </a:prstGeom>
        </p:spPr>
      </p:pic>
      <p:pic>
        <p:nvPicPr>
          <p:cNvPr id="9" name="Picture 8"/>
          <p:cNvPicPr>
            <a:picLocks noChangeAspect="1"/>
          </p:cNvPicPr>
          <p:nvPr/>
        </p:nvPicPr>
        <p:blipFill>
          <a:blip r:embed="rId5"/>
          <a:stretch>
            <a:fillRect/>
          </a:stretch>
        </p:blipFill>
        <p:spPr>
          <a:xfrm>
            <a:off x="5902758" y="1544828"/>
            <a:ext cx="2617196" cy="1960371"/>
          </a:xfrm>
          <a:prstGeom prst="rect">
            <a:avLst/>
          </a:prstGeom>
        </p:spPr>
      </p:pic>
      <p:pic>
        <p:nvPicPr>
          <p:cNvPr id="10" name="Picture 2" descr="Kết quả hình ảnh cho thiết bị hỗ trợ theo dõi sức khỏ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5783" y="2691114"/>
            <a:ext cx="2804101" cy="186600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7"/>
          <a:stretch>
            <a:fillRect/>
          </a:stretch>
        </p:blipFill>
        <p:spPr>
          <a:xfrm>
            <a:off x="5951796" y="4132973"/>
            <a:ext cx="2568158" cy="1920437"/>
          </a:xfrm>
          <a:prstGeom prst="rect">
            <a:avLst/>
          </a:prstGeom>
        </p:spPr>
      </p:pic>
    </p:spTree>
    <p:extLst>
      <p:ext uri="{BB962C8B-B14F-4D97-AF65-F5344CB8AC3E}">
        <p14:creationId xmlns:p14="http://schemas.microsoft.com/office/powerpoint/2010/main" val="4827194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424543" y="310684"/>
            <a:ext cx="8423140" cy="646331"/>
          </a:xfrm>
          <a:prstGeom prst="rect">
            <a:avLst/>
          </a:prstGeom>
          <a:noFill/>
        </p:spPr>
        <p:txBody>
          <a:bodyPr wrap="none"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SO SÁNH MỘT SỐ THIẾT BỊ ĐEO TAY</a:t>
            </a:r>
            <a:endParaRPr lang="en-US" altLang="vi-VN" sz="3600" b="1">
              <a:solidFill>
                <a:srgbClr val="7F7F7F"/>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pPr>
              <a:defRPr/>
            </a:pPr>
            <a:fld id="{6FCE9B0E-3D5C-4682-8946-D4F07E6DB0F3}" type="datetime1">
              <a:rPr lang="en-US" smtClean="0"/>
              <a:t>1/23/2016</a:t>
            </a:fld>
            <a:endParaRPr lang="en-US"/>
          </a:p>
        </p:txBody>
      </p:sp>
      <p:sp>
        <p:nvSpPr>
          <p:cNvPr id="6" name="Slide Number Placeholder 5"/>
          <p:cNvSpPr>
            <a:spLocks noGrp="1"/>
          </p:cNvSpPr>
          <p:nvPr>
            <p:ph type="sldNum" sz="quarter" idx="12"/>
          </p:nvPr>
        </p:nvSpPr>
        <p:spPr/>
        <p:txBody>
          <a:bodyPr/>
          <a:lstStyle/>
          <a:p>
            <a:pPr>
              <a:defRPr/>
            </a:pPr>
            <a:fld id="{C5F87CE7-291F-43C8-A3FF-A32BDCE2A107}" type="slidenum">
              <a:rPr lang="en-US" altLang="vi-VN" smtClean="0"/>
              <a:pPr>
                <a:defRPr/>
              </a:pPr>
              <a:t>7</a:t>
            </a:fld>
            <a:endParaRPr lang="en-US" altLang="vi-VN"/>
          </a:p>
        </p:txBody>
      </p:sp>
      <p:graphicFrame>
        <p:nvGraphicFramePr>
          <p:cNvPr id="2" name="Table 1"/>
          <p:cNvGraphicFramePr>
            <a:graphicFrameLocks noGrp="1"/>
          </p:cNvGraphicFramePr>
          <p:nvPr>
            <p:extLst>
              <p:ext uri="{D42A27DB-BD31-4B8C-83A1-F6EECF244321}">
                <p14:modId xmlns:p14="http://schemas.microsoft.com/office/powerpoint/2010/main" val="4294914052"/>
              </p:ext>
            </p:extLst>
          </p:nvPr>
        </p:nvGraphicFramePr>
        <p:xfrm>
          <a:off x="152400" y="1045857"/>
          <a:ext cx="8839200" cy="5529873"/>
        </p:xfrm>
        <a:graphic>
          <a:graphicData uri="http://schemas.openxmlformats.org/drawingml/2006/table">
            <a:tbl>
              <a:tblPr firstRow="1" firstCol="1" bandRow="1">
                <a:tableStyleId>{5940675A-B579-460E-94D1-54222C63F5DA}</a:tableStyleId>
              </a:tblPr>
              <a:tblGrid>
                <a:gridCol w="1129847">
                  <a:extLst>
                    <a:ext uri="{9D8B030D-6E8A-4147-A177-3AD203B41FA5}">
                      <a16:colId xmlns:a16="http://schemas.microsoft.com/office/drawing/2014/main" val="2147566387"/>
                    </a:ext>
                  </a:extLst>
                </a:gridCol>
                <a:gridCol w="1906215">
                  <a:extLst>
                    <a:ext uri="{9D8B030D-6E8A-4147-A177-3AD203B41FA5}">
                      <a16:colId xmlns:a16="http://schemas.microsoft.com/office/drawing/2014/main" val="2759266175"/>
                    </a:ext>
                  </a:extLst>
                </a:gridCol>
                <a:gridCol w="1729420">
                  <a:extLst>
                    <a:ext uri="{9D8B030D-6E8A-4147-A177-3AD203B41FA5}">
                      <a16:colId xmlns:a16="http://schemas.microsoft.com/office/drawing/2014/main" val="1488821965"/>
                    </a:ext>
                  </a:extLst>
                </a:gridCol>
                <a:gridCol w="1690977">
                  <a:extLst>
                    <a:ext uri="{9D8B030D-6E8A-4147-A177-3AD203B41FA5}">
                      <a16:colId xmlns:a16="http://schemas.microsoft.com/office/drawing/2014/main" val="1477900791"/>
                    </a:ext>
                  </a:extLst>
                </a:gridCol>
                <a:gridCol w="2382741">
                  <a:extLst>
                    <a:ext uri="{9D8B030D-6E8A-4147-A177-3AD203B41FA5}">
                      <a16:colId xmlns:a16="http://schemas.microsoft.com/office/drawing/2014/main" val="2411360373"/>
                    </a:ext>
                  </a:extLst>
                </a:gridCol>
              </a:tblGrid>
              <a:tr h="917822">
                <a:tc>
                  <a:txBody>
                    <a:bodyPr/>
                    <a:lstStyle/>
                    <a:p>
                      <a:pPr marL="0" marR="0" algn="l">
                        <a:lnSpc>
                          <a:spcPct val="150000"/>
                        </a:lnSpc>
                        <a:spcBef>
                          <a:spcPts val="0"/>
                        </a:spcBef>
                        <a:spcAft>
                          <a:spcPts val="600"/>
                        </a:spcAft>
                      </a:pPr>
                      <a:r>
                        <a:rPr lang="vi-VN"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ctr">
                        <a:lnSpc>
                          <a:spcPct val="150000"/>
                        </a:lnSpc>
                        <a:spcBef>
                          <a:spcPts val="0"/>
                        </a:spcBef>
                        <a:spcAft>
                          <a:spcPts val="600"/>
                        </a:spcAft>
                      </a:pPr>
                      <a:r>
                        <a:rPr lang="vi-VN" sz="1800" b="1">
                          <a:effectLst/>
                          <a:latin typeface="Times New Roman" panose="02020603050405020304" pitchFamily="18" charset="0"/>
                          <a:cs typeface="Times New Roman" panose="02020603050405020304" pitchFamily="18" charset="0"/>
                        </a:rPr>
                        <a:t>Samsung Galaxy </a:t>
                      </a:r>
                      <a:r>
                        <a:rPr lang="vi-VN" sz="1800" b="1">
                          <a:effectLst/>
                          <a:latin typeface="Times New Roman" panose="02020603050405020304" pitchFamily="18" charset="0"/>
                          <a:cs typeface="Times New Roman" panose="02020603050405020304" pitchFamily="18" charset="0"/>
                        </a:rPr>
                        <a:t>Gear </a:t>
                      </a:r>
                      <a:r>
                        <a:rPr lang="vi-VN" sz="1800" b="1" smtClean="0">
                          <a:effectLst/>
                          <a:latin typeface="Times New Roman" panose="02020603050405020304" pitchFamily="18" charset="0"/>
                          <a:cs typeface="Times New Roman" panose="02020603050405020304" pitchFamily="18" charset="0"/>
                        </a:rPr>
                        <a:t>Fit</a:t>
                      </a:r>
                      <a:r>
                        <a:rPr lang="en-US" sz="1800" b="1" smtClean="0">
                          <a:effectLst/>
                          <a:latin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cs typeface="Times New Roman" panose="02020603050405020304" pitchFamily="18" charset="0"/>
                        </a:rPr>
                        <a:t>Live, S</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ctr">
                        <a:lnSpc>
                          <a:spcPct val="150000"/>
                        </a:lnSpc>
                        <a:spcBef>
                          <a:spcPts val="0"/>
                        </a:spcBef>
                        <a:spcAft>
                          <a:spcPts val="600"/>
                        </a:spcAft>
                      </a:pPr>
                      <a:r>
                        <a:rPr lang="vi-VN" sz="1800" b="1">
                          <a:effectLst/>
                          <a:latin typeface="Times New Roman" panose="02020603050405020304" pitchFamily="18" charset="0"/>
                          <a:cs typeface="Times New Roman" panose="02020603050405020304" pitchFamily="18" charset="0"/>
                        </a:rPr>
                        <a:t>LG Watch Urbane</a:t>
                      </a:r>
                      <a:r>
                        <a:rPr lang="en-US" sz="1800" b="1">
                          <a:effectLst/>
                          <a:latin typeface="Times New Roman" panose="02020603050405020304" pitchFamily="18" charset="0"/>
                          <a:cs typeface="Times New Roman" panose="02020603050405020304" pitchFamily="18" charset="0"/>
                        </a:rPr>
                        <a:t>, R</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ctr">
                        <a:lnSpc>
                          <a:spcPct val="150000"/>
                        </a:lnSpc>
                        <a:spcBef>
                          <a:spcPts val="0"/>
                        </a:spcBef>
                        <a:spcAft>
                          <a:spcPts val="600"/>
                        </a:spcAft>
                      </a:pPr>
                      <a:r>
                        <a:rPr lang="vi-VN" sz="1800" b="1">
                          <a:effectLst/>
                          <a:latin typeface="Times New Roman" panose="02020603050405020304" pitchFamily="18" charset="0"/>
                          <a:cs typeface="Times New Roman" panose="02020603050405020304" pitchFamily="18" charset="0"/>
                        </a:rPr>
                        <a:t>Fitbit Surge</a:t>
                      </a:r>
                      <a:r>
                        <a:rPr lang="en-US" sz="1800" b="1">
                          <a:effectLst/>
                          <a:latin typeface="Times New Roman" panose="02020603050405020304" pitchFamily="18" charset="0"/>
                          <a:cs typeface="Times New Roman" panose="02020603050405020304" pitchFamily="18" charset="0"/>
                        </a:rPr>
                        <a:t>, </a:t>
                      </a:r>
                      <a:r>
                        <a:rPr lang="vi-VN" sz="1800" b="1">
                          <a:effectLst/>
                          <a:latin typeface="Times New Roman" panose="02020603050405020304" pitchFamily="18" charset="0"/>
                          <a:cs typeface="Times New Roman" panose="02020603050405020304" pitchFamily="18" charset="0"/>
                        </a:rPr>
                        <a:t>Charge HR</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ctr">
                        <a:lnSpc>
                          <a:spcPct val="150000"/>
                        </a:lnSpc>
                        <a:spcBef>
                          <a:spcPts val="0"/>
                        </a:spcBef>
                        <a:spcAft>
                          <a:spcPts val="600"/>
                        </a:spcAft>
                      </a:pPr>
                      <a:r>
                        <a:rPr lang="en-US" sz="1800" b="1">
                          <a:effectLst/>
                          <a:latin typeface="Times New Roman" panose="02020603050405020304" pitchFamily="18" charset="0"/>
                          <a:cs typeface="Times New Roman" panose="02020603050405020304" pitchFamily="18" charset="0"/>
                        </a:rPr>
                        <a:t>Smartband 2 </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extLst>
                  <a:ext uri="{0D108BD9-81ED-4DB2-BD59-A6C34878D82A}">
                    <a16:rowId xmlns:a16="http://schemas.microsoft.com/office/drawing/2014/main" val="1293569771"/>
                  </a:ext>
                </a:extLst>
              </a:tr>
              <a:tr h="377731">
                <a:tc>
                  <a:txBody>
                    <a:bodyPr/>
                    <a:lstStyle/>
                    <a:p>
                      <a:pPr marL="0" marR="0" algn="ctr">
                        <a:lnSpc>
                          <a:spcPct val="150000"/>
                        </a:lnSpc>
                        <a:spcBef>
                          <a:spcPts val="0"/>
                        </a:spcBef>
                        <a:spcAft>
                          <a:spcPts val="600"/>
                        </a:spcAft>
                      </a:pPr>
                      <a:r>
                        <a:rPr lang="en-US" sz="1800" b="1">
                          <a:effectLst/>
                          <a:latin typeface="Times New Roman" panose="02020603050405020304" pitchFamily="18" charset="0"/>
                          <a:cs typeface="Times New Roman" panose="02020603050405020304" pitchFamily="18" charset="0"/>
                        </a:rPr>
                        <a:t>OS</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Tizen OS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Android Wear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extLst>
                  <a:ext uri="{0D108BD9-81ED-4DB2-BD59-A6C34878D82A}">
                    <a16:rowId xmlns:a16="http://schemas.microsoft.com/office/drawing/2014/main" val="2167932150"/>
                  </a:ext>
                </a:extLst>
              </a:tr>
              <a:tr h="368851">
                <a:tc>
                  <a:txBody>
                    <a:bodyPr/>
                    <a:lstStyle/>
                    <a:p>
                      <a:pPr marL="0" marR="0" algn="ctr">
                        <a:lnSpc>
                          <a:spcPct val="150000"/>
                        </a:lnSpc>
                        <a:spcBef>
                          <a:spcPts val="0"/>
                        </a:spcBef>
                        <a:spcAft>
                          <a:spcPts val="600"/>
                        </a:spcAft>
                      </a:pPr>
                      <a:r>
                        <a:rPr lang="en-US" sz="1800" b="1">
                          <a:effectLst/>
                          <a:latin typeface="Times New Roman" panose="02020603050405020304" pitchFamily="18" charset="0"/>
                          <a:cs typeface="Times New Roman" panose="02020603050405020304" pitchFamily="18" charset="0"/>
                        </a:rPr>
                        <a:t>Giá</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1.89, ~4, ~8 triệu</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~5.6 triệu</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3.5 – 5.5 triệu</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2.9 triệu</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extLst>
                  <a:ext uri="{0D108BD9-81ED-4DB2-BD59-A6C34878D82A}">
                    <a16:rowId xmlns:a16="http://schemas.microsoft.com/office/drawing/2014/main" val="1689783712"/>
                  </a:ext>
                </a:extLst>
              </a:tr>
              <a:tr h="811472">
                <a:tc>
                  <a:txBody>
                    <a:bodyPr/>
                    <a:lstStyle/>
                    <a:p>
                      <a:pPr marL="0" marR="0" algn="ctr">
                        <a:lnSpc>
                          <a:spcPct val="150000"/>
                        </a:lnSpc>
                        <a:spcBef>
                          <a:spcPts val="0"/>
                        </a:spcBef>
                        <a:spcAft>
                          <a:spcPts val="600"/>
                        </a:spcAft>
                      </a:pPr>
                      <a:r>
                        <a:rPr lang="en-US" sz="1800" b="1">
                          <a:effectLst/>
                          <a:latin typeface="Times New Roman" panose="02020603050405020304" pitchFamily="18" charset="0"/>
                          <a:cs typeface="Times New Roman" panose="02020603050405020304" pitchFamily="18" charset="0"/>
                        </a:rPr>
                        <a:t>API hỗ trợ</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Samsung </a:t>
                      </a:r>
                      <a:r>
                        <a:rPr lang="en-US" sz="1800" smtClean="0">
                          <a:effectLst/>
                          <a:latin typeface="Times New Roman" panose="02020603050405020304" pitchFamily="18" charset="0"/>
                          <a:cs typeface="Times New Roman" panose="02020603050405020304" pitchFamily="18" charset="0"/>
                        </a:rPr>
                        <a:t>API,</a:t>
                      </a:r>
                      <a:r>
                        <a:rPr lang="en-US" sz="1800" baseline="0" smtClean="0">
                          <a:effectLst/>
                          <a:latin typeface="Times New Roman" panose="02020603050405020304" pitchFamily="18" charset="0"/>
                          <a:cs typeface="Times New Roman" panose="02020603050405020304" pitchFamily="18" charset="0"/>
                        </a:rPr>
                        <a:t> </a:t>
                      </a:r>
                      <a:r>
                        <a:rPr lang="en-US" sz="1800" smtClean="0">
                          <a:effectLst/>
                          <a:latin typeface="Times New Roman" panose="02020603050405020304" pitchFamily="18" charset="0"/>
                          <a:cs typeface="Times New Roman" panose="02020603050405020304" pitchFamily="18" charset="0"/>
                        </a:rPr>
                        <a:t>W3C </a:t>
                      </a:r>
                      <a:r>
                        <a:rPr lang="en-US" sz="1800">
                          <a:effectLst/>
                          <a:latin typeface="Times New Roman" panose="02020603050405020304" pitchFamily="18" charset="0"/>
                          <a:cs typeface="Times New Roman" panose="02020603050405020304" pitchFamily="18" charset="0"/>
                        </a:rPr>
                        <a:t>standard Web API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Android Wear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Fitbit API (Web API)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Google </a:t>
                      </a:r>
                      <a:r>
                        <a:rPr lang="en-US" sz="1800" smtClean="0">
                          <a:effectLst/>
                          <a:latin typeface="Times New Roman" panose="02020603050405020304" pitchFamily="18" charset="0"/>
                          <a:cs typeface="Times New Roman" panose="02020603050405020304" pitchFamily="18" charset="0"/>
                        </a:rPr>
                        <a:t>Fit, </a:t>
                      </a:r>
                      <a:r>
                        <a:rPr lang="en-US" sz="1800">
                          <a:effectLst/>
                          <a:latin typeface="Times New Roman" panose="02020603050405020304" pitchFamily="18" charset="0"/>
                          <a:cs typeface="Times New Roman" panose="02020603050405020304" pitchFamily="18" charset="0"/>
                        </a:rPr>
                        <a:t>Health </a:t>
                      </a:r>
                      <a:r>
                        <a:rPr lang="en-US" sz="1800" smtClean="0">
                          <a:effectLst/>
                          <a:latin typeface="Times New Roman" panose="02020603050405020304" pitchFamily="18" charset="0"/>
                          <a:cs typeface="Times New Roman" panose="02020603050405020304" pitchFamily="18" charset="0"/>
                        </a:rPr>
                        <a:t>Kit, </a:t>
                      </a:r>
                      <a:r>
                        <a:rPr lang="en-US" sz="1800">
                          <a:effectLst/>
                          <a:latin typeface="Times New Roman" panose="02020603050405020304" pitchFamily="18" charset="0"/>
                          <a:cs typeface="Times New Roman" panose="02020603050405020304" pitchFamily="18" charset="0"/>
                        </a:rPr>
                        <a:t>LifeLog API</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extLst>
                  <a:ext uri="{0D108BD9-81ED-4DB2-BD59-A6C34878D82A}">
                    <a16:rowId xmlns:a16="http://schemas.microsoft.com/office/drawing/2014/main" val="3231075690"/>
                  </a:ext>
                </a:extLst>
              </a:tr>
              <a:tr h="1991795">
                <a:tc>
                  <a:txBody>
                    <a:bodyPr/>
                    <a:lstStyle/>
                    <a:p>
                      <a:pPr marL="0" marR="0" algn="ctr">
                        <a:lnSpc>
                          <a:spcPct val="150000"/>
                        </a:lnSpc>
                        <a:spcBef>
                          <a:spcPts val="0"/>
                        </a:spcBef>
                        <a:spcAft>
                          <a:spcPts val="600"/>
                        </a:spcAft>
                      </a:pPr>
                      <a:r>
                        <a:rPr lang="en-US" sz="1800" b="1">
                          <a:effectLst/>
                          <a:latin typeface="Times New Roman" panose="02020603050405020304" pitchFamily="18" charset="0"/>
                          <a:cs typeface="Times New Roman" panose="02020603050405020304" pitchFamily="18" charset="0"/>
                        </a:rPr>
                        <a:t>Tính năng hỗ trợ</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smtClean="0">
                          <a:effectLst/>
                          <a:latin typeface="Times New Roman" panose="02020603050405020304" pitchFamily="18" charset="0"/>
                          <a:cs typeface="Times New Roman" panose="02020603050405020304" pitchFamily="18" charset="0"/>
                        </a:rPr>
                        <a:t>Màn</a:t>
                      </a:r>
                      <a:r>
                        <a:rPr lang="en-US" sz="1800" baseline="0" smtClean="0">
                          <a:effectLst/>
                          <a:latin typeface="Times New Roman" panose="02020603050405020304" pitchFamily="18" charset="0"/>
                          <a:cs typeface="Times New Roman" panose="02020603050405020304" pitchFamily="18" charset="0"/>
                        </a:rPr>
                        <a:t> hình</a:t>
                      </a:r>
                      <a:r>
                        <a:rPr lang="en-US" sz="1800" smtClean="0">
                          <a:effectLst/>
                          <a:latin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cs typeface="Times New Roman" panose="02020603050405020304" pitchFamily="18" charset="0"/>
                        </a:rPr>
                        <a:t>nhịp tim, </a:t>
                      </a:r>
                      <a:r>
                        <a:rPr lang="en-US" sz="1800">
                          <a:effectLst/>
                          <a:latin typeface="Times New Roman" panose="02020603050405020304" pitchFamily="18" charset="0"/>
                          <a:cs typeface="Times New Roman" panose="02020603050405020304" pitchFamily="18" charset="0"/>
                        </a:rPr>
                        <a:t>bước </a:t>
                      </a:r>
                      <a:r>
                        <a:rPr lang="en-US" sz="1800" smtClean="0">
                          <a:effectLst/>
                          <a:latin typeface="Times New Roman" panose="02020603050405020304" pitchFamily="18" charset="0"/>
                          <a:cs typeface="Times New Roman" panose="02020603050405020304" pitchFamily="18" charset="0"/>
                        </a:rPr>
                        <a:t>chân</a:t>
                      </a:r>
                      <a:r>
                        <a:rPr lang="en-US" sz="1800">
                          <a:effectLst/>
                          <a:latin typeface="Times New Roman" panose="02020603050405020304" pitchFamily="18" charset="0"/>
                          <a:cs typeface="Times New Roman" panose="02020603050405020304" pitchFamily="18" charset="0"/>
                        </a:rPr>
                        <a:t>, giấc ngủ, chỉ hỗ trợ </a:t>
                      </a:r>
                      <a:r>
                        <a:rPr lang="en-US" sz="1800">
                          <a:effectLst/>
                          <a:latin typeface="Times New Roman" panose="02020603050405020304" pitchFamily="18" charset="0"/>
                          <a:cs typeface="Times New Roman" panose="02020603050405020304" pitchFamily="18" charset="0"/>
                        </a:rPr>
                        <a:t>điện </a:t>
                      </a:r>
                      <a:r>
                        <a:rPr lang="en-US" sz="1800" smtClean="0">
                          <a:effectLst/>
                          <a:latin typeface="Times New Roman" panose="02020603050405020304" pitchFamily="18" charset="0"/>
                          <a:cs typeface="Times New Roman" panose="02020603050405020304" pitchFamily="18" charset="0"/>
                        </a:rPr>
                        <a:t>thoại</a:t>
                      </a:r>
                      <a:r>
                        <a:rPr lang="en-US" sz="1800" baseline="0" smtClean="0">
                          <a:effectLst/>
                          <a:latin typeface="Times New Roman" panose="02020603050405020304" pitchFamily="18" charset="0"/>
                          <a:cs typeface="Times New Roman" panose="02020603050405020304" pitchFamily="18" charset="0"/>
                        </a:rPr>
                        <a:t> </a:t>
                      </a:r>
                      <a:r>
                        <a:rPr lang="en-US" sz="1800" smtClean="0">
                          <a:effectLst/>
                          <a:latin typeface="Times New Roman" panose="02020603050405020304" pitchFamily="18" charset="0"/>
                          <a:cs typeface="Times New Roman" panose="02020603050405020304" pitchFamily="18" charset="0"/>
                        </a:rPr>
                        <a:t>Samsung</a:t>
                      </a: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Màn </a:t>
                      </a:r>
                      <a:r>
                        <a:rPr lang="en-US" sz="1800" smtClean="0">
                          <a:effectLst/>
                          <a:latin typeface="Times New Roman" panose="02020603050405020304" pitchFamily="18" charset="0"/>
                          <a:cs typeface="Times New Roman" panose="02020603050405020304" pitchFamily="18" charset="0"/>
                        </a:rPr>
                        <a:t>hình, wifi</a:t>
                      </a:r>
                      <a:r>
                        <a:rPr lang="en-US" sz="1800">
                          <a:effectLst/>
                          <a:latin typeface="Times New Roman" panose="02020603050405020304" pitchFamily="18" charset="0"/>
                          <a:cs typeface="Times New Roman" panose="02020603050405020304" pitchFamily="18" charset="0"/>
                        </a:rPr>
                        <a:t>, </a:t>
                      </a:r>
                      <a:r>
                        <a:rPr lang="en-US" sz="1800" smtClean="0">
                          <a:effectLst/>
                          <a:latin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cs typeface="Times New Roman" panose="02020603050405020304" pitchFamily="18" charset="0"/>
                        </a:rPr>
                        <a:t>Android 5.1.1, cảm biến đo nhịp tim…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Màn hình hiển thị, nhịp tim, bước chân, giấc ngủ, nhịp tim…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Theo dõi vận động, </a:t>
                      </a:r>
                      <a:r>
                        <a:rPr lang="en-US" sz="1800">
                          <a:effectLst/>
                          <a:latin typeface="Times New Roman" panose="02020603050405020304" pitchFamily="18" charset="0"/>
                          <a:cs typeface="Times New Roman" panose="02020603050405020304" pitchFamily="18" charset="0"/>
                        </a:rPr>
                        <a:t>nhịp </a:t>
                      </a:r>
                      <a:r>
                        <a:rPr lang="en-US" sz="1800" smtClean="0">
                          <a:effectLst/>
                          <a:latin typeface="Times New Roman" panose="02020603050405020304" pitchFamily="18" charset="0"/>
                          <a:cs typeface="Times New Roman" panose="02020603050405020304" pitchFamily="18" charset="0"/>
                        </a:rPr>
                        <a:t>tim, </a:t>
                      </a:r>
                      <a:r>
                        <a:rPr lang="en-US" sz="1800">
                          <a:effectLst/>
                          <a:latin typeface="Times New Roman" panose="02020603050405020304" pitchFamily="18" charset="0"/>
                          <a:cs typeface="Times New Roman" panose="02020603050405020304" pitchFamily="18" charset="0"/>
                        </a:rPr>
                        <a:t>có thể hoạt động độc lập trong một thời gian nhất định…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extLst>
                  <a:ext uri="{0D108BD9-81ED-4DB2-BD59-A6C34878D82A}">
                    <a16:rowId xmlns:a16="http://schemas.microsoft.com/office/drawing/2014/main" val="2334067219"/>
                  </a:ext>
                </a:extLst>
              </a:tr>
              <a:tr h="497251">
                <a:tc>
                  <a:txBody>
                    <a:bodyPr/>
                    <a:lstStyle/>
                    <a:p>
                      <a:pPr marL="0" marR="0" algn="ctr">
                        <a:lnSpc>
                          <a:spcPct val="150000"/>
                        </a:lnSpc>
                        <a:spcBef>
                          <a:spcPts val="0"/>
                        </a:spcBef>
                        <a:spcAft>
                          <a:spcPts val="600"/>
                        </a:spcAft>
                      </a:pPr>
                      <a:r>
                        <a:rPr lang="en-US" sz="1800" b="1">
                          <a:effectLst/>
                          <a:latin typeface="Times New Roman" panose="02020603050405020304" pitchFamily="18" charset="0"/>
                          <a:cs typeface="Times New Roman" panose="02020603050405020304" pitchFamily="18" charset="0"/>
                        </a:rPr>
                        <a:t>Pin</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1-2 ngày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1-1.5 ngày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5-7 ngày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tc>
                  <a:txBody>
                    <a:bodyPr/>
                    <a:lstStyle/>
                    <a:p>
                      <a:pPr marL="0" marR="0" algn="l">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2-5 ngày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2223" marR="52223" marT="0" marB="0"/>
                </a:tc>
                <a:extLst>
                  <a:ext uri="{0D108BD9-81ED-4DB2-BD59-A6C34878D82A}">
                    <a16:rowId xmlns:a16="http://schemas.microsoft.com/office/drawing/2014/main" val="272948007"/>
                  </a:ext>
                </a:extLst>
              </a:tr>
            </a:tbl>
          </a:graphicData>
        </a:graphic>
      </p:graphicFrame>
    </p:spTree>
    <p:extLst>
      <p:ext uri="{BB962C8B-B14F-4D97-AF65-F5344CB8AC3E}">
        <p14:creationId xmlns:p14="http://schemas.microsoft.com/office/powerpoint/2010/main" val="32256358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2827071" y="522972"/>
            <a:ext cx="3489865" cy="646331"/>
          </a:xfrm>
          <a:prstGeom prst="rect">
            <a:avLst/>
          </a:prstGeom>
          <a:noFill/>
        </p:spPr>
        <p:txBody>
          <a:bodyPr wrap="none"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SMARTBAND 2</a:t>
            </a:r>
            <a:endParaRPr lang="en-US" altLang="vi-VN" sz="3600" b="1">
              <a:solidFill>
                <a:srgbClr val="7F7F7F"/>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pPr>
              <a:defRPr/>
            </a:pPr>
            <a:fld id="{6FCE9B0E-3D5C-4682-8946-D4F07E6DB0F3}" type="datetime1">
              <a:rPr lang="en-US" smtClean="0"/>
              <a:t>1/23/2016</a:t>
            </a:fld>
            <a:endParaRPr lang="en-US"/>
          </a:p>
        </p:txBody>
      </p:sp>
      <p:sp>
        <p:nvSpPr>
          <p:cNvPr id="6" name="Slide Number Placeholder 5"/>
          <p:cNvSpPr>
            <a:spLocks noGrp="1"/>
          </p:cNvSpPr>
          <p:nvPr>
            <p:ph type="sldNum" sz="quarter" idx="12"/>
          </p:nvPr>
        </p:nvSpPr>
        <p:spPr/>
        <p:txBody>
          <a:bodyPr/>
          <a:lstStyle/>
          <a:p>
            <a:pPr>
              <a:defRPr/>
            </a:pPr>
            <a:fld id="{C5F87CE7-291F-43C8-A3FF-A32BDCE2A107}" type="slidenum">
              <a:rPr lang="en-US" altLang="vi-VN" smtClean="0"/>
              <a:pPr>
                <a:defRPr/>
              </a:pPr>
              <a:t>8</a:t>
            </a:fld>
            <a:endParaRPr lang="en-US" altLang="vi-VN"/>
          </a:p>
        </p:txBody>
      </p:sp>
      <p:pic>
        <p:nvPicPr>
          <p:cNvPr id="1026" name="Picture 2" descr="Track your heart rate and activity with Smartband 2 from Son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8860" y="2607265"/>
            <a:ext cx="3235687" cy="2191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3766" y="1294313"/>
            <a:ext cx="1379264" cy="137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7" name="Group 6"/>
          <p:cNvGrpSpPr/>
          <p:nvPr/>
        </p:nvGrpSpPr>
        <p:grpSpPr>
          <a:xfrm>
            <a:off x="3496953" y="1258731"/>
            <a:ext cx="2364844" cy="1020619"/>
            <a:chOff x="5837683" y="2605742"/>
            <a:chExt cx="2580759" cy="1181102"/>
          </a:xfrm>
        </p:grpSpPr>
        <p:pic>
          <p:nvPicPr>
            <p:cNvPr id="1028" name="Picture 4" descr="Icon showing running"/>
            <p:cNvPicPr>
              <a:picLocks noChangeAspect="1" noChangeArrowheads="1"/>
            </p:cNvPicPr>
            <p:nvPr/>
          </p:nvPicPr>
          <p:blipFill rotWithShape="1">
            <a:blip r:embed="rId5">
              <a:extLst>
                <a:ext uri="{28A0092B-C50C-407E-A947-70E740481C1C}">
                  <a14:useLocalDpi xmlns:a14="http://schemas.microsoft.com/office/drawing/2010/main" val="0"/>
                </a:ext>
              </a:extLst>
            </a:blip>
            <a:srcRect l="36753" r="36580"/>
            <a:stretch/>
          </p:blipFill>
          <p:spPr bwMode="auto">
            <a:xfrm>
              <a:off x="5837683" y="2605742"/>
              <a:ext cx="762000" cy="11811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0" name="Picture 6" descr="Icon showing walking"/>
            <p:cNvPicPr>
              <a:picLocks noChangeAspect="1" noChangeArrowheads="1"/>
            </p:cNvPicPr>
            <p:nvPr/>
          </p:nvPicPr>
          <p:blipFill rotWithShape="1">
            <a:blip r:embed="rId6">
              <a:extLst>
                <a:ext uri="{28A0092B-C50C-407E-A947-70E740481C1C}">
                  <a14:useLocalDpi xmlns:a14="http://schemas.microsoft.com/office/drawing/2010/main" val="0"/>
                </a:ext>
              </a:extLst>
            </a:blip>
            <a:srcRect l="39333" r="39334"/>
            <a:stretch/>
          </p:blipFill>
          <p:spPr bwMode="auto">
            <a:xfrm>
              <a:off x="6621736" y="2605743"/>
              <a:ext cx="609600" cy="11811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2" name="Picture 8" descr="Icon showing sleep"/>
            <p:cNvPicPr>
              <a:picLocks noChangeAspect="1" noChangeArrowheads="1"/>
            </p:cNvPicPr>
            <p:nvPr/>
          </p:nvPicPr>
          <p:blipFill rotWithShape="1">
            <a:blip r:embed="rId7">
              <a:extLst>
                <a:ext uri="{28A0092B-C50C-407E-A947-70E740481C1C}">
                  <a14:useLocalDpi xmlns:a14="http://schemas.microsoft.com/office/drawing/2010/main" val="0"/>
                </a:ext>
              </a:extLst>
            </a:blip>
            <a:srcRect l="30935" r="29065"/>
            <a:stretch/>
          </p:blipFill>
          <p:spPr bwMode="auto">
            <a:xfrm>
              <a:off x="7275442" y="2605742"/>
              <a:ext cx="1143000" cy="11811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grpSp>
      <p:pic>
        <p:nvPicPr>
          <p:cNvPr id="1034" name="Picture 10" descr="http://ccmta.ca/images/campaigns/leave-the-phone-alon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2916" y="1230746"/>
            <a:ext cx="1164901" cy="11711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6" name="Picture 12" descr="http://www.tradingdownunder.com.au/assets/images/waterproof%20logo%20no%20b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00" y="3107453"/>
            <a:ext cx="1272082" cy="13121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8" name="Picture 14" descr="http://webmuch.com/wp-content/uploads/2013/02/android-ios.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990" y="4488388"/>
            <a:ext cx="2399874" cy="15314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8" name="Right Arrow 17"/>
          <p:cNvSpPr/>
          <p:nvPr/>
        </p:nvSpPr>
        <p:spPr>
          <a:xfrm rot="12532024">
            <a:off x="2432905" y="2781219"/>
            <a:ext cx="630164" cy="3752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ight Arrow 19"/>
          <p:cNvSpPr/>
          <p:nvPr/>
        </p:nvSpPr>
        <p:spPr>
          <a:xfrm rot="16200000">
            <a:off x="4378872" y="2371749"/>
            <a:ext cx="446850" cy="34342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Right Arrow 20"/>
          <p:cNvSpPr/>
          <p:nvPr/>
        </p:nvSpPr>
        <p:spPr>
          <a:xfrm rot="18983036">
            <a:off x="6374364" y="2569827"/>
            <a:ext cx="435051" cy="34058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Right Arrow 21"/>
          <p:cNvSpPr/>
          <p:nvPr/>
        </p:nvSpPr>
        <p:spPr>
          <a:xfrm>
            <a:off x="6494928" y="3596072"/>
            <a:ext cx="549909" cy="38963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ight Arrow 23"/>
          <p:cNvSpPr/>
          <p:nvPr/>
        </p:nvSpPr>
        <p:spPr>
          <a:xfrm rot="8976503">
            <a:off x="2723165" y="4449700"/>
            <a:ext cx="522578" cy="35825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Oval 11"/>
          <p:cNvSpPr/>
          <p:nvPr/>
        </p:nvSpPr>
        <p:spPr>
          <a:xfrm>
            <a:off x="333682" y="4457585"/>
            <a:ext cx="1571318" cy="1562214"/>
          </a:xfrm>
          <a:prstGeom prst="ellipse">
            <a:avLst/>
          </a:prstGeom>
          <a:noFill/>
          <a:ln w="38100">
            <a:solidFill>
              <a:srgbClr val="581E8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ight Arrow 26"/>
          <p:cNvSpPr/>
          <p:nvPr/>
        </p:nvSpPr>
        <p:spPr>
          <a:xfrm rot="3182701">
            <a:off x="4822120" y="4559797"/>
            <a:ext cx="446850" cy="34342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39" name="Group 38"/>
          <p:cNvGrpSpPr/>
          <p:nvPr/>
        </p:nvGrpSpPr>
        <p:grpSpPr>
          <a:xfrm>
            <a:off x="4122752" y="4777598"/>
            <a:ext cx="3548849" cy="2080402"/>
            <a:chOff x="4122752" y="4777598"/>
            <a:chExt cx="3548849" cy="2080402"/>
          </a:xfrm>
        </p:grpSpPr>
        <p:pic>
          <p:nvPicPr>
            <p:cNvPr id="8" name="Picture 7"/>
            <p:cNvPicPr>
              <a:picLocks noChangeAspect="1"/>
            </p:cNvPicPr>
            <p:nvPr/>
          </p:nvPicPr>
          <p:blipFill>
            <a:blip r:embed="rId11"/>
            <a:stretch>
              <a:fillRect/>
            </a:stretch>
          </p:blipFill>
          <p:spPr>
            <a:xfrm>
              <a:off x="6778691" y="5689231"/>
              <a:ext cx="892910" cy="892910"/>
            </a:xfrm>
            <a:prstGeom prst="rect">
              <a:avLst/>
            </a:prstGeom>
          </p:spPr>
        </p:pic>
        <p:pic>
          <p:nvPicPr>
            <p:cNvPr id="9" name="Picture 8"/>
            <p:cNvPicPr>
              <a:picLocks noChangeAspect="1"/>
            </p:cNvPicPr>
            <p:nvPr/>
          </p:nvPicPr>
          <p:blipFill>
            <a:blip r:embed="rId12"/>
            <a:stretch>
              <a:fillRect/>
            </a:stretch>
          </p:blipFill>
          <p:spPr>
            <a:xfrm>
              <a:off x="5072356" y="5543383"/>
              <a:ext cx="1454941" cy="1314617"/>
            </a:xfrm>
            <a:prstGeom prst="rect">
              <a:avLst/>
            </a:prstGeom>
          </p:spPr>
        </p:pic>
        <p:pic>
          <p:nvPicPr>
            <p:cNvPr id="10" name="Picture 9"/>
            <p:cNvPicPr>
              <a:picLocks noChangeAspect="1"/>
            </p:cNvPicPr>
            <p:nvPr/>
          </p:nvPicPr>
          <p:blipFill>
            <a:blip r:embed="rId13"/>
            <a:stretch>
              <a:fillRect/>
            </a:stretch>
          </p:blipFill>
          <p:spPr>
            <a:xfrm>
              <a:off x="5224315" y="4777598"/>
              <a:ext cx="1092620" cy="604197"/>
            </a:xfrm>
            <a:prstGeom prst="rect">
              <a:avLst/>
            </a:prstGeom>
          </p:spPr>
        </p:pic>
        <p:pic>
          <p:nvPicPr>
            <p:cNvPr id="11" name="Picture 10"/>
            <p:cNvPicPr>
              <a:picLocks noChangeAspect="1"/>
            </p:cNvPicPr>
            <p:nvPr/>
          </p:nvPicPr>
          <p:blipFill>
            <a:blip r:embed="rId14"/>
            <a:stretch>
              <a:fillRect/>
            </a:stretch>
          </p:blipFill>
          <p:spPr>
            <a:xfrm>
              <a:off x="4122752" y="5788896"/>
              <a:ext cx="750016" cy="750016"/>
            </a:xfrm>
            <a:prstGeom prst="rect">
              <a:avLst/>
            </a:prstGeom>
          </p:spPr>
        </p:pic>
        <p:cxnSp>
          <p:nvCxnSpPr>
            <p:cNvPr id="28" name="Curved Connector 27"/>
            <p:cNvCxnSpPr>
              <a:stCxn id="10" idx="1"/>
            </p:cNvCxnSpPr>
            <p:nvPr/>
          </p:nvCxnSpPr>
          <p:spPr>
            <a:xfrm rot="10800000" flipV="1">
              <a:off x="4508417" y="5079697"/>
              <a:ext cx="715898" cy="499286"/>
            </a:xfrm>
            <a:prstGeom prst="curvedConnector3">
              <a:avLst>
                <a:gd name="adj1" fmla="val 85329"/>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32" name="Curved Connector 31"/>
            <p:cNvCxnSpPr>
              <a:stCxn id="10" idx="3"/>
            </p:cNvCxnSpPr>
            <p:nvPr/>
          </p:nvCxnSpPr>
          <p:spPr>
            <a:xfrm>
              <a:off x="6316935" y="5079697"/>
              <a:ext cx="876173" cy="451351"/>
            </a:xfrm>
            <a:prstGeom prst="curvedConnector3">
              <a:avLst>
                <a:gd name="adj1" fmla="val 87748"/>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a:off x="5791200" y="5313395"/>
              <a:ext cx="0" cy="401605"/>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grpSp>
      <p:pic>
        <p:nvPicPr>
          <p:cNvPr id="37" name="Picture 3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6330" y="4488388"/>
            <a:ext cx="1490610" cy="1490610"/>
          </a:xfrm>
          <a:prstGeom prst="rect">
            <a:avLst/>
          </a:prstGeom>
        </p:spPr>
      </p:pic>
    </p:spTree>
    <p:extLst>
      <p:ext uri="{BB962C8B-B14F-4D97-AF65-F5344CB8AC3E}">
        <p14:creationId xmlns:p14="http://schemas.microsoft.com/office/powerpoint/2010/main" val="4351423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34"/>
                                        </p:tgtEl>
                                        <p:attrNameLst>
                                          <p:attrName>style.visibility</p:attrName>
                                        </p:attrNameLst>
                                      </p:cBhvr>
                                      <p:to>
                                        <p:strVal val="visible"/>
                                      </p:to>
                                    </p:set>
                                    <p:animEffect transition="in" filter="wipe(down)">
                                      <p:cBhvr>
                                        <p:cTn id="32" dur="500"/>
                                        <p:tgtEl>
                                          <p:spTgt spid="10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36"/>
                                        </p:tgtEl>
                                        <p:attrNameLst>
                                          <p:attrName>style.visibility</p:attrName>
                                        </p:attrNameLst>
                                      </p:cBhvr>
                                      <p:to>
                                        <p:strVal val="visible"/>
                                      </p:to>
                                    </p:set>
                                    <p:animEffect transition="in" filter="fade">
                                      <p:cBhvr>
                                        <p:cTn id="42" dur="500"/>
                                        <p:tgtEl>
                                          <p:spTgt spid="10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down)">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down)">
                                      <p:cBhvr>
                                        <p:cTn id="52" dur="5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down)">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038"/>
                                        </p:tgtEl>
                                        <p:attrNameLst>
                                          <p:attrName>style.visibility</p:attrName>
                                        </p:attrNameLst>
                                      </p:cBhvr>
                                      <p:to>
                                        <p:strVal val="visible"/>
                                      </p:to>
                                    </p:set>
                                    <p:animEffect transition="in" filter="wipe(down)">
                                      <p:cBhvr>
                                        <p:cTn id="62" dur="500"/>
                                        <p:tgtEl>
                                          <p:spTgt spid="103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45" presetClass="entr" presetSubtype="0"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2000"/>
                                        <p:tgtEl>
                                          <p:spTgt spid="37"/>
                                        </p:tgtEl>
                                      </p:cBhvr>
                                    </p:animEffect>
                                    <p:anim calcmode="lin" valueType="num">
                                      <p:cBhvr>
                                        <p:cTn id="73" dur="2000" fill="hold"/>
                                        <p:tgtEl>
                                          <p:spTgt spid="37"/>
                                        </p:tgtEl>
                                        <p:attrNameLst>
                                          <p:attrName>ppt_w</p:attrName>
                                        </p:attrNameLst>
                                      </p:cBhvr>
                                      <p:tavLst>
                                        <p:tav tm="0" fmla="#ppt_w*sin(2.5*pi*$)">
                                          <p:val>
                                            <p:fltVal val="0"/>
                                          </p:val>
                                        </p:tav>
                                        <p:tav tm="100000">
                                          <p:val>
                                            <p:fltVal val="1"/>
                                          </p:val>
                                        </p:tav>
                                      </p:tavLst>
                                    </p:anim>
                                    <p:anim calcmode="lin" valueType="num">
                                      <p:cBhvr>
                                        <p:cTn id="74" dur="2000" fill="hold"/>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P spid="24" grpId="0" animBg="1"/>
      <p:bldP spid="12"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2851019" y="522972"/>
            <a:ext cx="3441969" cy="646331"/>
          </a:xfrm>
          <a:prstGeom prst="rect">
            <a:avLst/>
          </a:prstGeom>
          <a:noFill/>
        </p:spPr>
        <p:txBody>
          <a:bodyPr wrap="none"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vi-VN" sz="3600" b="1" smtClean="0">
                <a:solidFill>
                  <a:srgbClr val="7F7F7F"/>
                </a:solidFill>
                <a:latin typeface="Times New Roman" panose="02020603050405020304" pitchFamily="18" charset="0"/>
                <a:cs typeface="Times New Roman" panose="02020603050405020304" pitchFamily="18" charset="0"/>
              </a:rPr>
              <a:t>HỆ CẢNH BÁO</a:t>
            </a:r>
            <a:endParaRPr lang="en-US" altLang="vi-VN" sz="3600" b="1">
              <a:solidFill>
                <a:srgbClr val="7F7F7F"/>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pPr>
              <a:defRPr/>
            </a:pPr>
            <a:fld id="{6FCE9B0E-3D5C-4682-8946-D4F07E6DB0F3}" type="datetime1">
              <a:rPr lang="en-US" smtClean="0"/>
              <a:t>1/23/2016</a:t>
            </a:fld>
            <a:endParaRPr lang="en-US"/>
          </a:p>
        </p:txBody>
      </p:sp>
      <p:sp>
        <p:nvSpPr>
          <p:cNvPr id="6" name="Slide Number Placeholder 5"/>
          <p:cNvSpPr>
            <a:spLocks noGrp="1"/>
          </p:cNvSpPr>
          <p:nvPr>
            <p:ph type="sldNum" sz="quarter" idx="12"/>
          </p:nvPr>
        </p:nvSpPr>
        <p:spPr/>
        <p:txBody>
          <a:bodyPr/>
          <a:lstStyle/>
          <a:p>
            <a:pPr>
              <a:defRPr/>
            </a:pPr>
            <a:fld id="{C5F87CE7-291F-43C8-A3FF-A32BDCE2A107}" type="slidenum">
              <a:rPr lang="en-US" altLang="vi-VN" smtClean="0"/>
              <a:pPr>
                <a:defRPr/>
              </a:pPr>
              <a:t>9</a:t>
            </a:fld>
            <a:endParaRPr lang="en-US" altLang="vi-VN"/>
          </a:p>
        </p:txBody>
      </p:sp>
      <p:pic>
        <p:nvPicPr>
          <p:cNvPr id="7" name="Picture 6"/>
          <p:cNvPicPr>
            <a:picLocks noChangeAspect="1"/>
          </p:cNvPicPr>
          <p:nvPr/>
        </p:nvPicPr>
        <p:blipFill>
          <a:blip r:embed="rId3"/>
          <a:stretch>
            <a:fillRect/>
          </a:stretch>
        </p:blipFill>
        <p:spPr>
          <a:xfrm>
            <a:off x="6078396" y="4253567"/>
            <a:ext cx="2580555" cy="1810241"/>
          </a:xfrm>
          <a:prstGeom prst="rect">
            <a:avLst/>
          </a:prstGeom>
          <a:ln>
            <a:noFill/>
          </a:ln>
          <a:effectLst>
            <a:softEdge rad="112500"/>
          </a:effectLst>
        </p:spPr>
      </p:pic>
      <p:grpSp>
        <p:nvGrpSpPr>
          <p:cNvPr id="27" name="Group 26"/>
          <p:cNvGrpSpPr/>
          <p:nvPr/>
        </p:nvGrpSpPr>
        <p:grpSpPr>
          <a:xfrm>
            <a:off x="-9209" y="1394298"/>
            <a:ext cx="5114609" cy="5082702"/>
            <a:chOff x="-9209" y="1089498"/>
            <a:chExt cx="5114609" cy="5082702"/>
          </a:xfrm>
        </p:grpSpPr>
        <p:pic>
          <p:nvPicPr>
            <p:cNvPr id="25" name="Picture 24"/>
            <p:cNvPicPr>
              <a:picLocks noChangeAspect="1"/>
            </p:cNvPicPr>
            <p:nvPr/>
          </p:nvPicPr>
          <p:blipFill rotWithShape="1">
            <a:blip r:embed="rId4"/>
            <a:srcRect l="30846" r="31225"/>
            <a:stretch/>
          </p:blipFill>
          <p:spPr>
            <a:xfrm>
              <a:off x="808454" y="3505200"/>
              <a:ext cx="1303755" cy="2319177"/>
            </a:xfrm>
            <a:prstGeom prst="rect">
              <a:avLst/>
            </a:prstGeom>
          </p:spPr>
        </p:pic>
        <p:pic>
          <p:nvPicPr>
            <p:cNvPr id="3" name="Picture 2"/>
            <p:cNvPicPr>
              <a:picLocks noChangeAspect="1"/>
            </p:cNvPicPr>
            <p:nvPr/>
          </p:nvPicPr>
          <p:blipFill>
            <a:blip r:embed="rId5"/>
            <a:stretch>
              <a:fillRect/>
            </a:stretch>
          </p:blipFill>
          <p:spPr>
            <a:xfrm>
              <a:off x="375544" y="1530361"/>
              <a:ext cx="2153011" cy="1459000"/>
            </a:xfrm>
            <a:prstGeom prst="rect">
              <a:avLst/>
            </a:prstGeom>
          </p:spPr>
        </p:pic>
        <p:sp>
          <p:nvSpPr>
            <p:cNvPr id="15" name="Rounded Rectangle 14"/>
            <p:cNvSpPr/>
            <p:nvPr/>
          </p:nvSpPr>
          <p:spPr>
            <a:xfrm>
              <a:off x="2442649" y="2592467"/>
              <a:ext cx="2357951" cy="12096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smtClean="0"/>
                <a:t>Application</a:t>
              </a:r>
              <a:endParaRPr lang="en-US" sz="3200" b="1"/>
            </a:p>
          </p:txBody>
        </p:sp>
        <p:sp>
          <p:nvSpPr>
            <p:cNvPr id="17" name="Plus 16"/>
            <p:cNvSpPr/>
            <p:nvPr/>
          </p:nvSpPr>
          <p:spPr>
            <a:xfrm>
              <a:off x="1076824" y="2819400"/>
              <a:ext cx="750449" cy="693817"/>
            </a:xfrm>
            <a:prstGeom prst="mathPl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8" name="Curved Connector 17"/>
            <p:cNvCxnSpPr>
              <a:endCxn id="15" idx="0"/>
            </p:cNvCxnSpPr>
            <p:nvPr/>
          </p:nvCxnSpPr>
          <p:spPr>
            <a:xfrm>
              <a:off x="2314424" y="1850964"/>
              <a:ext cx="1307201" cy="741503"/>
            </a:xfrm>
            <a:prstGeom prst="curvedConnector2">
              <a:avLst/>
            </a:prstGeom>
            <a:ln w="76200">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20" name="Curved Connector 19"/>
            <p:cNvCxnSpPr/>
            <p:nvPr/>
          </p:nvCxnSpPr>
          <p:spPr>
            <a:xfrm flipV="1">
              <a:off x="2290105" y="3861972"/>
              <a:ext cx="1409844" cy="857648"/>
            </a:xfrm>
            <a:prstGeom prst="curvedConnector3">
              <a:avLst>
                <a:gd name="adj1" fmla="val 99679"/>
              </a:avLst>
            </a:prstGeom>
            <a:ln w="76200">
              <a:headEnd type="triangle"/>
              <a:tailEnd type="triangle"/>
            </a:ln>
          </p:spPr>
          <p:style>
            <a:lnRef idx="3">
              <a:schemeClr val="accent5"/>
            </a:lnRef>
            <a:fillRef idx="0">
              <a:schemeClr val="accent5"/>
            </a:fillRef>
            <a:effectRef idx="2">
              <a:schemeClr val="accent5"/>
            </a:effectRef>
            <a:fontRef idx="minor">
              <a:schemeClr val="tx1"/>
            </a:fontRef>
          </p:style>
        </p:cxnSp>
        <p:sp>
          <p:nvSpPr>
            <p:cNvPr id="24" name="Oval 23"/>
            <p:cNvSpPr/>
            <p:nvPr/>
          </p:nvSpPr>
          <p:spPr>
            <a:xfrm>
              <a:off x="-9209" y="1089498"/>
              <a:ext cx="5114609" cy="5082702"/>
            </a:xfrm>
            <a:prstGeom prst="ellipse">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0" name="Right Arrow 29"/>
          <p:cNvSpPr/>
          <p:nvPr/>
        </p:nvSpPr>
        <p:spPr>
          <a:xfrm rot="20358526">
            <a:off x="5202103" y="2481149"/>
            <a:ext cx="616422" cy="43711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1" name="Right Arrow 30"/>
          <p:cNvSpPr/>
          <p:nvPr/>
        </p:nvSpPr>
        <p:spPr>
          <a:xfrm rot="1648004">
            <a:off x="5238208" y="4731635"/>
            <a:ext cx="609600" cy="37524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29" name="Group 28"/>
          <p:cNvGrpSpPr/>
          <p:nvPr/>
        </p:nvGrpSpPr>
        <p:grpSpPr>
          <a:xfrm>
            <a:off x="5963464" y="1340612"/>
            <a:ext cx="2723335" cy="1702084"/>
            <a:chOff x="5963464" y="1340612"/>
            <a:chExt cx="2723335" cy="1702084"/>
          </a:xfrm>
        </p:grpSpPr>
        <p:pic>
          <p:nvPicPr>
            <p:cNvPr id="13" name="Picture 12"/>
            <p:cNvPicPr>
              <a:picLocks noChangeAspect="1"/>
            </p:cNvPicPr>
            <p:nvPr/>
          </p:nvPicPr>
          <p:blipFill>
            <a:blip r:embed="rId6"/>
            <a:stretch>
              <a:fillRect/>
            </a:stretch>
          </p:blipFill>
          <p:spPr>
            <a:xfrm>
              <a:off x="5963464" y="1340612"/>
              <a:ext cx="2723335" cy="1702084"/>
            </a:xfrm>
            <a:prstGeom prst="rect">
              <a:avLst/>
            </a:prstGeom>
            <a:ln>
              <a:noFill/>
            </a:ln>
            <a:effectLst>
              <a:softEdge rad="112500"/>
            </a:effectLst>
          </p:spPr>
        </p:pic>
        <p:sp>
          <p:nvSpPr>
            <p:cNvPr id="28" name="TextBox 27"/>
            <p:cNvSpPr txBox="1"/>
            <p:nvPr/>
          </p:nvSpPr>
          <p:spPr>
            <a:xfrm>
              <a:off x="6450196" y="2570663"/>
              <a:ext cx="2165212" cy="461665"/>
            </a:xfrm>
            <a:prstGeom prst="rect">
              <a:avLst/>
            </a:prstGeom>
            <a:noFill/>
          </p:spPr>
          <p:txBody>
            <a:bodyPr wrap="square" rtlCol="0">
              <a:spAutoFit/>
            </a:bodyPr>
            <a:lstStyle/>
            <a:p>
              <a:r>
                <a:rPr lang="en-US" sz="2400" b="1" smtClean="0">
                  <a:solidFill>
                    <a:srgbClr val="002060"/>
                  </a:solidFill>
                  <a:latin typeface="Times New Roman" panose="02020603050405020304" pitchFamily="18" charset="0"/>
                  <a:cs typeface="Times New Roman" panose="02020603050405020304" pitchFamily="18" charset="0"/>
                </a:rPr>
                <a:t>Health Track</a:t>
              </a:r>
              <a:endParaRPr lang="en-US" sz="2400" b="1">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983671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down)">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down)">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1211</TotalTime>
  <Words>3672</Words>
  <Application>Microsoft Office PowerPoint</Application>
  <PresentationFormat>On-screen Show (4:3)</PresentationFormat>
  <Paragraphs>404</Paragraphs>
  <Slides>30</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Malgun Gothic</vt:lpstr>
      <vt:lpstr>Arial</vt:lpstr>
      <vt:lpstr>Calibri</vt:lpstr>
      <vt:lpstr>Cambria Math</vt:lpstr>
      <vt:lpstr>Times New Roman</vt:lpstr>
      <vt:lpstr>Verdana</vt:lpstr>
      <vt:lpstr>Wingdings</vt:lpstr>
      <vt:lpstr>Office Theme</vt:lpstr>
      <vt:lpstr>ĐẠI HỌC QUỐC GIA TPHCM TRƯỜNG ĐH CÔNG NGHỆ THÔNG TIN KHOA CÔNG NGHỆ PHẦN MỀM</vt:lpstr>
      <vt:lpstr>ĐẠI HỌC QUỐC GIA TPHCM TRƯỜNG ĐH CÔNG NGHỆ THÔNG TIN KHOA CÔNG NGHỆ PHẦN MỀM</vt:lpstr>
      <vt:lpstr>NỘI DUNG</vt:lpstr>
      <vt:lpstr>GIỚI THIỆU ĐỀ TÀI</vt:lpstr>
      <vt:lpstr>HIỆN TRẠNG CÔNG NGHỆ (tt)</vt:lpstr>
      <vt:lpstr>HIỆN TRẠNG CÔNG NGHỆ (tt)</vt:lpstr>
      <vt:lpstr>SO SÁNH MỘT SỐ THIẾT BỊ ĐEO TAY</vt:lpstr>
      <vt:lpstr>SMARTBAND 2</vt:lpstr>
      <vt:lpstr>HỆ CẢNH BÁO</vt:lpstr>
      <vt:lpstr>MỤC TIÊU ĐỀ TÀI </vt:lpstr>
      <vt:lpstr>CƠ SỞ LÝ THUYẾT</vt:lpstr>
      <vt:lpstr>CÁC KIẾN THỨC Y KHOA</vt:lpstr>
      <vt:lpstr>CÁC KIẾN THỨC Y KHOA (tt)</vt:lpstr>
      <vt:lpstr>CÁC KIẾN THỨC Y KHOA (tt)</vt:lpstr>
      <vt:lpstr>CÁC KIẾN THỨC Y KHOA (tt)</vt:lpstr>
      <vt:lpstr>CÁC KIẾN THỨC Y KHOA (tt)</vt:lpstr>
      <vt:lpstr>Google Fitness API</vt:lpstr>
      <vt:lpstr>Android API</vt:lpstr>
      <vt:lpstr>Phân loại Android API</vt:lpstr>
      <vt:lpstr>MỘT SỐ THƯ VIỆN SỬ DỤNG</vt:lpstr>
      <vt:lpstr>ỨNG DỤNG SMARTBAND HEALTH</vt:lpstr>
      <vt:lpstr>USE CASE DIAGRAM</vt:lpstr>
      <vt:lpstr>CÀI ĐẶT</vt:lpstr>
      <vt:lpstr>CÀI ĐẶT (tt)</vt:lpstr>
      <vt:lpstr>THỬ NGHIỆM</vt:lpstr>
      <vt:lpstr>KẾT LUẬN</vt:lpstr>
      <vt:lpstr>HƯỚNG PHÁT TRIỂN</vt:lpstr>
      <vt:lpstr>DEMO</vt:lpstr>
      <vt:lpstr>HỎI - ĐÁP</vt:lpstr>
      <vt:lpstr>PowerPoint Presentation</vt:lpstr>
    </vt:vector>
  </TitlesOfParts>
  <Company>vienlaptop115</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Tinh Vo Van</cp:lastModifiedBy>
  <cp:revision>346</cp:revision>
  <dcterms:created xsi:type="dcterms:W3CDTF">2014-04-16T06:33:39Z</dcterms:created>
  <dcterms:modified xsi:type="dcterms:W3CDTF">2016-01-23T09:44:57Z</dcterms:modified>
</cp:coreProperties>
</file>