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2" r:id="rId3"/>
    <p:sldId id="291" r:id="rId4"/>
    <p:sldId id="257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8" r:id="rId29"/>
    <p:sldId id="290" r:id="rId30"/>
    <p:sldId id="282" r:id="rId31"/>
    <p:sldId id="283" r:id="rId32"/>
    <p:sldId id="284" r:id="rId33"/>
    <p:sldId id="293" r:id="rId34"/>
    <p:sldId id="294" r:id="rId35"/>
    <p:sldId id="285" r:id="rId36"/>
    <p:sldId id="289" r:id="rId37"/>
    <p:sldId id="286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88444" autoAdjust="0"/>
  </p:normalViewPr>
  <p:slideViewPr>
    <p:cSldViewPr>
      <p:cViewPr>
        <p:scale>
          <a:sx n="120" d="100"/>
          <a:sy n="120" d="100"/>
        </p:scale>
        <p:origin x="-138" y="1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90384-AE62-4613-86D6-DFCD4DA717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59BBF-FE09-4AB4-8185-79051DA7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8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59BBF-FE09-4AB4-8185-79051DA7B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0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submodule 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often happens that while working on one project, you need to use another project from within it. Perhaps it’s a library that a third party developed or that you’re developing separately and using in multiple parent projects.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59BBF-FE09-4AB4-8185-79051DA7B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1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59BBF-FE09-4AB4-8185-79051DA7B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5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 : annotated tag : just like tag but</a:t>
            </a:r>
            <a:r>
              <a:rPr lang="en-US" baseline="0" dirty="0" smtClean="0"/>
              <a:t> with </a:t>
            </a:r>
            <a:r>
              <a:rPr lang="en-US" baseline="0" smtClean="0"/>
              <a:t>commit-like message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59BBF-FE09-4AB4-8185-79051DA7BD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0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 : annotated tag : just like tag but</a:t>
            </a:r>
            <a:r>
              <a:rPr lang="en-US" baseline="0" dirty="0" smtClean="0"/>
              <a:t> with </a:t>
            </a:r>
            <a:r>
              <a:rPr lang="en-US" baseline="0" smtClean="0"/>
              <a:t>commit-like message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59BBF-FE09-4AB4-8185-79051DA7BD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0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3D8-52E4-43F5-9866-3C6D937573BA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Logo20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431800"/>
            <a:ext cx="10271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4557"/>
            <a:ext cx="1469642" cy="1053706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4557"/>
            <a:ext cx="1310024" cy="6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8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3D8-52E4-43F5-9866-3C6D937573B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5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3D8-52E4-43F5-9866-3C6D937573B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3D8-52E4-43F5-9866-3C6D937573B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Logo20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82618"/>
            <a:ext cx="71951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59" y="55957"/>
            <a:ext cx="914400" cy="655608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5418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3D8-52E4-43F5-9866-3C6D937573B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3D8-52E4-43F5-9866-3C6D937573B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3D8-52E4-43F5-9866-3C6D937573B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3D8-52E4-43F5-9866-3C6D937573B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3D8-52E4-43F5-9866-3C6D937573B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3D8-52E4-43F5-9866-3C6D937573B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3D8-52E4-43F5-9866-3C6D937573B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3D8-52E4-43F5-9866-3C6D937573B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B865-DE17-46E5-9871-6AFFFBD8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0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rong.v.le@dektech.com.a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000753"/>
          </a:xfrm>
        </p:spPr>
        <p:txBody>
          <a:bodyPr/>
          <a:lstStyle/>
          <a:p>
            <a:r>
              <a:rPr lang="en-US" dirty="0" smtClean="0"/>
              <a:t>knowledge sharing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981200"/>
            <a:ext cx="2962275" cy="12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6" y="1600200"/>
            <a:ext cx="8212268" cy="4525963"/>
          </a:xfrm>
        </p:spPr>
      </p:pic>
      <p:sp>
        <p:nvSpPr>
          <p:cNvPr id="7" name="Rectangle 6"/>
          <p:cNvSpPr/>
          <p:nvPr/>
        </p:nvSpPr>
        <p:spPr>
          <a:xfrm>
            <a:off x="4343400" y="3353830"/>
            <a:ext cx="457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447800" y="4794766"/>
            <a:ext cx="457200" cy="381000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35069" y="3544330"/>
            <a:ext cx="21083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90618" y="317499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4114800"/>
            <a:ext cx="3621504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-s</a:t>
            </a:r>
          </a:p>
          <a:p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 --cached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4 </a:t>
            </a:r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++++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4 insertions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371600" y="4724400"/>
            <a:ext cx="6096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371600" y="4724400"/>
            <a:ext cx="5334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3013" y="420249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5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6" y="1600200"/>
            <a:ext cx="8212268" cy="4525963"/>
          </a:xfr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343400" y="3353830"/>
            <a:ext cx="457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1000" y="3544330"/>
            <a:ext cx="9906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73300" y="4191000"/>
            <a:ext cx="3621504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-s</a:t>
            </a:r>
          </a:p>
          <a:p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file1 | 1 </a:t>
            </a:r>
            <a:r>
              <a:rPr lang="en-US" sz="1400" b="1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1 deletion(-)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 --cached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file1 | 4 </a:t>
            </a:r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++++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4 insertions(+)</a:t>
            </a:r>
          </a:p>
        </p:txBody>
      </p:sp>
      <p:sp>
        <p:nvSpPr>
          <p:cNvPr id="3" name="Oval 2"/>
          <p:cNvSpPr/>
          <p:nvPr/>
        </p:nvSpPr>
        <p:spPr>
          <a:xfrm>
            <a:off x="1447800" y="3292390"/>
            <a:ext cx="457200" cy="4561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576" y="2819400"/>
            <a:ext cx="223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deleting 1 line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273300" y="4731584"/>
            <a:ext cx="1460500" cy="4953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4547019">
            <a:off x="1590145" y="4063343"/>
            <a:ext cx="1038082" cy="2628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0539" y="5334000"/>
            <a:ext cx="1653511" cy="533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8087788">
            <a:off x="3250613" y="4370584"/>
            <a:ext cx="1605798" cy="262848"/>
          </a:xfrm>
          <a:prstGeom prst="rightArrow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6" y="1600200"/>
            <a:ext cx="8212268" cy="4525963"/>
          </a:xfr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162800" y="3353830"/>
            <a:ext cx="457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1000" y="3544330"/>
            <a:ext cx="9906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447800" y="3292390"/>
            <a:ext cx="457200" cy="4561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576" y="2819400"/>
            <a:ext cx="223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deleting 1 line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52950" y="36208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-m ”My message”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1800" y="2743200"/>
            <a:ext cx="1295400" cy="3048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8200" y="4267200"/>
            <a:ext cx="19431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" y="4114800"/>
            <a:ext cx="3621504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-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message"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11e6b70] My message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4 insertions(+)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mode 100644 </a:t>
            </a:r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-s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1 </a:t>
            </a:r>
            <a:r>
              <a:rPr lang="en-US" sz="1400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1 deletion(-)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 --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cached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- commit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25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915006"/>
            <a:ext cx="1371600" cy="847619"/>
          </a:xfrm>
        </p:spPr>
      </p:pic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1495425" y="4114800"/>
            <a:ext cx="9525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00125" y="31242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00125" y="2514600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9" idx="0"/>
          </p:cNvCxnSpPr>
          <p:nvPr/>
        </p:nvCxnSpPr>
        <p:spPr>
          <a:xfrm>
            <a:off x="1495425" y="28956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4" idx="0"/>
          </p:cNvCxnSpPr>
          <p:nvPr/>
        </p:nvCxnSpPr>
        <p:spPr>
          <a:xfrm>
            <a:off x="1495425" y="35052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19800" y="2329934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happens?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6800" y="18288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- commit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25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1990725" y="3924300"/>
            <a:ext cx="10572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915006"/>
            <a:ext cx="1371600" cy="847619"/>
          </a:xfrm>
        </p:spPr>
      </p:pic>
      <p:sp>
        <p:nvSpPr>
          <p:cNvPr id="11" name="Rectangle 10"/>
          <p:cNvSpPr/>
          <p:nvPr/>
        </p:nvSpPr>
        <p:spPr>
          <a:xfrm>
            <a:off x="280035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2</a:t>
            </a:r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4915006"/>
            <a:ext cx="1371600" cy="84761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1495425" y="4114800"/>
            <a:ext cx="9525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>
            <a:off x="35433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000125" y="2514600"/>
            <a:ext cx="990600" cy="1219200"/>
            <a:chOff x="1000125" y="2514600"/>
            <a:chExt cx="990600" cy="1219200"/>
          </a:xfrm>
        </p:grpSpPr>
        <p:sp>
          <p:nvSpPr>
            <p:cNvPr id="19" name="Rounded Rectangle 18"/>
            <p:cNvSpPr/>
            <p:nvPr/>
          </p:nvSpPr>
          <p:spPr>
            <a:xfrm>
              <a:off x="1000125" y="3124200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00125" y="2514600"/>
              <a:ext cx="9906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2"/>
              <a:endCxn id="19" idx="0"/>
            </p:cNvCxnSpPr>
            <p:nvPr/>
          </p:nvCxnSpPr>
          <p:spPr>
            <a:xfrm>
              <a:off x="1495425" y="28956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>
              <a:off x="1495425" y="3505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876800" y="18288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1979 4.44444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- push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25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1990725" y="3924300"/>
            <a:ext cx="10572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915006"/>
            <a:ext cx="1371600" cy="847619"/>
          </a:xfrm>
        </p:spPr>
      </p:pic>
      <p:sp>
        <p:nvSpPr>
          <p:cNvPr id="11" name="Rectangle 10"/>
          <p:cNvSpPr/>
          <p:nvPr/>
        </p:nvSpPr>
        <p:spPr>
          <a:xfrm>
            <a:off x="280035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2</a:t>
            </a:r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4915006"/>
            <a:ext cx="1371600" cy="84761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1495425" y="4114800"/>
            <a:ext cx="9525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>
            <a:off x="35433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048000" y="2514600"/>
            <a:ext cx="990600" cy="1219200"/>
            <a:chOff x="1000125" y="2514600"/>
            <a:chExt cx="990600" cy="1219200"/>
          </a:xfrm>
        </p:grpSpPr>
        <p:sp>
          <p:nvSpPr>
            <p:cNvPr id="19" name="Rounded Rectangle 18"/>
            <p:cNvSpPr/>
            <p:nvPr/>
          </p:nvSpPr>
          <p:spPr>
            <a:xfrm>
              <a:off x="1000125" y="3124200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00125" y="2514600"/>
              <a:ext cx="9906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2"/>
              <a:endCxn id="19" idx="0"/>
            </p:cNvCxnSpPr>
            <p:nvPr/>
          </p:nvCxnSpPr>
          <p:spPr>
            <a:xfrm>
              <a:off x="1495425" y="28956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>
              <a:off x="1495425" y="3505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876800" y="18288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247786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Nothing happens on local. But changes will be pushed to remote.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- branch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25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1990725" y="3924300"/>
            <a:ext cx="10572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915006"/>
            <a:ext cx="1371600" cy="847619"/>
          </a:xfrm>
        </p:spPr>
      </p:pic>
      <p:sp>
        <p:nvSpPr>
          <p:cNvPr id="11" name="Rectangle 10"/>
          <p:cNvSpPr/>
          <p:nvPr/>
        </p:nvSpPr>
        <p:spPr>
          <a:xfrm>
            <a:off x="280035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2</a:t>
            </a:r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4915006"/>
            <a:ext cx="1371600" cy="84761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1495425" y="4114800"/>
            <a:ext cx="9525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>
            <a:off x="35433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048000" y="2514600"/>
            <a:ext cx="990600" cy="1219200"/>
            <a:chOff x="1000125" y="2514600"/>
            <a:chExt cx="990600" cy="1219200"/>
          </a:xfrm>
        </p:grpSpPr>
        <p:sp>
          <p:nvSpPr>
            <p:cNvPr id="19" name="Rounded Rectangle 18"/>
            <p:cNvSpPr/>
            <p:nvPr/>
          </p:nvSpPr>
          <p:spPr>
            <a:xfrm>
              <a:off x="1000125" y="3124200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00125" y="2514600"/>
              <a:ext cx="9906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2"/>
              <a:endCxn id="19" idx="0"/>
            </p:cNvCxnSpPr>
            <p:nvPr/>
          </p:nvCxnSpPr>
          <p:spPr>
            <a:xfrm>
              <a:off x="1495425" y="28956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>
              <a:off x="1495425" y="3505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876800" y="18288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–b MR1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9800" y="2329934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happens?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0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- branch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25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1990725" y="3924300"/>
            <a:ext cx="10572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915006"/>
            <a:ext cx="1371600" cy="847619"/>
          </a:xfrm>
        </p:spPr>
      </p:pic>
      <p:sp>
        <p:nvSpPr>
          <p:cNvPr id="11" name="Rectangle 10"/>
          <p:cNvSpPr/>
          <p:nvPr/>
        </p:nvSpPr>
        <p:spPr>
          <a:xfrm>
            <a:off x="280035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2</a:t>
            </a:r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4915006"/>
            <a:ext cx="1371600" cy="84761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1495425" y="4114800"/>
            <a:ext cx="9525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>
            <a:off x="35433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19362" y="30480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519362" y="2438400"/>
            <a:ext cx="990600" cy="609600"/>
            <a:chOff x="2519362" y="2438400"/>
            <a:chExt cx="990600" cy="609600"/>
          </a:xfrm>
        </p:grpSpPr>
        <p:sp>
          <p:nvSpPr>
            <p:cNvPr id="21" name="Rounded Rectangle 20"/>
            <p:cNvSpPr/>
            <p:nvPr/>
          </p:nvSpPr>
          <p:spPr>
            <a:xfrm>
              <a:off x="2519362" y="2438400"/>
              <a:ext cx="9906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2"/>
              <a:endCxn id="19" idx="0"/>
            </p:cNvCxnSpPr>
            <p:nvPr/>
          </p:nvCxnSpPr>
          <p:spPr>
            <a:xfrm>
              <a:off x="3014662" y="28194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19" idx="2"/>
          </p:cNvCxnSpPr>
          <p:nvPr/>
        </p:nvCxnSpPr>
        <p:spPr>
          <a:xfrm>
            <a:off x="3014662" y="3429000"/>
            <a:ext cx="185738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18288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–b MR1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62362" y="30480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MR1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3810000" y="3429000"/>
            <a:ext cx="347662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2943225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Equivalent to: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MR1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MR1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1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12031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25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1990725" y="3924300"/>
            <a:ext cx="10572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915006"/>
            <a:ext cx="1371600" cy="847619"/>
          </a:xfrm>
        </p:spPr>
      </p:pic>
      <p:sp>
        <p:nvSpPr>
          <p:cNvPr id="11" name="Rectangle 10"/>
          <p:cNvSpPr/>
          <p:nvPr/>
        </p:nvSpPr>
        <p:spPr>
          <a:xfrm>
            <a:off x="280035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2</a:t>
            </a:r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4915006"/>
            <a:ext cx="1371600" cy="84761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1495425" y="4114800"/>
            <a:ext cx="9525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>
            <a:off x="35433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19362" y="30480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62362" y="2438400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9" idx="0"/>
          </p:cNvCxnSpPr>
          <p:nvPr/>
        </p:nvCxnSpPr>
        <p:spPr>
          <a:xfrm>
            <a:off x="4157662" y="2819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>
            <a:off x="3014662" y="3429000"/>
            <a:ext cx="185738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18288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62362" y="30480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MR1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3810000" y="3429000"/>
            <a:ext cx="347662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19800" y="2329934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happens?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25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1990725" y="3924300"/>
            <a:ext cx="10572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915006"/>
            <a:ext cx="1371600" cy="847619"/>
          </a:xfrm>
        </p:spPr>
      </p:pic>
      <p:sp>
        <p:nvSpPr>
          <p:cNvPr id="11" name="Rectangle 10"/>
          <p:cNvSpPr/>
          <p:nvPr/>
        </p:nvSpPr>
        <p:spPr>
          <a:xfrm>
            <a:off x="280035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2</a:t>
            </a:r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4915006"/>
            <a:ext cx="1371600" cy="84761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1495425" y="4114800"/>
            <a:ext cx="9525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>
            <a:off x="35433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19362" y="30480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>
            <a:off x="3014662" y="3429000"/>
            <a:ext cx="185738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18288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62362" y="2438400"/>
            <a:ext cx="990600" cy="1295400"/>
            <a:chOff x="3662362" y="2438400"/>
            <a:chExt cx="990600" cy="1295400"/>
          </a:xfrm>
        </p:grpSpPr>
        <p:sp>
          <p:nvSpPr>
            <p:cNvPr id="21" name="Rounded Rectangle 20"/>
            <p:cNvSpPr/>
            <p:nvPr/>
          </p:nvSpPr>
          <p:spPr>
            <a:xfrm>
              <a:off x="3662362" y="2438400"/>
              <a:ext cx="9906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2"/>
              <a:endCxn id="19" idx="0"/>
            </p:cNvCxnSpPr>
            <p:nvPr/>
          </p:nvCxnSpPr>
          <p:spPr>
            <a:xfrm>
              <a:off x="4157662" y="28194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3662362" y="3048000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MR1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2"/>
            </p:cNvCxnSpPr>
            <p:nvPr/>
          </p:nvCxnSpPr>
          <p:spPr>
            <a:xfrm flipH="1">
              <a:off x="3810000" y="3429000"/>
              <a:ext cx="347662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5092700" y="37179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035425" y="3908425"/>
            <a:ext cx="10572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45050" y="4479925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3</a:t>
            </a:r>
            <a:endParaRPr lang="en-US" dirty="0"/>
          </a:p>
        </p:txBody>
      </p:sp>
      <p:pic>
        <p:nvPicPr>
          <p:cNvPr id="30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899131"/>
            <a:ext cx="1371600" cy="847619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0" idx="2"/>
            <a:endCxn id="29" idx="0"/>
          </p:cNvCxnSpPr>
          <p:nvPr/>
        </p:nvCxnSpPr>
        <p:spPr>
          <a:xfrm>
            <a:off x="5588000" y="4098925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0365 -4.44444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2895600"/>
            <a:ext cx="723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Linux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(2005 – today)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created in a couple of weeks in April 2005 (</a:t>
            </a:r>
            <a:r>
              <a:rPr lang="en-US" dirty="0" err="1"/>
              <a:t>wikipedia</a:t>
            </a:r>
            <a:r>
              <a:rPr lang="en-US" dirty="0"/>
              <a:t>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a distributed </a:t>
            </a:r>
            <a:r>
              <a:rPr lang="en-US" dirty="0" err="1" smtClean="0"/>
              <a:t>BitKeeper</a:t>
            </a:r>
            <a:r>
              <a:rPr lang="en-US" dirty="0" smtClean="0"/>
              <a:t>-like workflow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</a:t>
            </a:r>
            <a:r>
              <a:rPr lang="en-US" dirty="0"/>
              <a:t>strong safeguards against corruption, either accidental or </a:t>
            </a:r>
            <a:r>
              <a:rPr lang="en-US" dirty="0" smtClean="0"/>
              <a:t>malicious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</a:t>
            </a:r>
            <a:r>
              <a:rPr lang="en-US" dirty="0"/>
              <a:t>high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17526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HISTORY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06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25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3733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1990725" y="3924300"/>
            <a:ext cx="10572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915006"/>
            <a:ext cx="1371600" cy="847619"/>
          </a:xfrm>
        </p:spPr>
      </p:pic>
      <p:sp>
        <p:nvSpPr>
          <p:cNvPr id="11" name="Rectangle 10"/>
          <p:cNvSpPr/>
          <p:nvPr/>
        </p:nvSpPr>
        <p:spPr>
          <a:xfrm>
            <a:off x="2800350" y="4495800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2</a:t>
            </a:r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4915006"/>
            <a:ext cx="1371600" cy="84761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1495425" y="4114800"/>
            <a:ext cx="9525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>
            <a:off x="35433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44825" y="3013075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2"/>
            <a:endCxn id="5" idx="0"/>
          </p:cNvCxnSpPr>
          <p:nvPr/>
        </p:nvCxnSpPr>
        <p:spPr>
          <a:xfrm>
            <a:off x="3540125" y="3394075"/>
            <a:ext cx="3175" cy="339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18288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92700" y="2403475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588000" y="2784475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92700" y="3013075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MR1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  <a:endCxn id="20" idx="0"/>
          </p:cNvCxnSpPr>
          <p:nvPr/>
        </p:nvCxnSpPr>
        <p:spPr>
          <a:xfrm>
            <a:off x="5588000" y="3394075"/>
            <a:ext cx="0" cy="323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092700" y="37179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035425" y="3908425"/>
            <a:ext cx="10572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45050" y="4479925"/>
            <a:ext cx="14859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Snapshot 3</a:t>
            </a:r>
            <a:endParaRPr lang="en-US" dirty="0"/>
          </a:p>
        </p:txBody>
      </p:sp>
      <p:pic>
        <p:nvPicPr>
          <p:cNvPr id="30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899131"/>
            <a:ext cx="1371600" cy="847619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0" idx="2"/>
            <a:endCxn id="29" idx="0"/>
          </p:cNvCxnSpPr>
          <p:nvPr/>
        </p:nvCxnSpPr>
        <p:spPr>
          <a:xfrm>
            <a:off x="5588000" y="4098925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6240" y="4453341"/>
            <a:ext cx="2047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simplify things, snapshots won’t be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- pull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41425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44787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2232025" y="4610100"/>
            <a:ext cx="512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741612" y="3698875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2"/>
            <a:endCxn id="5" idx="0"/>
          </p:cNvCxnSpPr>
          <p:nvPr/>
        </p:nvCxnSpPr>
        <p:spPr>
          <a:xfrm>
            <a:off x="3236912" y="4079875"/>
            <a:ext cx="3175" cy="339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18288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origin master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267200" y="3101975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4762500" y="3482975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267200" y="3711575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MR1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  <a:endCxn id="20" idx="0"/>
          </p:cNvCxnSpPr>
          <p:nvPr/>
        </p:nvCxnSpPr>
        <p:spPr>
          <a:xfrm>
            <a:off x="4762500" y="4092575"/>
            <a:ext cx="0" cy="323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267200" y="44164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  <a:endCxn id="5" idx="3"/>
          </p:cNvCxnSpPr>
          <p:nvPr/>
        </p:nvCxnSpPr>
        <p:spPr>
          <a:xfrm flipH="1">
            <a:off x="3735387" y="460692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19800" y="2329934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happens?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- pull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18288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41425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744787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2232025" y="4610100"/>
            <a:ext cx="512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741612" y="3695700"/>
            <a:ext cx="990600" cy="720725"/>
            <a:chOff x="5789613" y="4330700"/>
            <a:chExt cx="990600" cy="720725"/>
          </a:xfrm>
        </p:grpSpPr>
        <p:sp>
          <p:nvSpPr>
            <p:cNvPr id="43" name="Rounded Rectangle 42"/>
            <p:cNvSpPr/>
            <p:nvPr/>
          </p:nvSpPr>
          <p:spPr>
            <a:xfrm>
              <a:off x="5789613" y="4330700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master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stCxn id="43" idx="2"/>
            </p:cNvCxnSpPr>
            <p:nvPr/>
          </p:nvCxnSpPr>
          <p:spPr>
            <a:xfrm>
              <a:off x="6284913" y="4711700"/>
              <a:ext cx="3175" cy="3397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ounded Rectangle 44"/>
          <p:cNvSpPr/>
          <p:nvPr/>
        </p:nvSpPr>
        <p:spPr>
          <a:xfrm>
            <a:off x="4267200" y="3101975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2"/>
          </p:cNvCxnSpPr>
          <p:nvPr/>
        </p:nvCxnSpPr>
        <p:spPr>
          <a:xfrm>
            <a:off x="4762500" y="3482975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267200" y="3711575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2"/>
            <a:endCxn id="49" idx="0"/>
          </p:cNvCxnSpPr>
          <p:nvPr/>
        </p:nvCxnSpPr>
        <p:spPr>
          <a:xfrm>
            <a:off x="4762500" y="4092575"/>
            <a:ext cx="0" cy="323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267200" y="44164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1"/>
            <a:endCxn id="41" idx="3"/>
          </p:cNvCxnSpPr>
          <p:nvPr/>
        </p:nvCxnSpPr>
        <p:spPr>
          <a:xfrm flipH="1">
            <a:off x="3735387" y="460692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267200" y="5029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1"/>
          </p:cNvCxnSpPr>
          <p:nvPr/>
        </p:nvCxnSpPr>
        <p:spPr>
          <a:xfrm flipH="1" flipV="1">
            <a:off x="3732212" y="4800600"/>
            <a:ext cx="534988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789613" y="50260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51" idx="3"/>
          </p:cNvCxnSpPr>
          <p:nvPr/>
        </p:nvCxnSpPr>
        <p:spPr>
          <a:xfrm flipH="1">
            <a:off x="5257800" y="521652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6601" y="4416425"/>
            <a:ext cx="1943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2 ways to get new changes from ‘master’ branch to the current branch ‘MR1’: </a:t>
            </a:r>
            <a:r>
              <a:rPr lang="en-US" b="1" dirty="0" smtClean="0"/>
              <a:t>merge</a:t>
            </a:r>
            <a:r>
              <a:rPr lang="en-US" dirty="0" smtClean="0"/>
              <a:t> and </a:t>
            </a:r>
            <a:r>
              <a:rPr lang="en-US" b="1" dirty="0" smtClean="0"/>
              <a:t>rebase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205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0.32934 0.0863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- merge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182880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 master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41425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744787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2232025" y="4610100"/>
            <a:ext cx="512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89613" y="57150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267200" y="371475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>
            <a:off x="4762500" y="4095750"/>
            <a:ext cx="0" cy="323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267200" y="44164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1"/>
            <a:endCxn id="41" idx="3"/>
          </p:cNvCxnSpPr>
          <p:nvPr/>
        </p:nvCxnSpPr>
        <p:spPr>
          <a:xfrm flipH="1">
            <a:off x="3735387" y="460692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267200" y="5029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1"/>
          </p:cNvCxnSpPr>
          <p:nvPr/>
        </p:nvCxnSpPr>
        <p:spPr>
          <a:xfrm flipH="1" flipV="1">
            <a:off x="3732212" y="4800600"/>
            <a:ext cx="534988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789613" y="50260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51" idx="3"/>
          </p:cNvCxnSpPr>
          <p:nvPr/>
        </p:nvCxnSpPr>
        <p:spPr>
          <a:xfrm flipH="1">
            <a:off x="5257800" y="521652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19800" y="2329934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happens?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>
            <a:stCxn id="43" idx="0"/>
            <a:endCxn id="53" idx="2"/>
          </p:cNvCxnSpPr>
          <p:nvPr/>
        </p:nvCxnSpPr>
        <p:spPr>
          <a:xfrm flipV="1">
            <a:off x="6284913" y="5407025"/>
            <a:ext cx="0" cy="30797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8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- merge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182880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41425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744787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2232025" y="4610100"/>
            <a:ext cx="512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89613" y="57150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0"/>
            <a:endCxn id="53" idx="2"/>
          </p:cNvCxnSpPr>
          <p:nvPr/>
        </p:nvCxnSpPr>
        <p:spPr>
          <a:xfrm flipV="1">
            <a:off x="6284913" y="5407025"/>
            <a:ext cx="0" cy="307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267200" y="3105150"/>
            <a:ext cx="990600" cy="1314450"/>
            <a:chOff x="4267200" y="3101975"/>
            <a:chExt cx="990600" cy="1314450"/>
          </a:xfrm>
        </p:grpSpPr>
        <p:sp>
          <p:nvSpPr>
            <p:cNvPr id="45" name="Rounded Rectangle 44"/>
            <p:cNvSpPr/>
            <p:nvPr/>
          </p:nvSpPr>
          <p:spPr>
            <a:xfrm>
              <a:off x="4267200" y="3101975"/>
              <a:ext cx="9906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>
              <a:off x="4762500" y="3482975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4267200" y="3711575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MR1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47" idx="2"/>
              <a:endCxn id="49" idx="0"/>
            </p:cNvCxnSpPr>
            <p:nvPr/>
          </p:nvCxnSpPr>
          <p:spPr>
            <a:xfrm>
              <a:off x="4762500" y="4092575"/>
              <a:ext cx="0" cy="3238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ounded Rectangle 48"/>
          <p:cNvSpPr/>
          <p:nvPr/>
        </p:nvSpPr>
        <p:spPr>
          <a:xfrm>
            <a:off x="4267200" y="44164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1"/>
            <a:endCxn id="41" idx="3"/>
          </p:cNvCxnSpPr>
          <p:nvPr/>
        </p:nvCxnSpPr>
        <p:spPr>
          <a:xfrm flipH="1">
            <a:off x="3735387" y="460692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267200" y="5029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1"/>
          </p:cNvCxnSpPr>
          <p:nvPr/>
        </p:nvCxnSpPr>
        <p:spPr>
          <a:xfrm flipH="1" flipV="1">
            <a:off x="3732212" y="4800600"/>
            <a:ext cx="534988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789613" y="50260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51" idx="3"/>
          </p:cNvCxnSpPr>
          <p:nvPr/>
        </p:nvCxnSpPr>
        <p:spPr>
          <a:xfrm flipH="1">
            <a:off x="5257800" y="521652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315200" y="4419600"/>
            <a:ext cx="990600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1"/>
            <a:endCxn id="53" idx="3"/>
          </p:cNvCxnSpPr>
          <p:nvPr/>
        </p:nvCxnSpPr>
        <p:spPr>
          <a:xfrm flipH="1">
            <a:off x="6780213" y="4610100"/>
            <a:ext cx="534987" cy="606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  <a:endCxn id="49" idx="3"/>
          </p:cNvCxnSpPr>
          <p:nvPr/>
        </p:nvCxnSpPr>
        <p:spPr>
          <a:xfrm flipH="1" flipV="1">
            <a:off x="5257800" y="4606925"/>
            <a:ext cx="20574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33333 4.44444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- rebase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182880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 master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41425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744787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2232025" y="4610100"/>
            <a:ext cx="512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89613" y="57150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0"/>
            <a:endCxn id="53" idx="2"/>
          </p:cNvCxnSpPr>
          <p:nvPr/>
        </p:nvCxnSpPr>
        <p:spPr>
          <a:xfrm flipV="1">
            <a:off x="6284913" y="5407025"/>
            <a:ext cx="0" cy="307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267200" y="3105150"/>
            <a:ext cx="990600" cy="1314450"/>
            <a:chOff x="4267200" y="3105150"/>
            <a:chExt cx="990600" cy="1314450"/>
          </a:xfrm>
        </p:grpSpPr>
        <p:sp>
          <p:nvSpPr>
            <p:cNvPr id="45" name="Rounded Rectangle 44"/>
            <p:cNvSpPr/>
            <p:nvPr/>
          </p:nvSpPr>
          <p:spPr>
            <a:xfrm>
              <a:off x="4267200" y="3105150"/>
              <a:ext cx="9906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>
              <a:off x="4762500" y="348615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4267200" y="3714750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MR1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47" idx="2"/>
              <a:endCxn id="49" idx="0"/>
            </p:cNvCxnSpPr>
            <p:nvPr/>
          </p:nvCxnSpPr>
          <p:spPr>
            <a:xfrm>
              <a:off x="4762500" y="4095750"/>
              <a:ext cx="0" cy="3238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35387" y="4416425"/>
            <a:ext cx="1522413" cy="381000"/>
            <a:chOff x="3735387" y="4416425"/>
            <a:chExt cx="1522413" cy="381000"/>
          </a:xfrm>
        </p:grpSpPr>
        <p:sp>
          <p:nvSpPr>
            <p:cNvPr id="49" name="Rounded Rectangle 48"/>
            <p:cNvSpPr/>
            <p:nvPr/>
          </p:nvSpPr>
          <p:spPr>
            <a:xfrm>
              <a:off x="4267200" y="4416425"/>
              <a:ext cx="990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  <p:cxnSp>
          <p:nvCxnSpPr>
            <p:cNvPr id="50" name="Straight Arrow Connector 49"/>
            <p:cNvCxnSpPr>
              <a:stCxn id="49" idx="1"/>
              <a:endCxn id="41" idx="3"/>
            </p:cNvCxnSpPr>
            <p:nvPr/>
          </p:nvCxnSpPr>
          <p:spPr>
            <a:xfrm flipH="1">
              <a:off x="3735387" y="4606925"/>
              <a:ext cx="531813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4267200" y="5029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1"/>
          </p:cNvCxnSpPr>
          <p:nvPr/>
        </p:nvCxnSpPr>
        <p:spPr>
          <a:xfrm flipH="1" flipV="1">
            <a:off x="3732212" y="4800600"/>
            <a:ext cx="534988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789613" y="50260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51" idx="3"/>
          </p:cNvCxnSpPr>
          <p:nvPr/>
        </p:nvCxnSpPr>
        <p:spPr>
          <a:xfrm flipH="1">
            <a:off x="5257800" y="521652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9800" y="2329934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happens?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- rebase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182880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41425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744787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2232025" y="4610100"/>
            <a:ext cx="512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467600" y="56388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V="1">
            <a:off x="7962900" y="5330825"/>
            <a:ext cx="0" cy="307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735387" y="3105150"/>
            <a:ext cx="4722813" cy="2234515"/>
            <a:chOff x="3735387" y="3105150"/>
            <a:chExt cx="4722813" cy="2234515"/>
          </a:xfrm>
        </p:grpSpPr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>
              <a:off x="4762500" y="348615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4267200" y="3714750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MR1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47" idx="2"/>
              <a:endCxn id="49" idx="0"/>
            </p:cNvCxnSpPr>
            <p:nvPr/>
          </p:nvCxnSpPr>
          <p:spPr>
            <a:xfrm>
              <a:off x="4762500" y="4095750"/>
              <a:ext cx="0" cy="3238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4267200" y="3105150"/>
              <a:ext cx="9906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35387" y="4416425"/>
              <a:ext cx="4722813" cy="923240"/>
              <a:chOff x="3735387" y="4416425"/>
              <a:chExt cx="4722813" cy="92324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4267200" y="4416425"/>
                <a:ext cx="9906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  <a:endParaRPr lang="en-US" dirty="0"/>
              </a:p>
            </p:txBody>
          </p:sp>
          <p:cxnSp>
            <p:nvCxnSpPr>
              <p:cNvPr id="50" name="Straight Arrow Connector 49"/>
              <p:cNvCxnSpPr>
                <a:stCxn id="49" idx="1"/>
                <a:endCxn id="41" idx="3"/>
              </p:cNvCxnSpPr>
              <p:nvPr/>
            </p:nvCxnSpPr>
            <p:spPr>
              <a:xfrm flipH="1">
                <a:off x="3735387" y="4606925"/>
                <a:ext cx="531813" cy="317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25"/>
              <p:cNvSpPr/>
              <p:nvPr/>
            </p:nvSpPr>
            <p:spPr>
              <a:xfrm>
                <a:off x="7467600" y="4958665"/>
                <a:ext cx="9906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C3’</a:t>
                </a:r>
                <a:endParaRPr lang="en-US" dirty="0"/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7467600" y="3647390"/>
              <a:ext cx="9906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467600" y="4256990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MR1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7972425" y="4638675"/>
              <a:ext cx="0" cy="3238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962900" y="40005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4267200" y="5029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1"/>
          </p:cNvCxnSpPr>
          <p:nvPr/>
        </p:nvCxnSpPr>
        <p:spPr>
          <a:xfrm flipH="1" flipV="1">
            <a:off x="3732212" y="4800600"/>
            <a:ext cx="534988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789613" y="50260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51" idx="3"/>
          </p:cNvCxnSpPr>
          <p:nvPr/>
        </p:nvCxnSpPr>
        <p:spPr>
          <a:xfrm flipH="1">
            <a:off x="5257800" y="521652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34076" y="298200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C3 is actually different from old C3, different base.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6" idx="1"/>
            <a:endCxn id="53" idx="3"/>
          </p:cNvCxnSpPr>
          <p:nvPr/>
        </p:nvCxnSpPr>
        <p:spPr>
          <a:xfrm flipH="1">
            <a:off x="6780213" y="5149165"/>
            <a:ext cx="687387" cy="67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2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33333 0.09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– merge vs rebase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066800" y="4953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570162" y="4953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2057400" y="5143500"/>
            <a:ext cx="512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614988" y="62484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0"/>
            <a:endCxn id="53" idx="2"/>
          </p:cNvCxnSpPr>
          <p:nvPr/>
        </p:nvCxnSpPr>
        <p:spPr>
          <a:xfrm flipV="1">
            <a:off x="6110288" y="5940425"/>
            <a:ext cx="0" cy="307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74707" y="4860925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2"/>
            <a:endCxn id="49" idx="0"/>
          </p:cNvCxnSpPr>
          <p:nvPr/>
        </p:nvCxnSpPr>
        <p:spPr>
          <a:xfrm>
            <a:off x="7670007" y="5241925"/>
            <a:ext cx="0" cy="323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7174707" y="5562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C3’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1"/>
            <a:endCxn id="53" idx="3"/>
          </p:cNvCxnSpPr>
          <p:nvPr/>
        </p:nvCxnSpPr>
        <p:spPr>
          <a:xfrm flipH="1" flipV="1">
            <a:off x="6605588" y="5749925"/>
            <a:ext cx="569119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092575" y="5562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1"/>
          </p:cNvCxnSpPr>
          <p:nvPr/>
        </p:nvCxnSpPr>
        <p:spPr>
          <a:xfrm flipH="1" flipV="1">
            <a:off x="3557587" y="5334000"/>
            <a:ext cx="534988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614988" y="555942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51" idx="3"/>
          </p:cNvCxnSpPr>
          <p:nvPr/>
        </p:nvCxnSpPr>
        <p:spPr>
          <a:xfrm flipH="1">
            <a:off x="5083175" y="574992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91407" y="260985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594769" y="260985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1"/>
            <a:endCxn id="24" idx="3"/>
          </p:cNvCxnSpPr>
          <p:nvPr/>
        </p:nvCxnSpPr>
        <p:spPr>
          <a:xfrm flipH="1">
            <a:off x="2082007" y="2800350"/>
            <a:ext cx="512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639595" y="390525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0"/>
            <a:endCxn id="39" idx="2"/>
          </p:cNvCxnSpPr>
          <p:nvPr/>
        </p:nvCxnSpPr>
        <p:spPr>
          <a:xfrm flipV="1">
            <a:off x="6134895" y="3597275"/>
            <a:ext cx="0" cy="307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65182" y="1905000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MR1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56" idx="0"/>
          </p:cNvCxnSpPr>
          <p:nvPr/>
        </p:nvCxnSpPr>
        <p:spPr>
          <a:xfrm>
            <a:off x="7660482" y="2286000"/>
            <a:ext cx="0" cy="323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117182" y="260667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1"/>
            <a:endCxn id="25" idx="3"/>
          </p:cNvCxnSpPr>
          <p:nvPr/>
        </p:nvCxnSpPr>
        <p:spPr>
          <a:xfrm flipH="1">
            <a:off x="3585369" y="279717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117182" y="321945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 flipV="1">
            <a:off x="3582194" y="2990850"/>
            <a:ext cx="534988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639595" y="321627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39" idx="1"/>
            <a:endCxn id="37" idx="3"/>
          </p:cNvCxnSpPr>
          <p:nvPr/>
        </p:nvCxnSpPr>
        <p:spPr>
          <a:xfrm flipH="1">
            <a:off x="5107782" y="3406775"/>
            <a:ext cx="531813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7165182" y="2609850"/>
            <a:ext cx="990600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1"/>
            <a:endCxn id="39" idx="3"/>
          </p:cNvCxnSpPr>
          <p:nvPr/>
        </p:nvCxnSpPr>
        <p:spPr>
          <a:xfrm flipH="1">
            <a:off x="6630195" y="2800350"/>
            <a:ext cx="534987" cy="606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1"/>
            <a:endCxn id="35" idx="3"/>
          </p:cNvCxnSpPr>
          <p:nvPr/>
        </p:nvCxnSpPr>
        <p:spPr>
          <a:xfrm flipH="1" flipV="1">
            <a:off x="5107782" y="2797175"/>
            <a:ext cx="20574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028" y="1981200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000" y="4377293"/>
            <a:ext cx="85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cxnSp>
        <p:nvCxnSpPr>
          <p:cNvPr id="14" name="Curved Connector 13"/>
          <p:cNvCxnSpPr>
            <a:stCxn id="56" idx="3"/>
            <a:endCxn id="49" idx="3"/>
          </p:cNvCxnSpPr>
          <p:nvPr/>
        </p:nvCxnSpPr>
        <p:spPr>
          <a:xfrm>
            <a:off x="8155782" y="2800350"/>
            <a:ext cx="9525" cy="2952750"/>
          </a:xfrm>
          <a:prstGeom prst="curvedConnector3">
            <a:avLst>
              <a:gd name="adj1" fmla="val 820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000" y="400796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675" y="2244209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&lt;commit/branch/tag&gt;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75" y="4053185"/>
            <a:ext cx="5423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&lt;commit/branch/tag&gt;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--hard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&lt;commit/branch/tag&gt;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--soft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&lt;commit/branch/tag&gt;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95877" y="3919835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  <a:endCxn id="9" idx="0"/>
          </p:cNvCxnSpPr>
          <p:nvPr/>
        </p:nvCxnSpPr>
        <p:spPr>
          <a:xfrm>
            <a:off x="7391177" y="4300835"/>
            <a:ext cx="1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2755" y="4529435"/>
            <a:ext cx="1676845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branch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7391178" y="4910435"/>
            <a:ext cx="0" cy="323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857777" y="1895475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7353077" y="2276475"/>
            <a:ext cx="1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95878" y="522029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857777" y="2505075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6096000" y="5410795"/>
            <a:ext cx="7998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3"/>
          </p:cNvCxnSpPr>
          <p:nvPr/>
        </p:nvCxnSpPr>
        <p:spPr>
          <a:xfrm flipH="1">
            <a:off x="7886478" y="5410795"/>
            <a:ext cx="72412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057899" y="2686645"/>
            <a:ext cx="7998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848600" y="2705695"/>
            <a:ext cx="7998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Resetting the hotfix branch to HEAD~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around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057899" y="2686645"/>
            <a:ext cx="7998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Resetting the hotfix branch to HEAD~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28" y="1814810"/>
            <a:ext cx="7639272" cy="41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1066800"/>
          </a:xfrm>
        </p:spPr>
        <p:txBody>
          <a:bodyPr/>
          <a:lstStyle/>
          <a:p>
            <a:r>
              <a:rPr lang="en-US" dirty="0" smtClean="0"/>
              <a:t>Prepare for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667000"/>
            <a:ext cx="632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Setup the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setting: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</a:t>
            </a:r>
            <a:r>
              <a:rPr lang="en-US" dirty="0" err="1"/>
              <a:t>Trong</a:t>
            </a:r>
            <a:r>
              <a:rPr lang="en-US" dirty="0"/>
              <a:t> Le"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trong.v.le@dektech.com.au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2) Clone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3) </a:t>
            </a:r>
            <a:r>
              <a:rPr lang="en-US" dirty="0" err="1" smtClean="0"/>
              <a:t>Git</a:t>
            </a:r>
            <a:r>
              <a:rPr lang="en-US" dirty="0" smtClean="0"/>
              <a:t> submodule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submodule add </a:t>
            </a:r>
            <a:r>
              <a:rPr lang="en-US" dirty="0" smtClean="0"/>
              <a:t>&lt;</a:t>
            </a:r>
            <a:r>
              <a:rPr lang="en-US" dirty="0" err="1"/>
              <a:t>u</a:t>
            </a:r>
            <a:r>
              <a:rPr lang="en-US" dirty="0" err="1" smtClean="0"/>
              <a:t>rl</a:t>
            </a:r>
            <a:r>
              <a:rPr lang="en-US" dirty="0" smtClean="0"/>
              <a:t>&gt; (one times)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submodule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submodule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N.B. you can only rewrite history on local. You should not rewrite history of commits that you have pushed.</a:t>
            </a:r>
          </a:p>
          <a:p>
            <a:r>
              <a:rPr lang="en-US" dirty="0" smtClean="0"/>
              <a:t>Using rebase interactive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You can: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Squash commits into 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Amend a commit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Re-order commits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Edit a commit message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Drop a commit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601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history -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29418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c0ec642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4d320e5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ccc</a:t>
            </a: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a6fb541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11e6b70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 message</a:t>
            </a: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0ef9202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364051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0ef9202 # or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HEAD~4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886200"/>
            <a:ext cx="5865809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11e6b70</a:t>
            </a:r>
            <a:r>
              <a:rPr lang="en-US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 message</a:t>
            </a: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a6fb541</a:t>
            </a:r>
            <a:r>
              <a:rPr lang="en-US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endParaRPr lang="en-US" dirty="0" smtClean="0">
              <a:solidFill>
                <a:srgbClr val="7F30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4d320e5</a:t>
            </a:r>
            <a:r>
              <a:rPr lang="en-US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ccc</a:t>
            </a: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c0ec642</a:t>
            </a:r>
            <a:r>
              <a:rPr lang="en-US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endParaRPr lang="en-US" dirty="0" smtClean="0">
              <a:solidFill>
                <a:srgbClr val="7F30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rgbClr val="7F30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rgbClr val="303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pt-BR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0ef9202</a:t>
            </a:r>
            <a:r>
              <a:rPr lang="pt-BR" dirty="0" smtClean="0">
                <a:solidFill>
                  <a:srgbClr val="303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pt-BR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c0ec642</a:t>
            </a:r>
            <a:r>
              <a:rPr lang="pt-BR" dirty="0" smtClean="0">
                <a:solidFill>
                  <a:srgbClr val="303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onto </a:t>
            </a:r>
            <a:r>
              <a:rPr lang="pt-BR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0ef9202</a:t>
            </a:r>
          </a:p>
          <a:p>
            <a:r>
              <a:rPr lang="en-US" dirty="0" smtClean="0">
                <a:solidFill>
                  <a:srgbClr val="303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…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4029266" y="2752535"/>
            <a:ext cx="242316" cy="528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3932432" y="1828800"/>
            <a:ext cx="217992" cy="95336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2819400"/>
            <a:ext cx="94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HEAD~4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history -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want to re-order the commits, and also meld the commit ‘</a:t>
            </a:r>
            <a:r>
              <a:rPr lang="en-US" dirty="0" err="1" smtClean="0"/>
              <a:t>aaaa</a:t>
            </a:r>
            <a:r>
              <a:rPr lang="en-US" dirty="0" smtClean="0"/>
              <a:t>’ and commit ‘My message’ into one.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084606"/>
            <a:ext cx="5865809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11e6b70</a:t>
            </a:r>
            <a:r>
              <a:rPr lang="en-US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 message</a:t>
            </a:r>
          </a:p>
          <a:p>
            <a:r>
              <a:rPr lang="en-US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squash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c0ec642</a:t>
            </a:r>
            <a:r>
              <a:rPr lang="en-US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endParaRPr lang="en-US" dirty="0" smtClean="0">
              <a:solidFill>
                <a:srgbClr val="7F30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a6fb541</a:t>
            </a:r>
            <a:r>
              <a:rPr lang="en-US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endParaRPr lang="en-US" dirty="0" smtClean="0">
              <a:solidFill>
                <a:srgbClr val="7F30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4d320e5</a:t>
            </a:r>
            <a:r>
              <a:rPr lang="en-US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ccc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4290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</a:rPr>
              <a:t># Edit new message for the combined commit</a:t>
            </a:r>
          </a:p>
          <a:p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detached HEAD ae5869b] My message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6 insertions(+)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mode 100644 file1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Successfully rebased and updated refs/heads/MR1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8abba8a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ccc</a:t>
            </a: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cb566cd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ae5869b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 message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7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0ef9202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urved Left Arrow 34"/>
          <p:cNvSpPr/>
          <p:nvPr/>
        </p:nvSpPr>
        <p:spPr>
          <a:xfrm rot="10800000">
            <a:off x="533400" y="2514599"/>
            <a:ext cx="304800" cy="914400"/>
          </a:xfrm>
          <a:prstGeom prst="curved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Tag operation allows giving meaningful names to a specific version in the </a:t>
            </a:r>
            <a:r>
              <a:rPr lang="en-US" sz="2000" dirty="0" smtClean="0"/>
              <a:t>repository</a:t>
            </a:r>
          </a:p>
          <a:p>
            <a:r>
              <a:rPr lang="en-US" sz="2000" dirty="0" smtClean="0"/>
              <a:t>Create </a:t>
            </a:r>
            <a:r>
              <a:rPr lang="en-US" sz="2000" dirty="0"/>
              <a:t>tag the current HEAD by using the </a:t>
            </a:r>
            <a:r>
              <a:rPr lang="en-US" sz="2000" dirty="0" smtClean="0"/>
              <a:t>command :</a:t>
            </a:r>
          </a:p>
          <a:p>
            <a:pPr marL="0" indent="0">
              <a:buNone/>
            </a:pPr>
            <a:r>
              <a:rPr lang="en-US" sz="2000" b="1" dirty="0" err="1" smtClean="0"/>
              <a:t>git</a:t>
            </a:r>
            <a:r>
              <a:rPr lang="en-US" sz="2000" b="1" dirty="0" smtClean="0"/>
              <a:t> </a:t>
            </a:r>
            <a:r>
              <a:rPr lang="en-US" sz="2000" b="1" dirty="0"/>
              <a:t>tag &lt;</a:t>
            </a:r>
            <a:r>
              <a:rPr lang="en-US" sz="2000" b="1" dirty="0" err="1"/>
              <a:t>tagname</a:t>
            </a:r>
            <a:r>
              <a:rPr lang="en-US" sz="2000" b="1" dirty="0"/>
              <a:t>&gt; </a:t>
            </a:r>
          </a:p>
          <a:p>
            <a:r>
              <a:rPr lang="en-US" sz="2000" dirty="0" smtClean="0"/>
              <a:t>Or we can create tag with specific commit ID</a:t>
            </a:r>
          </a:p>
          <a:p>
            <a:pPr marL="0" indent="0">
              <a:buNone/>
            </a:pPr>
            <a:r>
              <a:rPr lang="en-US" sz="2000" b="1" dirty="0" err="1" smtClean="0"/>
              <a:t>git</a:t>
            </a:r>
            <a:r>
              <a:rPr lang="en-US" sz="2000" b="1" dirty="0" smtClean="0"/>
              <a:t> </a:t>
            </a:r>
            <a:r>
              <a:rPr lang="en-US" sz="2000" b="1" dirty="0"/>
              <a:t>tag [-a] &lt;</a:t>
            </a:r>
            <a:r>
              <a:rPr lang="en-US" sz="2000" b="1" dirty="0" err="1"/>
              <a:t>tagname</a:t>
            </a:r>
            <a:r>
              <a:rPr lang="en-US" sz="2000" b="1" dirty="0"/>
              <a:t>&gt; &lt;commit id&gt; [-m &lt;Message</a:t>
            </a:r>
            <a:r>
              <a:rPr lang="en-US" sz="2000" b="1" dirty="0" smtClean="0"/>
              <a:t>&gt;]</a:t>
            </a:r>
          </a:p>
          <a:p>
            <a:r>
              <a:rPr lang="en-US" sz="2000" dirty="0" smtClean="0"/>
              <a:t>List all tag at current branch </a:t>
            </a:r>
          </a:p>
          <a:p>
            <a:pPr marL="0" indent="0">
              <a:buNone/>
            </a:pPr>
            <a:r>
              <a:rPr lang="en-US" sz="2000" b="1" dirty="0" err="1" smtClean="0"/>
              <a:t>git</a:t>
            </a:r>
            <a:r>
              <a:rPr lang="en-US" sz="2000" b="1" dirty="0" smtClean="0"/>
              <a:t> tag -l</a:t>
            </a:r>
          </a:p>
          <a:p>
            <a:r>
              <a:rPr lang="en-US" sz="2000" dirty="0" smtClean="0"/>
              <a:t>Push </a:t>
            </a:r>
            <a:r>
              <a:rPr lang="en-US" sz="2000" dirty="0"/>
              <a:t>tag to server 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b="1" dirty="0" err="1"/>
              <a:t>git</a:t>
            </a:r>
            <a:r>
              <a:rPr lang="en-US" sz="2000" b="1" dirty="0"/>
              <a:t> push origin &lt;tag</a:t>
            </a:r>
            <a:r>
              <a:rPr lang="en-US" sz="2000" b="1" dirty="0" smtClean="0"/>
              <a:t>&gt;</a:t>
            </a:r>
          </a:p>
          <a:p>
            <a:r>
              <a:rPr lang="en-US" sz="2000" dirty="0" smtClean="0"/>
              <a:t>Delete the tag </a:t>
            </a:r>
          </a:p>
          <a:p>
            <a:pPr marL="0" indent="0">
              <a:buNone/>
            </a:pPr>
            <a:r>
              <a:rPr lang="en-US" sz="2000" b="1" dirty="0" err="1" smtClean="0"/>
              <a:t>git</a:t>
            </a:r>
            <a:r>
              <a:rPr lang="en-US" sz="2000" b="1" dirty="0" smtClean="0"/>
              <a:t> tag –d &lt;tag</a:t>
            </a:r>
            <a:r>
              <a:rPr lang="en-US" sz="2000" b="1" dirty="0" smtClean="0"/>
              <a:t>&gt;</a:t>
            </a:r>
          </a:p>
          <a:p>
            <a:r>
              <a:rPr lang="en-US" sz="2000" dirty="0" smtClean="0"/>
              <a:t>Push to server (</a:t>
            </a:r>
            <a:r>
              <a:rPr lang="en-US" sz="2000" smtClean="0"/>
              <a:t>need permission for delete)</a:t>
            </a:r>
            <a:endParaRPr lang="en-US" sz="2000" dirty="0" smtClean="0"/>
          </a:p>
          <a:p>
            <a:r>
              <a:rPr lang="en-US" sz="2000" dirty="0" err="1"/>
              <a:t>git</a:t>
            </a:r>
            <a:r>
              <a:rPr lang="en-US" sz="2000" dirty="0"/>
              <a:t> push </a:t>
            </a:r>
            <a:r>
              <a:rPr lang="en-US" sz="2000" dirty="0" smtClean="0"/>
              <a:t> </a:t>
            </a:r>
            <a:r>
              <a:rPr lang="en-US" sz="2000" dirty="0"/>
              <a:t>origin </a:t>
            </a:r>
            <a:r>
              <a:rPr lang="en-US" sz="2000" dirty="0" smtClean="0"/>
              <a:t>:&lt;</a:t>
            </a:r>
            <a:r>
              <a:rPr lang="en-US" sz="2000" dirty="0" err="1" smtClean="0"/>
              <a:t>tagname</a:t>
            </a:r>
            <a:r>
              <a:rPr lang="en-US" sz="2000" dirty="0" smtClean="0"/>
              <a:t>&gt;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620000" y="4755832"/>
            <a:ext cx="990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0" y="3962400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0" y="5577838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115300" y="4343400"/>
            <a:ext cx="0" cy="41243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115300" y="5136832"/>
            <a:ext cx="0" cy="41243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181600" y="4755832"/>
            <a:ext cx="162306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Tag_name2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81600" y="5549264"/>
            <a:ext cx="162306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Tag_name1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6" idx="3"/>
            <a:endCxn id="4" idx="1"/>
          </p:cNvCxnSpPr>
          <p:nvPr/>
        </p:nvCxnSpPr>
        <p:spPr>
          <a:xfrm>
            <a:off x="6804660" y="4946332"/>
            <a:ext cx="81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04660" y="5736906"/>
            <a:ext cx="81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9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Show all commit which tag point</a:t>
            </a:r>
          </a:p>
          <a:p>
            <a:pPr marL="0" indent="0">
              <a:buNone/>
            </a:pPr>
            <a:r>
              <a:rPr lang="en-US" sz="2000" b="1" dirty="0" err="1" smtClean="0"/>
              <a:t>git</a:t>
            </a:r>
            <a:r>
              <a:rPr lang="en-US" sz="2000" b="1" dirty="0" smtClean="0"/>
              <a:t> log &lt;</a:t>
            </a:r>
            <a:r>
              <a:rPr lang="en-US" sz="2000" b="1" dirty="0" err="1" smtClean="0"/>
              <a:t>tagname</a:t>
            </a:r>
            <a:r>
              <a:rPr lang="en-US" sz="2000" b="1" dirty="0" smtClean="0"/>
              <a:t>&gt;</a:t>
            </a:r>
          </a:p>
          <a:p>
            <a:r>
              <a:rPr lang="en-US" sz="2000" dirty="0" smtClean="0"/>
              <a:t>Get commit which tag point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git</a:t>
            </a:r>
            <a:r>
              <a:rPr lang="en-US" sz="2000" b="1" dirty="0"/>
              <a:t> show-ref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tagname</a:t>
            </a:r>
            <a:r>
              <a:rPr lang="en-US" sz="2000" b="1" dirty="0" smtClean="0"/>
              <a:t>&gt;</a:t>
            </a:r>
          </a:p>
          <a:p>
            <a:r>
              <a:rPr lang="en-US" sz="2000" dirty="0" smtClean="0"/>
              <a:t>Create new branch  from tag and checkout it.</a:t>
            </a:r>
          </a:p>
          <a:p>
            <a:pPr marL="0" indent="0">
              <a:buNone/>
            </a:pPr>
            <a:r>
              <a:rPr lang="en-US" sz="2000" b="1" dirty="0" err="1"/>
              <a:t>git</a:t>
            </a:r>
            <a:r>
              <a:rPr lang="en-US" sz="2000" b="1" dirty="0"/>
              <a:t> </a:t>
            </a:r>
            <a:r>
              <a:rPr lang="en-US" sz="2000" b="1" dirty="0" err="1" smtClean="0"/>
              <a:t>chekout</a:t>
            </a:r>
            <a:r>
              <a:rPr lang="en-US" sz="2000" b="1" dirty="0" smtClean="0"/>
              <a:t> </a:t>
            </a:r>
            <a:r>
              <a:rPr lang="en-US" sz="2000" b="1" dirty="0"/>
              <a:t>-b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newbranch</a:t>
            </a:r>
            <a:r>
              <a:rPr lang="en-US" sz="2000" b="1" dirty="0" smtClean="0"/>
              <a:t>&gt; &lt;</a:t>
            </a:r>
            <a:r>
              <a:rPr lang="en-US" sz="2000" b="1" dirty="0" err="1" smtClean="0"/>
              <a:t>tagname</a:t>
            </a:r>
            <a:r>
              <a:rPr lang="en-US" sz="2000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5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handy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-a </a:t>
            </a:r>
            <a:r>
              <a:rPr lang="en-US" sz="2000" dirty="0" smtClean="0">
                <a:solidFill>
                  <a:schemeClr val="accent3"/>
                </a:solidFill>
              </a:rPr>
              <a:t>list all </a:t>
            </a:r>
            <a:r>
              <a:rPr lang="en-US" sz="2000" dirty="0">
                <a:solidFill>
                  <a:schemeClr val="accent3"/>
                </a:solidFill>
              </a:rPr>
              <a:t>branches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--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-only </a:t>
            </a:r>
            <a:r>
              <a:rPr lang="en-US" sz="2000" dirty="0" smtClean="0">
                <a:solidFill>
                  <a:schemeClr val="accent3"/>
                </a:solidFill>
              </a:rPr>
              <a:t>pull but fast-forward merge only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pull --rebase </a:t>
            </a:r>
            <a:r>
              <a:rPr lang="en-US" sz="2000" dirty="0" smtClean="0">
                <a:solidFill>
                  <a:schemeClr val="accent3"/>
                </a:solidFill>
              </a:rPr>
              <a:t>pull but instead of merging, rebase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2000" dirty="0" smtClean="0">
                <a:solidFill>
                  <a:schemeClr val="accent3"/>
                </a:solidFill>
              </a:rPr>
              <a:t>list all modified files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. </a:t>
            </a:r>
            <a:r>
              <a:rPr lang="en-US" sz="2000" dirty="0" smtClean="0">
                <a:solidFill>
                  <a:schemeClr val="accent3"/>
                </a:solidFill>
              </a:rPr>
              <a:t>discard all modifications in current and sub-directories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clean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clean ALL untracked files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fetch [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--tags] </a:t>
            </a:r>
            <a:r>
              <a:rPr lang="en-US" sz="2000" dirty="0" smtClean="0">
                <a:solidFill>
                  <a:schemeClr val="accent3"/>
                </a:solidFill>
              </a:rPr>
              <a:t>fetch/update from remote to local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–b &lt;commit/reference branch&gt; </a:t>
            </a:r>
            <a:r>
              <a:rPr lang="en-US" sz="2000" dirty="0">
                <a:solidFill>
                  <a:schemeClr val="accent3"/>
                </a:solidFill>
              </a:rPr>
              <a:t>create and checkout new branch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. </a:t>
            </a:r>
            <a:r>
              <a:rPr lang="en-US" sz="2000" dirty="0">
                <a:solidFill>
                  <a:schemeClr val="accent3"/>
                </a:solidFill>
              </a:rPr>
              <a:t>Applied all change to stage area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commit --amend </a:t>
            </a:r>
            <a:r>
              <a:rPr lang="en-US" sz="2000" dirty="0" err="1">
                <a:solidFill>
                  <a:schemeClr val="accent3"/>
                </a:solidFill>
              </a:rPr>
              <a:t>papplied</a:t>
            </a:r>
            <a:r>
              <a:rPr lang="en-US" sz="2000" dirty="0">
                <a:solidFill>
                  <a:schemeClr val="accent3"/>
                </a:solidFill>
              </a:rPr>
              <a:t> new change to the previous commit.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fetch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 </a:t>
            </a:r>
            <a:endParaRPr lang="en-US" sz="20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log [branch] </a:t>
            </a:r>
            <a:r>
              <a:rPr lang="en-US" sz="2000" dirty="0">
                <a:solidFill>
                  <a:schemeClr val="accent3"/>
                </a:solidFill>
              </a:rPr>
              <a:t>list all commit in branch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sz="2000" dirty="0" err="1">
                <a:solidFill>
                  <a:schemeClr val="accent3"/>
                </a:solidFill>
              </a:rPr>
              <a:t>show</a:t>
            </a:r>
            <a:r>
              <a:rPr lang="en-US" sz="2000" dirty="0">
                <a:solidFill>
                  <a:schemeClr val="accent3"/>
                </a:solidFill>
              </a:rPr>
              <a:t> all modifications between the current  and previous commit</a:t>
            </a:r>
          </a:p>
          <a:p>
            <a:pPr marL="0" indent="0">
              <a:buNone/>
            </a:pPr>
            <a:endParaRPr lang="en-US" sz="31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handy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some.patch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apply a </a:t>
            </a:r>
            <a:r>
              <a:rPr lang="en-US" sz="1400" dirty="0" smtClean="0">
                <a:solidFill>
                  <a:schemeClr val="accent3"/>
                </a:solidFill>
              </a:rPr>
              <a:t>patch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describe develop </a:t>
            </a:r>
            <a:r>
              <a:rPr lang="en-US" sz="1400" dirty="0">
                <a:solidFill>
                  <a:schemeClr val="accent3"/>
                </a:solidFill>
              </a:rPr>
              <a:t>what’s the newest release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&lt;commit&gt; --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needed_file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checkout file from a commit or branch, checked out will be put in staged area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grep “needle” </a:t>
            </a:r>
            <a:r>
              <a:rPr lang="en-US" sz="1400" dirty="0">
                <a:solidFill>
                  <a:schemeClr val="accent3"/>
                </a:solidFill>
              </a:rPr>
              <a:t>self-</a:t>
            </a:r>
            <a:r>
              <a:rPr lang="en-US" sz="1400" dirty="0" err="1">
                <a:solidFill>
                  <a:schemeClr val="accent3"/>
                </a:solidFill>
              </a:rPr>
              <a:t>explaintory</a:t>
            </a:r>
            <a:endParaRPr lang="en-US" sz="1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6" y="1600200"/>
            <a:ext cx="8212267" cy="4525963"/>
          </a:xfrm>
        </p:spPr>
      </p:pic>
    </p:spTree>
    <p:extLst>
      <p:ext uri="{BB962C8B-B14F-4D97-AF65-F5344CB8AC3E}">
        <p14:creationId xmlns:p14="http://schemas.microsoft.com/office/powerpoint/2010/main" val="78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6" y="1600200"/>
            <a:ext cx="8212268" cy="4525963"/>
          </a:xfrm>
        </p:spPr>
      </p:pic>
      <p:sp>
        <p:nvSpPr>
          <p:cNvPr id="19" name="TextBox 18"/>
          <p:cNvSpPr txBox="1"/>
          <p:nvPr/>
        </p:nvSpPr>
        <p:spPr>
          <a:xfrm>
            <a:off x="3048000" y="2533471"/>
            <a:ext cx="5373190" cy="2400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r>
              <a:rPr lang="en-US" sz="1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update what will be committed)</a:t>
            </a: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-- &lt;file&gt;..." to discard changes in working directory)</a:t>
            </a:r>
          </a:p>
          <a:p>
            <a:endParaRPr lang="en-US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1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modified:   file2</a:t>
            </a:r>
          </a:p>
          <a:p>
            <a:endParaRPr lang="en-US" sz="1000" dirty="0" smtClean="0">
              <a:solidFill>
                <a:srgbClr val="7F30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what will be committed)</a:t>
            </a:r>
          </a:p>
          <a:p>
            <a:endParaRPr lang="en-US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1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endParaRPr lang="en-US" sz="1000" dirty="0" smtClean="0">
              <a:solidFill>
                <a:srgbClr val="7F30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changes added to commit (use "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add" and/or "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-a")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5000896"/>
            <a:ext cx="5373190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</a:t>
            </a: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--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a/file2 b/file2</a:t>
            </a: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d1c36fb..98bc6aa 100644</a:t>
            </a: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a/file2</a:t>
            </a: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b/file2</a:t>
            </a:r>
          </a:p>
          <a:p>
            <a:r>
              <a:rPr lang="pt-BR" sz="1000" b="0" dirty="0" smtClean="0">
                <a:solidFill>
                  <a:srgbClr val="1B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-2,3 +2,4 @@</a:t>
            </a:r>
            <a:r>
              <a:rPr lang="pt-BR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A A</a:t>
            </a: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+E </a:t>
            </a:r>
            <a:r>
              <a:rPr lang="en-US" sz="1000" b="1" dirty="0" err="1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b="1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000" b="1" dirty="0" smtClean="0">
              <a:solidFill>
                <a:srgbClr val="307F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--cached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3352800"/>
            <a:ext cx="457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453978" y="4800600"/>
            <a:ext cx="457200" cy="381000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9600" y="3543300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2704584"/>
            <a:ext cx="2033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new 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with 4 lines content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7127" y="4994189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838" y="4166969"/>
            <a:ext cx="236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existing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adding 1 line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6" y="1600200"/>
            <a:ext cx="8212268" cy="4525963"/>
          </a:xfrm>
        </p:spPr>
      </p:pic>
      <p:sp>
        <p:nvSpPr>
          <p:cNvPr id="7" name="Rectangle 6"/>
          <p:cNvSpPr/>
          <p:nvPr/>
        </p:nvSpPr>
        <p:spPr>
          <a:xfrm>
            <a:off x="1447800" y="3352800"/>
            <a:ext cx="457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453978" y="4800600"/>
            <a:ext cx="457200" cy="381000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" y="3543300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2704584"/>
            <a:ext cx="2033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new 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with 4 lines content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97127" y="4994189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838" y="4166969"/>
            <a:ext cx="236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existing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adding 1 line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3456801"/>
            <a:ext cx="3580878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-s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file2</a:t>
            </a:r>
          </a:p>
          <a:p>
            <a:r>
              <a:rPr lang="en-US" sz="1400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8948" y="4780746"/>
            <a:ext cx="3599929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file2 | 1 </a:t>
            </a:r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1 insertion(+)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--stat</a:t>
            </a:r>
            <a:r>
              <a:rPr lang="en-US" sz="1400" b="1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--cached</a:t>
            </a:r>
            <a:endParaRPr lang="en-US" sz="14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680993" y="3144619"/>
            <a:ext cx="228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277528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short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871990" y="4437281"/>
            <a:ext cx="228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0590" y="4246523"/>
            <a:ext cx="178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visualize changes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stCxn id="23" idx="0"/>
          </p:cNvCxnSpPr>
          <p:nvPr/>
        </p:nvCxnSpPr>
        <p:spPr>
          <a:xfrm flipH="1" flipV="1">
            <a:off x="5752010" y="5645150"/>
            <a:ext cx="79289" cy="37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52418" y="6019800"/>
            <a:ext cx="235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What’s in staging area?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5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7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6" y="1600200"/>
            <a:ext cx="8212268" cy="4525963"/>
          </a:xfrm>
        </p:spPr>
      </p:pic>
      <p:sp>
        <p:nvSpPr>
          <p:cNvPr id="7" name="Rectangle 6"/>
          <p:cNvSpPr/>
          <p:nvPr/>
        </p:nvSpPr>
        <p:spPr>
          <a:xfrm>
            <a:off x="4343400" y="3353830"/>
            <a:ext cx="457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447800" y="4800600"/>
            <a:ext cx="457200" cy="381000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35069" y="3544330"/>
            <a:ext cx="21083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90618" y="317499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3975437"/>
            <a:ext cx="362150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-s</a:t>
            </a:r>
          </a:p>
          <a:p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 </a:t>
            </a:r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1 insertion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 --cached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4 </a:t>
            </a:r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++++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4 insertions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6" y="1600200"/>
            <a:ext cx="8212268" cy="4525963"/>
          </a:xfrm>
        </p:spPr>
      </p:pic>
      <p:sp>
        <p:nvSpPr>
          <p:cNvPr id="7" name="Rectangle 6"/>
          <p:cNvSpPr/>
          <p:nvPr/>
        </p:nvSpPr>
        <p:spPr>
          <a:xfrm>
            <a:off x="4343400" y="3353830"/>
            <a:ext cx="457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305299" y="4806950"/>
            <a:ext cx="457200" cy="381000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35069" y="3544330"/>
            <a:ext cx="21083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90618" y="317499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518118"/>
            <a:ext cx="3728906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-s</a:t>
            </a:r>
          </a:p>
          <a:p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 --cached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4 </a:t>
            </a:r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++++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1 </a:t>
            </a:r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files changed, 5 insertions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73170" y="4985266"/>
            <a:ext cx="21083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28719" y="461593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6" y="1600200"/>
            <a:ext cx="8212268" cy="4525963"/>
          </a:xfrm>
        </p:spPr>
      </p:pic>
      <p:sp>
        <p:nvSpPr>
          <p:cNvPr id="7" name="Rectangle 6"/>
          <p:cNvSpPr/>
          <p:nvPr/>
        </p:nvSpPr>
        <p:spPr>
          <a:xfrm>
            <a:off x="4343400" y="3353830"/>
            <a:ext cx="457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447800" y="4794766"/>
            <a:ext cx="457200" cy="381000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35069" y="3544330"/>
            <a:ext cx="21083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90618" y="317499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3269208"/>
            <a:ext cx="3621504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reset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Unstaged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changes after reset: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     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-s</a:t>
            </a:r>
          </a:p>
          <a:p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F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1 </a:t>
            </a:r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1 insertion(+)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--stat --cached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4 </a:t>
            </a:r>
            <a:r>
              <a:rPr lang="en-US" sz="1400" dirty="0" smtClean="0">
                <a:solidFill>
                  <a:srgbClr val="307F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++++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4 insertions(+)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66899" y="4991358"/>
            <a:ext cx="2247900" cy="121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5343" y="460803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</TotalTime>
  <Words>1549</Words>
  <Application>Microsoft Office PowerPoint</Application>
  <PresentationFormat>On-screen Show (4:3)</PresentationFormat>
  <Paragraphs>410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knowledge sharing</vt:lpstr>
      <vt:lpstr>PowerPoint Presentation</vt:lpstr>
      <vt:lpstr>PowerPoint Presentation</vt:lpstr>
      <vt:lpstr>The Three States</vt:lpstr>
      <vt:lpstr>The Three States</vt:lpstr>
      <vt:lpstr>The Three States</vt:lpstr>
      <vt:lpstr>The Three States</vt:lpstr>
      <vt:lpstr>The Three States</vt:lpstr>
      <vt:lpstr>The Three States</vt:lpstr>
      <vt:lpstr>The Three States</vt:lpstr>
      <vt:lpstr>The Three States</vt:lpstr>
      <vt:lpstr>The Three States</vt:lpstr>
      <vt:lpstr>Branching - commit</vt:lpstr>
      <vt:lpstr>Branching - commit</vt:lpstr>
      <vt:lpstr>Branching - push</vt:lpstr>
      <vt:lpstr>Branching - branch</vt:lpstr>
      <vt:lpstr>Branching - branch</vt:lpstr>
      <vt:lpstr>Branching</vt:lpstr>
      <vt:lpstr>Branching</vt:lpstr>
      <vt:lpstr>Branching</vt:lpstr>
      <vt:lpstr>Branching - pull</vt:lpstr>
      <vt:lpstr>Branching - pull</vt:lpstr>
      <vt:lpstr>Branching - merge</vt:lpstr>
      <vt:lpstr>Branching - merge</vt:lpstr>
      <vt:lpstr>Branching - rebase</vt:lpstr>
      <vt:lpstr>Branching - rebase</vt:lpstr>
      <vt:lpstr>Branching – merge vs rebase</vt:lpstr>
      <vt:lpstr>Moving around</vt:lpstr>
      <vt:lpstr>Moving around</vt:lpstr>
      <vt:lpstr>Rewrite history</vt:lpstr>
      <vt:lpstr>Rewrite history - example</vt:lpstr>
      <vt:lpstr>Rewrite history - example</vt:lpstr>
      <vt:lpstr>Git TAG</vt:lpstr>
      <vt:lpstr>Git TAG</vt:lpstr>
      <vt:lpstr>Some handy git commands</vt:lpstr>
      <vt:lpstr>Some handy git commands</vt:lpstr>
      <vt:lpstr>Q&amp;A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Tran</dc:creator>
  <cp:lastModifiedBy>TRONG.LE</cp:lastModifiedBy>
  <cp:revision>75</cp:revision>
  <dcterms:created xsi:type="dcterms:W3CDTF">2014-11-12T06:58:04Z</dcterms:created>
  <dcterms:modified xsi:type="dcterms:W3CDTF">2017-04-21T02:58:30Z</dcterms:modified>
</cp:coreProperties>
</file>