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itcointalk.org/index.php?topic=261986.0" TargetMode="External"/><Relationship Id="rId3" Type="http://schemas.openxmlformats.org/officeDocument/2006/relationships/hyperlink" Target="http://worldcoinforum.org/topic/456-confirmed-51-attack-double-spend-attack-on-worldcoin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probably don’t have copyright for any of these two images so I have to delete them. I couldn’t find good alternatives.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terracoin: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https://bitcointalk.org/index.php?topic=261986.0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world coin: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http://worldcoinforum.org/topic/456-confirmed-51-attack-double-spend-attack-on-worldcoin/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2:  Bitcoin is bootstrapped….. confidence begets more confidence, miner interest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way pegging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10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Altcoins and the Cryptocurrency Ecosystem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125" y="2352850"/>
            <a:ext cx="3488675" cy="261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Dogecoin: Culture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9902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Launched in December 2013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Culture - tipping, charity, sponsorship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725" y="205974"/>
            <a:ext cx="1344750" cy="13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75" y="2485400"/>
            <a:ext cx="3745050" cy="208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Dogecoin: “Random” block rewards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047750"/>
            <a:ext cx="8229600" cy="145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Goal:</a:t>
            </a:r>
            <a:r>
              <a:rPr lang="en"/>
              <a:t> each block bonus is “random”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Implementation: </a:t>
            </a:r>
            <a:r>
              <a:rPr lang="en"/>
              <a:t>block bonus is pseudorandom function of previous block hash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Problem:</a:t>
            </a:r>
            <a:r>
              <a:rPr lang="en"/>
              <a:t> miners know next reward in advance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switch to other altcoin when reward is 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Feature removed in March 2014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Dogecoin: Mining reward half-life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Mining reward cut in half every two months 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99" y="2047575"/>
            <a:ext cx="7689274" cy="286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2083000" y="2636100"/>
            <a:ext cx="1317900" cy="37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Halved</a:t>
            </a:r>
          </a:p>
        </p:txBody>
      </p:sp>
      <p:sp>
        <p:nvSpPr>
          <p:cNvPr id="135" name="Shape 135"/>
          <p:cNvSpPr/>
          <p:nvPr/>
        </p:nvSpPr>
        <p:spPr>
          <a:xfrm>
            <a:off x="4765600" y="2383500"/>
            <a:ext cx="1317900" cy="37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Halved</a:t>
            </a:r>
          </a:p>
        </p:txBody>
      </p:sp>
      <p:cxnSp>
        <p:nvCxnSpPr>
          <p:cNvPr id="136" name="Shape 136"/>
          <p:cNvCxnSpPr>
            <a:stCxn id="134" idx="3"/>
          </p:cNvCxnSpPr>
          <p:nvPr/>
        </p:nvCxnSpPr>
        <p:spPr>
          <a:xfrm flipH="1">
            <a:off x="1577001" y="2957462"/>
            <a:ext cx="699000" cy="19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>
            <a:stCxn id="135" idx="6"/>
          </p:cNvCxnSpPr>
          <p:nvPr/>
        </p:nvCxnSpPr>
        <p:spPr>
          <a:xfrm>
            <a:off x="6083500" y="2571749"/>
            <a:ext cx="365400" cy="3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18600" l="0" r="0" t="30227"/>
          <a:stretch/>
        </p:blipFill>
        <p:spPr>
          <a:xfrm>
            <a:off x="129776" y="3267943"/>
            <a:ext cx="5253998" cy="174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33205" l="0" r="0" t="17702"/>
          <a:stretch/>
        </p:blipFill>
        <p:spPr>
          <a:xfrm>
            <a:off x="108600" y="1589308"/>
            <a:ext cx="5257021" cy="166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37613" l="0" r="0" t="15909"/>
          <a:stretch/>
        </p:blipFill>
        <p:spPr>
          <a:xfrm>
            <a:off x="108600" y="68675"/>
            <a:ext cx="5257019" cy="1581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28183" y="106393"/>
            <a:ext cx="2658299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Bitcoin Hashrate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964576" y="1715575"/>
            <a:ext cx="2658299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Dogecoin Hashrate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063750" y="3490350"/>
            <a:ext cx="3541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{Declining Altcoin} Hashrate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867650" y="1245825"/>
            <a:ext cx="4066799" cy="1127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Compare altcoins: 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Hashrate/time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-3167"/>
          <a:stretch/>
        </p:blipFill>
        <p:spPr>
          <a:xfrm>
            <a:off x="71550" y="89000"/>
            <a:ext cx="6393125" cy="2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87" y="2734742"/>
            <a:ext cx="6053711" cy="219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907675" y="30333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Dogecoin vs. Litecoin Price (Cryptsy)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750725" y="1603425"/>
            <a:ext cx="5288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Compare altcoins: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Hashrate and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price change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 for comparing altcoins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Market cap (price * total number of coins)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Overestimates value (but by how much?)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Doesn’t account for lost / out-of-circulation coins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Exchange volume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Depends on nature of third party exchanges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be moved deliberately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hashpower  (for similar puzzles)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Merchant support and usage?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10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2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Interaction between Bitcoin and altcoins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a small miner (or mining pool) on a large network can demolish a small altcoin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Attacks like this have happened before: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400"/>
              <a:t>Jan 2012: CoiledCoin - by Eligius pool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Jul 2013: TerraCoin - unknown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Nov 2013: WorldCoin - unknown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Mining attacks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 mining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86600" y="8612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Ordinarily, mining is exclusive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Each attempt either has a chance to be a Bitcoin block,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                  or has a chance to be an Altcoin block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Obstacle to bootstrapping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we could mine Altcoin blocks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AND Bitcoin blocks at once?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 mining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86600" y="861250"/>
            <a:ext cx="8556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Ordinarily, mining is exclusive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Each attempt either has a chance to be a Bitcoin block,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                        or has a chance to be an Altcoin 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560850" y="3033250"/>
            <a:ext cx="8229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</a:t>
            </a:r>
            <a:r>
              <a:rPr b="1" lang="en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merkl_root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|| nonce) &lt; </a:t>
            </a:r>
            <a:r>
              <a:rPr b="1" lang="en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41225" y="4155675"/>
            <a:ext cx="8873399" cy="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alt_prev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alt_merkl_root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|| nonce) &lt; 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035625" y="27891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Previous Bitcoin block</a:t>
            </a:r>
          </a:p>
        </p:txBody>
      </p:sp>
      <p:cxnSp>
        <p:nvCxnSpPr>
          <p:cNvPr id="191" name="Shape 191"/>
          <p:cNvCxnSpPr/>
          <p:nvPr/>
        </p:nvCxnSpPr>
        <p:spPr>
          <a:xfrm flipH="1" rot="10800000">
            <a:off x="1518125" y="3171299"/>
            <a:ext cx="294299" cy="1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2" name="Shape 192"/>
          <p:cNvSpPr txBox="1"/>
          <p:nvPr/>
        </p:nvSpPr>
        <p:spPr>
          <a:xfrm>
            <a:off x="4459625" y="28003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Bitcoin transactions</a:t>
            </a:r>
          </a:p>
        </p:txBody>
      </p:sp>
      <p:cxnSp>
        <p:nvCxnSpPr>
          <p:cNvPr id="193" name="Shape 193"/>
          <p:cNvCxnSpPr/>
          <p:nvPr/>
        </p:nvCxnSpPr>
        <p:spPr>
          <a:xfrm flipH="1" rot="10800000">
            <a:off x="3977575" y="3140399"/>
            <a:ext cx="540899" cy="1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4" name="Shape 194"/>
          <p:cNvSpPr txBox="1"/>
          <p:nvPr/>
        </p:nvSpPr>
        <p:spPr>
          <a:xfrm>
            <a:off x="1035625" y="38559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Previous Altcoin block</a:t>
            </a:r>
          </a:p>
        </p:txBody>
      </p:sp>
      <p:cxnSp>
        <p:nvCxnSpPr>
          <p:cNvPr id="195" name="Shape 195"/>
          <p:cNvCxnSpPr/>
          <p:nvPr/>
        </p:nvCxnSpPr>
        <p:spPr>
          <a:xfrm flipH="1" rot="10800000">
            <a:off x="1518125" y="4238099"/>
            <a:ext cx="294299" cy="1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6" name="Shape 196"/>
          <p:cNvSpPr txBox="1"/>
          <p:nvPr/>
        </p:nvSpPr>
        <p:spPr>
          <a:xfrm>
            <a:off x="4518475" y="38559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Altcoin transactions</a:t>
            </a:r>
          </a:p>
        </p:txBody>
      </p:sp>
      <p:cxnSp>
        <p:nvCxnSpPr>
          <p:cNvPr id="197" name="Shape 197"/>
          <p:cNvCxnSpPr/>
          <p:nvPr/>
        </p:nvCxnSpPr>
        <p:spPr>
          <a:xfrm flipH="1" rot="10800000">
            <a:off x="3977575" y="4207199"/>
            <a:ext cx="540899" cy="1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247125" y="3777625"/>
            <a:ext cx="84614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10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1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Short History of Altcoins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 mining: How it works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539000" y="1013650"/>
            <a:ext cx="8229600" cy="6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H(</a:t>
            </a:r>
            <a:r>
              <a:rPr b="1" lang="en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merkl_root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|| nonce) &lt; </a:t>
            </a:r>
            <a:r>
              <a:rPr b="1" lang="en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659325" y="2651050"/>
            <a:ext cx="2918400" cy="938399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tx[0]  (coinbase)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scriptSig: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scriptPubKey: 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6" name="Shape 206"/>
          <p:cNvCxnSpPr/>
          <p:nvPr/>
        </p:nvCxnSpPr>
        <p:spPr>
          <a:xfrm flipH="1">
            <a:off x="1694750" y="2247750"/>
            <a:ext cx="741299" cy="38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/>
          <p:nvPr/>
        </p:nvCxnSpPr>
        <p:spPr>
          <a:xfrm>
            <a:off x="4118925" y="2247750"/>
            <a:ext cx="458999" cy="411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8" name="Shape 208"/>
          <p:cNvSpPr txBox="1"/>
          <p:nvPr/>
        </p:nvSpPr>
        <p:spPr>
          <a:xfrm>
            <a:off x="1659325" y="3565450"/>
            <a:ext cx="2918400" cy="411899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tx[1] 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659325" y="3946450"/>
            <a:ext cx="2918400" cy="411899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tx[2] 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830000" y="4282150"/>
            <a:ext cx="458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225150" y="2948925"/>
            <a:ext cx="3461700" cy="6326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alt header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alt_prev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alt_merkl_root</a:t>
            </a:r>
          </a:p>
        </p:txBody>
      </p:sp>
      <p:sp>
        <p:nvSpPr>
          <p:cNvPr id="212" name="Shape 212"/>
          <p:cNvSpPr/>
          <p:nvPr/>
        </p:nvSpPr>
        <p:spPr>
          <a:xfrm>
            <a:off x="3424575" y="3059775"/>
            <a:ext cx="1094400" cy="23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alt header</a:t>
            </a:r>
          </a:p>
        </p:txBody>
      </p:sp>
      <p:cxnSp>
        <p:nvCxnSpPr>
          <p:cNvPr id="213" name="Shape 213"/>
          <p:cNvCxnSpPr>
            <a:stCxn id="212" idx="2"/>
            <a:endCxn id="214" idx="1"/>
          </p:cNvCxnSpPr>
          <p:nvPr/>
        </p:nvCxnSpPr>
        <p:spPr>
          <a:xfrm>
            <a:off x="3971775" y="3295275"/>
            <a:ext cx="1125000" cy="11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4" name="Shape 214"/>
          <p:cNvSpPr txBox="1"/>
          <p:nvPr/>
        </p:nvSpPr>
        <p:spPr>
          <a:xfrm>
            <a:off x="5096875" y="4171375"/>
            <a:ext cx="192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Coinbase scriptSig is ignored by Bitcoin</a:t>
            </a:r>
          </a:p>
        </p:txBody>
      </p:sp>
      <p:cxnSp>
        <p:nvCxnSpPr>
          <p:cNvPr id="215" name="Shape 215"/>
          <p:cNvCxnSpPr/>
          <p:nvPr/>
        </p:nvCxnSpPr>
        <p:spPr>
          <a:xfrm flipH="1" rot="10800000">
            <a:off x="4521975" y="2951050"/>
            <a:ext cx="706200" cy="114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4519050" y="3286300"/>
            <a:ext cx="706200" cy="3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/>
          <p:nvPr/>
        </p:nvCxnSpPr>
        <p:spPr>
          <a:xfrm flipH="1" rot="10800000">
            <a:off x="5872425" y="2748999"/>
            <a:ext cx="473100" cy="51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8" name="Shape 218"/>
          <p:cNvSpPr txBox="1"/>
          <p:nvPr/>
        </p:nvSpPr>
        <p:spPr>
          <a:xfrm>
            <a:off x="5795025" y="2423125"/>
            <a:ext cx="2089199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valid Altcoin block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319025" y="4251925"/>
            <a:ext cx="1566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valid Altcoin transactions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>
            <a:off x="7555275" y="3448175"/>
            <a:ext cx="152999" cy="835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 txBox="1"/>
          <p:nvPr/>
        </p:nvSpPr>
        <p:spPr>
          <a:xfrm>
            <a:off x="1659325" y="4327450"/>
            <a:ext cx="2918400" cy="411899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53125" y="1701350"/>
            <a:ext cx="7472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</a:t>
            </a:r>
            <a:r>
              <a:rPr b="1" lang="en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2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merkl_root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|| nonce) &lt; </a:t>
            </a:r>
            <a:r>
              <a:rPr b="1" lang="en" sz="2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3" name="Shape 223"/>
          <p:cNvCxnSpPr/>
          <p:nvPr/>
        </p:nvCxnSpPr>
        <p:spPr>
          <a:xfrm>
            <a:off x="247125" y="1720225"/>
            <a:ext cx="84614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 mining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 mining is a mixed blessing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Easier to recruit participants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Cheaper for attackers (e.g. CoiledCoin)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Miners might not validate transactions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Many mining pools merge-mine several coins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GHash.IO: Bitcoin, Namecoin, IXCoin, Devcoin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Atomic cross chain swaps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Problem:  Alice has 1 BTC, Bob has 1 LTC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They want to swap, but who goes first?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Goal: </a:t>
            </a:r>
            <a:r>
              <a:rPr lang="en" sz="2400"/>
              <a:t>Either both transactions complete, or neither do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9739" y="1568127"/>
            <a:ext cx="985500" cy="12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453" y="1547433"/>
            <a:ext cx="967800" cy="120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127712" y="2818475"/>
            <a:ext cx="801300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849787" y="2882175"/>
            <a:ext cx="801300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775" y="24216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4950" y="23860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>
            <a:off x="2472750" y="2599575"/>
            <a:ext cx="3488399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2897024" y="2776425"/>
            <a:ext cx="354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3440525" y="9916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666666"/>
                </a:solidFill>
              </a:rPr>
              <a:t>with TierNolan’s protocol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Atomic cross chain swaps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Step 1: Alice generates secret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/>
              <a:t>, Alice&amp;Bob sign </a:t>
            </a:r>
            <a:r>
              <a:rPr b="1" i="1" lang="en" sz="2400">
                <a:solidFill>
                  <a:srgbClr val="990000"/>
                </a:solidFill>
              </a:rPr>
              <a:t>RefundA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03" y="1715383"/>
            <a:ext cx="967800" cy="120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670512" y="2818475"/>
            <a:ext cx="801300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71987" y="4510150"/>
            <a:ext cx="801300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513" y="3366577"/>
            <a:ext cx="985500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2631275" y="1913250"/>
            <a:ext cx="2375999" cy="9875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200">
                <a:latin typeface="Trebuchet MS"/>
                <a:ea typeface="Trebuchet MS"/>
                <a:cs typeface="Trebuchet MS"/>
                <a:sym typeface="Trebuchet MS"/>
              </a:rPr>
              <a:t>DepositA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Either  </a:t>
            </a: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sigA and sigB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Or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sigB and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reveal x where H(x)=h 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679275" y="1913250"/>
            <a:ext cx="2375999" cy="987599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2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RefundA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Timelocked to T+2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Signed by Bob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Signed by Alice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493875" y="1859850"/>
            <a:ext cx="113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x, h=H(x)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5007275" y="2330850"/>
            <a:ext cx="67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 txBox="1"/>
          <p:nvPr/>
        </p:nvSpPr>
        <p:spPr>
          <a:xfrm>
            <a:off x="2326475" y="3113525"/>
            <a:ext cx="6616800" cy="65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generates </a:t>
            </a:r>
            <a:r>
              <a:rPr b="1" i="1" lang="en" sz="1800">
                <a:latin typeface="Trebuchet MS"/>
                <a:ea typeface="Trebuchet MS"/>
                <a:cs typeface="Trebuchet MS"/>
                <a:sym typeface="Trebuchet MS"/>
              </a:rPr>
              <a:t>DepositA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but doesn’t publish it yet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Alice generates 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RefundA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and gets Bob’s signature on 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Once 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RefundA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is signed, she publishes </a:t>
            </a:r>
            <a:r>
              <a:rPr b="1" i="1" lang="en" sz="1800">
                <a:latin typeface="Trebuchet MS"/>
                <a:ea typeface="Trebuchet MS"/>
                <a:cs typeface="Trebuchet MS"/>
                <a:sym typeface="Trebuchet MS"/>
              </a:rPr>
              <a:t>DepositA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If Bob learns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before time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T+2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, he can </a:t>
            </a:r>
            <a:r>
              <a:rPr b="1" i="1" lang="en" sz="18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take the 1BTC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If Alice does not reveal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she can 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claim her refund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at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T+2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475" y="41596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6450" y="17591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Atomic cross chain swaps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Step 2: Bob deposits 1LTC, Alice&amp;Bob sign </a:t>
            </a:r>
            <a:r>
              <a:rPr b="1" i="1" lang="en" sz="2400">
                <a:solidFill>
                  <a:srgbClr val="990000"/>
                </a:solidFill>
              </a:rPr>
              <a:t>RefundB</a:t>
            </a: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400">
              <a:solidFill>
                <a:srgbClr val="274E13"/>
              </a:solidFill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03" y="1715383"/>
            <a:ext cx="967800" cy="120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670512" y="2818475"/>
            <a:ext cx="801300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71987" y="4510150"/>
            <a:ext cx="801300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513" y="3366577"/>
            <a:ext cx="985500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1341475" y="1783650"/>
            <a:ext cx="113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x, h=H(x)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631275" y="3818250"/>
            <a:ext cx="2375999" cy="9875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200">
                <a:latin typeface="Trebuchet MS"/>
                <a:ea typeface="Trebuchet MS"/>
                <a:cs typeface="Trebuchet MS"/>
                <a:sym typeface="Trebuchet MS"/>
              </a:rPr>
              <a:t>DepositB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Either  </a:t>
            </a: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sigA and sigB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Or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sigA and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reveal x where H(x)=h </a:t>
            </a:r>
          </a:p>
        </p:txBody>
      </p:sp>
      <p:cxnSp>
        <p:nvCxnSpPr>
          <p:cNvPr id="274" name="Shape 274"/>
          <p:cNvCxnSpPr/>
          <p:nvPr/>
        </p:nvCxnSpPr>
        <p:spPr>
          <a:xfrm>
            <a:off x="5007275" y="4235850"/>
            <a:ext cx="67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5" name="Shape 275"/>
          <p:cNvSpPr txBox="1"/>
          <p:nvPr/>
        </p:nvSpPr>
        <p:spPr>
          <a:xfrm>
            <a:off x="5679275" y="3818250"/>
            <a:ext cx="2375999" cy="987599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2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RefundB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Timelocked to T+1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Signed by Bob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Signed by Alice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478875" y="1665725"/>
            <a:ext cx="6374399" cy="65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Bob generates </a:t>
            </a:r>
            <a:r>
              <a:rPr b="1" i="1" lang="en" sz="1800">
                <a:latin typeface="Trebuchet MS"/>
                <a:ea typeface="Trebuchet MS"/>
                <a:cs typeface="Trebuchet MS"/>
                <a:sym typeface="Trebuchet MS"/>
              </a:rPr>
              <a:t>DepositB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but doesn’t publish it yet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Bob generates 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RefundB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and gets Alice’s signature on 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Once 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RefundB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is signed, he publishes </a:t>
            </a:r>
            <a:r>
              <a:rPr b="1" i="1" lang="en" sz="1800">
                <a:latin typeface="Trebuchet MS"/>
                <a:ea typeface="Trebuchet MS"/>
                <a:cs typeface="Trebuchet MS"/>
                <a:sym typeface="Trebuchet MS"/>
              </a:rPr>
              <a:t>DepositB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If Alice reveals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before time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T+1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, she can </a:t>
            </a:r>
            <a:r>
              <a:rPr b="1" i="1" lang="en" sz="18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take the 1LTC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If Alice does not reveal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Bob can 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claim his refund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200" y="37019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Atomic cross chain swaps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Step 3: Alice reveals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/>
              <a:t>, both players </a:t>
            </a:r>
            <a:r>
              <a:rPr b="1" i="1" lang="en" sz="2400">
                <a:solidFill>
                  <a:srgbClr val="274E13"/>
                </a:solidFill>
              </a:rPr>
              <a:t>claim their coins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03" y="1715383"/>
            <a:ext cx="967800" cy="120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670512" y="2818475"/>
            <a:ext cx="801300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71987" y="4510150"/>
            <a:ext cx="801300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513" y="3366577"/>
            <a:ext cx="985500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1341475" y="1783650"/>
            <a:ext cx="1137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x, h=H(x)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631275" y="2675250"/>
            <a:ext cx="2375999" cy="9875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200">
                <a:latin typeface="Trebuchet MS"/>
                <a:ea typeface="Trebuchet MS"/>
                <a:cs typeface="Trebuchet MS"/>
                <a:sym typeface="Trebuchet MS"/>
              </a:rPr>
              <a:t>DepositB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Either  </a:t>
            </a: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sigA and sigB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Or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sigA and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reveal x where H(x)=h 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5007275" y="3092850"/>
            <a:ext cx="67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5679275" y="2675250"/>
            <a:ext cx="2375999" cy="987599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2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RefundB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Timelocked to T+1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Signed by Bob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Signed by Alice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174075" y="3723125"/>
            <a:ext cx="6662399" cy="65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If Alice does not reveal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Bob can 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claim his refund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T+1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- If Alice </a:t>
            </a:r>
            <a:r>
              <a:rPr b="1" i="1" lang="en" sz="18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takes the 1LTC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she reveals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before time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T+1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If Bob learns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before time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T+2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he can </a:t>
            </a:r>
            <a:r>
              <a:rPr b="1" i="1" lang="en" sz="18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take the 1BTC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If Alice does not reveal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she can 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claim her refund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</a:t>
            </a:r>
            <a:r>
              <a:rPr b="1" i="1" lang="en" sz="18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T+2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525" y="22408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631275" y="1684650"/>
            <a:ext cx="2375999" cy="9875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200">
                <a:latin typeface="Trebuchet MS"/>
                <a:ea typeface="Trebuchet MS"/>
                <a:cs typeface="Trebuchet MS"/>
                <a:sym typeface="Trebuchet MS"/>
              </a:rPr>
              <a:t>DepositA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Either  </a:t>
            </a: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sigA and sigB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Or     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sigB and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reveal x where H(x)=h </a:t>
            </a:r>
          </a:p>
        </p:txBody>
      </p:sp>
      <p:cxnSp>
        <p:nvCxnSpPr>
          <p:cNvPr id="295" name="Shape 295"/>
          <p:cNvCxnSpPr/>
          <p:nvPr/>
        </p:nvCxnSpPr>
        <p:spPr>
          <a:xfrm>
            <a:off x="5007275" y="2102250"/>
            <a:ext cx="67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6" name="Shape 296"/>
          <p:cNvSpPr txBox="1"/>
          <p:nvPr/>
        </p:nvSpPr>
        <p:spPr>
          <a:xfrm>
            <a:off x="5679275" y="1684650"/>
            <a:ext cx="2375999" cy="987599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2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RefundA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Timelocked to T+2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Signed by Bob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Signed by Alice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473300" y="4359575"/>
            <a:ext cx="6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cxnSp>
        <p:nvCxnSpPr>
          <p:cNvPr id="298" name="Shape 298"/>
          <p:cNvCxnSpPr>
            <a:endCxn id="293" idx="3"/>
          </p:cNvCxnSpPr>
          <p:nvPr/>
        </p:nvCxnSpPr>
        <p:spPr>
          <a:xfrm rot="10800000">
            <a:off x="1735125" y="2545650"/>
            <a:ext cx="1050300" cy="8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99" name="Shape 2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4700" y="3826175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Shape 300"/>
          <p:cNvCxnSpPr/>
          <p:nvPr/>
        </p:nvCxnSpPr>
        <p:spPr>
          <a:xfrm flipH="1">
            <a:off x="1779725" y="2464975"/>
            <a:ext cx="978899" cy="14328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Atomic cross chain swaps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protocol could provide secure, decentralized exchange between Altcoins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has not been seen in the wild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Disadvantages: multiple transactions, DoS risk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Third party exchanges are used instead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so far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Bitcoin and hundreds of Altcoins coexist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400"/>
              <a:t>Compete and interact supportively or destructively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 mining - several Altcoins at once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Even without explicit support from Bitcoin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Hash commits - interdependent transactions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Possible with existing script languages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10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Lifecycle of an Altcoin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Easy part: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Fork an existing codebase, modify to taste  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Announce software on Bitcoin forum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 part: Bootstrapping interest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Stakeholders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Developers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Liquidity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Launching an Altcoin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Bitcoin is not alone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Between 150-500 altcoins launched to date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0" l="910" r="-910" t="0"/>
          <a:stretch/>
        </p:blipFill>
        <p:spPr>
          <a:xfrm>
            <a:off x="384550" y="1820975"/>
            <a:ext cx="8390075" cy="31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1356625" y="2343150"/>
            <a:ext cx="5200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Altcoins launched per month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(genesis block) 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6472725" y="85825"/>
            <a:ext cx="252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Data from mapofcoins.com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1509400" y="4093425"/>
            <a:ext cx="990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Bitcoin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338925" y="3930700"/>
            <a:ext cx="112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Namecoin</a:t>
            </a:r>
          </a:p>
        </p:txBody>
      </p:sp>
      <p:cxnSp>
        <p:nvCxnSpPr>
          <p:cNvPr id="47" name="Shape 47"/>
          <p:cNvCxnSpPr/>
          <p:nvPr/>
        </p:nvCxnSpPr>
        <p:spPr>
          <a:xfrm>
            <a:off x="4259000" y="4422450"/>
            <a:ext cx="96299" cy="182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/>
          <p:nvPr/>
        </p:nvCxnSpPr>
        <p:spPr>
          <a:xfrm flipH="1">
            <a:off x="1644124" y="4451300"/>
            <a:ext cx="96000" cy="15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" name="Shape 49"/>
          <p:cNvSpPr txBox="1"/>
          <p:nvPr/>
        </p:nvSpPr>
        <p:spPr>
          <a:xfrm>
            <a:off x="4720475" y="38071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Litecoin</a:t>
            </a:r>
          </a:p>
        </p:txBody>
      </p:sp>
      <p:cxnSp>
        <p:nvCxnSpPr>
          <p:cNvPr id="50" name="Shape 50"/>
          <p:cNvCxnSpPr/>
          <p:nvPr/>
        </p:nvCxnSpPr>
        <p:spPr>
          <a:xfrm flipH="1">
            <a:off x="5076325" y="4239775"/>
            <a:ext cx="86399" cy="24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" name="Shape 51"/>
          <p:cNvSpPr txBox="1"/>
          <p:nvPr/>
        </p:nvSpPr>
        <p:spPr>
          <a:xfrm>
            <a:off x="5788350" y="38929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Peercoin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x="6114525" y="4307075"/>
            <a:ext cx="0" cy="297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 txBox="1"/>
          <p:nvPr/>
        </p:nvSpPr>
        <p:spPr>
          <a:xfrm>
            <a:off x="7268200" y="2206662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Dogecoin</a:t>
            </a:r>
          </a:p>
        </p:txBody>
      </p:sp>
      <p:cxnSp>
        <p:nvCxnSpPr>
          <p:cNvPr id="54" name="Shape 54"/>
          <p:cNvCxnSpPr/>
          <p:nvPr/>
        </p:nvCxnSpPr>
        <p:spPr>
          <a:xfrm>
            <a:off x="7566225" y="2624625"/>
            <a:ext cx="192299" cy="15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Automated Altcoin Generator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25" y="1063374"/>
            <a:ext cx="3410224" cy="366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250" y="1035374"/>
            <a:ext cx="3540599" cy="40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5490500" y="535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999999"/>
                </a:solidFill>
              </a:rPr>
              <a:t>archive of http://coingen.bluematt.me/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Altcoin infrastructure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Tipbots, faucets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Logos, brand, marketing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Exchanges, payment processors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Developer tools, block explorer, testnet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>
              <a:spcBef>
                <a:spcPts val="0"/>
              </a:spcBef>
            </a:pPr>
            <a:r>
              <a:rPr lang="en"/>
              <a:t>Steering foundation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Allocation / Fundraising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895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Pre-mine: </a:t>
            </a:r>
            <a:r>
              <a:rPr lang="en" sz="2400"/>
              <a:t>founders get a Altcoin stash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Pre-sale: </a:t>
            </a:r>
            <a:r>
              <a:rPr lang="en" sz="2400"/>
              <a:t>founders get a stash of Bitcoin or $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Proof-of-Burn (Unilateral pegging):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Destroy 1 unit of Bitcoin, earn one unit of Altcoin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Ownership of Bitcoin “grandfathered” 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rPr lang="en"/>
              <a:t>Airdrop: </a:t>
            </a:r>
            <a:r>
              <a:rPr lang="en" sz="2400"/>
              <a:t>give coins to members of some group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Auroracoin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00" y="1226515"/>
            <a:ext cx="4863200" cy="367297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>
            <p:ph idx="1" type="body"/>
          </p:nvPr>
        </p:nvSpPr>
        <p:spPr>
          <a:xfrm>
            <a:off x="1870975" y="653625"/>
            <a:ext cx="7243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Launched Jan 24, ‘14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Airdrop: Every Iceland citizen can claim 31.8 AUC, starting Mar 25, ‘14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Population: ~330k     so 10.5M potential giveaway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</a:t>
            </a:r>
            <a:r>
              <a:rPr lang="en" sz="2400"/>
              <a:t>Founder holds keys to 50% (10.5M of 21M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  <a:r>
              <a:rPr lang="en" sz="2400"/>
              <a:t>Result</a:t>
            </a:r>
            <a:r>
              <a:rPr lang="en"/>
              <a:t>: </a:t>
            </a:r>
            <a:r>
              <a:rPr lang="en" sz="2400"/>
              <a:t>3.5M in circulation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              </a:t>
            </a:r>
            <a:r>
              <a:rPr lang="en" sz="2400"/>
              <a:t>Uncertainty in money supply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						Accountability?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Called a Pump-and-Dump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202425" y="4594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March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1690925" y="3559624"/>
            <a:ext cx="248999" cy="7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4" name="Shape 354"/>
          <p:cNvSpPr txBox="1"/>
          <p:nvPr/>
        </p:nvSpPr>
        <p:spPr>
          <a:xfrm>
            <a:off x="1191325" y="3049525"/>
            <a:ext cx="14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Airdrop begins, March 25</a:t>
            </a:r>
          </a:p>
        </p:txBody>
      </p:sp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0"/>
            <a:ext cx="1129025" cy="11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Pump-and-Dump cycle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1. Begin with an altcoin about to launch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or an existing low-value, declining altcoin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2. Attacker buys lots of coins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3. Attacker launches marketing campaign to convince the public that altcoin has grassroots support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4. Attacker sells coins once price rises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rPr lang="en" sz="2500"/>
              <a:t>5. Marketing campaign ends, altcoin declines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Arguments against altcoins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Position: altcoins harm the whole ecosystem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Divided mining power means weak security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Dilution of scarcity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Pump-and-Dump schemes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Arguments for altcoins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Position: Altcoins essential part of ecosystem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Competition leads to better systems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Bitcoin community is too risk averse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Altcoins are a testbed for new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Hedging against uncertainty/failure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Multi headed hydra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“Jubilee” - reset the allocation of wealth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10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4</a:t>
            </a: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Bitcoin-Backed Altcoins, “Side Chains”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Bitcoin-to-Altcoin value transfer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Launch an Altcoin, convince BTC users to join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Options discussed so far are extremes: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“Grandfather”: all BTC holders get 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  <a:r>
              <a:rPr lang="en" sz="2400"/>
              <a:t>no risk taken - Altcoin crashes, nothing changes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Unilateral exchange: burn BTC, get ALT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</a:t>
            </a:r>
            <a:r>
              <a:rPr lang="en" sz="2400"/>
              <a:t>full risk taken - Altcoin crashes, lost your BTC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Bitcoin as a reserve currency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457200" y="10032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Unilateral peg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Bilateral peg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822575" y="1751275"/>
            <a:ext cx="2465099" cy="382799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 BTC    deleted forever!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4941600" y="1763550"/>
            <a:ext cx="2465099" cy="382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 ALT    created</a:t>
            </a:r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700" y="1987200"/>
            <a:ext cx="434924" cy="43492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7244225" y="1986037"/>
            <a:ext cx="434999" cy="434999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/>
              <a:t>A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22575" y="3351475"/>
            <a:ext cx="2465099" cy="382799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 BTC    held in escrow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4941600" y="3363750"/>
            <a:ext cx="2465099" cy="382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 ALT    created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700" y="3587400"/>
            <a:ext cx="434924" cy="434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Shape 398"/>
          <p:cNvCxnSpPr/>
          <p:nvPr/>
        </p:nvCxnSpPr>
        <p:spPr>
          <a:xfrm>
            <a:off x="3563400" y="3555150"/>
            <a:ext cx="13019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9" name="Shape 399"/>
          <p:cNvSpPr/>
          <p:nvPr/>
        </p:nvSpPr>
        <p:spPr>
          <a:xfrm>
            <a:off x="7244225" y="3586237"/>
            <a:ext cx="434999" cy="434999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A</a:t>
            </a:r>
          </a:p>
        </p:txBody>
      </p:sp>
      <p:cxnSp>
        <p:nvCxnSpPr>
          <p:cNvPr id="400" name="Shape 400"/>
          <p:cNvCxnSpPr/>
          <p:nvPr/>
        </p:nvCxnSpPr>
        <p:spPr>
          <a:xfrm>
            <a:off x="3563400" y="1954950"/>
            <a:ext cx="13019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1" name="Shape 401"/>
          <p:cNvSpPr txBox="1"/>
          <p:nvPr/>
        </p:nvSpPr>
        <p:spPr>
          <a:xfrm>
            <a:off x="822575" y="4265875"/>
            <a:ext cx="2465099" cy="382799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 BTC    released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941600" y="4278150"/>
            <a:ext cx="2465099" cy="382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 ALT    destroyed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700" y="4501800"/>
            <a:ext cx="434924" cy="434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Shape 404"/>
          <p:cNvCxnSpPr/>
          <p:nvPr/>
        </p:nvCxnSpPr>
        <p:spPr>
          <a:xfrm>
            <a:off x="3563400" y="4469550"/>
            <a:ext cx="13019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405" name="Shape 405"/>
          <p:cNvSpPr/>
          <p:nvPr/>
        </p:nvSpPr>
        <p:spPr>
          <a:xfrm>
            <a:off x="7244225" y="4500637"/>
            <a:ext cx="434999" cy="434999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A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982200" y="3754175"/>
            <a:ext cx="3848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...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6020800" y="3754175"/>
            <a:ext cx="3848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...</a:t>
            </a:r>
          </a:p>
        </p:txBody>
      </p:sp>
      <p:cxnSp>
        <p:nvCxnSpPr>
          <p:cNvPr id="408" name="Shape 408"/>
          <p:cNvCxnSpPr/>
          <p:nvPr/>
        </p:nvCxnSpPr>
        <p:spPr>
          <a:xfrm>
            <a:off x="3563400" y="2412150"/>
            <a:ext cx="13019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409" name="Shape 409"/>
          <p:cNvCxnSpPr/>
          <p:nvPr/>
        </p:nvCxnSpPr>
        <p:spPr>
          <a:xfrm flipH="1">
            <a:off x="4137799" y="2269200"/>
            <a:ext cx="195900" cy="3392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0" name="Shape 410"/>
          <p:cNvSpPr txBox="1"/>
          <p:nvPr/>
        </p:nvSpPr>
        <p:spPr>
          <a:xfrm>
            <a:off x="4174650" y="2368200"/>
            <a:ext cx="4646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Bitcoin and Litecoin are 99% of total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27578" t="10338"/>
          <a:stretch/>
        </p:blipFill>
        <p:spPr>
          <a:xfrm>
            <a:off x="1143000" y="1803825"/>
            <a:ext cx="3628049" cy="3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14606" l="72847" r="1520" t="8841"/>
          <a:stretch/>
        </p:blipFill>
        <p:spPr>
          <a:xfrm>
            <a:off x="172350" y="1789100"/>
            <a:ext cx="1416549" cy="33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025" y="1306100"/>
            <a:ext cx="3823624" cy="3535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 rot="10800000">
            <a:off x="3922549" y="2123150"/>
            <a:ext cx="2076600" cy="951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" name="Shape 64"/>
          <p:cNvCxnSpPr/>
          <p:nvPr/>
        </p:nvCxnSpPr>
        <p:spPr>
          <a:xfrm flipH="1">
            <a:off x="4095625" y="3151975"/>
            <a:ext cx="1893899" cy="14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/>
        </p:nvSpPr>
        <p:spPr>
          <a:xfrm>
            <a:off x="7312000" y="1548575"/>
            <a:ext cx="3657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Bitcoin (94%)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986237" y="40467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Litecoin (5%)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735800" y="29354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Others (1%)</a:t>
            </a:r>
          </a:p>
        </p:txBody>
      </p:sp>
      <p:cxnSp>
        <p:nvCxnSpPr>
          <p:cNvPr id="68" name="Shape 68"/>
          <p:cNvCxnSpPr/>
          <p:nvPr/>
        </p:nvCxnSpPr>
        <p:spPr>
          <a:xfrm flipH="1" rot="10800000">
            <a:off x="5749175" y="3297499"/>
            <a:ext cx="403799" cy="74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 flipH="1">
            <a:off x="7681599" y="1942025"/>
            <a:ext cx="211500" cy="461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" name="Shape 70"/>
          <p:cNvSpPr txBox="1"/>
          <p:nvPr/>
        </p:nvSpPr>
        <p:spPr>
          <a:xfrm>
            <a:off x="5794750" y="47553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cryptostat.com and bitinfocharts.com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based on Market Cap (price * total)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749050" y="44238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data from Jan 2014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Side chains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Bitcoin transactions that describe Altcoin’s validation rules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11775" y="3052200"/>
            <a:ext cx="3591599" cy="6741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 BTC - Can only spend after presenting evidence that 1 ALT has been deleted</a:t>
            </a:r>
          </a:p>
        </p:txBody>
      </p:sp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625" y="3559600"/>
            <a:ext cx="434924" cy="4349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/>
        </p:nvSpPr>
        <p:spPr>
          <a:xfrm>
            <a:off x="5551200" y="3211350"/>
            <a:ext cx="2465099" cy="382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 ALT    destroyed</a:t>
            </a:r>
          </a:p>
        </p:txBody>
      </p:sp>
      <p:sp>
        <p:nvSpPr>
          <p:cNvPr id="420" name="Shape 420"/>
          <p:cNvSpPr/>
          <p:nvPr/>
        </p:nvSpPr>
        <p:spPr>
          <a:xfrm>
            <a:off x="7853825" y="3433837"/>
            <a:ext cx="434999" cy="434999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A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023350" y="4051725"/>
            <a:ext cx="7265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Naively, to support this transaction, every Bitcoin node must store all of the data for Altcoin</a:t>
            </a:r>
          </a:p>
        </p:txBody>
      </p:sp>
      <p:cxnSp>
        <p:nvCxnSpPr>
          <p:cNvPr id="422" name="Shape 422"/>
          <p:cNvCxnSpPr/>
          <p:nvPr/>
        </p:nvCxnSpPr>
        <p:spPr>
          <a:xfrm>
            <a:off x="4249200" y="3326550"/>
            <a:ext cx="13019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Side chains - Improving efficiency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Only need to support </a:t>
            </a:r>
            <a:r>
              <a:rPr b="1" i="1" lang="en">
                <a:solidFill>
                  <a:srgbClr val="274E13"/>
                </a:solidFill>
              </a:rPr>
              <a:t>SPV</a:t>
            </a:r>
            <a:r>
              <a:rPr lang="en"/>
              <a:t> security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Instead of </a:t>
            </a:r>
            <a:r>
              <a:rPr lang="en">
                <a:solidFill>
                  <a:srgbClr val="990000"/>
                </a:solidFill>
              </a:rPr>
              <a:t>TX is in Longest </a:t>
            </a:r>
            <a:r>
              <a:rPr b="1" i="1" lang="en">
                <a:solidFill>
                  <a:srgbClr val="990000"/>
                </a:solidFill>
              </a:rPr>
              <a:t>Valid</a:t>
            </a:r>
            <a:r>
              <a:rPr lang="en">
                <a:solidFill>
                  <a:srgbClr val="990000"/>
                </a:solidFill>
              </a:rPr>
              <a:t> Blockchain</a:t>
            </a:r>
            <a:r>
              <a:rPr lang="en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</a:t>
            </a:r>
            <a:r>
              <a:rPr lang="en">
                <a:solidFill>
                  <a:srgbClr val="38761D"/>
                </a:solidFill>
              </a:rPr>
              <a:t>TX is in Longest Blockchain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611775" y="3814200"/>
            <a:ext cx="3591599" cy="6741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 BTC - Can only spend after presenting </a:t>
            </a:r>
            <a:r>
              <a:rPr b="1" i="1" lang="en" sz="1800">
                <a:solidFill>
                  <a:srgbClr val="274E13"/>
                </a:solidFill>
              </a:rPr>
              <a:t>evidence</a:t>
            </a:r>
            <a:r>
              <a:rPr lang="en"/>
              <a:t> that 1 ALT has been deleted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625" y="4321600"/>
            <a:ext cx="434924" cy="43492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4672400" y="3783125"/>
            <a:ext cx="38186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274E13"/>
                </a:solidFill>
              </a:rPr>
              <a:t>Only involves checking Block headers</a:t>
            </a:r>
          </a:p>
        </p:txBody>
      </p:sp>
      <p:cxnSp>
        <p:nvCxnSpPr>
          <p:cNvPr id="432" name="Shape 432"/>
          <p:cNvCxnSpPr/>
          <p:nvPr/>
        </p:nvCxnSpPr>
        <p:spPr>
          <a:xfrm>
            <a:off x="4689800" y="3497225"/>
            <a:ext cx="702900" cy="3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3" name="Shape 433"/>
          <p:cNvSpPr txBox="1"/>
          <p:nvPr/>
        </p:nvSpPr>
        <p:spPr>
          <a:xfrm>
            <a:off x="5282000" y="1192325"/>
            <a:ext cx="38186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990000"/>
                </a:solidFill>
              </a:rPr>
              <a:t>Requires validating every transaction</a:t>
            </a:r>
          </a:p>
        </p:txBody>
      </p:sp>
      <p:cxnSp>
        <p:nvCxnSpPr>
          <p:cNvPr id="434" name="Shape 434"/>
          <p:cNvCxnSpPr/>
          <p:nvPr/>
        </p:nvCxnSpPr>
        <p:spPr>
          <a:xfrm flipH="1">
            <a:off x="7567725" y="1534475"/>
            <a:ext cx="249299" cy="872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Goal: compact SPV proofs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an Altcoin has a very fast block rate, checking an SPV proof may still be slow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	O(N) time to check O(N) blocks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Idea:   instead of just a chain, store blocks in a structure supporting probabilistic SPV proof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  O(polylog N) time to check O(N) blocks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Proof-of-Work sample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Suppose we have 4 blocks of difficulty 2</a:t>
            </a:r>
            <a:r>
              <a:rPr baseline="30000" lang="en"/>
              <a:t>-4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Every hash begins with at least 4 zero bit  	</a:t>
            </a:r>
            <a:r>
              <a:rPr lang="en" sz="18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On average, half of the blocks have 5        	</a:t>
            </a:r>
            <a:r>
              <a:rPr lang="en" sz="18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lang="en" sz="1800">
                <a:solidFill>
                  <a:srgbClr val="FFFFFF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One of the blocks would have a 6th         	</a:t>
            </a:r>
            <a:r>
              <a:rPr lang="en" sz="18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lang="en" sz="1800">
                <a:solidFill>
                  <a:srgbClr val="FFFFFF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1800">
                <a:solidFill>
                  <a:srgbClr val="FFFF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47" name="Shape 447"/>
          <p:cNvSpPr/>
          <p:nvPr/>
        </p:nvSpPr>
        <p:spPr>
          <a:xfrm>
            <a:off x="694100" y="42436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chemeClr val="dk1"/>
                </a:solidFill>
              </a:rPr>
              <a:t>1010</a:t>
            </a:r>
          </a:p>
        </p:txBody>
      </p:sp>
      <p:sp>
        <p:nvSpPr>
          <p:cNvPr id="448" name="Shape 448"/>
          <p:cNvSpPr/>
          <p:nvPr/>
        </p:nvSpPr>
        <p:spPr>
          <a:xfrm>
            <a:off x="2714180" y="42436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rgbClr val="FFFFFF"/>
                </a:solidFill>
                <a:highlight>
                  <a:srgbClr val="0000FF"/>
                </a:highlight>
              </a:rPr>
              <a:t>0</a:t>
            </a:r>
            <a:r>
              <a:rPr b="1" lang="en" sz="1800">
                <a:solidFill>
                  <a:srgbClr val="FFFF00"/>
                </a:solidFill>
                <a:highlight>
                  <a:srgbClr val="FF0000"/>
                </a:highlight>
              </a:rPr>
              <a:t>0</a:t>
            </a:r>
            <a:r>
              <a:rPr lang="en" sz="1800">
                <a:solidFill>
                  <a:schemeClr val="dk1"/>
                </a:solidFill>
              </a:rPr>
              <a:t>10</a:t>
            </a:r>
          </a:p>
        </p:txBody>
      </p:sp>
      <p:sp>
        <p:nvSpPr>
          <p:cNvPr id="449" name="Shape 449"/>
          <p:cNvSpPr/>
          <p:nvPr/>
        </p:nvSpPr>
        <p:spPr>
          <a:xfrm>
            <a:off x="4734260" y="42436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chemeClr val="dk1"/>
                </a:solidFill>
              </a:rPr>
              <a:t>1110</a:t>
            </a:r>
          </a:p>
        </p:txBody>
      </p:sp>
      <p:sp>
        <p:nvSpPr>
          <p:cNvPr id="450" name="Shape 450"/>
          <p:cNvSpPr/>
          <p:nvPr/>
        </p:nvSpPr>
        <p:spPr>
          <a:xfrm>
            <a:off x="6754341" y="42436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rgbClr val="FFFFFF"/>
                </a:solidFill>
                <a:highlight>
                  <a:srgbClr val="0000FF"/>
                </a:highlight>
              </a:rPr>
              <a:t>0</a:t>
            </a:r>
            <a:r>
              <a:rPr lang="en" sz="1800">
                <a:solidFill>
                  <a:schemeClr val="dk1"/>
                </a:solidFill>
              </a:rPr>
              <a:t>110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6226650" y="2431600"/>
            <a:ext cx="879900" cy="40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452" name="Shape 452"/>
          <p:cNvCxnSpPr>
            <a:stCxn id="448" idx="1"/>
            <a:endCxn id="447" idx="3"/>
          </p:cNvCxnSpPr>
          <p:nvPr/>
        </p:nvCxnSpPr>
        <p:spPr>
          <a:xfrm rot="10800000">
            <a:off x="1942580" y="4448275"/>
            <a:ext cx="7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3" name="Shape 453"/>
          <p:cNvCxnSpPr>
            <a:stCxn id="449" idx="1"/>
            <a:endCxn id="448" idx="3"/>
          </p:cNvCxnSpPr>
          <p:nvPr/>
        </p:nvCxnSpPr>
        <p:spPr>
          <a:xfrm rot="10800000">
            <a:off x="3962660" y="4448275"/>
            <a:ext cx="7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4" name="Shape 454"/>
          <p:cNvCxnSpPr>
            <a:stCxn id="450" idx="1"/>
            <a:endCxn id="449" idx="3"/>
          </p:cNvCxnSpPr>
          <p:nvPr/>
        </p:nvCxnSpPr>
        <p:spPr>
          <a:xfrm rot="10800000">
            <a:off x="5982741" y="4448275"/>
            <a:ext cx="7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Proof-of-Work sample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Average number of hashes needed to find FOUR hashes with 4 zero bits is 4 * 2</a:t>
            </a:r>
            <a:r>
              <a:rPr baseline="30000" lang="en"/>
              <a:t>4</a:t>
            </a:r>
            <a:r>
              <a:rPr lang="en"/>
              <a:t> = 64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Same as average needed just to find          ONE hash with 6 zero bits.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/>
              <a:t>Idea: Why not just check block with most bits?</a:t>
            </a:r>
          </a:p>
        </p:txBody>
      </p:sp>
      <p:sp>
        <p:nvSpPr>
          <p:cNvPr id="461" name="Shape 461"/>
          <p:cNvSpPr/>
          <p:nvPr/>
        </p:nvSpPr>
        <p:spPr>
          <a:xfrm>
            <a:off x="3132500" y="23386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chemeClr val="dk1"/>
                </a:solidFill>
              </a:rPr>
              <a:t>1010</a:t>
            </a:r>
          </a:p>
        </p:txBody>
      </p:sp>
      <p:sp>
        <p:nvSpPr>
          <p:cNvPr id="462" name="Shape 462"/>
          <p:cNvSpPr/>
          <p:nvPr/>
        </p:nvSpPr>
        <p:spPr>
          <a:xfrm>
            <a:off x="4390580" y="23386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/>
              <a:t>00</a:t>
            </a:r>
            <a:r>
              <a:rPr lang="en" sz="1800">
                <a:solidFill>
                  <a:schemeClr val="dk1"/>
                </a:solidFill>
              </a:rPr>
              <a:t>10</a:t>
            </a:r>
          </a:p>
        </p:txBody>
      </p:sp>
      <p:sp>
        <p:nvSpPr>
          <p:cNvPr id="463" name="Shape 463"/>
          <p:cNvSpPr/>
          <p:nvPr/>
        </p:nvSpPr>
        <p:spPr>
          <a:xfrm>
            <a:off x="5648660" y="23386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chemeClr val="dk1"/>
                </a:solidFill>
              </a:rPr>
              <a:t>1110</a:t>
            </a:r>
          </a:p>
        </p:txBody>
      </p:sp>
      <p:sp>
        <p:nvSpPr>
          <p:cNvPr id="464" name="Shape 464"/>
          <p:cNvSpPr/>
          <p:nvPr/>
        </p:nvSpPr>
        <p:spPr>
          <a:xfrm>
            <a:off x="6906741" y="23386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/>
              <a:t>0</a:t>
            </a:r>
            <a:r>
              <a:rPr lang="en" sz="1800">
                <a:solidFill>
                  <a:schemeClr val="dk1"/>
                </a:solidFill>
              </a:rPr>
              <a:t>110</a:t>
            </a:r>
          </a:p>
        </p:txBody>
      </p:sp>
      <p:sp>
        <p:nvSpPr>
          <p:cNvPr id="465" name="Shape 465"/>
          <p:cNvSpPr/>
          <p:nvPr/>
        </p:nvSpPr>
        <p:spPr>
          <a:xfrm>
            <a:off x="6981380" y="33292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rgbClr val="FFFFFF"/>
                </a:solidFill>
                <a:highlight>
                  <a:srgbClr val="0000FF"/>
                </a:highlight>
              </a:rPr>
              <a:t>0</a:t>
            </a:r>
            <a:r>
              <a:rPr b="1" lang="en" sz="1800">
                <a:solidFill>
                  <a:srgbClr val="FFFF00"/>
                </a:solidFill>
                <a:highlight>
                  <a:srgbClr val="FF0000"/>
                </a:highlight>
              </a:rPr>
              <a:t>0</a:t>
            </a:r>
            <a:r>
              <a:rPr lang="en" sz="1800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Proof-of-Work sample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Suppose an attacker only computes 32 hashes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Probability of finding FOUR 4-hashes is 14%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Probability of finding ONE 6-hash is 40%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Lesson: more samples, more precise estimates</a:t>
            </a:r>
          </a:p>
        </p:txBody>
      </p:sp>
      <p:sp>
        <p:nvSpPr>
          <p:cNvPr id="472" name="Shape 472"/>
          <p:cNvSpPr/>
          <p:nvPr/>
        </p:nvSpPr>
        <p:spPr>
          <a:xfrm>
            <a:off x="3284900" y="24148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chemeClr val="dk1"/>
                </a:solidFill>
              </a:rPr>
              <a:t>1010</a:t>
            </a:r>
          </a:p>
        </p:txBody>
      </p:sp>
      <p:sp>
        <p:nvSpPr>
          <p:cNvPr id="473" name="Shape 473"/>
          <p:cNvSpPr/>
          <p:nvPr/>
        </p:nvSpPr>
        <p:spPr>
          <a:xfrm>
            <a:off x="4542980" y="24148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/>
              <a:t>00</a:t>
            </a:r>
            <a:r>
              <a:rPr lang="en" sz="1800">
                <a:solidFill>
                  <a:schemeClr val="dk1"/>
                </a:solidFill>
              </a:rPr>
              <a:t>10</a:t>
            </a:r>
          </a:p>
        </p:txBody>
      </p:sp>
      <p:sp>
        <p:nvSpPr>
          <p:cNvPr id="474" name="Shape 474"/>
          <p:cNvSpPr/>
          <p:nvPr/>
        </p:nvSpPr>
        <p:spPr>
          <a:xfrm>
            <a:off x="5801060" y="24148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chemeClr val="dk1"/>
                </a:solidFill>
              </a:rPr>
              <a:t>1110</a:t>
            </a:r>
          </a:p>
        </p:txBody>
      </p:sp>
      <p:sp>
        <p:nvSpPr>
          <p:cNvPr id="475" name="Shape 475"/>
          <p:cNvSpPr/>
          <p:nvPr/>
        </p:nvSpPr>
        <p:spPr>
          <a:xfrm>
            <a:off x="7059141" y="24148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/>
              <a:t>0</a:t>
            </a:r>
            <a:r>
              <a:rPr lang="en" sz="1800">
                <a:solidFill>
                  <a:schemeClr val="dk1"/>
                </a:solidFill>
              </a:rPr>
              <a:t>110</a:t>
            </a:r>
          </a:p>
        </p:txBody>
      </p:sp>
      <p:sp>
        <p:nvSpPr>
          <p:cNvPr id="476" name="Shape 476"/>
          <p:cNvSpPr/>
          <p:nvPr/>
        </p:nvSpPr>
        <p:spPr>
          <a:xfrm>
            <a:off x="7057580" y="3710275"/>
            <a:ext cx="1248600" cy="40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00FF00"/>
                </a:highlight>
              </a:rPr>
              <a:t>0000</a:t>
            </a:r>
            <a:r>
              <a:rPr lang="en" sz="1800">
                <a:solidFill>
                  <a:srgbClr val="FFFFFF"/>
                </a:solidFill>
                <a:highlight>
                  <a:srgbClr val="0000FF"/>
                </a:highlight>
              </a:rPr>
              <a:t>0</a:t>
            </a:r>
            <a:r>
              <a:rPr b="1" lang="en" sz="1800">
                <a:solidFill>
                  <a:srgbClr val="FFFF00"/>
                </a:solidFill>
                <a:highlight>
                  <a:srgbClr val="FF0000"/>
                </a:highlight>
              </a:rPr>
              <a:t>0</a:t>
            </a:r>
            <a:r>
              <a:rPr lang="en" sz="1800">
                <a:solidFill>
                  <a:schemeClr val="dk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Proof-of-Work skiplist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data structure for 1/4 samples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sz="2400"/>
              <a:t>Every block points to prev AND to the most recent </a:t>
            </a:r>
            <a:r>
              <a:rPr lang="en" sz="2400">
                <a:solidFill>
                  <a:srgbClr val="FFFF00"/>
                </a:solidFill>
                <a:highlight>
                  <a:srgbClr val="FF0000"/>
                </a:highlight>
              </a:rPr>
              <a:t>6+</a:t>
            </a:r>
            <a:r>
              <a:rPr lang="en"/>
              <a:t> </a:t>
            </a:r>
          </a:p>
        </p:txBody>
      </p:sp>
      <p:sp>
        <p:nvSpPr>
          <p:cNvPr id="483" name="Shape 483"/>
          <p:cNvSpPr/>
          <p:nvPr/>
        </p:nvSpPr>
        <p:spPr>
          <a:xfrm>
            <a:off x="922700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4</a:t>
            </a:r>
          </a:p>
        </p:txBody>
      </p:sp>
      <p:sp>
        <p:nvSpPr>
          <p:cNvPr id="484" name="Shape 484"/>
          <p:cNvSpPr/>
          <p:nvPr/>
        </p:nvSpPr>
        <p:spPr>
          <a:xfrm>
            <a:off x="1390059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5</a:t>
            </a:r>
          </a:p>
        </p:txBody>
      </p:sp>
      <p:sp>
        <p:nvSpPr>
          <p:cNvPr id="485" name="Shape 485"/>
          <p:cNvSpPr/>
          <p:nvPr/>
        </p:nvSpPr>
        <p:spPr>
          <a:xfrm>
            <a:off x="1857419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5</a:t>
            </a:r>
          </a:p>
        </p:txBody>
      </p:sp>
      <p:sp>
        <p:nvSpPr>
          <p:cNvPr id="486" name="Shape 486"/>
          <p:cNvSpPr/>
          <p:nvPr/>
        </p:nvSpPr>
        <p:spPr>
          <a:xfrm>
            <a:off x="2324780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4</a:t>
            </a:r>
          </a:p>
        </p:txBody>
      </p:sp>
      <p:sp>
        <p:nvSpPr>
          <p:cNvPr id="487" name="Shape 487"/>
          <p:cNvSpPr/>
          <p:nvPr/>
        </p:nvSpPr>
        <p:spPr>
          <a:xfrm>
            <a:off x="2792140" y="3481675"/>
            <a:ext cx="403199" cy="3653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highlight>
                  <a:srgbClr val="FF0000"/>
                </a:highlight>
              </a:rPr>
              <a:t>6</a:t>
            </a:r>
          </a:p>
        </p:txBody>
      </p:sp>
      <p:sp>
        <p:nvSpPr>
          <p:cNvPr id="488" name="Shape 488"/>
          <p:cNvSpPr/>
          <p:nvPr/>
        </p:nvSpPr>
        <p:spPr>
          <a:xfrm>
            <a:off x="3259500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4</a:t>
            </a:r>
          </a:p>
        </p:txBody>
      </p:sp>
      <p:sp>
        <p:nvSpPr>
          <p:cNvPr id="489" name="Shape 489"/>
          <p:cNvSpPr/>
          <p:nvPr/>
        </p:nvSpPr>
        <p:spPr>
          <a:xfrm>
            <a:off x="3726860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5</a:t>
            </a:r>
          </a:p>
        </p:txBody>
      </p:sp>
      <p:sp>
        <p:nvSpPr>
          <p:cNvPr id="490" name="Shape 490"/>
          <p:cNvSpPr/>
          <p:nvPr/>
        </p:nvSpPr>
        <p:spPr>
          <a:xfrm>
            <a:off x="4194219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4</a:t>
            </a:r>
          </a:p>
        </p:txBody>
      </p:sp>
      <p:sp>
        <p:nvSpPr>
          <p:cNvPr id="491" name="Shape 491"/>
          <p:cNvSpPr/>
          <p:nvPr/>
        </p:nvSpPr>
        <p:spPr>
          <a:xfrm>
            <a:off x="4661580" y="3481675"/>
            <a:ext cx="403199" cy="3653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highlight>
                  <a:srgbClr val="FF0000"/>
                </a:highlight>
              </a:rPr>
              <a:t>6</a:t>
            </a:r>
          </a:p>
        </p:txBody>
      </p:sp>
      <p:sp>
        <p:nvSpPr>
          <p:cNvPr id="492" name="Shape 492"/>
          <p:cNvSpPr/>
          <p:nvPr/>
        </p:nvSpPr>
        <p:spPr>
          <a:xfrm>
            <a:off x="5128939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4</a:t>
            </a:r>
          </a:p>
        </p:txBody>
      </p:sp>
      <p:sp>
        <p:nvSpPr>
          <p:cNvPr id="493" name="Shape 493"/>
          <p:cNvSpPr/>
          <p:nvPr/>
        </p:nvSpPr>
        <p:spPr>
          <a:xfrm>
            <a:off x="5596300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5</a:t>
            </a:r>
          </a:p>
        </p:txBody>
      </p:sp>
      <p:sp>
        <p:nvSpPr>
          <p:cNvPr id="494" name="Shape 494"/>
          <p:cNvSpPr/>
          <p:nvPr/>
        </p:nvSpPr>
        <p:spPr>
          <a:xfrm>
            <a:off x="6063660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4</a:t>
            </a:r>
          </a:p>
        </p:txBody>
      </p:sp>
      <p:sp>
        <p:nvSpPr>
          <p:cNvPr id="495" name="Shape 495"/>
          <p:cNvSpPr/>
          <p:nvPr/>
        </p:nvSpPr>
        <p:spPr>
          <a:xfrm>
            <a:off x="6531019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4</a:t>
            </a:r>
          </a:p>
        </p:txBody>
      </p:sp>
      <p:sp>
        <p:nvSpPr>
          <p:cNvPr id="496" name="Shape 496"/>
          <p:cNvSpPr/>
          <p:nvPr/>
        </p:nvSpPr>
        <p:spPr>
          <a:xfrm>
            <a:off x="6998379" y="3481675"/>
            <a:ext cx="403199" cy="3653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highlight>
                  <a:srgbClr val="FF0000"/>
                </a:highlight>
              </a:rPr>
              <a:t>7</a:t>
            </a:r>
          </a:p>
        </p:txBody>
      </p:sp>
      <p:sp>
        <p:nvSpPr>
          <p:cNvPr id="497" name="Shape 497"/>
          <p:cNvSpPr/>
          <p:nvPr/>
        </p:nvSpPr>
        <p:spPr>
          <a:xfrm>
            <a:off x="7465739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4</a:t>
            </a:r>
          </a:p>
        </p:txBody>
      </p:sp>
      <p:sp>
        <p:nvSpPr>
          <p:cNvPr id="498" name="Shape 498"/>
          <p:cNvSpPr/>
          <p:nvPr/>
        </p:nvSpPr>
        <p:spPr>
          <a:xfrm>
            <a:off x="7933100" y="3481675"/>
            <a:ext cx="403199" cy="365399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4</a:t>
            </a:r>
          </a:p>
        </p:txBody>
      </p:sp>
      <p:sp>
        <p:nvSpPr>
          <p:cNvPr id="499" name="Shape 499"/>
          <p:cNvSpPr/>
          <p:nvPr/>
        </p:nvSpPr>
        <p:spPr>
          <a:xfrm>
            <a:off x="7234725" y="3258612"/>
            <a:ext cx="507225" cy="232500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0" name="Shape 500"/>
          <p:cNvSpPr/>
          <p:nvPr/>
        </p:nvSpPr>
        <p:spPr>
          <a:xfrm>
            <a:off x="7234725" y="3125732"/>
            <a:ext cx="872071" cy="365396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1" name="Shape 501"/>
          <p:cNvSpPr/>
          <p:nvPr/>
        </p:nvSpPr>
        <p:spPr>
          <a:xfrm>
            <a:off x="4948725" y="3125732"/>
            <a:ext cx="872071" cy="365396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2" name="Shape 502"/>
          <p:cNvSpPr/>
          <p:nvPr/>
        </p:nvSpPr>
        <p:spPr>
          <a:xfrm>
            <a:off x="4948725" y="3258612"/>
            <a:ext cx="507225" cy="232500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3" name="Shape 503"/>
          <p:cNvSpPr/>
          <p:nvPr/>
        </p:nvSpPr>
        <p:spPr>
          <a:xfrm>
            <a:off x="4948725" y="3049524"/>
            <a:ext cx="1255736" cy="441610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4" name="Shape 504"/>
          <p:cNvSpPr/>
          <p:nvPr/>
        </p:nvSpPr>
        <p:spPr>
          <a:xfrm>
            <a:off x="4948725" y="2948272"/>
            <a:ext cx="1702957" cy="542841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5" name="Shape 505"/>
          <p:cNvSpPr/>
          <p:nvPr/>
        </p:nvSpPr>
        <p:spPr>
          <a:xfrm>
            <a:off x="4948725" y="2885976"/>
            <a:ext cx="2141301" cy="605150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6" name="Shape 506"/>
          <p:cNvSpPr/>
          <p:nvPr/>
        </p:nvSpPr>
        <p:spPr>
          <a:xfrm>
            <a:off x="3119925" y="3125732"/>
            <a:ext cx="872071" cy="365396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7" name="Shape 507"/>
          <p:cNvSpPr/>
          <p:nvPr/>
        </p:nvSpPr>
        <p:spPr>
          <a:xfrm>
            <a:off x="3119925" y="3258612"/>
            <a:ext cx="507225" cy="232500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8" name="Shape 508"/>
          <p:cNvSpPr/>
          <p:nvPr/>
        </p:nvSpPr>
        <p:spPr>
          <a:xfrm>
            <a:off x="3119925" y="3049524"/>
            <a:ext cx="1255736" cy="441610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9" name="Shape 509"/>
          <p:cNvSpPr/>
          <p:nvPr/>
        </p:nvSpPr>
        <p:spPr>
          <a:xfrm>
            <a:off x="3119925" y="2948272"/>
            <a:ext cx="1702957" cy="542841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10" name="Shape 510"/>
          <p:cNvSpPr/>
          <p:nvPr/>
        </p:nvSpPr>
        <p:spPr>
          <a:xfrm>
            <a:off x="757725" y="3125732"/>
            <a:ext cx="872071" cy="365396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11" name="Shape 511"/>
          <p:cNvSpPr/>
          <p:nvPr/>
        </p:nvSpPr>
        <p:spPr>
          <a:xfrm>
            <a:off x="757725" y="3258612"/>
            <a:ext cx="507225" cy="232500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12" name="Shape 512"/>
          <p:cNvSpPr/>
          <p:nvPr/>
        </p:nvSpPr>
        <p:spPr>
          <a:xfrm>
            <a:off x="757725" y="3049524"/>
            <a:ext cx="1255736" cy="441610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13" name="Shape 513"/>
          <p:cNvSpPr/>
          <p:nvPr/>
        </p:nvSpPr>
        <p:spPr>
          <a:xfrm>
            <a:off x="757725" y="2948272"/>
            <a:ext cx="1702957" cy="542841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14" name="Shape 514"/>
          <p:cNvSpPr/>
          <p:nvPr/>
        </p:nvSpPr>
        <p:spPr>
          <a:xfrm>
            <a:off x="757725" y="2885976"/>
            <a:ext cx="2141301" cy="605150"/>
          </a:xfrm>
          <a:custGeom>
            <a:pathLst>
              <a:path extrusionOk="0" h="9300" w="20289">
                <a:moveTo>
                  <a:pt x="20289" y="9300"/>
                </a:moveTo>
                <a:cubicBezTo>
                  <a:pt x="18509" y="7757"/>
                  <a:pt x="12991" y="223"/>
                  <a:pt x="9610" y="45"/>
                </a:cubicBezTo>
                <a:cubicBezTo>
                  <a:pt x="6228" y="-133"/>
                  <a:pt x="1601" y="6867"/>
                  <a:pt x="0" y="823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15" name="Shape 515"/>
          <p:cNvSpPr txBox="1"/>
          <p:nvPr/>
        </p:nvSpPr>
        <p:spPr>
          <a:xfrm>
            <a:off x="676300" y="3943800"/>
            <a:ext cx="7964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checking a compact SPV proof, follow the red arrows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525025" y="3445475"/>
            <a:ext cx="3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676300" y="4477200"/>
            <a:ext cx="7964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… this can be generalized to an ordinary skip list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Side Chains - Conclusion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Altcoins that hold Bitcoin in reserve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Could smooth Altcoin launch risks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Requires changes to Bitcoin for support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Like other Altcoins, could be merge mined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2400"/>
              <a:t>… or avoid merge mining with an alternate puzzle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457200" y="895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Bitcoin and hundreds of Altcoins coexist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400"/>
              <a:t>Compete and interact, supportively or destructively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Atomic swaps, merge mining supported today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More interactions may be supported in the future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Questions: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Will Altcoins consolidate or diversify further?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Will Bitcoin be overtaken by an Altcoin?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Embrace interaction with Altcoins or avoid them?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subTitle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In the next lecture...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Altcoin genealogy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31266" l="17181" r="12027" t="32360"/>
          <a:stretch/>
        </p:blipFill>
        <p:spPr>
          <a:xfrm>
            <a:off x="35649" y="1255400"/>
            <a:ext cx="8916699" cy="34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010525" y="2398300"/>
            <a:ext cx="89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B45F06"/>
                </a:solidFill>
              </a:rPr>
              <a:t>Bitcoin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612175" y="2256600"/>
            <a:ext cx="89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45F06"/>
                </a:solidFill>
              </a:rPr>
              <a:t>Litecoin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083650" y="3433900"/>
            <a:ext cx="1106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45F06"/>
                </a:solidFill>
              </a:rPr>
              <a:t>Tenebrix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991775" y="3433900"/>
            <a:ext cx="1106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45F06"/>
                </a:solidFill>
              </a:rPr>
              <a:t>Peercoin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41075" y="4686300"/>
            <a:ext cx="2867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Graphic from mapofcoins.com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Lecture 11: The future of Bitcoin?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Bitcoin lead to a decentralized society?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Autonomous agents, smart property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of altcoins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0259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Better (or different) security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Mining puzzle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Contract/platform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parameters and monetary policy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inflation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 block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Community or common interest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Namecoin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altcoin (launched in April 2011)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Feature: Domain Name Registration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</a:t>
            </a:r>
            <a:r>
              <a:rPr b="1" i="1" lang="en"/>
              <a:t>     http://example.bit/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New name costs 0.01 NMC  (about 1 cent US)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No renewal fee: must “ping” every 6 months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Names (and subdomains) can be transferred/sold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Can be “merge-mined” with Bitcoin - defined later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575" y="152400"/>
            <a:ext cx="1648149" cy="16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Litecoin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175" y="578975"/>
            <a:ext cx="1606974" cy="16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Litecoin launched in Sep. 2011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Memory-hard mining puzzle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Intended to be GPU-resistant,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Bitcoin mining was GPU-based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FPGA, ASICs, arrived but later than BTC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2nd most popular, 1st most widely forked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 rate is 4x faster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Peercoin (aka PPCoin)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Launched August 2012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Hybrid mining: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Proof-of-Stake algorithm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mine by spending “stake”	which accumulates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Proof-of-Work can earn mining rewards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 but aren’t counted for choosing the main chain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uses regularly published “checkpoints”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acts as a safeguard, planned to remove in future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975" y="105950"/>
            <a:ext cx="1669024" cy="166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