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/>
            </a:lvl1pPr>
            <a:lvl2pPr indent="0" lvl="1" marL="457200" marR="0" rtl="0" algn="l">
              <a:spcBef>
                <a:spcPts val="0"/>
              </a:spcBef>
              <a:buChar char="○"/>
              <a:defRPr/>
            </a:lvl2pPr>
            <a:lvl3pPr indent="0" lvl="2" marL="914400" marR="0" rtl="0" algn="l">
              <a:spcBef>
                <a:spcPts val="0"/>
              </a:spcBef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1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/>
            </a:lvl2pPr>
            <a:lvl3pPr indent="0" lvl="2" marL="0" marR="0" rtl="0" algn="ctr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3pPr>
            <a:lvl4pPr indent="0" lvl="3" marL="0" marR="0" rtl="0" algn="ctr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4pPr>
            <a:lvl5pPr indent="0" lvl="4" marL="0" marR="0" rtl="0" algn="ctr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5pPr>
            <a:lvl6pPr indent="0" lvl="5" marL="0" marR="0" rtl="0" algn="ctr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6pPr>
            <a:lvl7pPr indent="0" lvl="6" marL="0" marR="0" rtl="0" algn="ctr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7pPr>
            <a:lvl8pPr indent="0" lvl="7" marL="0" marR="0" rtl="0" algn="ctr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8pPr>
            <a:lvl9pPr indent="0" lvl="8" marL="0" marR="0" rtl="0" algn="ctr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840052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8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Font typeface="Trebuchet MS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/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●"/>
              <a:defRPr/>
            </a:lvl1pPr>
            <a:lvl2pPr indent="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○"/>
              <a:defRPr/>
            </a:lvl2pPr>
            <a:lvl3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■"/>
              <a:defRPr/>
            </a:lvl3pPr>
            <a:lvl4pPr indent="0" lvl="3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●"/>
              <a:defRPr/>
            </a:lvl4pPr>
            <a:lvl5pPr indent="0" lvl="4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○"/>
              <a:defRPr/>
            </a:lvl5pPr>
            <a:lvl6pPr indent="0" lvl="5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■"/>
              <a:defRPr/>
            </a:lvl6pPr>
            <a:lvl7pPr indent="0" lvl="6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●"/>
              <a:defRPr/>
            </a:lvl7pPr>
            <a:lvl8pPr indent="0" lvl="7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○"/>
              <a:defRPr/>
            </a:lvl8pPr>
            <a:lvl9pPr indent="0" lvl="8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■"/>
              <a:defRPr/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9124900" y="-2575"/>
            <a:ext cx="95400" cy="51434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9029500" y="0"/>
            <a:ext cx="954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1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11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2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future of Bitcoin?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subTitle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11.2: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Routes to block chain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Route 1: Directly on Bitcoin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easy to deploy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Disadvantages: </a:t>
            </a:r>
            <a:b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limited representation and atomicity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crowd funding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4876799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Single Tx with arbitrary number</a:t>
            </a:r>
            <a:b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 inputs and 1 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Spendable only if </a:t>
            </a:r>
            <a:b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Σ(inputs) ≥ 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funder signs only her own input and the output</a:t>
            </a:r>
          </a:p>
        </p:txBody>
      </p:sp>
      <p:sp>
        <p:nvSpPr>
          <p:cNvPr id="163" name="Shape 163"/>
          <p:cNvSpPr/>
          <p:nvPr/>
        </p:nvSpPr>
        <p:spPr>
          <a:xfrm>
            <a:off x="6813960" y="1428750"/>
            <a:ext cx="1146272" cy="2730593"/>
          </a:xfrm>
          <a:prstGeom prst="rect">
            <a:avLst/>
          </a:prstGeom>
          <a:noFill/>
          <a:ln cap="flat" cmpd="sng" w="2540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Shape 164"/>
          <p:cNvCxnSpPr/>
          <p:nvPr/>
        </p:nvCxnSpPr>
        <p:spPr>
          <a:xfrm flipH="1" rot="10800000">
            <a:off x="7655435" y="2794047"/>
            <a:ext cx="453927" cy="0"/>
          </a:xfrm>
          <a:prstGeom prst="straightConnector1">
            <a:avLst/>
          </a:prstGeom>
          <a:noFill/>
          <a:ln cap="flat" cmpd="sng" w="1905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/>
          <p:nvPr/>
        </p:nvCxnSpPr>
        <p:spPr>
          <a:xfrm flipH="1" rot="10800000">
            <a:off x="6629400" y="1788200"/>
            <a:ext cx="453927" cy="0"/>
          </a:xfrm>
          <a:prstGeom prst="straightConnector1">
            <a:avLst/>
          </a:prstGeom>
          <a:noFill/>
          <a:ln cap="flat" cmpd="sng" w="1905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Shape 166"/>
          <p:cNvCxnSpPr/>
          <p:nvPr/>
        </p:nvCxnSpPr>
        <p:spPr>
          <a:xfrm flipH="1" rot="10800000">
            <a:off x="6629400" y="2635343"/>
            <a:ext cx="453927" cy="0"/>
          </a:xfrm>
          <a:prstGeom prst="straightConnector1">
            <a:avLst/>
          </a:prstGeom>
          <a:noFill/>
          <a:ln cap="flat" cmpd="sng" w="1905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Shape 167"/>
          <p:cNvCxnSpPr/>
          <p:nvPr/>
        </p:nvCxnSpPr>
        <p:spPr>
          <a:xfrm flipH="1" rot="10800000">
            <a:off x="6640296" y="3927288"/>
            <a:ext cx="453927" cy="0"/>
          </a:xfrm>
          <a:prstGeom prst="straightConnector1">
            <a:avLst/>
          </a:prstGeom>
          <a:noFill/>
          <a:ln cap="flat" cmpd="sng" w="1905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Shape 168"/>
          <p:cNvSpPr/>
          <p:nvPr/>
        </p:nvSpPr>
        <p:spPr>
          <a:xfrm>
            <a:off x="6313967" y="2495550"/>
            <a:ext cx="2525232" cy="533399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6261362" y="3068785"/>
            <a:ext cx="59663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…  </a:t>
            </a:r>
          </a:p>
        </p:txBody>
      </p:sp>
      <p:pic>
        <p:nvPicPr>
          <p:cNvPr descr="User 1 by cyberscooty - "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832" y="2248035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2 by cyberscooty - " id="171" name="Shape 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5562" y="3571755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3 by cyberscooty - User #3 - special remix for a demand" id="172" name="Shape 1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5832" y="1407887"/>
            <a:ext cx="562140" cy="69831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8115925" y="2593992"/>
            <a:ext cx="723275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1000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310082" y="1588146"/>
            <a:ext cx="31931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313967" y="2421506"/>
            <a:ext cx="31931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302823" y="3727232"/>
            <a:ext cx="31931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pay for proof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8381999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 knows </a:t>
            </a:r>
            <a:r>
              <a:rPr b="0" i="1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such that </a:t>
            </a:r>
            <a:r>
              <a:rPr b="0" i="1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H(x) = c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Bob would like to pay Alice in exchange for </a:t>
            </a:r>
            <a:r>
              <a:rPr b="0" i="1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Bob’s Payment should be atomically coupled with Alice’s publication of </a:t>
            </a:r>
            <a:r>
              <a:rPr b="0" i="1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on block chain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Possible but unwieldy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b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Route 2: Embedding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Recall: Colored coins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 to representation of car ownership, but relies on entire history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Recall: Mastercoin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Route 2: Embedding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Complex representations possible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Security of Bitcoin block chain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Limited scripting and atomicity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Results in unwanted Tx’s in block chain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Route 3: Side chains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merge-mined, 1-1 pegged Bitcoin testbed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Avoids polluting the block chain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Requires Bitcoin modifications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Route 4: Altcoins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Ethereum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 framework for ledger-based consensus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Turing-complete scripts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for miner computation using “gas”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Which approach to use?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Conceptually, any of the four can implement smart property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Differences in power and flexibility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Practical differences, e.g: SPV feasibility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Back to the car sale example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about a dispute?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Recall: 2-out-of-3 escrow</a:t>
            </a:r>
          </a:p>
        </p:txBody>
      </p:sp>
      <p:sp>
        <p:nvSpPr>
          <p:cNvPr id="219" name="Shape 219"/>
          <p:cNvSpPr/>
          <p:nvPr/>
        </p:nvSpPr>
        <p:spPr>
          <a:xfrm>
            <a:off x="2851560" y="3071766"/>
            <a:ext cx="1146272" cy="1685060"/>
          </a:xfrm>
          <a:prstGeom prst="rect">
            <a:avLst/>
          </a:prstGeom>
          <a:noFill/>
          <a:ln cap="flat" cmpd="sng" w="2540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en.bitcoin.it/w/images/en/2/29/BC_Logo_.png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127" y="3486150"/>
            <a:ext cx="7620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Shape 221"/>
          <p:cNvCxnSpPr/>
          <p:nvPr/>
        </p:nvCxnSpPr>
        <p:spPr>
          <a:xfrm flipH="1" rot="10800000">
            <a:off x="3693035" y="3871049"/>
            <a:ext cx="453927" cy="0"/>
          </a:xfrm>
          <a:prstGeom prst="straightConnector1">
            <a:avLst/>
          </a:prstGeom>
          <a:noFill/>
          <a:ln cap="flat" cmpd="sng" w="1905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Shape 222"/>
          <p:cNvCxnSpPr/>
          <p:nvPr/>
        </p:nvCxnSpPr>
        <p:spPr>
          <a:xfrm flipH="1" rot="10800000">
            <a:off x="2667000" y="3867593"/>
            <a:ext cx="453927" cy="0"/>
          </a:xfrm>
          <a:prstGeom prst="straightConnector1">
            <a:avLst/>
          </a:prstGeom>
          <a:noFill/>
          <a:ln cap="flat" cmpd="sng" w="1905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http://static.freepik.com/free-photo/pink-lockbox_17-903081312.jpg" id="223" name="Shape 2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269774" y="3507330"/>
            <a:ext cx="762411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5147389" y="3562350"/>
            <a:ext cx="18630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2-out-of-3: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Alice, Bob, Judy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685800" y="1583341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 everything!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Comparison to legal remedy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Advantage(?):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Alice and Bob have </a:t>
            </a:r>
            <a:r>
              <a:rPr b="0" i="0" lang="en" sz="30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freedom to choose</a:t>
            </a: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mediator Judy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➔ competition between intermediaries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Funds </a:t>
            </a:r>
            <a:r>
              <a:rPr b="0" i="0" lang="en" sz="30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tied up</a:t>
            </a: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during mediation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Competing intermediaries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Recall: decentralized prediction market achieved by allowing anyone to start a market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Levels of (de)centralization</a:t>
            </a:r>
          </a:p>
        </p:txBody>
      </p:sp>
      <p:grpSp>
        <p:nvGrpSpPr>
          <p:cNvPr id="242" name="Shape 242"/>
          <p:cNvGrpSpPr/>
          <p:nvPr/>
        </p:nvGrpSpPr>
        <p:grpSpPr>
          <a:xfrm>
            <a:off x="461318" y="1200150"/>
            <a:ext cx="8221363" cy="3725679"/>
            <a:chOff x="4118" y="0"/>
            <a:chExt cx="8221363" cy="3725679"/>
          </a:xfrm>
        </p:grpSpPr>
        <p:sp>
          <p:nvSpPr>
            <p:cNvPr id="243" name="Shape 243"/>
            <p:cNvSpPr/>
            <p:nvPr/>
          </p:nvSpPr>
          <p:spPr>
            <a:xfrm>
              <a:off x="617218" y="0"/>
              <a:ext cx="6995160" cy="372567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7E5F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118" y="1117704"/>
              <a:ext cx="1981050" cy="149027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76866" y="1190453"/>
              <a:ext cx="1835552" cy="134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 mandatory intermediary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2084222" y="1117704"/>
              <a:ext cx="1981050" cy="149027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2156971" y="1190453"/>
              <a:ext cx="1835552" cy="134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Multiple competing intermediaries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4164326" y="1117704"/>
              <a:ext cx="1981050" cy="149027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4237075" y="1190453"/>
              <a:ext cx="1835552" cy="134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“Threshold” of intermediaries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6244430" y="1117704"/>
              <a:ext cx="1981050" cy="149027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6317178" y="1190453"/>
              <a:ext cx="1835552" cy="134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intermediary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Improving security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200150"/>
            <a:ext cx="84582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Reputation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Escrow &amp; dispute mediation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Atomic exchange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Trusted hardware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Limitations due to lack of real-world enforcement: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no debt or punitive measures</a:t>
            </a:r>
          </a:p>
        </p:txBody>
      </p:sp>
      <p:sp>
        <p:nvSpPr>
          <p:cNvPr id="258" name="Shape 258"/>
          <p:cNvSpPr/>
          <p:nvPr/>
        </p:nvSpPr>
        <p:spPr>
          <a:xfrm>
            <a:off x="5486400" y="1788483"/>
            <a:ext cx="304799" cy="76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814235" y="1932947"/>
            <a:ext cx="170912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Seen so far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Security: vocabulary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sng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Trust minimization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Lack of trust is (unfortunate) starting point, </a:t>
            </a:r>
            <a:b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 a goal!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generic decentralization template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being decentralized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 of block chain integration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Level of decentralization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security is achieved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205597" y="3486150"/>
            <a:ext cx="8542722" cy="1015662"/>
          </a:xfrm>
          <a:prstGeom prst="rect">
            <a:avLst/>
          </a:prstGeom>
          <a:solidFill>
            <a:srgbClr val="EFD7AE"/>
          </a:solidFill>
          <a:ln cap="flat" cmpd="sng" w="19050">
            <a:solidFill>
              <a:srgbClr val="E7C58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Allows succinctly representing almost any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proposal for block chain based decentralization</a:t>
            </a:r>
          </a:p>
        </p:txBody>
      </p:sp>
      <p:sp>
        <p:nvSpPr>
          <p:cNvPr id="273" name="Shape 273"/>
          <p:cNvSpPr/>
          <p:nvPr/>
        </p:nvSpPr>
        <p:spPr>
          <a:xfrm>
            <a:off x="6553200" y="1940883"/>
            <a:ext cx="304799" cy="1143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6881035" y="2266950"/>
            <a:ext cx="170912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Seen so far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smart property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57200" y="1200150"/>
            <a:ext cx="2895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Decentralizes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sense of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using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via</a:t>
            </a:r>
          </a:p>
        </p:txBody>
      </p:sp>
      <p:sp>
        <p:nvSpPr>
          <p:cNvPr id="281" name="Shape 281"/>
          <p:cNvSpPr txBox="1"/>
          <p:nvPr>
            <p:ph idx="2" type="body"/>
          </p:nvPr>
        </p:nvSpPr>
        <p:spPr>
          <a:xfrm>
            <a:off x="3352800" y="1200150"/>
            <a:ext cx="5333999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property ownership and trading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disintermediation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atomicity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decentralized prediction markets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1200150"/>
            <a:ext cx="2895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Decentralizes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sense of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using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via</a:t>
            </a:r>
          </a:p>
        </p:txBody>
      </p:sp>
      <p:sp>
        <p:nvSpPr>
          <p:cNvPr id="288" name="Shape 288"/>
          <p:cNvSpPr txBox="1"/>
          <p:nvPr>
            <p:ph idx="2" type="body"/>
          </p:nvPr>
        </p:nvSpPr>
        <p:spPr>
          <a:xfrm>
            <a:off x="3352800" y="1200150"/>
            <a:ext cx="5333999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prediction markets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Altcoin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atomicity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StorJ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“Agent” that lives in the cloud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to store a file for fixed period (say 1 day)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 other aspects such as reproduction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(ignore for now)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b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StorJ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457200" y="1200150"/>
            <a:ext cx="2895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Decentralizes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sense of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using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via</a:t>
            </a:r>
          </a:p>
        </p:txBody>
      </p:sp>
      <p:sp>
        <p:nvSpPr>
          <p:cNvPr id="301" name="Shape 301"/>
          <p:cNvSpPr txBox="1"/>
          <p:nvPr>
            <p:ph idx="2" type="body"/>
          </p:nvPr>
        </p:nvSpPr>
        <p:spPr>
          <a:xfrm>
            <a:off x="3352800" y="1200150"/>
            <a:ext cx="5333999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 storage and retrieval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reputation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subTitle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11.1: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block chain as a vehicle for decentralization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Zerocoin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200150"/>
            <a:ext cx="2895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Decentralizes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sense of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using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via</a:t>
            </a:r>
          </a:p>
        </p:txBody>
      </p:sp>
      <p:sp>
        <p:nvSpPr>
          <p:cNvPr id="308" name="Shape 308"/>
          <p:cNvSpPr txBox="1"/>
          <p:nvPr>
            <p:ph idx="2" type="body"/>
          </p:nvPr>
        </p:nvSpPr>
        <p:spPr>
          <a:xfrm>
            <a:off x="3352800" y="1200150"/>
            <a:ext cx="5333999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mixing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disintermediation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Altcoin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atomicity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subTitle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11.3: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What can we decentralize?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Purely digital things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 mapping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for proof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number generation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Lotteries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Things that can be represented digitally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Real-world currencies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Stocks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assets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Property ownership and trade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Smart property and atomic exchange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Complex contracts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Crowd funding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Financial derivatives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Requires price data feed unless </a:t>
            </a:r>
            <a:b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underlying asset is traded on block chain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Markets and auctions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Centralized markets: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bike store — buys your bike, sells it later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EBay — matches participants, routes payments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PayPal — processes payments, (some) dispute mediation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Craigslist — matches participants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decentralize markets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457200" y="1200150"/>
            <a:ext cx="3657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Payment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of goods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Dispute handling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Matching participants</a:t>
            </a:r>
          </a:p>
        </p:txBody>
      </p:sp>
      <p:sp>
        <p:nvSpPr>
          <p:cNvPr id="350" name="Shape 350"/>
          <p:cNvSpPr txBox="1"/>
          <p:nvPr>
            <p:ph idx="2" type="body"/>
          </p:nvPr>
        </p:nvSpPr>
        <p:spPr>
          <a:xfrm>
            <a:off x="4267200" y="1200150"/>
            <a:ext cx="4419599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smart property, atomicity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escrow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??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Decentralized matching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457200" y="1200150"/>
            <a:ext cx="8381999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Broadcast partially complete transaction to P2P network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Counterparty finds it, completes, signs, </a:t>
            </a:r>
            <a:b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broadcasts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Variant: use block chain instead of P2P network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Variant: auction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Counterparty can’t complete directly, must return to auction creator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Motivating example: smart property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Step 1: car controlled by 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cryptographic key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Car has public key hard-coded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Activated upon receiving message signed by corresponding private key</a:t>
            </a:r>
          </a:p>
        </p:txBody>
      </p:sp>
      <p:pic>
        <p:nvPicPr>
          <p:cNvPr descr="Green Car by am1969 - A green car." id="45" name="Shape 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6526" y="1047750"/>
            <a:ext cx="2872673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300px/svg_to_png/3330/barretr_Key.png" id="46" name="Shape 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2651237">
            <a:off x="7214233" y="2621179"/>
            <a:ext cx="609599" cy="61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Variant: double auction (order book)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Both sides simultaneously broadcast partial transactions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Miners match orders, keep bid-ask spread</a:t>
            </a:r>
            <a:b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(Avoids miner front-running)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 Data feeds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data feeds allow arbiters to assert facts</a:t>
            </a:r>
            <a:b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about the world into the block chain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price movements, outcomes of events…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Big incentives to lie!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Decentralization by voting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Centralized version:</a:t>
            </a:r>
            <a:b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Tx corresponds to event E with outcomes X, Y, Z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to pk</a:t>
            </a:r>
            <a:r>
              <a:rPr b="0" baseline="-2500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if outcome X happens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 by arbiter A</a:t>
            </a:r>
          </a:p>
        </p:txBody>
      </p:sp>
      <p:grpSp>
        <p:nvGrpSpPr>
          <p:cNvPr id="381" name="Shape 381"/>
          <p:cNvGrpSpPr/>
          <p:nvPr/>
        </p:nvGrpSpPr>
        <p:grpSpPr>
          <a:xfrm>
            <a:off x="2003705" y="3948078"/>
            <a:ext cx="762000" cy="905775"/>
            <a:chOff x="2895600" y="2199375"/>
            <a:chExt cx="762000" cy="905775"/>
          </a:xfrm>
        </p:grpSpPr>
        <p:sp>
          <p:nvSpPr>
            <p:cNvPr id="382" name="Shape 382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708306" y="3948724"/>
            <a:ext cx="762000" cy="905775"/>
            <a:chOff x="2895600" y="2199375"/>
            <a:chExt cx="762000" cy="905775"/>
          </a:xfrm>
        </p:grpSpPr>
        <p:sp>
          <p:nvSpPr>
            <p:cNvPr id="387" name="Shape 387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D1E0AF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299106" y="3951975"/>
            <a:ext cx="762000" cy="905775"/>
            <a:chOff x="2895600" y="2199375"/>
            <a:chExt cx="762000" cy="905775"/>
          </a:xfrm>
        </p:grpSpPr>
        <p:sp>
          <p:nvSpPr>
            <p:cNvPr id="392" name="Shape 392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D1E0AF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Transfer</a:t>
              </a:r>
            </a:p>
          </p:txBody>
        </p:sp>
        <p:sp>
          <p:nvSpPr>
            <p:cNvPr id="394" name="Shape 39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96" name="Shape 396"/>
          <p:cNvCxnSpPr/>
          <p:nvPr/>
        </p:nvCxnSpPr>
        <p:spPr>
          <a:xfrm rot="10800000">
            <a:off x="1470306" y="4396760"/>
            <a:ext cx="52152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2765706" y="4394242"/>
            <a:ext cx="52152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98" name="Shape 398"/>
          <p:cNvCxnSpPr/>
          <p:nvPr/>
        </p:nvCxnSpPr>
        <p:spPr>
          <a:xfrm rot="10800000">
            <a:off x="1089307" y="3558455"/>
            <a:ext cx="512542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Shape 399"/>
          <p:cNvCxnSpPr/>
          <p:nvPr/>
        </p:nvCxnSpPr>
        <p:spPr>
          <a:xfrm flipH="1" rot="10800000">
            <a:off x="4061105" y="3951975"/>
            <a:ext cx="685802" cy="224702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Shape 400"/>
          <p:cNvCxnSpPr/>
          <p:nvPr/>
        </p:nvCxnSpPr>
        <p:spPr>
          <a:xfrm>
            <a:off x="4061105" y="4396653"/>
            <a:ext cx="685802" cy="112277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Shape 401"/>
          <p:cNvCxnSpPr>
            <a:endCxn id="387" idx="0"/>
          </p:cNvCxnSpPr>
          <p:nvPr/>
        </p:nvCxnSpPr>
        <p:spPr>
          <a:xfrm flipH="1">
            <a:off x="1089306" y="3558424"/>
            <a:ext cx="10500" cy="390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402" name="Shape 402"/>
          <p:cNvGrpSpPr/>
          <p:nvPr/>
        </p:nvGrpSpPr>
        <p:grpSpPr>
          <a:xfrm>
            <a:off x="4766930" y="3948078"/>
            <a:ext cx="1689331" cy="582142"/>
            <a:chOff x="4572000" y="1669225"/>
            <a:chExt cx="1905000" cy="582142"/>
          </a:xfrm>
        </p:grpSpPr>
        <p:sp>
          <p:nvSpPr>
            <p:cNvPr id="403" name="Shape 403"/>
            <p:cNvSpPr/>
            <p:nvPr/>
          </p:nvSpPr>
          <p:spPr>
            <a:xfrm>
              <a:off x="4572003" y="1669225"/>
              <a:ext cx="1904996" cy="282298"/>
            </a:xfrm>
            <a:prstGeom prst="rect">
              <a:avLst/>
            </a:prstGeom>
            <a:solidFill>
              <a:srgbClr val="FCE5CD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4572000" y="1951524"/>
              <a:ext cx="1904999" cy="299843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b="0" baseline="-2500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 H(  )</a:t>
              </a:r>
            </a:p>
          </p:txBody>
        </p:sp>
      </p:grpSp>
      <p:cxnSp>
        <p:nvCxnSpPr>
          <p:cNvPr id="405" name="Shape 405"/>
          <p:cNvCxnSpPr/>
          <p:nvPr/>
        </p:nvCxnSpPr>
        <p:spPr>
          <a:xfrm flipH="1" rot="10800000">
            <a:off x="6204096" y="3558455"/>
            <a:ext cx="0" cy="82014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Decentralization by voting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Decentralized version:</a:t>
            </a:r>
            <a:b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 is a 2-out-of-3 multi-sig address controlled by </a:t>
            </a:r>
            <a:b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A, B, 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12" name="Shape 412"/>
          <p:cNvGrpSpPr/>
          <p:nvPr/>
        </p:nvGrpSpPr>
        <p:grpSpPr>
          <a:xfrm>
            <a:off x="2003705" y="3948078"/>
            <a:ext cx="762000" cy="905775"/>
            <a:chOff x="2895600" y="2199375"/>
            <a:chExt cx="762000" cy="905775"/>
          </a:xfrm>
        </p:grpSpPr>
        <p:sp>
          <p:nvSpPr>
            <p:cNvPr id="413" name="Shape 413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708306" y="3948724"/>
            <a:ext cx="762000" cy="905775"/>
            <a:chOff x="2895600" y="2199375"/>
            <a:chExt cx="762000" cy="905775"/>
          </a:xfrm>
        </p:grpSpPr>
        <p:sp>
          <p:nvSpPr>
            <p:cNvPr id="418" name="Shape 41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D1E0AF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3299106" y="3951975"/>
            <a:ext cx="762000" cy="905775"/>
            <a:chOff x="2895600" y="2199375"/>
            <a:chExt cx="762000" cy="905775"/>
          </a:xfrm>
        </p:grpSpPr>
        <p:sp>
          <p:nvSpPr>
            <p:cNvPr id="423" name="Shape 423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D1E0AF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Transfer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427" name="Shape 427"/>
          <p:cNvCxnSpPr/>
          <p:nvPr/>
        </p:nvCxnSpPr>
        <p:spPr>
          <a:xfrm rot="10800000">
            <a:off x="1470306" y="4396760"/>
            <a:ext cx="52152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2765706" y="4394242"/>
            <a:ext cx="52152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9" name="Shape 429"/>
          <p:cNvCxnSpPr/>
          <p:nvPr/>
        </p:nvCxnSpPr>
        <p:spPr>
          <a:xfrm rot="10800000">
            <a:off x="1089307" y="3558455"/>
            <a:ext cx="512542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Shape 430"/>
          <p:cNvCxnSpPr/>
          <p:nvPr/>
        </p:nvCxnSpPr>
        <p:spPr>
          <a:xfrm flipH="1" rot="10800000">
            <a:off x="4061105" y="3951975"/>
            <a:ext cx="685802" cy="224702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Shape 431"/>
          <p:cNvCxnSpPr/>
          <p:nvPr/>
        </p:nvCxnSpPr>
        <p:spPr>
          <a:xfrm>
            <a:off x="4061105" y="4396653"/>
            <a:ext cx="685802" cy="112277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Shape 432"/>
          <p:cNvCxnSpPr>
            <a:endCxn id="418" idx="0"/>
          </p:cNvCxnSpPr>
          <p:nvPr/>
        </p:nvCxnSpPr>
        <p:spPr>
          <a:xfrm flipH="1">
            <a:off x="1089306" y="3558424"/>
            <a:ext cx="10500" cy="390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433" name="Shape 433"/>
          <p:cNvGrpSpPr/>
          <p:nvPr/>
        </p:nvGrpSpPr>
        <p:grpSpPr>
          <a:xfrm>
            <a:off x="4766930" y="3948078"/>
            <a:ext cx="1689331" cy="582142"/>
            <a:chOff x="4572000" y="1669225"/>
            <a:chExt cx="1905000" cy="582142"/>
          </a:xfrm>
        </p:grpSpPr>
        <p:sp>
          <p:nvSpPr>
            <p:cNvPr id="434" name="Shape 434"/>
            <p:cNvSpPr/>
            <p:nvPr/>
          </p:nvSpPr>
          <p:spPr>
            <a:xfrm>
              <a:off x="4572003" y="1669225"/>
              <a:ext cx="1904996" cy="282298"/>
            </a:xfrm>
            <a:prstGeom prst="rect">
              <a:avLst/>
            </a:prstGeom>
            <a:solidFill>
              <a:srgbClr val="FCE5CD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A, C</a:t>
              </a:r>
            </a:p>
          </p:txBody>
        </p:sp>
        <p:sp>
          <p:nvSpPr>
            <p:cNvPr id="435" name="Shape 435"/>
            <p:cNvSpPr/>
            <p:nvPr/>
          </p:nvSpPr>
          <p:spPr>
            <a:xfrm>
              <a:off x="4572000" y="1951524"/>
              <a:ext cx="1904999" cy="299843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b="0" baseline="-2500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 H(  )</a:t>
              </a:r>
            </a:p>
          </p:txBody>
        </p:sp>
      </p:grpSp>
      <p:cxnSp>
        <p:nvCxnSpPr>
          <p:cNvPr id="436" name="Shape 436"/>
          <p:cNvCxnSpPr/>
          <p:nvPr/>
        </p:nvCxnSpPr>
        <p:spPr>
          <a:xfrm flipH="1" rot="10800000">
            <a:off x="6204096" y="3558455"/>
            <a:ext cx="0" cy="82014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Levels of (de)centralization</a:t>
            </a:r>
          </a:p>
        </p:txBody>
      </p:sp>
      <p:grpSp>
        <p:nvGrpSpPr>
          <p:cNvPr id="442" name="Shape 442"/>
          <p:cNvGrpSpPr/>
          <p:nvPr/>
        </p:nvGrpSpPr>
        <p:grpSpPr>
          <a:xfrm>
            <a:off x="461318" y="1200150"/>
            <a:ext cx="8221363" cy="3725679"/>
            <a:chOff x="4118" y="0"/>
            <a:chExt cx="8221363" cy="3725679"/>
          </a:xfrm>
        </p:grpSpPr>
        <p:sp>
          <p:nvSpPr>
            <p:cNvPr id="443" name="Shape 443"/>
            <p:cNvSpPr/>
            <p:nvPr/>
          </p:nvSpPr>
          <p:spPr>
            <a:xfrm>
              <a:off x="617218" y="0"/>
              <a:ext cx="6995160" cy="372567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7E5F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118" y="1117704"/>
              <a:ext cx="1981050" cy="149027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76866" y="1190453"/>
              <a:ext cx="1835552" cy="134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 mandatory intermediary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2084222" y="1117704"/>
              <a:ext cx="1981050" cy="149027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 txBox="1"/>
            <p:nvPr/>
          </p:nvSpPr>
          <p:spPr>
            <a:xfrm>
              <a:off x="2156971" y="1190453"/>
              <a:ext cx="1835552" cy="134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Multiple competing intermediaries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4164326" y="1117704"/>
              <a:ext cx="1981050" cy="149027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 txBox="1"/>
            <p:nvPr/>
          </p:nvSpPr>
          <p:spPr>
            <a:xfrm>
              <a:off x="4237075" y="1190453"/>
              <a:ext cx="1835552" cy="134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“Threshold” of intermediaries</a:t>
              </a:r>
            </a:p>
          </p:txBody>
        </p:sp>
        <p:sp>
          <p:nvSpPr>
            <p:cNvPr id="450" name="Shape 450"/>
            <p:cNvSpPr/>
            <p:nvPr/>
          </p:nvSpPr>
          <p:spPr>
            <a:xfrm>
              <a:off x="6244430" y="1117704"/>
              <a:ext cx="1981050" cy="149027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 txBox="1"/>
            <p:nvPr/>
          </p:nvSpPr>
          <p:spPr>
            <a:xfrm>
              <a:off x="6317178" y="1190453"/>
              <a:ext cx="1835552" cy="134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intermediary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 Autonomous agents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features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Contracts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feeds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Voting as a way to change the rules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variants: reproduction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Keeping private state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Hostile takeover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Autonomous agents: terminology</a:t>
            </a: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sng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Decentralized Autonomous Corporation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Preserves few of the salient features of corporations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8. Exchanges</a:t>
            </a:r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problem: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 would like USD for BTC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Carol would like BTC for USD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They don’t trust each other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Luckily, they have a mutual friend Bob</a:t>
            </a:r>
          </a:p>
        </p:txBody>
      </p:sp>
      <p:pic>
        <p:nvPicPr>
          <p:cNvPr descr="User 1 by cyberscooty - " id="470" name="Shape 4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3811178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2 by cyberscooty - " id="471" name="Shape 4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3811178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3 by cyberscooty - User #3 - special remix for a demand" id="472" name="Shape 4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3235" y="3817557"/>
            <a:ext cx="562140" cy="69831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1507878" y="4564617"/>
            <a:ext cx="32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3973844" y="4564617"/>
            <a:ext cx="32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6450344" y="4564617"/>
            <a:ext cx="32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</a:p>
        </p:txBody>
      </p:sp>
      <p:pic>
        <p:nvPicPr>
          <p:cNvPr descr="http://pixabay.com/static/uploads/photo/2012/04/26/12/37/sign-42338_640.png" id="476" name="Shape 4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7331" y="4376130"/>
            <a:ext cx="205767" cy="388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Shape 477"/>
          <p:cNvCxnSpPr/>
          <p:nvPr/>
        </p:nvCxnSpPr>
        <p:spPr>
          <a:xfrm>
            <a:off x="2231066" y="4166712"/>
            <a:ext cx="1371599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78" name="Shape 478"/>
          <p:cNvCxnSpPr/>
          <p:nvPr/>
        </p:nvCxnSpPr>
        <p:spPr>
          <a:xfrm rot="10800000">
            <a:off x="2220432" y="4319112"/>
            <a:ext cx="1371599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descr="https://en.bitcoin.it/w/images/en/2/29/BC_Logo_.png" id="479" name="Shape 4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69715" y="3736016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pixabay.com/static/uploads/photo/2012/04/26/12/37/sign-42338_640.png" id="480" name="Shape 4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29398" y="4376130"/>
            <a:ext cx="205767" cy="388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Shape 481"/>
          <p:cNvCxnSpPr/>
          <p:nvPr/>
        </p:nvCxnSpPr>
        <p:spPr>
          <a:xfrm>
            <a:off x="4703133" y="4166712"/>
            <a:ext cx="1371599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4692501" y="4319112"/>
            <a:ext cx="1371599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descr="https://en.bitcoin.it/w/images/en/2/29/BC_Logo_.png" id="483" name="Shape 4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41782" y="3736016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make this more efficient</a:t>
            </a: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User 1 by cyberscooty - " id="490" name="Shape 4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1575" y="2287177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2 by cyberscooty - " id="491" name="Shape 4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8575" y="2287177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3 by cyberscooty - User #3 - special remix for a demand" id="492" name="Shape 4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0210" y="2293557"/>
            <a:ext cx="562140" cy="69831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/>
        </p:nvSpPr>
        <p:spPr>
          <a:xfrm>
            <a:off x="1484853" y="3040617"/>
            <a:ext cx="32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3950819" y="3040617"/>
            <a:ext cx="32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6427319" y="3040617"/>
            <a:ext cx="32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</a:p>
        </p:txBody>
      </p:sp>
      <p:cxnSp>
        <p:nvCxnSpPr>
          <p:cNvPr id="496" name="Shape 496"/>
          <p:cNvCxnSpPr/>
          <p:nvPr/>
        </p:nvCxnSpPr>
        <p:spPr>
          <a:xfrm>
            <a:off x="2208041" y="2642711"/>
            <a:ext cx="1371599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7" name="Shape 497"/>
          <p:cNvCxnSpPr/>
          <p:nvPr/>
        </p:nvCxnSpPr>
        <p:spPr>
          <a:xfrm rot="10800000">
            <a:off x="2197407" y="2795111"/>
            <a:ext cx="1371599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descr="https://en.bitcoin.it/w/images/en/2/29/BC_Logo_.png" id="498" name="Shape 4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6690" y="2212016"/>
            <a:ext cx="3810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" name="Shape 499"/>
          <p:cNvCxnSpPr/>
          <p:nvPr/>
        </p:nvCxnSpPr>
        <p:spPr>
          <a:xfrm>
            <a:off x="4680108" y="2642711"/>
            <a:ext cx="1371599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00" name="Shape 500"/>
          <p:cNvCxnSpPr/>
          <p:nvPr/>
        </p:nvCxnSpPr>
        <p:spPr>
          <a:xfrm rot="10800000">
            <a:off x="4669476" y="2795111"/>
            <a:ext cx="1371599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descr="https://en.bitcoin.it/w/images/en/2/29/BC_Logo_.png" id="501" name="Shape 5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8757" y="2212016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2057400" y="2826957"/>
            <a:ext cx="1728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 owe you $100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4517066" y="2826957"/>
            <a:ext cx="1728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 owe you $100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scale it up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Pairs of friends pre-declare how much debt they’re willing to extend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Triangular debt cancellation means actual settlement may be rare</a:t>
            </a:r>
          </a:p>
        </p:txBody>
      </p:sp>
      <p:sp>
        <p:nvSpPr>
          <p:cNvPr id="510" name="Shape 510"/>
          <p:cNvSpPr/>
          <p:nvPr/>
        </p:nvSpPr>
        <p:spPr>
          <a:xfrm>
            <a:off x="1143000" y="2360427"/>
            <a:ext cx="304799" cy="304799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2133600" y="1522228"/>
            <a:ext cx="304799" cy="304799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2438400" y="3046227"/>
            <a:ext cx="304799" cy="304799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3200400" y="2208027"/>
            <a:ext cx="304799" cy="304799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3505200" y="1352550"/>
            <a:ext cx="304799" cy="304799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3810000" y="3028950"/>
            <a:ext cx="304799" cy="304799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4800600" y="2212015"/>
            <a:ext cx="304799" cy="304799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4855535" y="1369828"/>
            <a:ext cx="304799" cy="304799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5183371" y="3028950"/>
            <a:ext cx="304799" cy="304799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Shape 519"/>
          <p:cNvCxnSpPr>
            <a:stCxn id="511" idx="5"/>
            <a:endCxn id="513" idx="1"/>
          </p:cNvCxnSpPr>
          <p:nvPr/>
        </p:nvCxnSpPr>
        <p:spPr>
          <a:xfrm>
            <a:off x="2393763" y="1782391"/>
            <a:ext cx="851400" cy="470400"/>
          </a:xfrm>
          <a:prstGeom prst="straightConnector1">
            <a:avLst/>
          </a:prstGeom>
          <a:noFill/>
          <a:ln cap="flat" cmpd="sng" w="9525">
            <a:solidFill>
              <a:srgbClr val="357EB9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20" name="Shape 520"/>
          <p:cNvCxnSpPr>
            <a:stCxn id="512" idx="7"/>
            <a:endCxn id="513" idx="3"/>
          </p:cNvCxnSpPr>
          <p:nvPr/>
        </p:nvCxnSpPr>
        <p:spPr>
          <a:xfrm flipH="1" rot="10800000">
            <a:off x="2698563" y="2468064"/>
            <a:ext cx="546600" cy="622800"/>
          </a:xfrm>
          <a:prstGeom prst="straightConnector1">
            <a:avLst/>
          </a:prstGeom>
          <a:noFill/>
          <a:ln cap="flat" cmpd="sng" w="9525">
            <a:solidFill>
              <a:srgbClr val="357EB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Shape 521"/>
          <p:cNvCxnSpPr>
            <a:stCxn id="510" idx="7"/>
            <a:endCxn id="511" idx="3"/>
          </p:cNvCxnSpPr>
          <p:nvPr/>
        </p:nvCxnSpPr>
        <p:spPr>
          <a:xfrm flipH="1" rot="10800000">
            <a:off x="1403163" y="1782264"/>
            <a:ext cx="775200" cy="622800"/>
          </a:xfrm>
          <a:prstGeom prst="straightConnector1">
            <a:avLst/>
          </a:prstGeom>
          <a:noFill/>
          <a:ln cap="flat" cmpd="sng" w="9525">
            <a:solidFill>
              <a:srgbClr val="357EB9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22" name="Shape 522"/>
          <p:cNvCxnSpPr>
            <a:stCxn id="511" idx="6"/>
            <a:endCxn id="514" idx="2"/>
          </p:cNvCxnSpPr>
          <p:nvPr/>
        </p:nvCxnSpPr>
        <p:spPr>
          <a:xfrm flipH="1" rot="10800000">
            <a:off x="2438399" y="1504828"/>
            <a:ext cx="1066800" cy="169800"/>
          </a:xfrm>
          <a:prstGeom prst="straightConnector1">
            <a:avLst/>
          </a:prstGeom>
          <a:noFill/>
          <a:ln cap="flat" cmpd="sng" w="9525">
            <a:solidFill>
              <a:srgbClr val="357EB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Shape 523"/>
          <p:cNvCxnSpPr>
            <a:stCxn id="514" idx="6"/>
            <a:endCxn id="517" idx="2"/>
          </p:cNvCxnSpPr>
          <p:nvPr/>
        </p:nvCxnSpPr>
        <p:spPr>
          <a:xfrm>
            <a:off x="3809999" y="1504949"/>
            <a:ext cx="1045500" cy="17400"/>
          </a:xfrm>
          <a:prstGeom prst="straightConnector1">
            <a:avLst/>
          </a:prstGeom>
          <a:noFill/>
          <a:ln cap="flat" cmpd="sng" w="9525">
            <a:solidFill>
              <a:srgbClr val="357EB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Shape 524"/>
          <p:cNvCxnSpPr>
            <a:stCxn id="514" idx="5"/>
            <a:endCxn id="516" idx="1"/>
          </p:cNvCxnSpPr>
          <p:nvPr/>
        </p:nvCxnSpPr>
        <p:spPr>
          <a:xfrm>
            <a:off x="3765363" y="1612713"/>
            <a:ext cx="1080000" cy="643800"/>
          </a:xfrm>
          <a:prstGeom prst="straightConnector1">
            <a:avLst/>
          </a:prstGeom>
          <a:noFill/>
          <a:ln cap="flat" cmpd="sng" w="9525">
            <a:solidFill>
              <a:srgbClr val="357EB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Shape 525"/>
          <p:cNvCxnSpPr>
            <a:stCxn id="517" idx="4"/>
            <a:endCxn id="516" idx="0"/>
          </p:cNvCxnSpPr>
          <p:nvPr/>
        </p:nvCxnSpPr>
        <p:spPr>
          <a:xfrm flipH="1">
            <a:off x="4953035" y="1674628"/>
            <a:ext cx="54900" cy="537300"/>
          </a:xfrm>
          <a:prstGeom prst="straightConnector1">
            <a:avLst/>
          </a:prstGeom>
          <a:noFill/>
          <a:ln cap="flat" cmpd="sng" w="9525">
            <a:solidFill>
              <a:srgbClr val="357EB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Shape 526"/>
          <p:cNvCxnSpPr>
            <a:stCxn id="514" idx="4"/>
            <a:endCxn id="513" idx="7"/>
          </p:cNvCxnSpPr>
          <p:nvPr/>
        </p:nvCxnSpPr>
        <p:spPr>
          <a:xfrm flipH="1">
            <a:off x="3460499" y="1657349"/>
            <a:ext cx="197100" cy="595200"/>
          </a:xfrm>
          <a:prstGeom prst="straightConnector1">
            <a:avLst/>
          </a:prstGeom>
          <a:noFill/>
          <a:ln cap="flat" cmpd="sng" w="9525">
            <a:solidFill>
              <a:srgbClr val="357EB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Shape 527"/>
          <p:cNvCxnSpPr>
            <a:stCxn id="512" idx="6"/>
            <a:endCxn id="515" idx="2"/>
          </p:cNvCxnSpPr>
          <p:nvPr/>
        </p:nvCxnSpPr>
        <p:spPr>
          <a:xfrm flipH="1" rot="10800000">
            <a:off x="2743199" y="3181227"/>
            <a:ext cx="1066800" cy="17400"/>
          </a:xfrm>
          <a:prstGeom prst="straightConnector1">
            <a:avLst/>
          </a:prstGeom>
          <a:noFill/>
          <a:ln cap="flat" cmpd="sng" w="9525">
            <a:solidFill>
              <a:srgbClr val="357EB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Shape 528"/>
          <p:cNvCxnSpPr>
            <a:stCxn id="515" idx="1"/>
            <a:endCxn id="513" idx="5"/>
          </p:cNvCxnSpPr>
          <p:nvPr/>
        </p:nvCxnSpPr>
        <p:spPr>
          <a:xfrm rot="10800000">
            <a:off x="3460436" y="2468186"/>
            <a:ext cx="394200" cy="605400"/>
          </a:xfrm>
          <a:prstGeom prst="straightConnector1">
            <a:avLst/>
          </a:prstGeom>
          <a:noFill/>
          <a:ln cap="flat" cmpd="sng" w="9525">
            <a:solidFill>
              <a:srgbClr val="357EB9"/>
            </a:solidFill>
            <a:prstDash val="solid"/>
            <a:round/>
            <a:headEnd len="lg" w="lg" type="stealth"/>
            <a:tailEnd len="med" w="med" type="none"/>
          </a:ln>
        </p:spPr>
      </p:cxnSp>
      <p:cxnSp>
        <p:nvCxnSpPr>
          <p:cNvPr id="529" name="Shape 529"/>
          <p:cNvCxnSpPr>
            <a:stCxn id="518" idx="2"/>
            <a:endCxn id="515" idx="6"/>
          </p:cNvCxnSpPr>
          <p:nvPr/>
        </p:nvCxnSpPr>
        <p:spPr>
          <a:xfrm rot="10800000">
            <a:off x="4114771" y="3181349"/>
            <a:ext cx="1068600" cy="0"/>
          </a:xfrm>
          <a:prstGeom prst="straightConnector1">
            <a:avLst/>
          </a:prstGeom>
          <a:noFill/>
          <a:ln cap="flat" cmpd="sng" w="9525">
            <a:solidFill>
              <a:srgbClr val="357EB9"/>
            </a:solidFill>
            <a:prstDash val="solid"/>
            <a:round/>
            <a:headEnd len="lg" w="lg" type="stealth"/>
            <a:tailEnd len="med" w="med" type="none"/>
          </a:ln>
        </p:spPr>
      </p:cxnSp>
      <p:cxnSp>
        <p:nvCxnSpPr>
          <p:cNvPr id="530" name="Shape 530"/>
          <p:cNvCxnSpPr>
            <a:stCxn id="516" idx="5"/>
            <a:endCxn id="518" idx="0"/>
          </p:cNvCxnSpPr>
          <p:nvPr/>
        </p:nvCxnSpPr>
        <p:spPr>
          <a:xfrm>
            <a:off x="5060763" y="2472178"/>
            <a:ext cx="275100" cy="556800"/>
          </a:xfrm>
          <a:prstGeom prst="straightConnector1">
            <a:avLst/>
          </a:prstGeom>
          <a:noFill/>
          <a:ln cap="flat" cmpd="sng" w="9525">
            <a:solidFill>
              <a:srgbClr val="357EB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https://en.bitcoin.it/w/images/en/2/29/BC_Logo_.png" id="531" name="Shape 5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750827"/>
            <a:ext cx="310116" cy="310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.bitcoin.it/w/images/en/2/29/BC_Logo_.png" id="532" name="Shape 5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989" y="1688361"/>
            <a:ext cx="310116" cy="310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.bitcoin.it/w/images/en/2/29/BC_Logo_.png" id="533" name="Shape 5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9578" y="2534092"/>
            <a:ext cx="310116" cy="310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.bitcoin.it/w/images/en/2/29/BC_Logo_.png" id="534" name="Shape 5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0483" y="2843267"/>
            <a:ext cx="310116" cy="3101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5" name="Shape 535"/>
          <p:cNvCxnSpPr/>
          <p:nvPr/>
        </p:nvCxnSpPr>
        <p:spPr>
          <a:xfrm flipH="1">
            <a:off x="1505173" y="1920896"/>
            <a:ext cx="748926" cy="591932"/>
          </a:xfrm>
          <a:prstGeom prst="straightConnector1">
            <a:avLst/>
          </a:prstGeom>
          <a:noFill/>
          <a:ln cap="flat" cmpd="sng" w="9525">
            <a:solidFill>
              <a:srgbClr val="357EB9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36" name="Shape 536"/>
          <p:cNvSpPr txBox="1"/>
          <p:nvPr/>
        </p:nvSpPr>
        <p:spPr>
          <a:xfrm rot="-2335952">
            <a:off x="1741623" y="2108111"/>
            <a:ext cx="5533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Car by am1969 - A green car." id="51" name="Shape 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6526" y="1047750"/>
            <a:ext cx="2872673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Motivating example: smart property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5778268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Step 2: public key is dynamically updated based on Bitcoin block chain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 owns the car because she controls private key of green Tx output</a:t>
            </a:r>
          </a:p>
        </p:txBody>
      </p:sp>
      <p:grpSp>
        <p:nvGrpSpPr>
          <p:cNvPr id="54" name="Shape 54"/>
          <p:cNvGrpSpPr/>
          <p:nvPr/>
        </p:nvGrpSpPr>
        <p:grpSpPr>
          <a:xfrm>
            <a:off x="1993075" y="3795679"/>
            <a:ext cx="762000" cy="905775"/>
            <a:chOff x="2895600" y="2199375"/>
            <a:chExt cx="762000" cy="905775"/>
          </a:xfrm>
        </p:grpSpPr>
        <p:sp>
          <p:nvSpPr>
            <p:cNvPr id="55" name="Shape 55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9" name="Shape 59"/>
          <p:cNvGrpSpPr/>
          <p:nvPr/>
        </p:nvGrpSpPr>
        <p:grpSpPr>
          <a:xfrm>
            <a:off x="697675" y="3796324"/>
            <a:ext cx="762000" cy="905775"/>
            <a:chOff x="2895600" y="2199375"/>
            <a:chExt cx="762000" cy="905775"/>
          </a:xfrm>
        </p:grpSpPr>
        <p:sp>
          <p:nvSpPr>
            <p:cNvPr id="60" name="Shape 60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D1E0AF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64" name="Shape 64"/>
          <p:cNvGrpSpPr/>
          <p:nvPr/>
        </p:nvGrpSpPr>
        <p:grpSpPr>
          <a:xfrm>
            <a:off x="3288475" y="3799575"/>
            <a:ext cx="762000" cy="905775"/>
            <a:chOff x="2895600" y="2199375"/>
            <a:chExt cx="762000" cy="905775"/>
          </a:xfrm>
        </p:grpSpPr>
        <p:sp>
          <p:nvSpPr>
            <p:cNvPr id="65" name="Shape 65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D1E0AF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Transfer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69" name="Shape 69"/>
          <p:cNvCxnSpPr/>
          <p:nvPr/>
        </p:nvCxnSpPr>
        <p:spPr>
          <a:xfrm rot="10800000">
            <a:off x="1459675" y="4244360"/>
            <a:ext cx="52152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70" name="Shape 70"/>
          <p:cNvCxnSpPr/>
          <p:nvPr/>
        </p:nvCxnSpPr>
        <p:spPr>
          <a:xfrm rot="10800000">
            <a:off x="2755076" y="4241842"/>
            <a:ext cx="52152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71" name="Shape 71"/>
          <p:cNvCxnSpPr/>
          <p:nvPr/>
        </p:nvCxnSpPr>
        <p:spPr>
          <a:xfrm rot="10800000">
            <a:off x="1078676" y="3406055"/>
            <a:ext cx="512542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Shape 72"/>
          <p:cNvCxnSpPr/>
          <p:nvPr/>
        </p:nvCxnSpPr>
        <p:spPr>
          <a:xfrm flipH="1" rot="10800000">
            <a:off x="4050475" y="3799575"/>
            <a:ext cx="685802" cy="224702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Shape 73"/>
          <p:cNvCxnSpPr/>
          <p:nvPr/>
        </p:nvCxnSpPr>
        <p:spPr>
          <a:xfrm>
            <a:off x="4050475" y="4244253"/>
            <a:ext cx="685802" cy="112277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Shape 74"/>
          <p:cNvCxnSpPr/>
          <p:nvPr/>
        </p:nvCxnSpPr>
        <p:spPr>
          <a:xfrm>
            <a:off x="1089308" y="3406055"/>
            <a:ext cx="0" cy="5039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descr="https://openclipart.org/image/300px/svg_to_png/3330/barretr_Key.png" id="75" name="Shape 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2651237">
            <a:off x="269614" y="3230784"/>
            <a:ext cx="609599" cy="6136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Shape 76"/>
          <p:cNvGrpSpPr/>
          <p:nvPr/>
        </p:nvGrpSpPr>
        <p:grpSpPr>
          <a:xfrm>
            <a:off x="4756299" y="3795678"/>
            <a:ext cx="1689331" cy="582142"/>
            <a:chOff x="4572000" y="1669225"/>
            <a:chExt cx="1905000" cy="582142"/>
          </a:xfrm>
        </p:grpSpPr>
        <p:sp>
          <p:nvSpPr>
            <p:cNvPr id="77" name="Shape 77"/>
            <p:cNvSpPr/>
            <p:nvPr/>
          </p:nvSpPr>
          <p:spPr>
            <a:xfrm>
              <a:off x="4572003" y="1669225"/>
              <a:ext cx="1904996" cy="282298"/>
            </a:xfrm>
            <a:prstGeom prst="rect">
              <a:avLst/>
            </a:prstGeom>
            <a:solidFill>
              <a:srgbClr val="FCE5CD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</a:p>
          </p:txBody>
        </p:sp>
        <p:sp>
          <p:nvSpPr>
            <p:cNvPr id="78" name="Shape 78"/>
            <p:cNvSpPr/>
            <p:nvPr/>
          </p:nvSpPr>
          <p:spPr>
            <a:xfrm>
              <a:off x="4572000" y="1951524"/>
              <a:ext cx="1904999" cy="299843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b="0" baseline="-2500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 H(  )</a:t>
              </a:r>
            </a:p>
          </p:txBody>
        </p:sp>
      </p:grpSp>
      <p:cxnSp>
        <p:nvCxnSpPr>
          <p:cNvPr id="79" name="Shape 79"/>
          <p:cNvCxnSpPr/>
          <p:nvPr/>
        </p:nvCxnSpPr>
        <p:spPr>
          <a:xfrm flipH="1" rot="10800000">
            <a:off x="6193464" y="3406055"/>
            <a:ext cx="0" cy="82014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https://openclipart.org/image/300px/svg_to_png/191744/Key-yellow.png" id="80" name="Shape 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5341" y="4490292"/>
            <a:ext cx="791246" cy="38507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6705600" y="3790950"/>
            <a:ext cx="1962679" cy="707886"/>
          </a:xfrm>
          <a:prstGeom prst="rect">
            <a:avLst/>
          </a:prstGeom>
          <a:solidFill>
            <a:srgbClr val="EFD7AE"/>
          </a:solidFill>
          <a:ln cap="flat" cmpd="sng" w="19050">
            <a:solidFill>
              <a:srgbClr val="E7C58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Now Bob’s key activates car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Ripple</a:t>
            </a: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457200" y="1200150"/>
            <a:ext cx="2895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Decentralizes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sense of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using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via</a:t>
            </a:r>
          </a:p>
        </p:txBody>
      </p:sp>
      <p:sp>
        <p:nvSpPr>
          <p:cNvPr id="543" name="Shape 543"/>
          <p:cNvSpPr txBox="1"/>
          <p:nvPr>
            <p:ph idx="2" type="body"/>
          </p:nvPr>
        </p:nvSpPr>
        <p:spPr>
          <a:xfrm>
            <a:off x="3352800" y="1200150"/>
            <a:ext cx="5333999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currency exchange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disintermediation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Altcoin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transitive trust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subTitle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11.4: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When is decentralization a good idea?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we’re really talking about:</a:t>
            </a:r>
          </a:p>
        </p:txBody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Technological alternatives to human institutions — legal, social and financial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Recall: Cypherpunk roots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Back to the car example</a:t>
            </a:r>
          </a:p>
        </p:txBody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are the problems with car</a:t>
            </a:r>
            <a:b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ownership and trade?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 (theft)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Disputes about sale terms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happens in a smart property model?</a:t>
            </a:r>
          </a:p>
        </p:txBody>
      </p:sp>
      <p:pic>
        <p:nvPicPr>
          <p:cNvPr descr="Green Car by am1969 - A green car." id="561" name="Shape 5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6526" y="1047750"/>
            <a:ext cx="2872673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300px/svg_to_png/3330/barretr_Key.png" id="562" name="Shape 5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2651237">
            <a:off x="7214233" y="2621179"/>
            <a:ext cx="609599" cy="61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 is complex</a:t>
            </a:r>
          </a:p>
        </p:txBody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Preventive, detective and corrective controls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Real-world solution relies on law enforcement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security</a:t>
            </a:r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Unsolved problem for the foreseeable future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security is partly a human problem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Excessive reliance can cause serious problems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Loss of key → car turns into brick?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Dispute mediation is complex</a:t>
            </a:r>
          </a:p>
        </p:txBody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Fundamentally a human problem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Real-world solution: </a:t>
            </a:r>
            <a:b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court system, especially small-claims courts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Crowd funding security</a:t>
            </a:r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Also fundamentally a human problem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Entrepreneur can take the money and run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Smart property model</a:t>
            </a:r>
          </a:p>
        </p:txBody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Didn’t solve existing (social) problems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fact, made them harder to solve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Introduced new problems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Possible benefits of smart property</a:t>
            </a:r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Efficiency for small transactions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Anonymity &amp; privacy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Freedom to choose mediator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Motivating example: smart property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153399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Step 3: Create a single transaction that combines Bob’s payment to Alice and Alice’s ownership transfer to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 and Bob sign</a:t>
            </a:r>
            <a:b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separately, then</a:t>
            </a:r>
            <a:b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broadcast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4467430" y="3004225"/>
            <a:ext cx="772633" cy="0"/>
          </a:xfrm>
          <a:prstGeom prst="straightConnector1">
            <a:avLst/>
          </a:prstGeom>
          <a:noFill/>
          <a:ln cap="flat" cmpd="sng" w="1905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Shape 89"/>
          <p:cNvCxnSpPr/>
          <p:nvPr/>
        </p:nvCxnSpPr>
        <p:spPr>
          <a:xfrm>
            <a:off x="4468317" y="4379369"/>
            <a:ext cx="771746" cy="0"/>
          </a:xfrm>
          <a:prstGeom prst="straightConnector1">
            <a:avLst/>
          </a:prstGeom>
          <a:noFill/>
          <a:ln cap="flat" cmpd="sng" w="1905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Shape 90"/>
          <p:cNvSpPr/>
          <p:nvPr/>
        </p:nvSpPr>
        <p:spPr>
          <a:xfrm>
            <a:off x="4968153" y="2623225"/>
            <a:ext cx="1828800" cy="2133599"/>
          </a:xfrm>
          <a:prstGeom prst="rect">
            <a:avLst/>
          </a:prstGeom>
          <a:noFill/>
          <a:ln cap="flat" cmpd="sng" w="2540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Shape 91"/>
          <p:cNvCxnSpPr/>
          <p:nvPr/>
        </p:nvCxnSpPr>
        <p:spPr>
          <a:xfrm>
            <a:off x="6492153" y="4375826"/>
            <a:ext cx="773519" cy="3100"/>
          </a:xfrm>
          <a:prstGeom prst="straightConnector1">
            <a:avLst/>
          </a:prstGeom>
          <a:noFill/>
          <a:ln cap="flat" cmpd="sng" w="1905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Shape 92"/>
          <p:cNvCxnSpPr/>
          <p:nvPr/>
        </p:nvCxnSpPr>
        <p:spPr>
          <a:xfrm>
            <a:off x="6492153" y="3004225"/>
            <a:ext cx="773519" cy="0"/>
          </a:xfrm>
          <a:prstGeom prst="straightConnector1">
            <a:avLst/>
          </a:prstGeom>
          <a:noFill/>
          <a:ln cap="flat" cmpd="sng" w="1905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https://openclipart.org/image/300px/svg_to_png/3330/barretr_Key.png"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2651237">
            <a:off x="7519036" y="2697380"/>
            <a:ext cx="609599" cy="61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300px/svg_to_png/191744/Key-yellow.png" id="94" name="Shape 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2153" y="2811689"/>
            <a:ext cx="791246" cy="3850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.bitcoin.it/w/images/en/2/29/BC_Logo_.png" id="95" name="Shape 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1400" y="3998369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.bitcoin.it/w/images/en/2/29/BC_Logo_.png" id="96" name="Shape 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81400" y="3998369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Crypto and the state</a:t>
            </a:r>
          </a:p>
        </p:txBody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state is one way to scale society past small groups where everyone trusts each other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Crypto is another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Dismantling the state is not an option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can the two work together?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big opportunity</a:t>
            </a:r>
          </a:p>
        </p:txBody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457200" y="1200150"/>
            <a:ext cx="8305799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Find compelling use-cases for decentralization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Integrate into existing systems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Co-opt legal and regulatory practices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Next steps</a:t>
            </a:r>
          </a:p>
        </p:txBody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Assignments, eventually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Message boards, research groups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Decentralized property ownership</a:t>
            </a:r>
          </a:p>
        </p:txBody>
      </p:sp>
      <p:pic>
        <p:nvPicPr>
          <p:cNvPr descr="https://2.bp.blogspot.com/-FP4iSc1Uvqo/UCL697cPXQI/AAAAAAAAAMA/lgU_pGDdawU/s1600/title_california.jpg"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00150"/>
            <a:ext cx="3346449" cy="37432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4191000" y="2952750"/>
            <a:ext cx="533399" cy="304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A5E8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6400800" y="1504950"/>
            <a:ext cx="762000" cy="905775"/>
            <a:chOff x="2895600" y="2199375"/>
            <a:chExt cx="762000" cy="905775"/>
          </a:xfrm>
        </p:grpSpPr>
        <p:sp>
          <p:nvSpPr>
            <p:cNvPr id="105" name="Shape 105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5105400" y="1505594"/>
            <a:ext cx="762000" cy="905775"/>
            <a:chOff x="2895600" y="2199375"/>
            <a:chExt cx="762000" cy="905775"/>
          </a:xfrm>
        </p:grpSpPr>
        <p:sp>
          <p:nvSpPr>
            <p:cNvPr id="110" name="Shape 110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D1E0AF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7696200" y="1508845"/>
            <a:ext cx="762000" cy="905775"/>
            <a:chOff x="2895600" y="2199375"/>
            <a:chExt cx="762000" cy="905775"/>
          </a:xfrm>
        </p:grpSpPr>
        <p:sp>
          <p:nvSpPr>
            <p:cNvPr id="115" name="Shape 115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D1E0AF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119" name="Shape 119"/>
          <p:cNvCxnSpPr/>
          <p:nvPr/>
        </p:nvCxnSpPr>
        <p:spPr>
          <a:xfrm rot="10800000">
            <a:off x="5867399" y="1953631"/>
            <a:ext cx="52152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20" name="Shape 120"/>
          <p:cNvCxnSpPr/>
          <p:nvPr/>
        </p:nvCxnSpPr>
        <p:spPr>
          <a:xfrm rot="10800000">
            <a:off x="7162801" y="1951114"/>
            <a:ext cx="52152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21" name="Shape 121"/>
          <p:cNvSpPr/>
          <p:nvPr/>
        </p:nvSpPr>
        <p:spPr>
          <a:xfrm>
            <a:off x="6251314" y="3071766"/>
            <a:ext cx="1146272" cy="1685060"/>
          </a:xfrm>
          <a:prstGeom prst="rect">
            <a:avLst/>
          </a:prstGeom>
          <a:noFill/>
          <a:ln cap="flat" cmpd="sng" w="2540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7092789" y="3434670"/>
            <a:ext cx="453927" cy="0"/>
          </a:xfrm>
          <a:prstGeom prst="straightConnector1">
            <a:avLst/>
          </a:prstGeom>
          <a:noFill/>
          <a:ln cap="flat" cmpd="sng" w="1905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https://openclipart.org/image/300px/svg_to_png/3330/barretr_Key.png"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2651237">
            <a:off x="7797164" y="3127826"/>
            <a:ext cx="609599" cy="61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300px/svg_to_png/191744/Key-yellow.png" id="124" name="Shape 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2353" y="3242134"/>
            <a:ext cx="791246" cy="3850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.bitcoin.it/w/images/en/2/29/BC_Logo_.png" id="125" name="Shape 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6953" y="3998369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.bitcoin.it/w/images/en/2/29/BC_Logo_.png" id="126" name="Shape 1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1882" y="3998369"/>
            <a:ext cx="7620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Shape 127"/>
          <p:cNvCxnSpPr/>
          <p:nvPr/>
        </p:nvCxnSpPr>
        <p:spPr>
          <a:xfrm flipH="1" rot="10800000">
            <a:off x="7092789" y="4383268"/>
            <a:ext cx="453927" cy="0"/>
          </a:xfrm>
          <a:prstGeom prst="straightConnector1">
            <a:avLst/>
          </a:prstGeom>
          <a:noFill/>
          <a:ln cap="flat" cmpd="sng" w="1905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Shape 128"/>
          <p:cNvCxnSpPr/>
          <p:nvPr/>
        </p:nvCxnSpPr>
        <p:spPr>
          <a:xfrm flipH="1" rot="10800000">
            <a:off x="6066753" y="3431216"/>
            <a:ext cx="453927" cy="0"/>
          </a:xfrm>
          <a:prstGeom prst="straightConnector1">
            <a:avLst/>
          </a:prstGeom>
          <a:noFill/>
          <a:ln cap="flat" cmpd="sng" w="1905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 flipH="1" rot="10800000">
            <a:off x="6066753" y="4379813"/>
            <a:ext cx="453927" cy="0"/>
          </a:xfrm>
          <a:prstGeom prst="straightConnector1">
            <a:avLst/>
          </a:prstGeom>
          <a:noFill/>
          <a:ln cap="flat" cmpd="sng" w="19050">
            <a:solidFill>
              <a:srgbClr val="A3A3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Shape 130"/>
          <p:cNvCxnSpPr/>
          <p:nvPr/>
        </p:nvCxnSpPr>
        <p:spPr>
          <a:xfrm rot="10800000">
            <a:off x="5486400" y="1193153"/>
            <a:ext cx="3200399" cy="699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/>
          <p:nvPr/>
        </p:nvCxnSpPr>
        <p:spPr>
          <a:xfrm>
            <a:off x="5497030" y="1193154"/>
            <a:ext cx="0" cy="5039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32" name="Shape 132"/>
          <p:cNvCxnSpPr/>
          <p:nvPr/>
        </p:nvCxnSpPr>
        <p:spPr>
          <a:xfrm flipH="1" rot="10800000">
            <a:off x="8686799" y="1193155"/>
            <a:ext cx="0" cy="65221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Shape 133"/>
          <p:cNvCxnSpPr>
            <a:endCxn id="116" idx="3"/>
          </p:cNvCxnSpPr>
          <p:nvPr/>
        </p:nvCxnSpPr>
        <p:spPr>
          <a:xfrm flipH="1">
            <a:off x="8458200" y="1845367"/>
            <a:ext cx="228600" cy="3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Representation and atomicity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Representation: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How to encode complex transactions</a:t>
            </a:r>
            <a:b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into the block chain?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Atomicity: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How to couple the actions of the various</a:t>
            </a:r>
            <a:b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parties?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else can we decentralize this way?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these be done on Bitcoin or do they require a separate block chain?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Are there alternatives to atomicity?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it a good idea to do commerce like this?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