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But what rules?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Need to clarify what “append-only” means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Uses: spam/griefing. Transfer to another cryptocurrency. Fidelity bond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Gavel from OpenClipArt.com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These are mostly dead thanks to Mt. Gox, Instawallet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if Bob never paid?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 geographic topology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Seed nodes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 formal way of leaving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Transactions are propagated in the “pending transaction pool”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Shape 6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Shape 6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Shape 6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called a “change address”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Also called “lightweight nodes”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 Bitcoin == “Satoshi “client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Original Satoshi client=historical only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Shape 7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Shape 7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5" name="Shape 7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Shape 7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Trebuchet MS"/>
              <a:buChar char="●"/>
              <a:defRPr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Trebuchet MS"/>
              <a:buChar char="○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Trebuchet MS"/>
              <a:buChar char="■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Trebuchet MS"/>
              <a:buChar char="●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Trebuchet MS"/>
              <a:buChar char="○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Trebuchet MS"/>
              <a:buChar char="■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Trebuchet MS"/>
              <a:buChar char="●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Trebuchet MS"/>
              <a:buChar char="○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Trebuchet MS"/>
              <a:buChar char="■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Shape 8"/>
          <p:cNvSpPr/>
          <p:nvPr/>
        </p:nvSpPr>
        <p:spPr>
          <a:xfrm>
            <a:off x="9124900" y="-2575"/>
            <a:ext cx="95400" cy="51434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x="9029500" y="0"/>
            <a:ext cx="954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Lecture </a:t>
            </a:r>
            <a:r>
              <a:rPr lang="en"/>
              <a:t>3</a:t>
            </a:r>
          </a:p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Mechanics of Bitcoin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real deal: transaction inputs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993825" y="1104150"/>
            <a:ext cx="8229600" cy="412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      "in":[</a:t>
            </a:r>
            <a:br>
              <a:rPr lang="en" sz="2000"/>
            </a:br>
            <a:r>
              <a:rPr lang="en" sz="2000"/>
              <a:t>        {</a:t>
            </a:r>
            <a:br>
              <a:rPr lang="en" sz="2000"/>
            </a:br>
            <a:r>
              <a:rPr lang="en" sz="2000"/>
              <a:t>          "prev_out":{</a:t>
            </a:r>
            <a:br>
              <a:rPr lang="en" sz="2000"/>
            </a:br>
            <a:r>
              <a:rPr lang="en" sz="2000"/>
              <a:t>            "hash":"3be4...80260",</a:t>
            </a:r>
            <a:br>
              <a:rPr lang="en" sz="2000"/>
            </a:br>
            <a:r>
              <a:rPr lang="en" sz="2000"/>
              <a:t>            "n":0</a:t>
            </a:r>
            <a:br>
              <a:rPr lang="en" sz="2000"/>
            </a:br>
            <a:r>
              <a:rPr lang="en" sz="2000"/>
              <a:t>          },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000"/>
              <a:t>"scriptSig":"30440....3f3a4ce81"</a:t>
            </a:r>
            <a:br>
              <a:rPr lang="en" sz="2000"/>
            </a:br>
            <a:r>
              <a:rPr lang="en" sz="2000"/>
              <a:t>        },</a:t>
            </a:r>
            <a:br>
              <a:rPr lang="en" sz="2000"/>
            </a:br>
            <a:r>
              <a:rPr lang="en" sz="2000"/>
              <a:t>      ...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      ],</a:t>
            </a:r>
          </a:p>
        </p:txBody>
      </p:sp>
      <p:sp>
        <p:nvSpPr>
          <p:cNvPr id="153" name="Shape 153"/>
          <p:cNvSpPr/>
          <p:nvPr/>
        </p:nvSpPr>
        <p:spPr>
          <a:xfrm>
            <a:off x="1846600" y="2011025"/>
            <a:ext cx="276000" cy="754500"/>
          </a:xfrm>
          <a:prstGeom prst="leftBrace">
            <a:avLst>
              <a:gd fmla="val 8333" name="adj1"/>
              <a:gd fmla="val 4860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867300" y="3111475"/>
            <a:ext cx="234599" cy="340199"/>
          </a:xfrm>
          <a:prstGeom prst="leftBrace">
            <a:avLst>
              <a:gd fmla="val 8333" name="adj1"/>
              <a:gd fmla="val 4860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888000" y="3797625"/>
            <a:ext cx="193200" cy="423300"/>
          </a:xfrm>
          <a:prstGeom prst="leftBrace">
            <a:avLst>
              <a:gd fmla="val 8333" name="adj1"/>
              <a:gd fmla="val 4860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280550" y="3069925"/>
            <a:ext cx="1173299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signature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80550" y="2011025"/>
            <a:ext cx="1173299" cy="57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transaction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80550" y="3797625"/>
            <a:ext cx="1329599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(more inputs)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real deal: transaction outputs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993825" y="1104150"/>
            <a:ext cx="8229600" cy="412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  "out":[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       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          "value":"10.12287097",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          "scriptPubKey":"OP_DUP OP_HASH160 69e...3d42e OP_EQUALVERIFY OP_CHECKSIG"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       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	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      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sp>
        <p:nvSpPr>
          <p:cNvPr id="165" name="Shape 165"/>
          <p:cNvSpPr/>
          <p:nvPr/>
        </p:nvSpPr>
        <p:spPr>
          <a:xfrm>
            <a:off x="1846600" y="2011025"/>
            <a:ext cx="297300" cy="340199"/>
          </a:xfrm>
          <a:prstGeom prst="leftBrace">
            <a:avLst>
              <a:gd fmla="val 8333" name="adj1"/>
              <a:gd fmla="val 4860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888000" y="3797625"/>
            <a:ext cx="193200" cy="423300"/>
          </a:xfrm>
          <a:prstGeom prst="leftBrace">
            <a:avLst>
              <a:gd fmla="val 8333" name="adj1"/>
              <a:gd fmla="val 4860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280550" y="1873000"/>
            <a:ext cx="1173299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 value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80550" y="2546750"/>
            <a:ext cx="1173299" cy="57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recipient address??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280550" y="3797625"/>
            <a:ext cx="15660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(more outputs)</a:t>
            </a:r>
          </a:p>
        </p:txBody>
      </p:sp>
      <p:sp>
        <p:nvSpPr>
          <p:cNvPr id="170" name="Shape 170"/>
          <p:cNvSpPr/>
          <p:nvPr/>
        </p:nvSpPr>
        <p:spPr>
          <a:xfrm>
            <a:off x="4536225" y="3156050"/>
            <a:ext cx="1895399" cy="45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on this soon...</a:t>
            </a:r>
          </a:p>
        </p:txBody>
      </p:sp>
      <p:cxnSp>
        <p:nvCxnSpPr>
          <p:cNvPr id="171" name="Shape 171"/>
          <p:cNvCxnSpPr>
            <a:stCxn id="168" idx="3"/>
          </p:cNvCxnSpPr>
          <p:nvPr/>
        </p:nvCxnSpPr>
        <p:spPr>
          <a:xfrm flipH="1" rot="10800000">
            <a:off x="1453849" y="2741899"/>
            <a:ext cx="5741400" cy="92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2" name="Shape 172"/>
          <p:cNvSpPr/>
          <p:nvPr/>
        </p:nvSpPr>
        <p:spPr>
          <a:xfrm>
            <a:off x="7186175" y="2291100"/>
            <a:ext cx="1500599" cy="574499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subTitle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</a:t>
            </a:r>
            <a:r>
              <a:rPr lang="en"/>
              <a:t>3</a:t>
            </a: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"/>
              <a:t>2</a:t>
            </a: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/>
              <a:t>Bitcoin scripts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05975"/>
            <a:ext cx="84494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 “addresses” are really </a:t>
            </a:r>
            <a:r>
              <a:rPr i="1" lang="en"/>
              <a:t>scripts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1600950" y="2910400"/>
            <a:ext cx="7094100" cy="16841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OP_DUP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OP_HASH160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69e02e18...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OP_EQUALVERIFY OP_CHECKSIG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05975"/>
            <a:ext cx="84494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 “addresses” are </a:t>
            </a:r>
            <a:r>
              <a:rPr i="1" lang="en"/>
              <a:t>also</a:t>
            </a:r>
            <a:r>
              <a:rPr lang="en"/>
              <a:t> scripts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600950" y="2910400"/>
            <a:ext cx="7094100" cy="16841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OP_DUP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OP_HASH160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69e02e18...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OP_EQUALVERIFY OP_CHECKSIG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600950" y="1226200"/>
            <a:ext cx="7094100" cy="1684199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30440220...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0467d2c9...</a:t>
            </a:r>
          </a:p>
        </p:txBody>
      </p:sp>
      <p:sp>
        <p:nvSpPr>
          <p:cNvPr id="191" name="Shape 191"/>
          <p:cNvSpPr/>
          <p:nvPr/>
        </p:nvSpPr>
        <p:spPr>
          <a:xfrm>
            <a:off x="1138100" y="1293325"/>
            <a:ext cx="370799" cy="1616999"/>
          </a:xfrm>
          <a:prstGeom prst="leftBrace">
            <a:avLst>
              <a:gd fmla="val 8333" name="adj1"/>
              <a:gd fmla="val 4860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1138100" y="2977600"/>
            <a:ext cx="370799" cy="1616999"/>
          </a:xfrm>
          <a:prstGeom prst="leftBrace">
            <a:avLst>
              <a:gd fmla="val 8333" name="adj1"/>
              <a:gd fmla="val 4860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119650" y="1890175"/>
            <a:ext cx="9264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scriptSig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0" y="3540850"/>
            <a:ext cx="1334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scriptPubKey</a:t>
            </a:r>
          </a:p>
        </p:txBody>
      </p:sp>
      <p:sp>
        <p:nvSpPr>
          <p:cNvPr id="195" name="Shape 195"/>
          <p:cNvSpPr/>
          <p:nvPr/>
        </p:nvSpPr>
        <p:spPr>
          <a:xfrm>
            <a:off x="1978275" y="4667425"/>
            <a:ext cx="6266100" cy="4233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TO VERIFY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: Concatenated script must execute completely with no errors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05975"/>
            <a:ext cx="84494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Bitcoin scripting language (“Script”)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200150"/>
            <a:ext cx="8348399" cy="314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goals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Built for Bitcoin (inspired by Forth)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Simple, compact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Support for cryptography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Stack-based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Limits on time/memory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No looping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7223925" y="4862837"/>
            <a:ext cx="1771800" cy="3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image via Jessie St. Amand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825" y="2394525"/>
            <a:ext cx="1988850" cy="24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0825" y="4902800"/>
            <a:ext cx="643100" cy="22367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4278575" y="2254200"/>
            <a:ext cx="2999699" cy="635100"/>
          </a:xfrm>
          <a:prstGeom prst="wedgeEllipseCallout">
            <a:avLst>
              <a:gd fmla="val 42730" name="adj1"/>
              <a:gd fmla="val 115873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I am not impressed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Bitcoin script execution example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0" y="4408325"/>
            <a:ext cx="8952899" cy="458399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&lt;sig&gt; &lt;pubKey&gt; OP_DUP OP_HASH160 &lt;pubKeyHash?&gt; OP_EQUALVERIFY OP_CHECKSIG</a:t>
            </a:r>
          </a:p>
        </p:txBody>
      </p:sp>
      <p:cxnSp>
        <p:nvCxnSpPr>
          <p:cNvPr id="212" name="Shape 212"/>
          <p:cNvCxnSpPr/>
          <p:nvPr/>
        </p:nvCxnSpPr>
        <p:spPr>
          <a:xfrm>
            <a:off x="372875" y="3826275"/>
            <a:ext cx="0" cy="497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3" name="Shape 213"/>
          <p:cNvCxnSpPr/>
          <p:nvPr/>
        </p:nvCxnSpPr>
        <p:spPr>
          <a:xfrm>
            <a:off x="1222425" y="3826275"/>
            <a:ext cx="0" cy="497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4" name="Shape 214"/>
          <p:cNvCxnSpPr/>
          <p:nvPr/>
        </p:nvCxnSpPr>
        <p:spPr>
          <a:xfrm>
            <a:off x="2290800" y="3826275"/>
            <a:ext cx="0" cy="497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5" name="Shape 215"/>
          <p:cNvCxnSpPr/>
          <p:nvPr/>
        </p:nvCxnSpPr>
        <p:spPr>
          <a:xfrm>
            <a:off x="3330700" y="3826275"/>
            <a:ext cx="0" cy="497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6" name="Shape 216"/>
          <p:cNvCxnSpPr/>
          <p:nvPr/>
        </p:nvCxnSpPr>
        <p:spPr>
          <a:xfrm>
            <a:off x="4476450" y="3826275"/>
            <a:ext cx="0" cy="497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7" name="Shape 217"/>
          <p:cNvCxnSpPr/>
          <p:nvPr/>
        </p:nvCxnSpPr>
        <p:spPr>
          <a:xfrm>
            <a:off x="6309425" y="3826275"/>
            <a:ext cx="0" cy="497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8" name="Shape 218"/>
          <p:cNvCxnSpPr/>
          <p:nvPr/>
        </p:nvCxnSpPr>
        <p:spPr>
          <a:xfrm>
            <a:off x="8051225" y="3826275"/>
            <a:ext cx="0" cy="497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9" name="Shape 219"/>
          <p:cNvSpPr/>
          <p:nvPr/>
        </p:nvSpPr>
        <p:spPr>
          <a:xfrm>
            <a:off x="2842800" y="2881250"/>
            <a:ext cx="2842199" cy="4742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&lt;sig&gt;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633425" y="1000675"/>
            <a:ext cx="1137600" cy="2051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9600">
                <a:solidFill>
                  <a:srgbClr val="274E13"/>
                </a:solidFill>
                <a:highlight>
                  <a:srgbClr val="F9F9F9"/>
                </a:highlight>
              </a:rPr>
              <a:t>✓</a:t>
            </a:r>
          </a:p>
        </p:txBody>
      </p:sp>
      <p:sp>
        <p:nvSpPr>
          <p:cNvPr id="221" name="Shape 221"/>
          <p:cNvSpPr/>
          <p:nvPr/>
        </p:nvSpPr>
        <p:spPr>
          <a:xfrm>
            <a:off x="2842800" y="2406950"/>
            <a:ext cx="2842199" cy="4742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&lt;pubKey&gt;</a:t>
            </a:r>
          </a:p>
        </p:txBody>
      </p:sp>
      <p:sp>
        <p:nvSpPr>
          <p:cNvPr id="222" name="Shape 222"/>
          <p:cNvSpPr/>
          <p:nvPr/>
        </p:nvSpPr>
        <p:spPr>
          <a:xfrm>
            <a:off x="2842800" y="1932650"/>
            <a:ext cx="2842199" cy="4742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&lt;pubKey&gt;</a:t>
            </a:r>
          </a:p>
        </p:txBody>
      </p:sp>
      <p:sp>
        <p:nvSpPr>
          <p:cNvPr id="223" name="Shape 223"/>
          <p:cNvSpPr/>
          <p:nvPr/>
        </p:nvSpPr>
        <p:spPr>
          <a:xfrm>
            <a:off x="2842800" y="1458350"/>
            <a:ext cx="2842199" cy="4742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&lt;pubKeyHash?&gt;</a:t>
            </a:r>
          </a:p>
        </p:txBody>
      </p:sp>
      <p:sp>
        <p:nvSpPr>
          <p:cNvPr id="224" name="Shape 224"/>
          <p:cNvSpPr/>
          <p:nvPr/>
        </p:nvSpPr>
        <p:spPr>
          <a:xfrm>
            <a:off x="2842800" y="1936225"/>
            <a:ext cx="2842199" cy="4742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&lt;pubKeyHash&gt;</a:t>
            </a:r>
          </a:p>
        </p:txBody>
      </p:sp>
      <p:sp>
        <p:nvSpPr>
          <p:cNvPr id="225" name="Shape 225"/>
          <p:cNvSpPr/>
          <p:nvPr/>
        </p:nvSpPr>
        <p:spPr>
          <a:xfrm>
            <a:off x="2842800" y="2881250"/>
            <a:ext cx="2842199" cy="4742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Bitcoin script instructions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200150"/>
            <a:ext cx="8348399" cy="364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256 opcodes total (15 disabled, 75 reserved)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Arithmetic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If/then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Logic/data handling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Crypto!</a:t>
            </a:r>
          </a:p>
          <a:p>
            <a:pPr indent="-228600" lvl="1" marL="1828800" rtl="0">
              <a:spcBef>
                <a:spcPts val="0"/>
              </a:spcBef>
            </a:pPr>
            <a:r>
              <a:rPr lang="en"/>
              <a:t>Hashes</a:t>
            </a:r>
          </a:p>
          <a:p>
            <a:pPr indent="-228600" lvl="1" marL="1828800" rtl="0">
              <a:spcBef>
                <a:spcPts val="0"/>
              </a:spcBef>
            </a:pPr>
            <a:r>
              <a:rPr lang="en"/>
              <a:t>Signature verification</a:t>
            </a:r>
          </a:p>
          <a:p>
            <a:pPr indent="-228600" lvl="1" marL="1828800" rtl="0">
              <a:spcBef>
                <a:spcPts val="0"/>
              </a:spcBef>
            </a:pPr>
            <a:r>
              <a:rPr lang="en"/>
              <a:t>Multi-signature verification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OP_CHECKMULTISIG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457200" y="1200150"/>
            <a:ext cx="8348399" cy="2488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3333"/>
              <a:buFont typeface="Trebuchet MS"/>
            </a:pPr>
            <a:r>
              <a:rPr lang="en" sz="3600"/>
              <a:t>Built-in support for joint signatures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3600"/>
              <a:t>Specify </a:t>
            </a:r>
            <a:r>
              <a:rPr i="1" lang="en" sz="3600"/>
              <a:t>n</a:t>
            </a:r>
            <a:r>
              <a:rPr lang="en" sz="3600"/>
              <a:t> public keys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3600"/>
              <a:t>Specify </a:t>
            </a:r>
            <a:r>
              <a:rPr i="1" lang="en" sz="3600"/>
              <a:t>t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3600"/>
              <a:t>Verification requires </a:t>
            </a:r>
            <a:r>
              <a:rPr i="1" lang="en" sz="3600"/>
              <a:t>t</a:t>
            </a:r>
            <a:r>
              <a:rPr lang="en" sz="3600"/>
              <a:t> signatures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949" y="3688900"/>
            <a:ext cx="1187275" cy="16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2577225" y="4012125"/>
            <a:ext cx="62931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BUG ALERT:</a:t>
            </a: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 Extra data value popped from the stack and ignored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205975"/>
            <a:ext cx="84383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Bitcoin scripts in practice (as of 2014)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457200" y="1200150"/>
            <a:ext cx="8348399" cy="364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3600"/>
              <a:t>Most nodes whitelist known scripts</a:t>
            </a:r>
          </a:p>
          <a:p>
            <a:pPr indent="-457200" lvl="0" marL="4572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3600"/>
              <a:t>99.9% are simple signature checks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3600"/>
              <a:t>~0.01% are MULTISIG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3600"/>
              <a:t>~0.01% are </a:t>
            </a:r>
            <a:r>
              <a:rPr lang="en" sz="3600">
                <a:solidFill>
                  <a:srgbClr val="0000FF"/>
                </a:solidFill>
              </a:rPr>
              <a:t>Pay-to-Script-Hash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3600">
                <a:solidFill>
                  <a:srgbClr val="000000"/>
                </a:solidFill>
              </a:rPr>
              <a:t>Remainder are errors, proof-of-burn</a:t>
            </a:r>
          </a:p>
        </p:txBody>
      </p:sp>
      <p:sp>
        <p:nvSpPr>
          <p:cNvPr id="246" name="Shape 246"/>
          <p:cNvSpPr/>
          <p:nvPr/>
        </p:nvSpPr>
        <p:spPr>
          <a:xfrm>
            <a:off x="5576025" y="2484350"/>
            <a:ext cx="2024100" cy="386400"/>
          </a:xfrm>
          <a:prstGeom prst="wedgeRectCallout">
            <a:avLst>
              <a:gd fmla="val -26704" name="adj1"/>
              <a:gd fmla="val 100019" name="adj2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More on this soon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Recap: </a:t>
            </a:r>
            <a:r>
              <a:rPr b="0" lang="en"/>
              <a:t>Bitcoin consensus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200150"/>
            <a:ext cx="8606999" cy="224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Bitcoin consensus gives us: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Append-only ledger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Decentralized consensus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Miners to validate transactions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457200" y="3054600"/>
            <a:ext cx="8449499" cy="20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i="1" lang="en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assuming a currency exists to motivate miners!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Proof-of-burn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600950" y="2910400"/>
            <a:ext cx="7094100" cy="16841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OP_RETURN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&lt;arbitrary data&gt;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1600950" y="1226200"/>
            <a:ext cx="7094100" cy="1684199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nothing’s going to redeem that ☹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Should senders specify scripts?</a:t>
            </a:r>
          </a:p>
        </p:txBody>
      </p:sp>
      <p:sp>
        <p:nvSpPr>
          <p:cNvPr id="259" name="Shape 259"/>
          <p:cNvSpPr/>
          <p:nvPr/>
        </p:nvSpPr>
        <p:spPr>
          <a:xfrm>
            <a:off x="257625" y="1674625"/>
            <a:ext cx="1426200" cy="1306499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5548350" y="1357075"/>
            <a:ext cx="2696099" cy="1941599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5907225" y="1278975"/>
            <a:ext cx="1573500" cy="561299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Big Box</a:t>
            </a:r>
          </a:p>
        </p:txBody>
      </p:sp>
      <p:cxnSp>
        <p:nvCxnSpPr>
          <p:cNvPr id="262" name="Shape 262"/>
          <p:cNvCxnSpPr/>
          <p:nvPr/>
        </p:nvCxnSpPr>
        <p:spPr>
          <a:xfrm>
            <a:off x="1950675" y="1858650"/>
            <a:ext cx="32663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3" name="Shape 263"/>
          <p:cNvSpPr txBox="1"/>
          <p:nvPr/>
        </p:nvSpPr>
        <p:spPr>
          <a:xfrm>
            <a:off x="2208300" y="1435400"/>
            <a:ext cx="3045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I’m ready to pay for my purchases!</a:t>
            </a:r>
          </a:p>
        </p:txBody>
      </p:sp>
      <p:cxnSp>
        <p:nvCxnSpPr>
          <p:cNvPr id="264" name="Shape 264"/>
          <p:cNvCxnSpPr/>
          <p:nvPr/>
        </p:nvCxnSpPr>
        <p:spPr>
          <a:xfrm rot="10800000">
            <a:off x="1950724" y="2425100"/>
            <a:ext cx="329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5" name="Shape 265"/>
          <p:cNvSpPr txBox="1"/>
          <p:nvPr/>
        </p:nvSpPr>
        <p:spPr>
          <a:xfrm>
            <a:off x="2097900" y="2520475"/>
            <a:ext cx="3266399" cy="139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Cool! Well we’re using MULTISIG now, so include a script requiring 2 of our 3 account managers to approve. Don’t get any of those details wrong. Thanks for shopping at Big Box!</a:t>
            </a:r>
          </a:p>
        </p:txBody>
      </p:sp>
      <p:sp>
        <p:nvSpPr>
          <p:cNvPr id="266" name="Shape 266"/>
          <p:cNvSpPr/>
          <p:nvPr/>
        </p:nvSpPr>
        <p:spPr>
          <a:xfrm>
            <a:off x="257625" y="1674625"/>
            <a:ext cx="1426200" cy="1306499"/>
          </a:xfrm>
          <a:prstGeom prst="smileyFace">
            <a:avLst>
              <a:gd fmla="val -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1324925" y="1143550"/>
            <a:ext cx="533700" cy="450899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Idea: use the hash of redemption script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1600950" y="2910400"/>
            <a:ext cx="7094100" cy="16841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OP_HASH160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&lt;hash of redemption script&gt;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OP_EQUAL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600950" y="1226200"/>
            <a:ext cx="7094100" cy="1684199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&lt;signature&gt;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&lt;&lt;pubkey&gt; OP_CHECKSIG&gt;</a:t>
            </a:r>
          </a:p>
        </p:txBody>
      </p:sp>
      <p:sp>
        <p:nvSpPr>
          <p:cNvPr id="275" name="Shape 275"/>
          <p:cNvSpPr/>
          <p:nvPr/>
        </p:nvSpPr>
        <p:spPr>
          <a:xfrm>
            <a:off x="1978275" y="4667425"/>
            <a:ext cx="6266100" cy="4233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“Pay to Script Hash”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853775" y="1393287"/>
            <a:ext cx="6390599" cy="1517099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&lt;signature&gt;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1853775" y="2910387"/>
            <a:ext cx="6390599" cy="1517099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&lt;pubkey&gt;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OP_CHECKSIG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Pay to script hash</a:t>
            </a:r>
          </a:p>
        </p:txBody>
      </p:sp>
      <p:sp>
        <p:nvSpPr>
          <p:cNvPr id="283" name="Shape 283"/>
          <p:cNvSpPr/>
          <p:nvPr/>
        </p:nvSpPr>
        <p:spPr>
          <a:xfrm>
            <a:off x="257625" y="1674625"/>
            <a:ext cx="1426200" cy="1306499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548350" y="1357075"/>
            <a:ext cx="2696099" cy="1941599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5907225" y="1278975"/>
            <a:ext cx="1573500" cy="561299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Big Box</a:t>
            </a:r>
          </a:p>
        </p:txBody>
      </p:sp>
      <p:cxnSp>
        <p:nvCxnSpPr>
          <p:cNvPr id="286" name="Shape 286"/>
          <p:cNvCxnSpPr/>
          <p:nvPr/>
        </p:nvCxnSpPr>
        <p:spPr>
          <a:xfrm>
            <a:off x="1950675" y="1858650"/>
            <a:ext cx="32663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7" name="Shape 287"/>
          <p:cNvSpPr txBox="1"/>
          <p:nvPr/>
        </p:nvSpPr>
        <p:spPr>
          <a:xfrm>
            <a:off x="2208300" y="1435400"/>
            <a:ext cx="3045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I’m ready to pay for my purchases!</a:t>
            </a:r>
          </a:p>
        </p:txBody>
      </p:sp>
      <p:cxnSp>
        <p:nvCxnSpPr>
          <p:cNvPr id="288" name="Shape 288"/>
          <p:cNvCxnSpPr/>
          <p:nvPr/>
        </p:nvCxnSpPr>
        <p:spPr>
          <a:xfrm rot="10800000">
            <a:off x="1950724" y="2425100"/>
            <a:ext cx="329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9" name="Shape 289"/>
          <p:cNvSpPr txBox="1"/>
          <p:nvPr/>
        </p:nvSpPr>
        <p:spPr>
          <a:xfrm>
            <a:off x="2097900" y="2520475"/>
            <a:ext cx="3266399" cy="3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Great! Here’s our address: 0x3454</a:t>
            </a:r>
          </a:p>
        </p:txBody>
      </p:sp>
      <p:sp>
        <p:nvSpPr>
          <p:cNvPr id="290" name="Shape 290"/>
          <p:cNvSpPr/>
          <p:nvPr/>
        </p:nvSpPr>
        <p:spPr>
          <a:xfrm>
            <a:off x="257625" y="1674625"/>
            <a:ext cx="1426200" cy="1306499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subTitle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</a:t>
            </a:r>
            <a:r>
              <a:rPr lang="en"/>
              <a:t>3</a:t>
            </a: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"/>
              <a:t>3</a:t>
            </a: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/>
              <a:t>Applications of Bitcoin scripts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1: Escrow transactions</a:t>
            </a:r>
          </a:p>
        </p:txBody>
      </p:sp>
      <p:sp>
        <p:nvSpPr>
          <p:cNvPr id="301" name="Shape 301"/>
          <p:cNvSpPr/>
          <p:nvPr/>
        </p:nvSpPr>
        <p:spPr>
          <a:xfrm>
            <a:off x="145662" y="2774250"/>
            <a:ext cx="1426200" cy="1306499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7112287" y="2774250"/>
            <a:ext cx="1426200" cy="1306499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1745900" y="4069650"/>
            <a:ext cx="5366400" cy="976199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Trebuchet MS"/>
                <a:ea typeface="Trebuchet MS"/>
                <a:cs typeface="Trebuchet MS"/>
                <a:sym typeface="Trebuchet MS"/>
              </a:rPr>
              <a:t>PROBLEM: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Alice wants to buy online from Bob. Alice doesn’t want to pay until after Bob ships.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Bob doesn’t want to ship until after Alice pays.</a:t>
            </a:r>
          </a:p>
        </p:txBody>
      </p:sp>
      <p:sp>
        <p:nvSpPr>
          <p:cNvPr id="304" name="Shape 304"/>
          <p:cNvSpPr/>
          <p:nvPr/>
        </p:nvSpPr>
        <p:spPr>
          <a:xfrm>
            <a:off x="1894925" y="4069650"/>
            <a:ext cx="5003100" cy="6660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Pay </a:t>
            </a:r>
            <a:r>
              <a:rPr i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to 2-of-3 of Alice, Bob, Judy (MULTISIG)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7511437" y="4080750"/>
            <a:ext cx="627899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Bob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544812" y="4080750"/>
            <a:ext cx="627899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Alice</a:t>
            </a:r>
          </a:p>
        </p:txBody>
      </p:sp>
      <p:sp>
        <p:nvSpPr>
          <p:cNvPr id="307" name="Shape 307"/>
          <p:cNvSpPr/>
          <p:nvPr/>
        </p:nvSpPr>
        <p:spPr>
          <a:xfrm>
            <a:off x="725221" y="927900"/>
            <a:ext cx="1019100" cy="933599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3692137" y="2647737"/>
            <a:ext cx="1299899" cy="857400"/>
          </a:xfrm>
          <a:prstGeom prst="cube">
            <a:avLst>
              <a:gd fmla="val 25000" name="adj"/>
            </a:avLst>
          </a:prstGeom>
          <a:solidFill>
            <a:srgbClr val="B45F0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To: Alice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From: Bob</a:t>
            </a:r>
          </a:p>
        </p:txBody>
      </p:sp>
      <p:cxnSp>
        <p:nvCxnSpPr>
          <p:cNvPr id="309" name="Shape 309"/>
          <p:cNvCxnSpPr/>
          <p:nvPr/>
        </p:nvCxnSpPr>
        <p:spPr>
          <a:xfrm rot="10800000">
            <a:off x="1598049" y="3683875"/>
            <a:ext cx="5459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0" name="Shape 310"/>
          <p:cNvSpPr/>
          <p:nvPr/>
        </p:nvSpPr>
        <p:spPr>
          <a:xfrm>
            <a:off x="1916250" y="1666675"/>
            <a:ext cx="5003100" cy="6660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Pay </a:t>
            </a:r>
            <a:r>
              <a:rPr i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to Bob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SIGNED(ALICE, BOB)</a:t>
            </a:r>
          </a:p>
        </p:txBody>
      </p:sp>
      <p:cxnSp>
        <p:nvCxnSpPr>
          <p:cNvPr id="311" name="Shape 311"/>
          <p:cNvCxnSpPr/>
          <p:nvPr/>
        </p:nvCxnSpPr>
        <p:spPr>
          <a:xfrm>
            <a:off x="2228300" y="2157275"/>
            <a:ext cx="213000" cy="200639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2" name="Shape 312"/>
          <p:cNvSpPr txBox="1"/>
          <p:nvPr/>
        </p:nvSpPr>
        <p:spPr>
          <a:xfrm>
            <a:off x="2766350" y="1063400"/>
            <a:ext cx="3151500" cy="57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(normal case)</a:t>
            </a:r>
          </a:p>
        </p:txBody>
      </p:sp>
      <p:sp>
        <p:nvSpPr>
          <p:cNvPr id="313" name="Shape 313"/>
          <p:cNvSpPr/>
          <p:nvPr/>
        </p:nvSpPr>
        <p:spPr>
          <a:xfrm>
            <a:off x="4858875" y="2952012"/>
            <a:ext cx="133164" cy="248886"/>
          </a:xfrm>
          <a:prstGeom prst="irregularSeal2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 rot="4877682">
            <a:off x="4221397" y="2553954"/>
            <a:ext cx="212999" cy="398024"/>
          </a:xfrm>
          <a:prstGeom prst="irregularSeal2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1906225" y="1693937"/>
            <a:ext cx="5003100" cy="6660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Pay </a:t>
            </a:r>
            <a:r>
              <a:rPr i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to Alice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SIGNED(ALICE, JUDY)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2853350" y="1007075"/>
            <a:ext cx="3151500" cy="57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(disputed case)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63512" y="1838575"/>
            <a:ext cx="627899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Judy</a:t>
            </a:r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500" y="656425"/>
            <a:ext cx="1299800" cy="183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7048875" y="2503500"/>
            <a:ext cx="1677900" cy="1953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2: Green addresses</a:t>
            </a:r>
          </a:p>
        </p:txBody>
      </p:sp>
      <p:sp>
        <p:nvSpPr>
          <p:cNvPr id="325" name="Shape 325"/>
          <p:cNvSpPr/>
          <p:nvPr/>
        </p:nvSpPr>
        <p:spPr>
          <a:xfrm>
            <a:off x="145662" y="2774250"/>
            <a:ext cx="1426200" cy="1306499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 txBox="1"/>
          <p:nvPr/>
        </p:nvSpPr>
        <p:spPr>
          <a:xfrm>
            <a:off x="544812" y="4080750"/>
            <a:ext cx="627899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Alice</a:t>
            </a:r>
          </a:p>
        </p:txBody>
      </p:sp>
      <p:sp>
        <p:nvSpPr>
          <p:cNvPr id="327" name="Shape 327"/>
          <p:cNvSpPr/>
          <p:nvPr/>
        </p:nvSpPr>
        <p:spPr>
          <a:xfrm>
            <a:off x="7112287" y="2774250"/>
            <a:ext cx="1426200" cy="1306499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/>
        </p:nvSpPr>
        <p:spPr>
          <a:xfrm>
            <a:off x="7511437" y="4080750"/>
            <a:ext cx="627899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Bob</a:t>
            </a:r>
          </a:p>
        </p:txBody>
      </p:sp>
      <p:sp>
        <p:nvSpPr>
          <p:cNvPr id="329" name="Shape 329"/>
          <p:cNvSpPr/>
          <p:nvPr/>
        </p:nvSpPr>
        <p:spPr>
          <a:xfrm>
            <a:off x="1745900" y="4069650"/>
            <a:ext cx="5366400" cy="976199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Trebuchet MS"/>
                <a:ea typeface="Trebuchet MS"/>
                <a:cs typeface="Trebuchet MS"/>
                <a:sym typeface="Trebuchet MS"/>
              </a:rPr>
              <a:t>PROBLEM: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Alice wants to pay Bob.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Bob can’t wait 6 verifications to guard against double-spends, or is offline completely.</a:t>
            </a: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625" y="1197000"/>
            <a:ext cx="1306499" cy="130649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/>
          <p:nvPr/>
        </p:nvSpPr>
        <p:spPr>
          <a:xfrm>
            <a:off x="1745900" y="3146375"/>
            <a:ext cx="5003100" cy="666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Pay x to Bob, y to Bank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SIGNED(BANK)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7173146" y="2102475"/>
            <a:ext cx="1624499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Faraday cage</a:t>
            </a:r>
          </a:p>
        </p:txBody>
      </p:sp>
      <p:cxnSp>
        <p:nvCxnSpPr>
          <p:cNvPr id="333" name="Shape 333"/>
          <p:cNvCxnSpPr/>
          <p:nvPr/>
        </p:nvCxnSpPr>
        <p:spPr>
          <a:xfrm flipH="1" rot="10800000">
            <a:off x="1518075" y="2308050"/>
            <a:ext cx="1562399" cy="5771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4" name="Shape 334"/>
          <p:cNvSpPr txBox="1"/>
          <p:nvPr/>
        </p:nvSpPr>
        <p:spPr>
          <a:xfrm>
            <a:off x="14800" y="1886625"/>
            <a:ext cx="29118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It’s me, Alice! Could you make out  a green payment to Bob?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484912" y="2324475"/>
            <a:ext cx="627899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Bank</a:t>
            </a:r>
          </a:p>
        </p:txBody>
      </p:sp>
      <p:pic>
        <p:nvPicPr>
          <p:cNvPr id="336" name="Shape 3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1300" y="1284975"/>
            <a:ext cx="958799" cy="6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/>
          <p:nvPr/>
        </p:nvSpPr>
        <p:spPr>
          <a:xfrm>
            <a:off x="4452125" y="3218850"/>
            <a:ext cx="1756199" cy="4173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 double spend</a:t>
            </a:r>
          </a:p>
        </p:txBody>
      </p:sp>
      <p:sp>
        <p:nvSpPr>
          <p:cNvPr id="338" name="Shape 338"/>
          <p:cNvSpPr/>
          <p:nvPr/>
        </p:nvSpPr>
        <p:spPr>
          <a:xfrm>
            <a:off x="4563150" y="1063375"/>
            <a:ext cx="4234499" cy="771899"/>
          </a:xfrm>
          <a:prstGeom prst="wedgeEllipseCallout">
            <a:avLst>
              <a:gd fmla="val -49320" name="adj1"/>
              <a:gd fmla="val 5926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004</a:t>
            </a:r>
            <a:r>
              <a:rPr lang="en"/>
              <a:t> days since last double spend!</a:t>
            </a:r>
          </a:p>
        </p:txBody>
      </p:sp>
      <p:sp>
        <p:nvSpPr>
          <p:cNvPr id="339" name="Shape 339"/>
          <p:cNvSpPr/>
          <p:nvPr/>
        </p:nvSpPr>
        <p:spPr>
          <a:xfrm>
            <a:off x="5211200" y="1358275"/>
            <a:ext cx="417300" cy="204299"/>
          </a:xfrm>
          <a:prstGeom prst="rect">
            <a:avLst/>
          </a:prstGeom>
          <a:solidFill>
            <a:srgbClr val="CC687A">
              <a:alpha val="5885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3: Efficient micro-payments</a:t>
            </a:r>
          </a:p>
        </p:txBody>
      </p:sp>
      <p:sp>
        <p:nvSpPr>
          <p:cNvPr id="345" name="Shape 345"/>
          <p:cNvSpPr/>
          <p:nvPr/>
        </p:nvSpPr>
        <p:spPr>
          <a:xfrm>
            <a:off x="101262" y="3147125"/>
            <a:ext cx="1426200" cy="1306499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500412" y="4453625"/>
            <a:ext cx="627899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Alice</a:t>
            </a:r>
          </a:p>
        </p:txBody>
      </p:sp>
      <p:sp>
        <p:nvSpPr>
          <p:cNvPr id="347" name="Shape 347"/>
          <p:cNvSpPr/>
          <p:nvPr/>
        </p:nvSpPr>
        <p:spPr>
          <a:xfrm>
            <a:off x="7112287" y="2986025"/>
            <a:ext cx="1426200" cy="1306499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 txBox="1"/>
          <p:nvPr/>
        </p:nvSpPr>
        <p:spPr>
          <a:xfrm>
            <a:off x="7511437" y="4292525"/>
            <a:ext cx="627899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Bob</a:t>
            </a:r>
          </a:p>
        </p:txBody>
      </p:sp>
      <p:sp>
        <p:nvSpPr>
          <p:cNvPr id="349" name="Shape 349"/>
          <p:cNvSpPr/>
          <p:nvPr/>
        </p:nvSpPr>
        <p:spPr>
          <a:xfrm>
            <a:off x="1745900" y="4069650"/>
            <a:ext cx="5366400" cy="976199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Trebuchet MS"/>
                <a:ea typeface="Trebuchet MS"/>
                <a:cs typeface="Trebuchet MS"/>
                <a:sym typeface="Trebuchet MS"/>
              </a:rPr>
              <a:t>PROBLEM: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Alice wants to pay Bob for each minute of phone service. She doesn’t want to incur a transaction fee every minute.</a:t>
            </a:r>
          </a:p>
        </p:txBody>
      </p:sp>
      <p:sp>
        <p:nvSpPr>
          <p:cNvPr id="350" name="Shape 350"/>
          <p:cNvSpPr/>
          <p:nvPr/>
        </p:nvSpPr>
        <p:spPr>
          <a:xfrm>
            <a:off x="1818325" y="3714475"/>
            <a:ext cx="50031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i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01 to Bob, 99 to Alice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SIGNED(ALICE)___________</a:t>
            </a:r>
          </a:p>
        </p:txBody>
      </p:sp>
      <p:sp>
        <p:nvSpPr>
          <p:cNvPr id="351" name="Shape 351"/>
          <p:cNvSpPr/>
          <p:nvPr/>
        </p:nvSpPr>
        <p:spPr>
          <a:xfrm>
            <a:off x="1818325" y="3222475"/>
            <a:ext cx="50031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i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02 to Bob, 98 to Alice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SIGNED(ALICE)___________</a:t>
            </a:r>
          </a:p>
        </p:txBody>
      </p:sp>
      <p:sp>
        <p:nvSpPr>
          <p:cNvPr id="352" name="Shape 352"/>
          <p:cNvSpPr/>
          <p:nvPr/>
        </p:nvSpPr>
        <p:spPr>
          <a:xfrm>
            <a:off x="1818325" y="2730475"/>
            <a:ext cx="50031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i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03 to Bob, 97 to Alice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SIGNED(ALICE)___________</a:t>
            </a:r>
          </a:p>
        </p:txBody>
      </p:sp>
      <p:sp>
        <p:nvSpPr>
          <p:cNvPr id="353" name="Shape 353"/>
          <p:cNvSpPr/>
          <p:nvPr/>
        </p:nvSpPr>
        <p:spPr>
          <a:xfrm>
            <a:off x="1818325" y="2238475"/>
            <a:ext cx="50031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i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04 to Bob, 96 to Alice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SIGNED(ALICE)___________</a:t>
            </a:r>
          </a:p>
        </p:txBody>
      </p:sp>
      <p:sp>
        <p:nvSpPr>
          <p:cNvPr id="354" name="Shape 354"/>
          <p:cNvSpPr/>
          <p:nvPr/>
        </p:nvSpPr>
        <p:spPr>
          <a:xfrm>
            <a:off x="1818337" y="1404925"/>
            <a:ext cx="50031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i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42 to Bob, 58 to Alice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SIGNED(ALICE)___________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927887" y="1850700"/>
            <a:ext cx="772499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356" name="Shape 356"/>
          <p:cNvSpPr/>
          <p:nvPr/>
        </p:nvSpPr>
        <p:spPr>
          <a:xfrm>
            <a:off x="1251750" y="2725450"/>
            <a:ext cx="1448699" cy="492000"/>
          </a:xfrm>
          <a:prstGeom prst="wedgeEllipseCallout">
            <a:avLst>
              <a:gd fmla="val -33454" name="adj1"/>
              <a:gd fmla="val 9435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I’m done!</a:t>
            </a:r>
          </a:p>
        </p:txBody>
      </p:sp>
      <p:sp>
        <p:nvSpPr>
          <p:cNvPr id="357" name="Shape 357"/>
          <p:cNvSpPr/>
          <p:nvPr/>
        </p:nvSpPr>
        <p:spPr>
          <a:xfrm>
            <a:off x="6391925" y="2655125"/>
            <a:ext cx="1553699" cy="492000"/>
          </a:xfrm>
          <a:prstGeom prst="wedgeEllipseCallout">
            <a:avLst>
              <a:gd fmla="val 32013" name="adj1"/>
              <a:gd fmla="val 92983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I’ll publish!</a:t>
            </a:r>
          </a:p>
        </p:txBody>
      </p:sp>
      <p:sp>
        <p:nvSpPr>
          <p:cNvPr id="358" name="Shape 358"/>
          <p:cNvSpPr/>
          <p:nvPr/>
        </p:nvSpPr>
        <p:spPr>
          <a:xfrm>
            <a:off x="1589100" y="1491450"/>
            <a:ext cx="229199" cy="2667300"/>
          </a:xfrm>
          <a:prstGeom prst="leftBrace">
            <a:avLst>
              <a:gd fmla="val 8333" name="adj1"/>
              <a:gd fmla="val 12054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 txBox="1"/>
          <p:nvPr/>
        </p:nvSpPr>
        <p:spPr>
          <a:xfrm>
            <a:off x="140375" y="1491450"/>
            <a:ext cx="1553699" cy="5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 of these could be double-spends!</a:t>
            </a:r>
          </a:p>
        </p:txBody>
      </p:sp>
      <p:sp>
        <p:nvSpPr>
          <p:cNvPr id="360" name="Shape 360"/>
          <p:cNvSpPr/>
          <p:nvPr/>
        </p:nvSpPr>
        <p:spPr>
          <a:xfrm>
            <a:off x="1818337" y="4453625"/>
            <a:ext cx="5003100" cy="4920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i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100 to Bob/Alice (MULTISIG)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</a:p>
        </p:txBody>
      </p:sp>
      <p:sp>
        <p:nvSpPr>
          <p:cNvPr id="361" name="Shape 361"/>
          <p:cNvSpPr/>
          <p:nvPr/>
        </p:nvSpPr>
        <p:spPr>
          <a:xfrm>
            <a:off x="1818312" y="1404925"/>
            <a:ext cx="5003100" cy="4920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i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42 to Bob, 58 to Alice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 SIGNED(BOB)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2700250" y="4024925"/>
            <a:ext cx="62699" cy="64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3" name="Shape 363"/>
          <p:cNvCxnSpPr/>
          <p:nvPr/>
        </p:nvCxnSpPr>
        <p:spPr>
          <a:xfrm flipH="1">
            <a:off x="2637424" y="3489550"/>
            <a:ext cx="87300" cy="112529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4" name="Shape 364"/>
          <p:cNvCxnSpPr/>
          <p:nvPr/>
        </p:nvCxnSpPr>
        <p:spPr>
          <a:xfrm flipH="1">
            <a:off x="2600549" y="2971450"/>
            <a:ext cx="99900" cy="1684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5" name="Shape 365"/>
          <p:cNvCxnSpPr/>
          <p:nvPr/>
        </p:nvCxnSpPr>
        <p:spPr>
          <a:xfrm flipH="1">
            <a:off x="2600450" y="2552625"/>
            <a:ext cx="66899" cy="208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6" name="Shape 366"/>
          <p:cNvCxnSpPr/>
          <p:nvPr/>
        </p:nvCxnSpPr>
        <p:spPr>
          <a:xfrm flipH="1">
            <a:off x="2590825" y="1720875"/>
            <a:ext cx="9599" cy="294479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7" name="Shape 367"/>
          <p:cNvSpPr txBox="1"/>
          <p:nvPr/>
        </p:nvSpPr>
        <p:spPr>
          <a:xfrm>
            <a:off x="1908700" y="1056450"/>
            <a:ext cx="4705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if Bob never signs??</a:t>
            </a:r>
          </a:p>
        </p:txBody>
      </p:sp>
      <p:sp>
        <p:nvSpPr>
          <p:cNvPr id="368" name="Shape 368"/>
          <p:cNvSpPr/>
          <p:nvPr/>
        </p:nvSpPr>
        <p:spPr>
          <a:xfrm>
            <a:off x="1818337" y="2375287"/>
            <a:ext cx="50031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i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100 to Alice, LOCK until time </a:t>
            </a:r>
            <a:r>
              <a:rPr i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 SIGNED(BOB)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1865800" y="2063675"/>
            <a:ext cx="49167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Alice demands a timed refund transaction before starting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lock_time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2085825" y="850475"/>
            <a:ext cx="8229600" cy="414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{</a:t>
            </a:r>
            <a:br>
              <a:rPr lang="en" sz="2400"/>
            </a:br>
            <a:r>
              <a:rPr lang="en" sz="2400"/>
              <a:t>    "hash":"5a42590...b8b6b",</a:t>
            </a:r>
            <a:br>
              <a:rPr lang="en" sz="2400"/>
            </a:br>
            <a:r>
              <a:rPr lang="en" sz="2400"/>
              <a:t>      "ver":1,</a:t>
            </a:r>
            <a:br>
              <a:rPr lang="en" sz="2400"/>
            </a:br>
            <a:r>
              <a:rPr lang="en" sz="2400"/>
              <a:t>      "vin_sz":2,</a:t>
            </a:r>
            <a:br>
              <a:rPr lang="en" sz="2400"/>
            </a:br>
            <a:r>
              <a:rPr lang="en" sz="2400"/>
              <a:t>      "vout_sz":1,</a:t>
            </a:r>
            <a:br>
              <a:rPr lang="en" sz="2400"/>
            </a:br>
            <a:r>
              <a:rPr lang="en" sz="2400"/>
              <a:t>      "lock_time":315415,</a:t>
            </a:r>
            <a:br>
              <a:rPr lang="en" sz="2400"/>
            </a:br>
            <a:r>
              <a:rPr lang="en" sz="2400"/>
              <a:t>      "size":404,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}</a:t>
            </a:r>
          </a:p>
        </p:txBody>
      </p:sp>
      <p:sp>
        <p:nvSpPr>
          <p:cNvPr id="376" name="Shape 376"/>
          <p:cNvSpPr/>
          <p:nvPr/>
        </p:nvSpPr>
        <p:spPr>
          <a:xfrm>
            <a:off x="4616400" y="3284750"/>
            <a:ext cx="3986099" cy="423300"/>
          </a:xfrm>
          <a:prstGeom prst="wedgeRectCallout">
            <a:avLst>
              <a:gd fmla="val -36192" name="adj1"/>
              <a:gd fmla="val -81461" name="adj2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Block index or real-world timestamp before which this transaction can’t be published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advanced scripts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457200" y="1200150"/>
            <a:ext cx="8348399" cy="364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914400" rtl="0">
              <a:spcBef>
                <a:spcPts val="0"/>
              </a:spcBef>
            </a:pPr>
            <a:r>
              <a:rPr lang="en"/>
              <a:t>Multiplayer lotteries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Hash pre-image challenges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Coin-swapping protocols</a:t>
            </a:r>
          </a:p>
          <a:p>
            <a:pPr indent="-381000" lvl="1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</a:pPr>
            <a:r>
              <a:rPr lang="en"/>
              <a:t>Don’t miss the lecture on anonymity!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83575" y="3733850"/>
            <a:ext cx="4931100" cy="80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“Smart contracts”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subTitle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</a:t>
            </a:r>
            <a:r>
              <a:rPr lang="en"/>
              <a:t>3</a:t>
            </a: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.1: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/>
              <a:t>Bitcoin transactions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subTitle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</a:t>
            </a:r>
            <a:r>
              <a:rPr lang="en"/>
              <a:t>3</a:t>
            </a: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"/>
              <a:t>4</a:t>
            </a: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/>
              <a:t>Bitcoin blocks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Bitcoin blocks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457200" y="1200150"/>
            <a:ext cx="8348399" cy="358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bundle transactions together?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Single unit of work for miners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Limit length of hash-chain of blocks</a:t>
            </a:r>
          </a:p>
          <a:p>
            <a:pPr indent="-228600" lvl="1" marL="1828800" rtl="0">
              <a:spcBef>
                <a:spcPts val="0"/>
              </a:spcBef>
            </a:pPr>
            <a:r>
              <a:rPr lang="en"/>
              <a:t>Faster to verify history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Shape 399"/>
          <p:cNvGrpSpPr/>
          <p:nvPr/>
        </p:nvGrpSpPr>
        <p:grpSpPr>
          <a:xfrm>
            <a:off x="3891475" y="1671700"/>
            <a:ext cx="1344300" cy="701999"/>
            <a:chOff x="5333050" y="2139900"/>
            <a:chExt cx="1344300" cy="701999"/>
          </a:xfrm>
        </p:grpSpPr>
        <p:sp>
          <p:nvSpPr>
            <p:cNvPr id="400" name="Shape 400"/>
            <p:cNvSpPr/>
            <p:nvPr/>
          </p:nvSpPr>
          <p:spPr>
            <a:xfrm>
              <a:off x="5333050" y="2462100"/>
              <a:ext cx="1344300" cy="379799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401" name="Shape 401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</a:p>
          </p:txBody>
        </p:sp>
      </p:grpSp>
      <p:sp>
        <p:nvSpPr>
          <p:cNvPr id="402" name="Shape 402"/>
          <p:cNvSpPr txBox="1"/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Bitcoin block structure</a:t>
            </a:r>
          </a:p>
        </p:txBody>
      </p:sp>
      <p:sp>
        <p:nvSpPr>
          <p:cNvPr id="403" name="Shape 403"/>
          <p:cNvSpPr/>
          <p:nvPr/>
        </p:nvSpPr>
        <p:spPr>
          <a:xfrm>
            <a:off x="2902675" y="1521227"/>
            <a:ext cx="2066550" cy="542891"/>
          </a:xfrm>
          <a:custGeom>
            <a:pathLst>
              <a:path extrusionOk="0" h="55553" w="82662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stealth"/>
          </a:ln>
        </p:spPr>
      </p:sp>
      <p:grpSp>
        <p:nvGrpSpPr>
          <p:cNvPr id="404" name="Shape 404"/>
          <p:cNvGrpSpPr/>
          <p:nvPr/>
        </p:nvGrpSpPr>
        <p:grpSpPr>
          <a:xfrm>
            <a:off x="1558375" y="1720925"/>
            <a:ext cx="1344300" cy="701999"/>
            <a:chOff x="5333050" y="2139900"/>
            <a:chExt cx="1344300" cy="701999"/>
          </a:xfrm>
        </p:grpSpPr>
        <p:sp>
          <p:nvSpPr>
            <p:cNvPr id="405" name="Shape 405"/>
            <p:cNvSpPr/>
            <p:nvPr/>
          </p:nvSpPr>
          <p:spPr>
            <a:xfrm>
              <a:off x="5333050" y="2462100"/>
              <a:ext cx="1344300" cy="379799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406" name="Shape 406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</a:p>
          </p:txBody>
        </p:sp>
      </p:grpSp>
      <p:sp>
        <p:nvSpPr>
          <p:cNvPr id="407" name="Shape 407"/>
          <p:cNvSpPr/>
          <p:nvPr/>
        </p:nvSpPr>
        <p:spPr>
          <a:xfrm>
            <a:off x="550650" y="1558052"/>
            <a:ext cx="2066550" cy="542891"/>
          </a:xfrm>
          <a:custGeom>
            <a:pathLst>
              <a:path extrusionOk="0" h="55553" w="82662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stealth"/>
          </a:ln>
        </p:spPr>
      </p:sp>
      <p:grpSp>
        <p:nvGrpSpPr>
          <p:cNvPr id="408" name="Shape 408"/>
          <p:cNvGrpSpPr/>
          <p:nvPr/>
        </p:nvGrpSpPr>
        <p:grpSpPr>
          <a:xfrm>
            <a:off x="6243500" y="1671700"/>
            <a:ext cx="1344300" cy="701999"/>
            <a:chOff x="5333050" y="2139900"/>
            <a:chExt cx="1344300" cy="701999"/>
          </a:xfrm>
        </p:grpSpPr>
        <p:sp>
          <p:nvSpPr>
            <p:cNvPr id="409" name="Shape 409"/>
            <p:cNvSpPr/>
            <p:nvPr/>
          </p:nvSpPr>
          <p:spPr>
            <a:xfrm>
              <a:off x="5333050" y="2462100"/>
              <a:ext cx="1344300" cy="379799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</a:p>
          </p:txBody>
        </p:sp>
      </p:grpSp>
      <p:sp>
        <p:nvSpPr>
          <p:cNvPr id="411" name="Shape 411"/>
          <p:cNvSpPr/>
          <p:nvPr/>
        </p:nvSpPr>
        <p:spPr>
          <a:xfrm>
            <a:off x="5254700" y="1521227"/>
            <a:ext cx="2066550" cy="542891"/>
          </a:xfrm>
          <a:custGeom>
            <a:pathLst>
              <a:path extrusionOk="0" h="55553" w="82662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12" name="Shape 412"/>
          <p:cNvSpPr txBox="1"/>
          <p:nvPr/>
        </p:nvSpPr>
        <p:spPr>
          <a:xfrm>
            <a:off x="4332300" y="2858737"/>
            <a:ext cx="1344300" cy="457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480400" y="3715875"/>
            <a:ext cx="1344300" cy="457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5445800" y="3715875"/>
            <a:ext cx="1344300" cy="457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</a:p>
        </p:txBody>
      </p:sp>
      <p:sp>
        <p:nvSpPr>
          <p:cNvPr id="415" name="Shape 415"/>
          <p:cNvSpPr/>
          <p:nvPr/>
        </p:nvSpPr>
        <p:spPr>
          <a:xfrm>
            <a:off x="4111475" y="3093675"/>
            <a:ext cx="638366" cy="622200"/>
          </a:xfrm>
          <a:custGeom>
            <a:pathLst>
              <a:path extrusionOk="0" h="24888" w="62219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16" name="Shape 416"/>
          <p:cNvSpPr/>
          <p:nvPr/>
        </p:nvSpPr>
        <p:spPr>
          <a:xfrm flipH="1">
            <a:off x="5363556" y="3093675"/>
            <a:ext cx="766538" cy="622200"/>
          </a:xfrm>
          <a:custGeom>
            <a:pathLst>
              <a:path extrusionOk="0" h="24888" w="62219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stealth"/>
          </a:ln>
        </p:spPr>
      </p:sp>
      <p:cxnSp>
        <p:nvCxnSpPr>
          <p:cNvPr id="417" name="Shape 417"/>
          <p:cNvCxnSpPr/>
          <p:nvPr/>
        </p:nvCxnSpPr>
        <p:spPr>
          <a:xfrm flipH="1">
            <a:off x="4980474" y="2272537"/>
            <a:ext cx="44400" cy="586199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8" name="Shape 418"/>
          <p:cNvCxnSpPr>
            <a:endCxn id="419" idx="0"/>
          </p:cNvCxnSpPr>
          <p:nvPr/>
        </p:nvCxnSpPr>
        <p:spPr>
          <a:xfrm flipH="1">
            <a:off x="3237100" y="4008075"/>
            <a:ext cx="670500" cy="6837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0" name="Shape 420"/>
          <p:cNvCxnSpPr>
            <a:endCxn id="421" idx="0"/>
          </p:cNvCxnSpPr>
          <p:nvPr/>
        </p:nvCxnSpPr>
        <p:spPr>
          <a:xfrm>
            <a:off x="4546825" y="3972675"/>
            <a:ext cx="16800" cy="7191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9" name="Shape 419"/>
          <p:cNvSpPr txBox="1"/>
          <p:nvPr/>
        </p:nvSpPr>
        <p:spPr>
          <a:xfrm>
            <a:off x="2708950" y="4691775"/>
            <a:ext cx="1056300" cy="301799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transaction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4035475" y="4691775"/>
            <a:ext cx="1056300" cy="301799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transaction</a:t>
            </a:r>
          </a:p>
        </p:txBody>
      </p:sp>
      <p:cxnSp>
        <p:nvCxnSpPr>
          <p:cNvPr id="422" name="Shape 422"/>
          <p:cNvCxnSpPr>
            <a:endCxn id="423" idx="0"/>
          </p:cNvCxnSpPr>
          <p:nvPr/>
        </p:nvCxnSpPr>
        <p:spPr>
          <a:xfrm flipH="1">
            <a:off x="5890150" y="3959475"/>
            <a:ext cx="13500" cy="7323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4" name="Shape 424"/>
          <p:cNvCxnSpPr>
            <a:endCxn id="425" idx="0"/>
          </p:cNvCxnSpPr>
          <p:nvPr/>
        </p:nvCxnSpPr>
        <p:spPr>
          <a:xfrm>
            <a:off x="6525050" y="3986175"/>
            <a:ext cx="793200" cy="7056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3" name="Shape 423"/>
          <p:cNvSpPr txBox="1"/>
          <p:nvPr/>
        </p:nvSpPr>
        <p:spPr>
          <a:xfrm>
            <a:off x="5362000" y="4691775"/>
            <a:ext cx="1056300" cy="301799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transaction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6790100" y="4691775"/>
            <a:ext cx="1056300" cy="301799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transaction</a:t>
            </a:r>
          </a:p>
        </p:txBody>
      </p:sp>
      <p:sp>
        <p:nvSpPr>
          <p:cNvPr id="426" name="Shape 426"/>
          <p:cNvSpPr/>
          <p:nvPr/>
        </p:nvSpPr>
        <p:spPr>
          <a:xfrm>
            <a:off x="284075" y="1260625"/>
            <a:ext cx="7785600" cy="13139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2521250" y="2761225"/>
            <a:ext cx="5548499" cy="2325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 txBox="1"/>
          <p:nvPr/>
        </p:nvSpPr>
        <p:spPr>
          <a:xfrm>
            <a:off x="1225125" y="834500"/>
            <a:ext cx="22554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Hash chain of blocks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168675" y="3463775"/>
            <a:ext cx="23526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Hash tree (Merkle tree) of transactions in each block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real deal: a Bitcoin block</a:t>
            </a:r>
          </a:p>
        </p:txBody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2187725" y="726950"/>
            <a:ext cx="8229600" cy="412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"hash":"00000000000000001aad2...",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"ver":2,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"prev_block":"00000000000000003043...",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"time":1391279636,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"bits":419558700,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"nonce":459459841,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"mrkl_root":"89776...",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"n_tx":354,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"size":181520,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"tx":[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"mrkl_tree":[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  "6bd5eb25...",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  "89776cdb..."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}</a:t>
            </a:r>
          </a:p>
        </p:txBody>
      </p:sp>
      <p:sp>
        <p:nvSpPr>
          <p:cNvPr id="436" name="Shape 436"/>
          <p:cNvSpPr/>
          <p:nvPr/>
        </p:nvSpPr>
        <p:spPr>
          <a:xfrm>
            <a:off x="1763800" y="1159325"/>
            <a:ext cx="276000" cy="1255500"/>
          </a:xfrm>
          <a:prstGeom prst="leftBrace">
            <a:avLst>
              <a:gd fmla="val 8333" name="adj1"/>
              <a:gd fmla="val 4860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1763800" y="2510775"/>
            <a:ext cx="276000" cy="2400000"/>
          </a:xfrm>
          <a:prstGeom prst="leftBrace">
            <a:avLst>
              <a:gd fmla="val 8333" name="adj1"/>
              <a:gd fmla="val 4860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 txBox="1"/>
          <p:nvPr/>
        </p:nvSpPr>
        <p:spPr>
          <a:xfrm>
            <a:off x="280575" y="3520075"/>
            <a:ext cx="1335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 data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333975" y="1613025"/>
            <a:ext cx="12819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block header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real deal: a Bitcoin block header</a:t>
            </a:r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2187725" y="1021500"/>
            <a:ext cx="8229600" cy="412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"hash":"00000000000000001aad2...",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"ver":2,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"prev_block":"00000000000000003043...",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"time":1391279636,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"bits":419558700,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"nonce":459459841,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"mrkl_root":"89776...",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}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298450" y="2143050"/>
            <a:ext cx="1281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mining puzzle information</a:t>
            </a:r>
          </a:p>
        </p:txBody>
      </p:sp>
      <p:cxnSp>
        <p:nvCxnSpPr>
          <p:cNvPr id="447" name="Shape 447"/>
          <p:cNvCxnSpPr/>
          <p:nvPr/>
        </p:nvCxnSpPr>
        <p:spPr>
          <a:xfrm flipH="1" rot="10800000">
            <a:off x="1207375" y="1810975"/>
            <a:ext cx="1056300" cy="5060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8" name="Shape 448"/>
          <p:cNvCxnSpPr>
            <a:endCxn id="445" idx="1"/>
          </p:cNvCxnSpPr>
          <p:nvPr/>
        </p:nvCxnSpPr>
        <p:spPr>
          <a:xfrm>
            <a:off x="1322825" y="2556899"/>
            <a:ext cx="864900" cy="52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9" name="Shape 449"/>
          <p:cNvCxnSpPr/>
          <p:nvPr/>
        </p:nvCxnSpPr>
        <p:spPr>
          <a:xfrm>
            <a:off x="1322775" y="2831975"/>
            <a:ext cx="985500" cy="5591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0" name="Shape 450"/>
          <p:cNvSpPr/>
          <p:nvPr/>
        </p:nvSpPr>
        <p:spPr>
          <a:xfrm>
            <a:off x="6755900" y="1615725"/>
            <a:ext cx="417300" cy="2281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 txBox="1"/>
          <p:nvPr/>
        </p:nvSpPr>
        <p:spPr>
          <a:xfrm>
            <a:off x="7277775" y="2224975"/>
            <a:ext cx="1281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hashed during mining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7277775" y="3950550"/>
            <a:ext cx="1281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 hashed</a:t>
            </a:r>
          </a:p>
        </p:txBody>
      </p:sp>
      <p:sp>
        <p:nvSpPr>
          <p:cNvPr id="453" name="Shape 453"/>
          <p:cNvSpPr/>
          <p:nvPr/>
        </p:nvSpPr>
        <p:spPr>
          <a:xfrm>
            <a:off x="6755900" y="3950550"/>
            <a:ext cx="417300" cy="399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real deal: coinbase transaction</a:t>
            </a:r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1976075" y="784550"/>
            <a:ext cx="6480600" cy="449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      "in":[</a:t>
            </a:r>
            <a:br>
              <a:rPr lang="en" sz="2000"/>
            </a:br>
            <a:r>
              <a:rPr lang="en" sz="2000"/>
              <a:t>        {</a:t>
            </a:r>
            <a:br>
              <a:rPr lang="en" sz="2000"/>
            </a:br>
            <a:r>
              <a:rPr lang="en" sz="2000"/>
              <a:t>          "prev_out":{</a:t>
            </a:r>
            <a:br>
              <a:rPr lang="en" sz="2000"/>
            </a:br>
            <a:r>
              <a:rPr lang="en" sz="2000"/>
              <a:t>            "hash":"000000.....0000000",</a:t>
            </a:r>
            <a:br>
              <a:rPr lang="en" sz="2000"/>
            </a:br>
            <a:r>
              <a:rPr lang="en" sz="2000"/>
              <a:t>            "n":4294967295</a:t>
            </a:r>
            <a:br>
              <a:rPr lang="en" sz="2000"/>
            </a:br>
            <a:r>
              <a:rPr lang="en" sz="2000"/>
              <a:t>          },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000"/>
              <a:t>"coinbase":"..."</a:t>
            </a:r>
            <a:br>
              <a:rPr lang="en" sz="2000"/>
            </a:br>
            <a:r>
              <a:rPr lang="en" sz="2000"/>
              <a:t>        },</a:t>
            </a:r>
            <a:br>
              <a:rPr lang="en" sz="2000"/>
            </a:br>
            <a:r>
              <a:rPr lang="en" sz="2000"/>
              <a:t>       "out":[</a:t>
            </a:r>
            <a:br>
              <a:rPr lang="en" sz="2000"/>
            </a:br>
            <a:r>
              <a:rPr lang="en" sz="2000"/>
              <a:t>    {</a:t>
            </a:r>
            <a:br>
              <a:rPr lang="en" sz="2000"/>
            </a:br>
            <a:r>
              <a:rPr lang="en" sz="2000"/>
              <a:t>      "value":"25.03371419",</a:t>
            </a:r>
            <a:br>
              <a:rPr lang="en" sz="2000"/>
            </a:br>
            <a:r>
              <a:rPr lang="en" sz="2000"/>
              <a:t>      "scriptPubKey":"OPDUP OPHASH160 ... ”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000"/>
              <a:t>}</a:t>
            </a:r>
          </a:p>
        </p:txBody>
      </p:sp>
      <p:sp>
        <p:nvSpPr>
          <p:cNvPr id="460" name="Shape 460"/>
          <p:cNvSpPr/>
          <p:nvPr/>
        </p:nvSpPr>
        <p:spPr>
          <a:xfrm>
            <a:off x="1867300" y="1889175"/>
            <a:ext cx="234599" cy="256500"/>
          </a:xfrm>
          <a:prstGeom prst="leftBrace">
            <a:avLst>
              <a:gd fmla="val 8333" name="adj1"/>
              <a:gd fmla="val 4860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1867300" y="2211400"/>
            <a:ext cx="234599" cy="1269899"/>
          </a:xfrm>
          <a:prstGeom prst="leftBrace">
            <a:avLst>
              <a:gd fmla="val 8333" name="adj1"/>
              <a:gd fmla="val 4860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 txBox="1"/>
          <p:nvPr/>
        </p:nvSpPr>
        <p:spPr>
          <a:xfrm>
            <a:off x="280550" y="2634700"/>
            <a:ext cx="1173299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arbitrary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280550" y="1792325"/>
            <a:ext cx="1329599" cy="57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redeeming nothing</a:t>
            </a:r>
          </a:p>
        </p:txBody>
      </p:sp>
      <p:sp>
        <p:nvSpPr>
          <p:cNvPr id="464" name="Shape 464"/>
          <p:cNvSpPr/>
          <p:nvPr/>
        </p:nvSpPr>
        <p:spPr>
          <a:xfrm>
            <a:off x="4962600" y="1425725"/>
            <a:ext cx="1647000" cy="366599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6D9EE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Null hash pointer</a:t>
            </a:r>
          </a:p>
        </p:txBody>
      </p:sp>
      <p:sp>
        <p:nvSpPr>
          <p:cNvPr id="465" name="Shape 465"/>
          <p:cNvSpPr/>
          <p:nvPr/>
        </p:nvSpPr>
        <p:spPr>
          <a:xfrm>
            <a:off x="4488275" y="2451400"/>
            <a:ext cx="4012799" cy="1029900"/>
          </a:xfrm>
          <a:prstGeom prst="wedgeRectCallout">
            <a:avLst>
              <a:gd fmla="val -55215" name="adj1"/>
              <a:gd fmla="val -2704" name="adj2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First ever coinbase parameter: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“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Times 03/Jan/2009 Chancellor on brink of second bailout for banks”</a:t>
            </a:r>
          </a:p>
        </p:txBody>
      </p:sp>
      <p:sp>
        <p:nvSpPr>
          <p:cNvPr id="466" name="Shape 466"/>
          <p:cNvSpPr/>
          <p:nvPr/>
        </p:nvSpPr>
        <p:spPr>
          <a:xfrm rot="5400000">
            <a:off x="3305274" y="3692674"/>
            <a:ext cx="591600" cy="219600"/>
          </a:xfrm>
          <a:prstGeom prst="leftBrace">
            <a:avLst>
              <a:gd fmla="val 8333" name="adj1"/>
              <a:gd fmla="val 4860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/>
          <p:nvPr/>
        </p:nvSpPr>
        <p:spPr>
          <a:xfrm rot="5400000">
            <a:off x="4265725" y="3445650"/>
            <a:ext cx="234599" cy="1070399"/>
          </a:xfrm>
          <a:prstGeom prst="leftBrace">
            <a:avLst>
              <a:gd fmla="val 8333" name="adj1"/>
              <a:gd fmla="val 4860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 txBox="1"/>
          <p:nvPr/>
        </p:nvSpPr>
        <p:spPr>
          <a:xfrm>
            <a:off x="3344800" y="3163375"/>
            <a:ext cx="13295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block reward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3776800" y="3595075"/>
            <a:ext cx="2064599" cy="57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 fees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See for yourself!</a:t>
            </a:r>
          </a:p>
        </p:txBody>
      </p:sp>
      <p:pic>
        <p:nvPicPr>
          <p:cNvPr id="475" name="Shape 4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87" y="1063375"/>
            <a:ext cx="8658024" cy="3434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 txBox="1"/>
          <p:nvPr/>
        </p:nvSpPr>
        <p:spPr>
          <a:xfrm>
            <a:off x="892525" y="4628225"/>
            <a:ext cx="7186200" cy="35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blockchain.info (and many other sites)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idx="1" type="subTitle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</a:t>
            </a:r>
            <a:r>
              <a:rPr lang="en"/>
              <a:t>3</a:t>
            </a: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"/>
              <a:t>5</a:t>
            </a: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/>
              <a:t>The Bitcoin network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Bitcoin P2P network</a:t>
            </a:r>
          </a:p>
        </p:txBody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457200" y="1200150"/>
            <a:ext cx="8348399" cy="314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914400" rtl="0">
              <a:spcBef>
                <a:spcPts val="0"/>
              </a:spcBef>
            </a:pPr>
            <a:r>
              <a:rPr lang="en"/>
              <a:t>Ad-hoc protocol (runs on TCP port 8333)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Ad-hoc network with random topology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All nodes are equal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New nodes can join at any time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Forget non-responding nodes after 3 hr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Joining the Bitcoin P2P network</a:t>
            </a:r>
          </a:p>
        </p:txBody>
      </p:sp>
      <p:sp>
        <p:nvSpPr>
          <p:cNvPr id="493" name="Shape 493"/>
          <p:cNvSpPr/>
          <p:nvPr/>
        </p:nvSpPr>
        <p:spPr>
          <a:xfrm>
            <a:off x="1509000" y="1315775"/>
            <a:ext cx="726900" cy="7637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494" name="Shape 494"/>
          <p:cNvSpPr/>
          <p:nvPr/>
        </p:nvSpPr>
        <p:spPr>
          <a:xfrm>
            <a:off x="856875" y="3203175"/>
            <a:ext cx="726900" cy="7637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495" name="Shape 495"/>
          <p:cNvSpPr/>
          <p:nvPr/>
        </p:nvSpPr>
        <p:spPr>
          <a:xfrm>
            <a:off x="2871375" y="4149300"/>
            <a:ext cx="726900" cy="7637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496" name="Shape 496"/>
          <p:cNvSpPr/>
          <p:nvPr/>
        </p:nvSpPr>
        <p:spPr>
          <a:xfrm>
            <a:off x="6553600" y="1805750"/>
            <a:ext cx="726900" cy="7637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497" name="Shape 497"/>
          <p:cNvSpPr/>
          <p:nvPr/>
        </p:nvSpPr>
        <p:spPr>
          <a:xfrm>
            <a:off x="4492500" y="3055950"/>
            <a:ext cx="726900" cy="7637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498" name="Shape 498"/>
          <p:cNvSpPr/>
          <p:nvPr/>
        </p:nvSpPr>
        <p:spPr>
          <a:xfrm>
            <a:off x="4810550" y="1172025"/>
            <a:ext cx="726900" cy="7637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499" name="Shape 499"/>
          <p:cNvSpPr/>
          <p:nvPr/>
        </p:nvSpPr>
        <p:spPr>
          <a:xfrm>
            <a:off x="6845175" y="3385500"/>
            <a:ext cx="726900" cy="7637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500" name="Shape 500"/>
          <p:cNvCxnSpPr>
            <a:stCxn id="493" idx="3"/>
            <a:endCxn id="494" idx="1"/>
          </p:cNvCxnSpPr>
          <p:nvPr/>
        </p:nvCxnSpPr>
        <p:spPr>
          <a:xfrm flipH="1">
            <a:off x="1220250" y="2079574"/>
            <a:ext cx="652200" cy="112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501" name="Shape 501"/>
          <p:cNvCxnSpPr>
            <a:stCxn id="498" idx="2"/>
            <a:endCxn id="493" idx="4"/>
          </p:cNvCxnSpPr>
          <p:nvPr/>
        </p:nvCxnSpPr>
        <p:spPr>
          <a:xfrm flipH="1">
            <a:off x="2235950" y="1553924"/>
            <a:ext cx="2574600" cy="143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502" name="Shape 502"/>
          <p:cNvCxnSpPr>
            <a:stCxn id="497" idx="2"/>
          </p:cNvCxnSpPr>
          <p:nvPr/>
        </p:nvCxnSpPr>
        <p:spPr>
          <a:xfrm flipH="1">
            <a:off x="1583700" y="3437849"/>
            <a:ext cx="2908800" cy="10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503" name="Shape 503"/>
          <p:cNvCxnSpPr>
            <a:stCxn id="496" idx="2"/>
            <a:endCxn id="497" idx="4"/>
          </p:cNvCxnSpPr>
          <p:nvPr/>
        </p:nvCxnSpPr>
        <p:spPr>
          <a:xfrm flipH="1">
            <a:off x="5219500" y="2187649"/>
            <a:ext cx="13341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504" name="Shape 504"/>
          <p:cNvCxnSpPr>
            <a:stCxn id="496" idx="2"/>
            <a:endCxn id="498" idx="4"/>
          </p:cNvCxnSpPr>
          <p:nvPr/>
        </p:nvCxnSpPr>
        <p:spPr>
          <a:xfrm rot="10800000">
            <a:off x="5537500" y="1554049"/>
            <a:ext cx="1016100" cy="63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505" name="Shape 505"/>
          <p:cNvCxnSpPr>
            <a:stCxn id="497" idx="3"/>
          </p:cNvCxnSpPr>
          <p:nvPr/>
        </p:nvCxnSpPr>
        <p:spPr>
          <a:xfrm flipH="1">
            <a:off x="3514950" y="3819749"/>
            <a:ext cx="1341000" cy="42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506" name="Shape 506"/>
          <p:cNvCxnSpPr>
            <a:stCxn id="499" idx="1"/>
          </p:cNvCxnSpPr>
          <p:nvPr/>
        </p:nvCxnSpPr>
        <p:spPr>
          <a:xfrm rot="10800000">
            <a:off x="6955725" y="2569500"/>
            <a:ext cx="252900" cy="81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507" name="Shape 507"/>
          <p:cNvCxnSpPr>
            <a:stCxn id="499" idx="2"/>
            <a:endCxn id="495" idx="4"/>
          </p:cNvCxnSpPr>
          <p:nvPr/>
        </p:nvCxnSpPr>
        <p:spPr>
          <a:xfrm flipH="1">
            <a:off x="3598275" y="3767399"/>
            <a:ext cx="3246900" cy="763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508" name="Shape 508"/>
          <p:cNvSpPr/>
          <p:nvPr/>
        </p:nvSpPr>
        <p:spPr>
          <a:xfrm>
            <a:off x="2788050" y="2185862"/>
            <a:ext cx="726900" cy="763799"/>
          </a:xfrm>
          <a:prstGeom prst="can">
            <a:avLst>
              <a:gd fmla="val 25000" name="adj"/>
            </a:avLst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509" name="Shape 509"/>
          <p:cNvSpPr/>
          <p:nvPr/>
        </p:nvSpPr>
        <p:spPr>
          <a:xfrm>
            <a:off x="2934025" y="1425275"/>
            <a:ext cx="2220300" cy="654299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Hello World! I’m ready to Bitcoin!</a:t>
            </a:r>
          </a:p>
        </p:txBody>
      </p:sp>
      <p:cxnSp>
        <p:nvCxnSpPr>
          <p:cNvPr id="510" name="Shape 510"/>
          <p:cNvCxnSpPr>
            <a:stCxn id="508" idx="4"/>
            <a:endCxn id="509" idx="4"/>
          </p:cNvCxnSpPr>
          <p:nvPr/>
        </p:nvCxnSpPr>
        <p:spPr>
          <a:xfrm flipH="1" rot="10800000">
            <a:off x="3514950" y="1983662"/>
            <a:ext cx="1314300" cy="58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511" name="Shape 511"/>
          <p:cNvSpPr txBox="1"/>
          <p:nvPr/>
        </p:nvSpPr>
        <p:spPr>
          <a:xfrm>
            <a:off x="3818525" y="2217069"/>
            <a:ext cx="1179899" cy="31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getaddr()</a:t>
            </a:r>
          </a:p>
        </p:txBody>
      </p:sp>
      <p:cxnSp>
        <p:nvCxnSpPr>
          <p:cNvPr id="512" name="Shape 512"/>
          <p:cNvCxnSpPr>
            <a:stCxn id="498" idx="3"/>
          </p:cNvCxnSpPr>
          <p:nvPr/>
        </p:nvCxnSpPr>
        <p:spPr>
          <a:xfrm flipH="1">
            <a:off x="3459800" y="1935824"/>
            <a:ext cx="1714200" cy="85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513" name="Shape 513"/>
          <p:cNvSpPr txBox="1"/>
          <p:nvPr/>
        </p:nvSpPr>
        <p:spPr>
          <a:xfrm>
            <a:off x="4266000" y="2217069"/>
            <a:ext cx="1179899" cy="31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1, 7</a:t>
            </a:r>
          </a:p>
        </p:txBody>
      </p:sp>
      <p:cxnSp>
        <p:nvCxnSpPr>
          <p:cNvPr id="514" name="Shape 514"/>
          <p:cNvCxnSpPr>
            <a:stCxn id="508" idx="2"/>
          </p:cNvCxnSpPr>
          <p:nvPr/>
        </p:nvCxnSpPr>
        <p:spPr>
          <a:xfrm rot="10800000">
            <a:off x="2235750" y="2033462"/>
            <a:ext cx="552300" cy="53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515" name="Shape 515"/>
          <p:cNvCxnSpPr>
            <a:stCxn id="508" idx="4"/>
          </p:cNvCxnSpPr>
          <p:nvPr/>
        </p:nvCxnSpPr>
        <p:spPr>
          <a:xfrm flipH="1" rot="10800000">
            <a:off x="3514950" y="2217362"/>
            <a:ext cx="2870700" cy="35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516" name="Shape 516"/>
          <p:cNvSpPr txBox="1"/>
          <p:nvPr/>
        </p:nvSpPr>
        <p:spPr>
          <a:xfrm>
            <a:off x="4998425" y="2255632"/>
            <a:ext cx="1179899" cy="31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getaddr()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754125" y="2232819"/>
            <a:ext cx="1179899" cy="31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getaddr()</a:t>
            </a:r>
          </a:p>
        </p:txBody>
      </p:sp>
      <p:cxnSp>
        <p:nvCxnSpPr>
          <p:cNvPr id="518" name="Shape 518"/>
          <p:cNvCxnSpPr>
            <a:stCxn id="498" idx="3"/>
            <a:endCxn id="508" idx="4"/>
          </p:cNvCxnSpPr>
          <p:nvPr/>
        </p:nvCxnSpPr>
        <p:spPr>
          <a:xfrm flipH="1">
            <a:off x="3515000" y="1935824"/>
            <a:ext cx="1659000" cy="63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519" name="Shape 519"/>
          <p:cNvCxnSpPr/>
          <p:nvPr/>
        </p:nvCxnSpPr>
        <p:spPr>
          <a:xfrm>
            <a:off x="2171500" y="2079475"/>
            <a:ext cx="644099" cy="4877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520" name="Shape 520"/>
          <p:cNvCxnSpPr>
            <a:stCxn id="508" idx="3"/>
          </p:cNvCxnSpPr>
          <p:nvPr/>
        </p:nvCxnSpPr>
        <p:spPr>
          <a:xfrm flipH="1">
            <a:off x="1573500" y="2949662"/>
            <a:ext cx="1578000" cy="3902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4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7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70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40375"/>
            <a:ext cx="839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account-based ledger (</a:t>
            </a:r>
            <a:r>
              <a:rPr i="1" lang="en"/>
              <a:t>not</a:t>
            </a:r>
            <a:r>
              <a:rPr lang="en"/>
              <a:t> Bitcoin)</a:t>
            </a:r>
          </a:p>
        </p:txBody>
      </p:sp>
      <p:sp>
        <p:nvSpPr>
          <p:cNvPr id="48" name="Shape 48"/>
          <p:cNvSpPr/>
          <p:nvPr/>
        </p:nvSpPr>
        <p:spPr>
          <a:xfrm>
            <a:off x="870277" y="1244975"/>
            <a:ext cx="5616600" cy="434699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Create 25 coins and credit to Alice</a:t>
            </a:r>
            <a:r>
              <a:rPr baseline="-25000" lang="en" sz="1800">
                <a:latin typeface="Trebuchet MS"/>
                <a:ea typeface="Trebuchet MS"/>
                <a:cs typeface="Trebuchet MS"/>
                <a:sym typeface="Trebuchet MS"/>
              </a:rPr>
              <a:t>ASSERTED BY MINERS</a:t>
            </a:r>
          </a:p>
        </p:txBody>
      </p:sp>
      <p:sp>
        <p:nvSpPr>
          <p:cNvPr id="49" name="Shape 49"/>
          <p:cNvSpPr/>
          <p:nvPr/>
        </p:nvSpPr>
        <p:spPr>
          <a:xfrm>
            <a:off x="870277" y="1679675"/>
            <a:ext cx="5616600" cy="434699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17 coins from Alice to Bob</a:t>
            </a:r>
            <a:r>
              <a:rPr baseline="-25000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</a:p>
        </p:txBody>
      </p:sp>
      <p:sp>
        <p:nvSpPr>
          <p:cNvPr id="50" name="Shape 50"/>
          <p:cNvSpPr/>
          <p:nvPr/>
        </p:nvSpPr>
        <p:spPr>
          <a:xfrm>
            <a:off x="870277" y="2114375"/>
            <a:ext cx="5616600" cy="434699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8 coins from Bob to Carol</a:t>
            </a:r>
            <a:r>
              <a:rPr baseline="-25000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SIGNED(Bob)</a:t>
            </a:r>
          </a:p>
        </p:txBody>
      </p:sp>
      <p:sp>
        <p:nvSpPr>
          <p:cNvPr id="51" name="Shape 51"/>
          <p:cNvSpPr/>
          <p:nvPr/>
        </p:nvSpPr>
        <p:spPr>
          <a:xfrm>
            <a:off x="870277" y="2549075"/>
            <a:ext cx="5616600" cy="434699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5 coins from Carol to Alice</a:t>
            </a:r>
            <a:r>
              <a:rPr baseline="-25000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SIGNED(Carol)</a:t>
            </a:r>
          </a:p>
        </p:txBody>
      </p:sp>
      <p:sp>
        <p:nvSpPr>
          <p:cNvPr id="52" name="Shape 52"/>
          <p:cNvSpPr/>
          <p:nvPr/>
        </p:nvSpPr>
        <p:spPr>
          <a:xfrm>
            <a:off x="2358000" y="4490300"/>
            <a:ext cx="4427999" cy="5268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SIMPLIFICATION: only one transaction per block</a:t>
            </a:r>
          </a:p>
        </p:txBody>
      </p:sp>
      <p:cxnSp>
        <p:nvCxnSpPr>
          <p:cNvPr id="53" name="Shape 53"/>
          <p:cNvCxnSpPr/>
          <p:nvPr/>
        </p:nvCxnSpPr>
        <p:spPr>
          <a:xfrm>
            <a:off x="404850" y="1350325"/>
            <a:ext cx="0" cy="26408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4" name="Shape 54"/>
          <p:cNvSpPr txBox="1"/>
          <p:nvPr/>
        </p:nvSpPr>
        <p:spPr>
          <a:xfrm>
            <a:off x="124150" y="1002925"/>
            <a:ext cx="598199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</a:t>
            </a:r>
          </a:p>
        </p:txBody>
      </p:sp>
      <p:sp>
        <p:nvSpPr>
          <p:cNvPr id="55" name="Shape 55"/>
          <p:cNvSpPr/>
          <p:nvPr/>
        </p:nvSpPr>
        <p:spPr>
          <a:xfrm>
            <a:off x="870277" y="2983775"/>
            <a:ext cx="5616600" cy="434699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15 coins from Alice to David</a:t>
            </a:r>
            <a:r>
              <a:rPr baseline="-25000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</a:p>
        </p:txBody>
      </p:sp>
      <p:cxnSp>
        <p:nvCxnSpPr>
          <p:cNvPr id="56" name="Shape 56"/>
          <p:cNvCxnSpPr/>
          <p:nvPr/>
        </p:nvCxnSpPr>
        <p:spPr>
          <a:xfrm rot="10800000">
            <a:off x="7020650" y="846424"/>
            <a:ext cx="18299" cy="183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57" name="Shape 57"/>
          <p:cNvSpPr txBox="1"/>
          <p:nvPr/>
        </p:nvSpPr>
        <p:spPr>
          <a:xfrm>
            <a:off x="7178750" y="1100075"/>
            <a:ext cx="1553100" cy="101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might need to scan backwards until genesis!</a:t>
            </a:r>
          </a:p>
        </p:txBody>
      </p:sp>
      <p:sp>
        <p:nvSpPr>
          <p:cNvPr id="58" name="Shape 58"/>
          <p:cNvSpPr/>
          <p:nvPr/>
        </p:nvSpPr>
        <p:spPr>
          <a:xfrm>
            <a:off x="6551275" y="2741975"/>
            <a:ext cx="2055599" cy="754799"/>
          </a:xfrm>
          <a:prstGeom prst="cloudCallout">
            <a:avLst>
              <a:gd fmla="val -68996" name="adj1"/>
              <a:gd fmla="val 20028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 this valid?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 propagation (flooding)</a:t>
            </a:r>
          </a:p>
        </p:txBody>
      </p:sp>
      <p:sp>
        <p:nvSpPr>
          <p:cNvPr id="526" name="Shape 526"/>
          <p:cNvSpPr/>
          <p:nvPr/>
        </p:nvSpPr>
        <p:spPr>
          <a:xfrm>
            <a:off x="1509000" y="1315775"/>
            <a:ext cx="726900" cy="7637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527" name="Shape 527"/>
          <p:cNvSpPr/>
          <p:nvPr/>
        </p:nvSpPr>
        <p:spPr>
          <a:xfrm>
            <a:off x="856875" y="3203175"/>
            <a:ext cx="726900" cy="7637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528" name="Shape 528"/>
          <p:cNvSpPr/>
          <p:nvPr/>
        </p:nvSpPr>
        <p:spPr>
          <a:xfrm>
            <a:off x="2871375" y="4149300"/>
            <a:ext cx="726900" cy="7637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529" name="Shape 529"/>
          <p:cNvSpPr/>
          <p:nvPr/>
        </p:nvSpPr>
        <p:spPr>
          <a:xfrm>
            <a:off x="6553600" y="1805750"/>
            <a:ext cx="726900" cy="7637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530" name="Shape 530"/>
          <p:cNvSpPr/>
          <p:nvPr/>
        </p:nvSpPr>
        <p:spPr>
          <a:xfrm>
            <a:off x="4492500" y="3055950"/>
            <a:ext cx="726900" cy="7637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531" name="Shape 531"/>
          <p:cNvSpPr/>
          <p:nvPr/>
        </p:nvSpPr>
        <p:spPr>
          <a:xfrm>
            <a:off x="4810550" y="1172025"/>
            <a:ext cx="726900" cy="7637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532" name="Shape 532"/>
          <p:cNvSpPr/>
          <p:nvPr/>
        </p:nvSpPr>
        <p:spPr>
          <a:xfrm>
            <a:off x="6845175" y="3385500"/>
            <a:ext cx="726900" cy="7637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533" name="Shape 533"/>
          <p:cNvCxnSpPr>
            <a:stCxn id="526" idx="3"/>
            <a:endCxn id="527" idx="1"/>
          </p:cNvCxnSpPr>
          <p:nvPr/>
        </p:nvCxnSpPr>
        <p:spPr>
          <a:xfrm flipH="1">
            <a:off x="1220250" y="2079574"/>
            <a:ext cx="652200" cy="112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534" name="Shape 534"/>
          <p:cNvCxnSpPr>
            <a:stCxn id="531" idx="2"/>
            <a:endCxn id="526" idx="4"/>
          </p:cNvCxnSpPr>
          <p:nvPr/>
        </p:nvCxnSpPr>
        <p:spPr>
          <a:xfrm flipH="1">
            <a:off x="2235950" y="1553924"/>
            <a:ext cx="2574600" cy="143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535" name="Shape 535"/>
          <p:cNvCxnSpPr>
            <a:stCxn id="530" idx="2"/>
          </p:cNvCxnSpPr>
          <p:nvPr/>
        </p:nvCxnSpPr>
        <p:spPr>
          <a:xfrm flipH="1">
            <a:off x="1583700" y="3437849"/>
            <a:ext cx="2908800" cy="10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536" name="Shape 536"/>
          <p:cNvCxnSpPr>
            <a:stCxn id="529" idx="2"/>
            <a:endCxn id="530" idx="4"/>
          </p:cNvCxnSpPr>
          <p:nvPr/>
        </p:nvCxnSpPr>
        <p:spPr>
          <a:xfrm flipH="1">
            <a:off x="5219500" y="2187649"/>
            <a:ext cx="13341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537" name="Shape 537"/>
          <p:cNvCxnSpPr>
            <a:stCxn id="529" idx="2"/>
            <a:endCxn id="531" idx="4"/>
          </p:cNvCxnSpPr>
          <p:nvPr/>
        </p:nvCxnSpPr>
        <p:spPr>
          <a:xfrm rot="10800000">
            <a:off x="5537500" y="1554049"/>
            <a:ext cx="1016100" cy="63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538" name="Shape 538"/>
          <p:cNvCxnSpPr>
            <a:stCxn id="530" idx="3"/>
          </p:cNvCxnSpPr>
          <p:nvPr/>
        </p:nvCxnSpPr>
        <p:spPr>
          <a:xfrm flipH="1">
            <a:off x="3514950" y="3819749"/>
            <a:ext cx="1341000" cy="42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539" name="Shape 539"/>
          <p:cNvCxnSpPr>
            <a:stCxn id="532" idx="1"/>
          </p:cNvCxnSpPr>
          <p:nvPr/>
        </p:nvCxnSpPr>
        <p:spPr>
          <a:xfrm rot="10800000">
            <a:off x="6955725" y="2569500"/>
            <a:ext cx="252900" cy="81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540" name="Shape 540"/>
          <p:cNvCxnSpPr>
            <a:stCxn id="532" idx="2"/>
            <a:endCxn id="528" idx="4"/>
          </p:cNvCxnSpPr>
          <p:nvPr/>
        </p:nvCxnSpPr>
        <p:spPr>
          <a:xfrm flipH="1">
            <a:off x="3598275" y="3767399"/>
            <a:ext cx="3246900" cy="763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541" name="Shape 541"/>
          <p:cNvSpPr/>
          <p:nvPr/>
        </p:nvSpPr>
        <p:spPr>
          <a:xfrm>
            <a:off x="2788050" y="2185862"/>
            <a:ext cx="726900" cy="763799"/>
          </a:xfrm>
          <a:prstGeom prst="can">
            <a:avLst>
              <a:gd fmla="val 25000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cxnSp>
        <p:nvCxnSpPr>
          <p:cNvPr id="542" name="Shape 542"/>
          <p:cNvCxnSpPr/>
          <p:nvPr/>
        </p:nvCxnSpPr>
        <p:spPr>
          <a:xfrm>
            <a:off x="2171500" y="2079475"/>
            <a:ext cx="644099" cy="4877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543" name="Shape 543"/>
          <p:cNvCxnSpPr>
            <a:stCxn id="541" idx="3"/>
          </p:cNvCxnSpPr>
          <p:nvPr/>
        </p:nvCxnSpPr>
        <p:spPr>
          <a:xfrm flipH="1">
            <a:off x="1573500" y="2949662"/>
            <a:ext cx="1578000" cy="3902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544" name="Shape 544"/>
          <p:cNvCxnSpPr>
            <a:stCxn id="531" idx="3"/>
            <a:endCxn id="541" idx="4"/>
          </p:cNvCxnSpPr>
          <p:nvPr/>
        </p:nvCxnSpPr>
        <p:spPr>
          <a:xfrm flipH="1">
            <a:off x="3515000" y="1935824"/>
            <a:ext cx="1659000" cy="63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545" name="Shape 545"/>
          <p:cNvSpPr/>
          <p:nvPr/>
        </p:nvSpPr>
        <p:spPr>
          <a:xfrm>
            <a:off x="3151500" y="3154275"/>
            <a:ext cx="1255799" cy="8574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 tx!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A→B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2961375" y="4715225"/>
            <a:ext cx="546900" cy="143699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4582500" y="3623700"/>
            <a:ext cx="546900" cy="143699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6935175" y="3958950"/>
            <a:ext cx="546900" cy="143699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978825" y="3767400"/>
            <a:ext cx="546900" cy="143699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5296775" y="4149300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7112825" y="2837850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4090800" y="4111350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2375350" y="3249237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5821800" y="2787525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6643600" y="2364600"/>
            <a:ext cx="546900" cy="143699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56" name="Shape 556"/>
          <p:cNvSpPr/>
          <p:nvPr/>
        </p:nvSpPr>
        <p:spPr>
          <a:xfrm>
            <a:off x="7150025" y="987950"/>
            <a:ext cx="1578000" cy="8574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Already heard that!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type="title"/>
          </p:nvPr>
        </p:nvSpPr>
        <p:spPr>
          <a:xfrm>
            <a:off x="457200" y="205975"/>
            <a:ext cx="84312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Should I relay a proposed transaction?</a:t>
            </a:r>
          </a:p>
        </p:txBody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457200" y="1200150"/>
            <a:ext cx="8348399" cy="399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Transaction valid with current block chain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(default) script matches a whitelist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Avoid unusual scripts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Haven’t seen before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Avoid infinite loops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Doesn’t conflict with others I’ve relayed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Avoid double-spends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563" name="Shape 563"/>
          <p:cNvCxnSpPr/>
          <p:nvPr/>
        </p:nvCxnSpPr>
        <p:spPr>
          <a:xfrm rot="10800000">
            <a:off x="4480900" y="2521200"/>
            <a:ext cx="680999" cy="3311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4" name="Shape 564"/>
          <p:cNvCxnSpPr/>
          <p:nvPr/>
        </p:nvCxnSpPr>
        <p:spPr>
          <a:xfrm flipH="1">
            <a:off x="4425725" y="3128425"/>
            <a:ext cx="874199" cy="13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5" name="Shape 565"/>
          <p:cNvCxnSpPr/>
          <p:nvPr/>
        </p:nvCxnSpPr>
        <p:spPr>
          <a:xfrm flipH="1">
            <a:off x="4490324" y="3487275"/>
            <a:ext cx="910800" cy="61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66" name="Shape 566"/>
          <p:cNvSpPr txBox="1"/>
          <p:nvPr/>
        </p:nvSpPr>
        <p:spPr>
          <a:xfrm>
            <a:off x="5401125" y="2714375"/>
            <a:ext cx="3321600" cy="680999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Sanity checks only...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Some nodes may ignore them!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Nodes may differ on transaction pool </a:t>
            </a:r>
          </a:p>
        </p:txBody>
      </p:sp>
      <p:sp>
        <p:nvSpPr>
          <p:cNvPr id="572" name="Shape 572"/>
          <p:cNvSpPr/>
          <p:nvPr/>
        </p:nvSpPr>
        <p:spPr>
          <a:xfrm>
            <a:off x="1509000" y="1315775"/>
            <a:ext cx="726900" cy="7637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573" name="Shape 573"/>
          <p:cNvSpPr/>
          <p:nvPr/>
        </p:nvSpPr>
        <p:spPr>
          <a:xfrm>
            <a:off x="856875" y="3203175"/>
            <a:ext cx="726900" cy="7637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574" name="Shape 574"/>
          <p:cNvSpPr/>
          <p:nvPr/>
        </p:nvSpPr>
        <p:spPr>
          <a:xfrm>
            <a:off x="2871375" y="4149300"/>
            <a:ext cx="726900" cy="7637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575" name="Shape 575"/>
          <p:cNvSpPr/>
          <p:nvPr/>
        </p:nvSpPr>
        <p:spPr>
          <a:xfrm>
            <a:off x="6553600" y="1805750"/>
            <a:ext cx="726900" cy="7637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576" name="Shape 576"/>
          <p:cNvSpPr/>
          <p:nvPr/>
        </p:nvSpPr>
        <p:spPr>
          <a:xfrm>
            <a:off x="4492500" y="3055950"/>
            <a:ext cx="726900" cy="7637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577" name="Shape 577"/>
          <p:cNvSpPr/>
          <p:nvPr/>
        </p:nvSpPr>
        <p:spPr>
          <a:xfrm>
            <a:off x="4810550" y="1172025"/>
            <a:ext cx="726900" cy="7637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578" name="Shape 578"/>
          <p:cNvSpPr/>
          <p:nvPr/>
        </p:nvSpPr>
        <p:spPr>
          <a:xfrm>
            <a:off x="6845175" y="3385500"/>
            <a:ext cx="726900" cy="7637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579" name="Shape 579"/>
          <p:cNvCxnSpPr>
            <a:stCxn id="572" idx="3"/>
            <a:endCxn id="573" idx="1"/>
          </p:cNvCxnSpPr>
          <p:nvPr/>
        </p:nvCxnSpPr>
        <p:spPr>
          <a:xfrm flipH="1">
            <a:off x="1220250" y="2079574"/>
            <a:ext cx="652200" cy="112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580" name="Shape 580"/>
          <p:cNvCxnSpPr>
            <a:stCxn id="577" idx="2"/>
            <a:endCxn id="572" idx="4"/>
          </p:cNvCxnSpPr>
          <p:nvPr/>
        </p:nvCxnSpPr>
        <p:spPr>
          <a:xfrm flipH="1">
            <a:off x="2235950" y="1553924"/>
            <a:ext cx="2574600" cy="143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581" name="Shape 581"/>
          <p:cNvCxnSpPr>
            <a:stCxn id="576" idx="2"/>
          </p:cNvCxnSpPr>
          <p:nvPr/>
        </p:nvCxnSpPr>
        <p:spPr>
          <a:xfrm flipH="1">
            <a:off x="1583700" y="3437849"/>
            <a:ext cx="2908800" cy="10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582" name="Shape 582"/>
          <p:cNvCxnSpPr>
            <a:stCxn id="575" idx="2"/>
            <a:endCxn id="576" idx="4"/>
          </p:cNvCxnSpPr>
          <p:nvPr/>
        </p:nvCxnSpPr>
        <p:spPr>
          <a:xfrm flipH="1">
            <a:off x="5219500" y="2187649"/>
            <a:ext cx="13341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583" name="Shape 583"/>
          <p:cNvCxnSpPr>
            <a:stCxn id="575" idx="2"/>
            <a:endCxn id="577" idx="4"/>
          </p:cNvCxnSpPr>
          <p:nvPr/>
        </p:nvCxnSpPr>
        <p:spPr>
          <a:xfrm rot="10800000">
            <a:off x="5537500" y="1554049"/>
            <a:ext cx="1016100" cy="63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584" name="Shape 584"/>
          <p:cNvCxnSpPr>
            <a:stCxn id="576" idx="3"/>
          </p:cNvCxnSpPr>
          <p:nvPr/>
        </p:nvCxnSpPr>
        <p:spPr>
          <a:xfrm flipH="1">
            <a:off x="3514950" y="3819749"/>
            <a:ext cx="1341000" cy="42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585" name="Shape 585"/>
          <p:cNvCxnSpPr>
            <a:stCxn id="578" idx="1"/>
          </p:cNvCxnSpPr>
          <p:nvPr/>
        </p:nvCxnSpPr>
        <p:spPr>
          <a:xfrm rot="10800000">
            <a:off x="6955725" y="2569500"/>
            <a:ext cx="252900" cy="81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586" name="Shape 586"/>
          <p:cNvCxnSpPr>
            <a:stCxn id="578" idx="2"/>
            <a:endCxn id="574" idx="4"/>
          </p:cNvCxnSpPr>
          <p:nvPr/>
        </p:nvCxnSpPr>
        <p:spPr>
          <a:xfrm flipH="1">
            <a:off x="3598275" y="3767399"/>
            <a:ext cx="3246900" cy="763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587" name="Shape 587"/>
          <p:cNvSpPr/>
          <p:nvPr/>
        </p:nvSpPr>
        <p:spPr>
          <a:xfrm>
            <a:off x="2788050" y="2185862"/>
            <a:ext cx="726900" cy="763799"/>
          </a:xfrm>
          <a:prstGeom prst="can">
            <a:avLst>
              <a:gd fmla="val 25000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cxnSp>
        <p:nvCxnSpPr>
          <p:cNvPr id="588" name="Shape 588"/>
          <p:cNvCxnSpPr/>
          <p:nvPr/>
        </p:nvCxnSpPr>
        <p:spPr>
          <a:xfrm>
            <a:off x="2171500" y="2079475"/>
            <a:ext cx="644099" cy="4877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589" name="Shape 589"/>
          <p:cNvCxnSpPr>
            <a:stCxn id="587" idx="3"/>
          </p:cNvCxnSpPr>
          <p:nvPr/>
        </p:nvCxnSpPr>
        <p:spPr>
          <a:xfrm flipH="1">
            <a:off x="1573500" y="2949662"/>
            <a:ext cx="1578000" cy="3902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590" name="Shape 590"/>
          <p:cNvCxnSpPr>
            <a:stCxn id="577" idx="3"/>
            <a:endCxn id="587" idx="4"/>
          </p:cNvCxnSpPr>
          <p:nvPr/>
        </p:nvCxnSpPr>
        <p:spPr>
          <a:xfrm flipH="1">
            <a:off x="3515000" y="1935824"/>
            <a:ext cx="1659000" cy="63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591" name="Shape 591"/>
          <p:cNvSpPr txBox="1"/>
          <p:nvPr/>
        </p:nvSpPr>
        <p:spPr>
          <a:xfrm>
            <a:off x="2961375" y="4715225"/>
            <a:ext cx="546900" cy="143699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x="4582500" y="3623700"/>
            <a:ext cx="546900" cy="143699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6935175" y="3958950"/>
            <a:ext cx="546900" cy="143699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94" name="Shape 594"/>
          <p:cNvSpPr txBox="1"/>
          <p:nvPr/>
        </p:nvSpPr>
        <p:spPr>
          <a:xfrm>
            <a:off x="978825" y="3767400"/>
            <a:ext cx="546900" cy="143699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95" name="Shape 595"/>
          <p:cNvSpPr txBox="1"/>
          <p:nvPr/>
        </p:nvSpPr>
        <p:spPr>
          <a:xfrm>
            <a:off x="6643600" y="2364600"/>
            <a:ext cx="546900" cy="143699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1769950" y="2893512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97" name="Shape 597"/>
          <p:cNvSpPr/>
          <p:nvPr/>
        </p:nvSpPr>
        <p:spPr>
          <a:xfrm>
            <a:off x="2032925" y="508725"/>
            <a:ext cx="1255799" cy="8574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 tx!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A→C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3243025" y="1390550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A→C</a:t>
            </a:r>
          </a:p>
        </p:txBody>
      </p:sp>
      <p:sp>
        <p:nvSpPr>
          <p:cNvPr id="599" name="Shape 599"/>
          <p:cNvSpPr txBox="1"/>
          <p:nvPr/>
        </p:nvSpPr>
        <p:spPr>
          <a:xfrm>
            <a:off x="2317275" y="2048850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A→C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5828525" y="1588612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x="1588450" y="1858100"/>
            <a:ext cx="546900" cy="143699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A→C</a:t>
            </a:r>
          </a:p>
        </p:txBody>
      </p:sp>
      <p:sp>
        <p:nvSpPr>
          <p:cNvPr id="602" name="Shape 602"/>
          <p:cNvSpPr txBox="1"/>
          <p:nvPr/>
        </p:nvSpPr>
        <p:spPr>
          <a:xfrm>
            <a:off x="4900550" y="1714400"/>
            <a:ext cx="546900" cy="143699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A→C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x="2878050" y="2708087"/>
            <a:ext cx="546900" cy="143699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898275" y="2377500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A→C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8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type="title"/>
          </p:nvPr>
        </p:nvSpPr>
        <p:spPr>
          <a:xfrm>
            <a:off x="457200" y="205975"/>
            <a:ext cx="84312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Race conditions</a:t>
            </a:r>
          </a:p>
        </p:txBody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x="457200" y="1200150"/>
            <a:ext cx="8348399" cy="3492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Transactions or blocks may </a:t>
            </a:r>
            <a:r>
              <a:rPr i="1" lang="en"/>
              <a:t>conflict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Default behavior: accept what you hear first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Network position matters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Miners may implement other logic!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1891975" y="3480075"/>
            <a:ext cx="3127800" cy="355200"/>
          </a:xfrm>
          <a:prstGeom prst="wedgeRectCallout">
            <a:avLst>
              <a:gd fmla="val -21430" name="adj1"/>
              <a:gd fmla="val -94989" name="adj2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Stay tune for our lecture on mining!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>
            <p:ph type="title"/>
          </p:nvPr>
        </p:nvSpPr>
        <p:spPr>
          <a:xfrm>
            <a:off x="457200" y="205975"/>
            <a:ext cx="84312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Block propagation nearly identical</a:t>
            </a:r>
          </a:p>
        </p:txBody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457200" y="1200150"/>
            <a:ext cx="8348399" cy="3492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Relay a new block when you hear it if: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Block meets the hash target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Block has all valid transactions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Run </a:t>
            </a:r>
            <a:r>
              <a:rPr i="1" lang="en"/>
              <a:t>all</a:t>
            </a:r>
            <a:r>
              <a:rPr lang="en"/>
              <a:t> scripts, even if you wouldn’t relay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Block builds on current longest chain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Avoid forks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 txBox="1"/>
          <p:nvPr/>
        </p:nvSpPr>
        <p:spPr>
          <a:xfrm>
            <a:off x="4398250" y="3818525"/>
            <a:ext cx="3321600" cy="680999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Sanity check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Also may be ignored...</a:t>
            </a:r>
          </a:p>
        </p:txBody>
      </p:sp>
      <p:cxnSp>
        <p:nvCxnSpPr>
          <p:cNvPr id="619" name="Shape 619"/>
          <p:cNvCxnSpPr/>
          <p:nvPr/>
        </p:nvCxnSpPr>
        <p:spPr>
          <a:xfrm rot="10800000">
            <a:off x="3146774" y="3882875"/>
            <a:ext cx="1095000" cy="3404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Shape 6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064" y="-12"/>
            <a:ext cx="6133409" cy="48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Shape 625"/>
          <p:cNvSpPr txBox="1"/>
          <p:nvPr/>
        </p:nvSpPr>
        <p:spPr>
          <a:xfrm>
            <a:off x="3229650" y="4803000"/>
            <a:ext cx="8640000" cy="34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Source: Yonatan Sompolinsky and Aviv Zohar: “Accelerating Bitcoin’s Transaction Processing” 2014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big is the network?</a:t>
            </a:r>
          </a:p>
        </p:txBody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457200" y="1200150"/>
            <a:ext cx="8348399" cy="314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914400" rtl="0">
              <a:spcBef>
                <a:spcPts val="0"/>
              </a:spcBef>
            </a:pPr>
            <a:r>
              <a:rPr lang="en"/>
              <a:t>Impossible to measure exactly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Estimates-up to 1M IP addresses/month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Only about 5-10k “full nodes”</a:t>
            </a:r>
          </a:p>
          <a:p>
            <a:pPr indent="-228600" lvl="1" marL="1828800" rtl="0">
              <a:spcBef>
                <a:spcPts val="0"/>
              </a:spcBef>
            </a:pPr>
            <a:r>
              <a:rPr lang="en"/>
              <a:t>Permanently connected</a:t>
            </a:r>
          </a:p>
          <a:p>
            <a:pPr indent="-228600" lvl="1" marL="1828800" rtl="0">
              <a:spcBef>
                <a:spcPts val="0"/>
              </a:spcBef>
            </a:pPr>
            <a:r>
              <a:rPr lang="en"/>
              <a:t>Fully-validate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This number may be dropping!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Fully-validating nodes</a:t>
            </a:r>
          </a:p>
        </p:txBody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457200" y="1200150"/>
            <a:ext cx="8348399" cy="209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Permanently connected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Store entire block chain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Hear and forward every node/transaction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Shape 6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75" y="906574"/>
            <a:ext cx="8229599" cy="41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Shape 6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Storage costs</a:t>
            </a:r>
          </a:p>
        </p:txBody>
      </p:sp>
      <p:cxnSp>
        <p:nvCxnSpPr>
          <p:cNvPr id="644" name="Shape 644"/>
          <p:cNvCxnSpPr/>
          <p:nvPr/>
        </p:nvCxnSpPr>
        <p:spPr>
          <a:xfrm flipH="1" rot="10800000">
            <a:off x="1024800" y="2057550"/>
            <a:ext cx="7094399" cy="869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645" name="Shape 645"/>
          <p:cNvSpPr txBox="1"/>
          <p:nvPr/>
        </p:nvSpPr>
        <p:spPr>
          <a:xfrm>
            <a:off x="6491450" y="1613975"/>
            <a:ext cx="1481099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20 GB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Tracking the UTXO set</a:t>
            </a:r>
          </a:p>
        </p:txBody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457200" y="1200150"/>
            <a:ext cx="8348399" cy="314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>
                <a:solidFill>
                  <a:srgbClr val="0000FF"/>
                </a:solidFill>
              </a:rPr>
              <a:t>U</a:t>
            </a:r>
            <a:r>
              <a:rPr lang="en"/>
              <a:t>nspent </a:t>
            </a:r>
            <a:r>
              <a:rPr b="1" lang="en">
                <a:solidFill>
                  <a:srgbClr val="0000FF"/>
                </a:solidFill>
              </a:rPr>
              <a:t>T</a:t>
            </a:r>
            <a:r>
              <a:rPr lang="en"/>
              <a:t>ransaction </a:t>
            </a:r>
            <a:r>
              <a:rPr b="1" lang="en">
                <a:solidFill>
                  <a:srgbClr val="0000FF"/>
                </a:solidFill>
              </a:rPr>
              <a:t>O</a:t>
            </a:r>
            <a:r>
              <a:rPr lang="en"/>
              <a:t>utput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Everything else can be stored on disk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Currently ~12 M UTXOs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Out of 44 M transactions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easily fit into 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transaction-based ledger (Bitcoin)</a:t>
            </a:r>
          </a:p>
        </p:txBody>
      </p:sp>
      <p:sp>
        <p:nvSpPr>
          <p:cNvPr id="64" name="Shape 64"/>
          <p:cNvSpPr/>
          <p:nvPr/>
        </p:nvSpPr>
        <p:spPr>
          <a:xfrm>
            <a:off x="870275" y="822275"/>
            <a:ext cx="5616600" cy="857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	Inputs: Ø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      Outputs: 25.0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→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Alice</a:t>
            </a:r>
          </a:p>
        </p:txBody>
      </p:sp>
      <p:sp>
        <p:nvSpPr>
          <p:cNvPr id="65" name="Shape 65"/>
          <p:cNvSpPr/>
          <p:nvPr/>
        </p:nvSpPr>
        <p:spPr>
          <a:xfrm>
            <a:off x="870275" y="1679675"/>
            <a:ext cx="5616600" cy="933599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1[0]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17.0→Bob, 8.0→Alice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</a:p>
        </p:txBody>
      </p:sp>
      <p:sp>
        <p:nvSpPr>
          <p:cNvPr id="66" name="Shape 66"/>
          <p:cNvSpPr/>
          <p:nvPr/>
        </p:nvSpPr>
        <p:spPr>
          <a:xfrm>
            <a:off x="2358000" y="4563925"/>
            <a:ext cx="4427999" cy="5268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SIMPLIFICATION: only one transaction per block</a:t>
            </a:r>
          </a:p>
        </p:txBody>
      </p:sp>
      <p:cxnSp>
        <p:nvCxnSpPr>
          <p:cNvPr id="67" name="Shape 67"/>
          <p:cNvCxnSpPr/>
          <p:nvPr/>
        </p:nvCxnSpPr>
        <p:spPr>
          <a:xfrm>
            <a:off x="404850" y="1350325"/>
            <a:ext cx="0" cy="26408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8" name="Shape 68"/>
          <p:cNvSpPr txBox="1"/>
          <p:nvPr/>
        </p:nvSpPr>
        <p:spPr>
          <a:xfrm>
            <a:off x="124150" y="1002925"/>
            <a:ext cx="598199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time</a:t>
            </a:r>
          </a:p>
        </p:txBody>
      </p:sp>
      <p:sp>
        <p:nvSpPr>
          <p:cNvPr id="69" name="Shape 69"/>
          <p:cNvSpPr/>
          <p:nvPr/>
        </p:nvSpPr>
        <p:spPr>
          <a:xfrm>
            <a:off x="6551275" y="3556675"/>
            <a:ext cx="2055599" cy="754799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 this valid?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6952300" y="2534975"/>
            <a:ext cx="15531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finite scan to check for validity</a:t>
            </a:r>
          </a:p>
        </p:txBody>
      </p:sp>
      <p:sp>
        <p:nvSpPr>
          <p:cNvPr id="71" name="Shape 71"/>
          <p:cNvSpPr/>
          <p:nvPr/>
        </p:nvSpPr>
        <p:spPr>
          <a:xfrm>
            <a:off x="870275" y="2618175"/>
            <a:ext cx="5616600" cy="933599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2[0]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8.0→Carol, 7.0→Bob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SIGNED(Bob)</a:t>
            </a:r>
          </a:p>
        </p:txBody>
      </p:sp>
      <p:sp>
        <p:nvSpPr>
          <p:cNvPr id="72" name="Shape 72"/>
          <p:cNvSpPr/>
          <p:nvPr/>
        </p:nvSpPr>
        <p:spPr>
          <a:xfrm>
            <a:off x="870275" y="3556675"/>
            <a:ext cx="5616600" cy="933599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2[1]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6.0→David, 2.0→Alice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</a:p>
        </p:txBody>
      </p:sp>
      <p:cxnSp>
        <p:nvCxnSpPr>
          <p:cNvPr id="73" name="Shape 73"/>
          <p:cNvCxnSpPr/>
          <p:nvPr/>
        </p:nvCxnSpPr>
        <p:spPr>
          <a:xfrm flipH="1" rot="10800000">
            <a:off x="2455950" y="2336524"/>
            <a:ext cx="1573500" cy="1251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4" name="Shape 74"/>
          <p:cNvCxnSpPr/>
          <p:nvPr/>
        </p:nvCxnSpPr>
        <p:spPr>
          <a:xfrm rot="10800000">
            <a:off x="6781325" y="2097874"/>
            <a:ext cx="0" cy="14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75" name="Shape 75"/>
          <p:cNvSpPr txBox="1"/>
          <p:nvPr/>
        </p:nvSpPr>
        <p:spPr>
          <a:xfrm>
            <a:off x="6634800" y="1115025"/>
            <a:ext cx="2318100" cy="651599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we implement this with hash pointers</a:t>
            </a:r>
          </a:p>
        </p:txBody>
      </p:sp>
      <p:cxnSp>
        <p:nvCxnSpPr>
          <p:cNvPr id="76" name="Shape 76"/>
          <p:cNvCxnSpPr/>
          <p:nvPr/>
        </p:nvCxnSpPr>
        <p:spPr>
          <a:xfrm flipH="1" rot="10800000">
            <a:off x="2496625" y="2307424"/>
            <a:ext cx="434400" cy="41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7" name="Shape 77"/>
          <p:cNvCxnSpPr/>
          <p:nvPr/>
        </p:nvCxnSpPr>
        <p:spPr>
          <a:xfrm flipH="1" rot="10800000">
            <a:off x="2455950" y="1476000"/>
            <a:ext cx="437999" cy="28229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8" name="Shape 78"/>
          <p:cNvSpPr/>
          <p:nvPr/>
        </p:nvSpPr>
        <p:spPr>
          <a:xfrm>
            <a:off x="3932975" y="1495775"/>
            <a:ext cx="2219399" cy="524399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change address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870275" y="822275"/>
            <a:ext cx="338699" cy="347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870275" y="1679675"/>
            <a:ext cx="338699" cy="347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870275" y="2618175"/>
            <a:ext cx="338699" cy="347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870275" y="3556675"/>
            <a:ext cx="338699" cy="347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Thin/SPV clients (not fully-validating)</a:t>
            </a:r>
          </a:p>
        </p:txBody>
      </p:sp>
      <p:sp>
        <p:nvSpPr>
          <p:cNvPr id="657" name="Shape 657"/>
          <p:cNvSpPr txBox="1"/>
          <p:nvPr>
            <p:ph idx="1" type="body"/>
          </p:nvPr>
        </p:nvSpPr>
        <p:spPr>
          <a:xfrm>
            <a:off x="457200" y="1200150"/>
            <a:ext cx="8348399" cy="3492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Idea: don’t store everything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Store block headers only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</a:pPr>
            <a:r>
              <a:rPr lang="en"/>
              <a:t>Request transactions as needed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To verify incoming payment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Trust fully-validating nodes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1000x cost savings! (20 GB-23MB)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Software diversity</a:t>
            </a:r>
          </a:p>
        </p:txBody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457200" y="1200150"/>
            <a:ext cx="8348399" cy="3492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About 90% of nodes run “Core Bitcoin” (C++)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Trebuchet MS"/>
            </a:pPr>
            <a:r>
              <a:rPr lang="en"/>
              <a:t>Some are out of date versions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Other implementations running successfully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BitcoinJ (Java)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Libbitcoin (C++)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btcd (Go)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“Original Satoshi client”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idx="1" type="subTitle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</a:t>
            </a:r>
            <a:r>
              <a:rPr lang="en"/>
              <a:t>3</a:t>
            </a: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"/>
              <a:t>6</a:t>
            </a: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/>
              <a:t>Limitations &amp; improvements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Hard-coded limits in Bitcoin</a:t>
            </a:r>
          </a:p>
        </p:txBody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457200" y="1200150"/>
            <a:ext cx="8348399" cy="3492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10 min. average creation time per block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1 M bytes in a block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20,000 signature operations per block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100 M </a:t>
            </a:r>
            <a:r>
              <a:rPr i="1" lang="en"/>
              <a:t>satoshis</a:t>
            </a:r>
            <a:r>
              <a:rPr lang="en"/>
              <a:t> per bitcoin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23M total bitcoins maximum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50,25,12.5... bitcoin mining reward</a:t>
            </a:r>
          </a:p>
        </p:txBody>
      </p:sp>
      <p:sp>
        <p:nvSpPr>
          <p:cNvPr id="675" name="Shape 675"/>
          <p:cNvSpPr/>
          <p:nvPr/>
        </p:nvSpPr>
        <p:spPr>
          <a:xfrm>
            <a:off x="7210550" y="3254950"/>
            <a:ext cx="274800" cy="89579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" name="Shape 676"/>
          <p:cNvSpPr txBox="1"/>
          <p:nvPr/>
        </p:nvSpPr>
        <p:spPr>
          <a:xfrm>
            <a:off x="7485350" y="3059800"/>
            <a:ext cx="1525499" cy="1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These affect economic balance of power too much to change now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Throughput limits in Bitcoin</a:t>
            </a:r>
          </a:p>
        </p:txBody>
      </p:sp>
      <p:sp>
        <p:nvSpPr>
          <p:cNvPr id="682" name="Shape 682"/>
          <p:cNvSpPr txBox="1"/>
          <p:nvPr>
            <p:ph idx="1" type="body"/>
          </p:nvPr>
        </p:nvSpPr>
        <p:spPr>
          <a:xfrm>
            <a:off x="457200" y="1200150"/>
            <a:ext cx="8348399" cy="364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1 M bytes/block (10 min)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&gt;250 bytes/transaction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7 transactions/sec ☹</a:t>
            </a:r>
          </a:p>
          <a:p>
            <a:pPr lvl="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Compare to: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VISA: 2,000-10,000 transactions/sec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PayPal: 50-100 transaction/sec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Cryptographic limits in Bitcoin</a:t>
            </a:r>
          </a:p>
        </p:txBody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457200" y="1200150"/>
            <a:ext cx="8348399" cy="364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Only 1 signature algorithm (ECDSA/P256)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Hard-coded hash functions</a:t>
            </a:r>
          </a:p>
          <a:p>
            <a:pPr lvl="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Crypto primitives might break by 2040...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“Hard-forking” changes to Bitcoin</a:t>
            </a:r>
          </a:p>
        </p:txBody>
      </p:sp>
      <p:sp>
        <p:nvSpPr>
          <p:cNvPr id="694" name="Shape 694"/>
          <p:cNvSpPr/>
          <p:nvPr/>
        </p:nvSpPr>
        <p:spPr>
          <a:xfrm>
            <a:off x="1509000" y="1315775"/>
            <a:ext cx="726900" cy="7637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95" name="Shape 695"/>
          <p:cNvSpPr/>
          <p:nvPr/>
        </p:nvSpPr>
        <p:spPr>
          <a:xfrm>
            <a:off x="856875" y="3203175"/>
            <a:ext cx="726900" cy="7637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696" name="Shape 696"/>
          <p:cNvSpPr/>
          <p:nvPr/>
        </p:nvSpPr>
        <p:spPr>
          <a:xfrm>
            <a:off x="2871375" y="4149300"/>
            <a:ext cx="726900" cy="763799"/>
          </a:xfrm>
          <a:prstGeom prst="can">
            <a:avLst>
              <a:gd fmla="val 25000" name="adj"/>
            </a:avLst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697" name="Shape 697"/>
          <p:cNvSpPr/>
          <p:nvPr/>
        </p:nvSpPr>
        <p:spPr>
          <a:xfrm>
            <a:off x="6553600" y="1805750"/>
            <a:ext cx="726900" cy="763799"/>
          </a:xfrm>
          <a:prstGeom prst="can">
            <a:avLst>
              <a:gd fmla="val 25000" name="adj"/>
            </a:avLst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698" name="Shape 698"/>
          <p:cNvSpPr/>
          <p:nvPr/>
        </p:nvSpPr>
        <p:spPr>
          <a:xfrm>
            <a:off x="4492500" y="3055950"/>
            <a:ext cx="726900" cy="763799"/>
          </a:xfrm>
          <a:prstGeom prst="can">
            <a:avLst>
              <a:gd fmla="val 25000" name="adj"/>
            </a:avLst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699" name="Shape 699"/>
          <p:cNvSpPr/>
          <p:nvPr/>
        </p:nvSpPr>
        <p:spPr>
          <a:xfrm>
            <a:off x="4810550" y="1172025"/>
            <a:ext cx="726900" cy="763799"/>
          </a:xfrm>
          <a:prstGeom prst="can">
            <a:avLst>
              <a:gd fmla="val 25000" name="adj"/>
            </a:avLst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700" name="Shape 700"/>
          <p:cNvSpPr/>
          <p:nvPr/>
        </p:nvSpPr>
        <p:spPr>
          <a:xfrm>
            <a:off x="6845175" y="3385500"/>
            <a:ext cx="726900" cy="7637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701" name="Shape 701"/>
          <p:cNvCxnSpPr>
            <a:stCxn id="694" idx="3"/>
            <a:endCxn id="695" idx="1"/>
          </p:cNvCxnSpPr>
          <p:nvPr/>
        </p:nvCxnSpPr>
        <p:spPr>
          <a:xfrm flipH="1">
            <a:off x="1220250" y="2079574"/>
            <a:ext cx="652200" cy="112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702" name="Shape 702"/>
          <p:cNvCxnSpPr>
            <a:stCxn id="699" idx="2"/>
            <a:endCxn id="694" idx="4"/>
          </p:cNvCxnSpPr>
          <p:nvPr/>
        </p:nvCxnSpPr>
        <p:spPr>
          <a:xfrm flipH="1">
            <a:off x="2235950" y="1553924"/>
            <a:ext cx="2574600" cy="143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703" name="Shape 703"/>
          <p:cNvCxnSpPr>
            <a:stCxn id="698" idx="2"/>
          </p:cNvCxnSpPr>
          <p:nvPr/>
        </p:nvCxnSpPr>
        <p:spPr>
          <a:xfrm flipH="1">
            <a:off x="1583700" y="3437849"/>
            <a:ext cx="2908800" cy="10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704" name="Shape 704"/>
          <p:cNvCxnSpPr>
            <a:stCxn id="697" idx="2"/>
            <a:endCxn id="698" idx="4"/>
          </p:cNvCxnSpPr>
          <p:nvPr/>
        </p:nvCxnSpPr>
        <p:spPr>
          <a:xfrm flipH="1">
            <a:off x="5219500" y="2187649"/>
            <a:ext cx="13341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705" name="Shape 705"/>
          <p:cNvCxnSpPr>
            <a:stCxn id="697" idx="2"/>
            <a:endCxn id="699" idx="4"/>
          </p:cNvCxnSpPr>
          <p:nvPr/>
        </p:nvCxnSpPr>
        <p:spPr>
          <a:xfrm rot="10800000">
            <a:off x="5537500" y="1554049"/>
            <a:ext cx="1016100" cy="63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706" name="Shape 706"/>
          <p:cNvCxnSpPr>
            <a:stCxn id="698" idx="3"/>
          </p:cNvCxnSpPr>
          <p:nvPr/>
        </p:nvCxnSpPr>
        <p:spPr>
          <a:xfrm flipH="1">
            <a:off x="3514950" y="3819749"/>
            <a:ext cx="1341000" cy="42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707" name="Shape 707"/>
          <p:cNvCxnSpPr>
            <a:stCxn id="700" idx="1"/>
          </p:cNvCxnSpPr>
          <p:nvPr/>
        </p:nvCxnSpPr>
        <p:spPr>
          <a:xfrm rot="10800000">
            <a:off x="6955725" y="2569500"/>
            <a:ext cx="252900" cy="81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708" name="Shape 708"/>
          <p:cNvCxnSpPr>
            <a:stCxn id="700" idx="2"/>
            <a:endCxn id="696" idx="4"/>
          </p:cNvCxnSpPr>
          <p:nvPr/>
        </p:nvCxnSpPr>
        <p:spPr>
          <a:xfrm flipH="1">
            <a:off x="3598275" y="3767399"/>
            <a:ext cx="3246900" cy="763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709" name="Shape 709"/>
          <p:cNvSpPr/>
          <p:nvPr/>
        </p:nvSpPr>
        <p:spPr>
          <a:xfrm>
            <a:off x="2788050" y="2185862"/>
            <a:ext cx="726900" cy="763799"/>
          </a:xfrm>
          <a:prstGeom prst="can">
            <a:avLst>
              <a:gd fmla="val 25000" name="adj"/>
            </a:avLst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cxnSp>
        <p:nvCxnSpPr>
          <p:cNvPr id="710" name="Shape 710"/>
          <p:cNvCxnSpPr/>
          <p:nvPr/>
        </p:nvCxnSpPr>
        <p:spPr>
          <a:xfrm>
            <a:off x="2171500" y="2079475"/>
            <a:ext cx="644099" cy="4877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711" name="Shape 711"/>
          <p:cNvCxnSpPr>
            <a:stCxn id="709" idx="3"/>
          </p:cNvCxnSpPr>
          <p:nvPr/>
        </p:nvCxnSpPr>
        <p:spPr>
          <a:xfrm flipH="1">
            <a:off x="1573500" y="2949662"/>
            <a:ext cx="1578000" cy="3902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712" name="Shape 712"/>
          <p:cNvCxnSpPr>
            <a:stCxn id="699" idx="3"/>
            <a:endCxn id="709" idx="4"/>
          </p:cNvCxnSpPr>
          <p:nvPr/>
        </p:nvCxnSpPr>
        <p:spPr>
          <a:xfrm flipH="1">
            <a:off x="3515000" y="1935824"/>
            <a:ext cx="1659000" cy="63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713" name="Shape 713"/>
          <p:cNvSpPr/>
          <p:nvPr/>
        </p:nvSpPr>
        <p:spPr>
          <a:xfrm>
            <a:off x="2382025" y="3154275"/>
            <a:ext cx="2150100" cy="8574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 found a nifty new block!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2815600" y="4598175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24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4445450" y="3502300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24</a:t>
            </a:r>
          </a:p>
        </p:txBody>
      </p:sp>
      <p:sp>
        <p:nvSpPr>
          <p:cNvPr id="716" name="Shape 716"/>
          <p:cNvSpPr txBox="1"/>
          <p:nvPr/>
        </p:nvSpPr>
        <p:spPr>
          <a:xfrm>
            <a:off x="2733175" y="2635625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24</a:t>
            </a:r>
          </a:p>
        </p:txBody>
      </p:sp>
      <p:sp>
        <p:nvSpPr>
          <p:cNvPr id="717" name="Shape 717"/>
          <p:cNvSpPr txBox="1"/>
          <p:nvPr/>
        </p:nvSpPr>
        <p:spPr>
          <a:xfrm>
            <a:off x="4716700" y="1599550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24</a:t>
            </a:r>
          </a:p>
        </p:txBody>
      </p:sp>
      <p:sp>
        <p:nvSpPr>
          <p:cNvPr id="718" name="Shape 718"/>
          <p:cNvSpPr txBox="1"/>
          <p:nvPr/>
        </p:nvSpPr>
        <p:spPr>
          <a:xfrm>
            <a:off x="6480075" y="222023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24</a:t>
            </a:r>
          </a:p>
        </p:txBody>
      </p:sp>
      <p:sp>
        <p:nvSpPr>
          <p:cNvPr id="719" name="Shape 719"/>
          <p:cNvSpPr txBox="1"/>
          <p:nvPr/>
        </p:nvSpPr>
        <p:spPr>
          <a:xfrm>
            <a:off x="6787125" y="383563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</a:p>
        </p:txBody>
      </p:sp>
      <p:sp>
        <p:nvSpPr>
          <p:cNvPr id="720" name="Shape 720"/>
          <p:cNvSpPr txBox="1"/>
          <p:nvPr/>
        </p:nvSpPr>
        <p:spPr>
          <a:xfrm>
            <a:off x="780450" y="3635912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433500" y="175973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2733175" y="2665862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4716700" y="159953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</a:p>
        </p:txBody>
      </p:sp>
      <p:sp>
        <p:nvSpPr>
          <p:cNvPr id="724" name="Shape 724"/>
          <p:cNvSpPr txBox="1"/>
          <p:nvPr/>
        </p:nvSpPr>
        <p:spPr>
          <a:xfrm>
            <a:off x="6480075" y="222023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</a:p>
        </p:txBody>
      </p:sp>
      <p:sp>
        <p:nvSpPr>
          <p:cNvPr id="725" name="Shape 725"/>
          <p:cNvSpPr txBox="1"/>
          <p:nvPr/>
        </p:nvSpPr>
        <p:spPr>
          <a:xfrm>
            <a:off x="4403150" y="350083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</a:p>
        </p:txBody>
      </p:sp>
      <p:sp>
        <p:nvSpPr>
          <p:cNvPr id="726" name="Shape 726"/>
          <p:cNvSpPr txBox="1"/>
          <p:nvPr/>
        </p:nvSpPr>
        <p:spPr>
          <a:xfrm>
            <a:off x="2815600" y="4598162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4904550" y="414928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24</a:t>
            </a:r>
          </a:p>
        </p:txBody>
      </p:sp>
      <p:sp>
        <p:nvSpPr>
          <p:cNvPr id="728" name="Shape 728"/>
          <p:cNvSpPr txBox="1"/>
          <p:nvPr/>
        </p:nvSpPr>
        <p:spPr>
          <a:xfrm>
            <a:off x="4026000" y="395413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24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5719987" y="2782362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24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1872450" y="344468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24</a:t>
            </a:r>
          </a:p>
        </p:txBody>
      </p:sp>
      <p:sp>
        <p:nvSpPr>
          <p:cNvPr id="731" name="Shape 731"/>
          <p:cNvSpPr/>
          <p:nvPr/>
        </p:nvSpPr>
        <p:spPr>
          <a:xfrm>
            <a:off x="7208624" y="2448875"/>
            <a:ext cx="1578000" cy="763799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That’s crazy talk!!</a:t>
            </a:r>
          </a:p>
        </p:txBody>
      </p:sp>
      <p:sp>
        <p:nvSpPr>
          <p:cNvPr id="732" name="Shape 732"/>
          <p:cNvSpPr/>
          <p:nvPr/>
        </p:nvSpPr>
        <p:spPr>
          <a:xfrm>
            <a:off x="186499" y="2294712"/>
            <a:ext cx="1578000" cy="763799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That’s crazy talk!!</a:t>
            </a:r>
          </a:p>
        </p:txBody>
      </p:sp>
      <p:sp>
        <p:nvSpPr>
          <p:cNvPr id="733" name="Shape 733"/>
          <p:cNvSpPr/>
          <p:nvPr/>
        </p:nvSpPr>
        <p:spPr>
          <a:xfrm>
            <a:off x="4020650" y="4523550"/>
            <a:ext cx="4490699" cy="5286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Trebuchet MS"/>
                <a:ea typeface="Trebuchet MS"/>
                <a:cs typeface="Trebuchet MS"/>
                <a:sym typeface="Trebuchet MS"/>
              </a:rPr>
              <a:t>PROBLEM: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Old nodes will never catch up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 forks</a:t>
            </a:r>
          </a:p>
        </p:txBody>
      </p:sp>
      <p:sp>
        <p:nvSpPr>
          <p:cNvPr id="739" name="Shape 739"/>
          <p:cNvSpPr txBox="1"/>
          <p:nvPr>
            <p:ph idx="1" type="body"/>
          </p:nvPr>
        </p:nvSpPr>
        <p:spPr>
          <a:xfrm>
            <a:off x="457200" y="1200150"/>
            <a:ext cx="8229600" cy="364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Observation: we can add new features which only </a:t>
            </a:r>
            <a:r>
              <a:rPr i="1" lang="en"/>
              <a:t>limit</a:t>
            </a:r>
            <a:r>
              <a:rPr lang="en"/>
              <a:t> the set of valid transactions</a:t>
            </a:r>
          </a:p>
          <a:p>
            <a:pPr lvl="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Need majority of nodes to enforce new rules</a:t>
            </a:r>
          </a:p>
          <a:p>
            <a:pPr lvl="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Old nodes will approve</a:t>
            </a:r>
          </a:p>
          <a:p>
            <a:pPr lvl="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Shape 740"/>
          <p:cNvSpPr/>
          <p:nvPr/>
        </p:nvSpPr>
        <p:spPr>
          <a:xfrm>
            <a:off x="1348100" y="4496950"/>
            <a:ext cx="5960100" cy="5286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Trebuchet MS"/>
                <a:ea typeface="Trebuchet MS"/>
                <a:cs typeface="Trebuchet MS"/>
                <a:sym typeface="Trebuchet MS"/>
              </a:rPr>
              <a:t>RISK: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Old nodes might mine now-invalid blocks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/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 fork example: pay to script hash</a:t>
            </a:r>
          </a:p>
        </p:txBody>
      </p:sp>
      <p:sp>
        <p:nvSpPr>
          <p:cNvPr id="746" name="Shape 746"/>
          <p:cNvSpPr txBox="1"/>
          <p:nvPr/>
        </p:nvSpPr>
        <p:spPr>
          <a:xfrm>
            <a:off x="1600950" y="2910400"/>
            <a:ext cx="7094100" cy="16841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OP_HASH160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&lt;hash of redemption script&gt;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OP_EQUAL</a:t>
            </a:r>
          </a:p>
        </p:txBody>
      </p:sp>
      <p:sp>
        <p:nvSpPr>
          <p:cNvPr id="747" name="Shape 747"/>
          <p:cNvSpPr txBox="1"/>
          <p:nvPr/>
        </p:nvSpPr>
        <p:spPr>
          <a:xfrm>
            <a:off x="1600950" y="1226200"/>
            <a:ext cx="7094100" cy="1684199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&lt;signature&gt;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&lt;&lt;pubkey&gt; OP_CHECKSIG&gt;</a:t>
            </a:r>
          </a:p>
        </p:txBody>
      </p:sp>
      <p:sp>
        <p:nvSpPr>
          <p:cNvPr id="748" name="Shape 748"/>
          <p:cNvSpPr/>
          <p:nvPr/>
        </p:nvSpPr>
        <p:spPr>
          <a:xfrm>
            <a:off x="1978275" y="4667425"/>
            <a:ext cx="6266100" cy="4233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Old nodes will just approve the hash, not run the embedded script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 fork possibilities</a:t>
            </a:r>
          </a:p>
        </p:txBody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x="457200" y="1200150"/>
            <a:ext cx="8348399" cy="3492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New signature schemes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Extra per-block metadata</a:t>
            </a:r>
          </a:p>
          <a:p>
            <a:pPr indent="-228600" lvl="1" marL="9144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Shove in the coinbase parameter</a:t>
            </a:r>
          </a:p>
          <a:p>
            <a:pPr indent="-228600" lvl="1" marL="9144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Commit to UTXO tree in each block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Merging value</a:t>
            </a:r>
          </a:p>
        </p:txBody>
      </p:sp>
      <p:sp>
        <p:nvSpPr>
          <p:cNvPr id="88" name="Shape 88"/>
          <p:cNvSpPr/>
          <p:nvPr/>
        </p:nvSpPr>
        <p:spPr>
          <a:xfrm>
            <a:off x="870275" y="1191937"/>
            <a:ext cx="5616600" cy="933599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...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17.0→Bob, 8.0→Alice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</a:p>
        </p:txBody>
      </p:sp>
      <p:sp>
        <p:nvSpPr>
          <p:cNvPr id="89" name="Shape 89"/>
          <p:cNvSpPr/>
          <p:nvPr/>
        </p:nvSpPr>
        <p:spPr>
          <a:xfrm>
            <a:off x="2358000" y="4563925"/>
            <a:ext cx="4427999" cy="5268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SIMPLIFICATION: only one transaction per block</a:t>
            </a:r>
          </a:p>
        </p:txBody>
      </p:sp>
      <p:cxnSp>
        <p:nvCxnSpPr>
          <p:cNvPr id="90" name="Shape 90"/>
          <p:cNvCxnSpPr/>
          <p:nvPr/>
        </p:nvCxnSpPr>
        <p:spPr>
          <a:xfrm>
            <a:off x="404850" y="1350325"/>
            <a:ext cx="0" cy="26408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1" name="Shape 91"/>
          <p:cNvSpPr txBox="1"/>
          <p:nvPr/>
        </p:nvSpPr>
        <p:spPr>
          <a:xfrm>
            <a:off x="124150" y="1002925"/>
            <a:ext cx="598199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time</a:t>
            </a:r>
          </a:p>
        </p:txBody>
      </p:sp>
      <p:sp>
        <p:nvSpPr>
          <p:cNvPr id="92" name="Shape 92"/>
          <p:cNvSpPr/>
          <p:nvPr/>
        </p:nvSpPr>
        <p:spPr>
          <a:xfrm>
            <a:off x="870275" y="2344725"/>
            <a:ext cx="5616600" cy="933599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1[1]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6.0→Carol, 2.0→Bob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SIGNED(Carol)</a:t>
            </a:r>
          </a:p>
        </p:txBody>
      </p:sp>
      <p:sp>
        <p:nvSpPr>
          <p:cNvPr id="93" name="Shape 93"/>
          <p:cNvSpPr/>
          <p:nvPr/>
        </p:nvSpPr>
        <p:spPr>
          <a:xfrm>
            <a:off x="870275" y="3556675"/>
            <a:ext cx="5616600" cy="933599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1[0], 2[1]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19.0→Bob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SIGNED(Bob)</a:t>
            </a:r>
          </a:p>
        </p:txBody>
      </p:sp>
      <p:cxnSp>
        <p:nvCxnSpPr>
          <p:cNvPr id="94" name="Shape 94"/>
          <p:cNvCxnSpPr/>
          <p:nvPr/>
        </p:nvCxnSpPr>
        <p:spPr>
          <a:xfrm flipH="1" rot="10800000">
            <a:off x="2401475" y="1905924"/>
            <a:ext cx="358499" cy="1685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5" name="Shape 95"/>
          <p:cNvCxnSpPr/>
          <p:nvPr/>
        </p:nvCxnSpPr>
        <p:spPr>
          <a:xfrm flipH="1" rot="10800000">
            <a:off x="2996325" y="3004049"/>
            <a:ext cx="1220099" cy="59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6" name="Shape 96"/>
          <p:cNvSpPr txBox="1"/>
          <p:nvPr/>
        </p:nvSpPr>
        <p:spPr>
          <a:xfrm>
            <a:off x="947725" y="2061075"/>
            <a:ext cx="340499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947725" y="3278325"/>
            <a:ext cx="340499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870275" y="1191950"/>
            <a:ext cx="338699" cy="347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870275" y="2344725"/>
            <a:ext cx="338699" cy="347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870275" y="3556675"/>
            <a:ext cx="338699" cy="347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Hard forks</a:t>
            </a:r>
          </a:p>
        </p:txBody>
      </p:sp>
      <p:sp>
        <p:nvSpPr>
          <p:cNvPr id="760" name="Shape 760"/>
          <p:cNvSpPr txBox="1"/>
          <p:nvPr>
            <p:ph idx="1" type="body"/>
          </p:nvPr>
        </p:nvSpPr>
        <p:spPr>
          <a:xfrm>
            <a:off x="457200" y="1200150"/>
            <a:ext cx="8348399" cy="3492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New op codes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</a:pPr>
            <a:r>
              <a:rPr lang="en"/>
              <a:t>Changes to size limits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Changes to mining rate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Many small bug fixes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212850" y="4203925"/>
            <a:ext cx="8474100" cy="718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Stay tuned for our lecture on altcoins!</a:t>
            </a:r>
          </a:p>
        </p:txBody>
      </p:sp>
      <p:sp>
        <p:nvSpPr>
          <p:cNvPr id="762" name="Shape 762"/>
          <p:cNvSpPr/>
          <p:nvPr/>
        </p:nvSpPr>
        <p:spPr>
          <a:xfrm>
            <a:off x="212850" y="3265425"/>
            <a:ext cx="8474100" cy="718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Currently seem very unlikely to happen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/>
          <p:nvPr>
            <p:ph idx="1" type="subTitle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/>
              <a:t>In the next lecture...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Human beings aren’t Bitcoin nodes</a:t>
            </a:r>
          </a:p>
        </p:txBody>
      </p:sp>
      <p:sp>
        <p:nvSpPr>
          <p:cNvPr id="773" name="Shape 773"/>
          <p:cNvSpPr txBox="1"/>
          <p:nvPr>
            <p:ph idx="1" type="body"/>
          </p:nvPr>
        </p:nvSpPr>
        <p:spPr>
          <a:xfrm>
            <a:off x="457200" y="1200150"/>
            <a:ext cx="8348399" cy="3492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</a:pPr>
            <a:r>
              <a:rPr lang="en"/>
              <a:t>How do people interact with the network?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</a:pPr>
            <a:r>
              <a:rPr lang="en"/>
              <a:t>How do people exchange bitcoins for cash?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How do people securely store bitcoins?</a:t>
            </a:r>
          </a:p>
        </p:txBody>
      </p:sp>
      <p:sp>
        <p:nvSpPr>
          <p:cNvPr id="774" name="Shape 774"/>
          <p:cNvSpPr/>
          <p:nvPr/>
        </p:nvSpPr>
        <p:spPr>
          <a:xfrm>
            <a:off x="2305950" y="1241675"/>
            <a:ext cx="1285800" cy="1587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186250" y="3201725"/>
            <a:ext cx="8474100" cy="718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Currency needs to work for people, not nodes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Joint payments</a:t>
            </a:r>
          </a:p>
        </p:txBody>
      </p:sp>
      <p:sp>
        <p:nvSpPr>
          <p:cNvPr id="106" name="Shape 106"/>
          <p:cNvSpPr/>
          <p:nvPr/>
        </p:nvSpPr>
        <p:spPr>
          <a:xfrm>
            <a:off x="870275" y="1191937"/>
            <a:ext cx="5616600" cy="933599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...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17.0→Bob, 8.0→Alice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</a:p>
        </p:txBody>
      </p:sp>
      <p:sp>
        <p:nvSpPr>
          <p:cNvPr id="107" name="Shape 107"/>
          <p:cNvSpPr/>
          <p:nvPr/>
        </p:nvSpPr>
        <p:spPr>
          <a:xfrm>
            <a:off x="2358000" y="4563925"/>
            <a:ext cx="4427999" cy="5268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SIMPLIFICATION: only one transaction per block</a:t>
            </a:r>
          </a:p>
        </p:txBody>
      </p:sp>
      <p:cxnSp>
        <p:nvCxnSpPr>
          <p:cNvPr id="108" name="Shape 108"/>
          <p:cNvCxnSpPr/>
          <p:nvPr/>
        </p:nvCxnSpPr>
        <p:spPr>
          <a:xfrm>
            <a:off x="404850" y="1350325"/>
            <a:ext cx="0" cy="26408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9" name="Shape 109"/>
          <p:cNvSpPr txBox="1"/>
          <p:nvPr/>
        </p:nvSpPr>
        <p:spPr>
          <a:xfrm>
            <a:off x="124150" y="1002925"/>
            <a:ext cx="598199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time</a:t>
            </a:r>
          </a:p>
        </p:txBody>
      </p:sp>
      <p:sp>
        <p:nvSpPr>
          <p:cNvPr id="110" name="Shape 110"/>
          <p:cNvSpPr/>
          <p:nvPr/>
        </p:nvSpPr>
        <p:spPr>
          <a:xfrm>
            <a:off x="870275" y="2344725"/>
            <a:ext cx="5616600" cy="933599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1[1]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6.0→Carol, 2.0→Bob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SIGNED(Carol)</a:t>
            </a:r>
          </a:p>
        </p:txBody>
      </p:sp>
      <p:sp>
        <p:nvSpPr>
          <p:cNvPr id="111" name="Shape 111"/>
          <p:cNvSpPr/>
          <p:nvPr/>
        </p:nvSpPr>
        <p:spPr>
          <a:xfrm>
            <a:off x="870275" y="3556675"/>
            <a:ext cx="5616600" cy="933599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2[0], 2[1]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8.0→David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SIGNED(Carol), SIGNED(Bob)</a:t>
            </a:r>
          </a:p>
        </p:txBody>
      </p:sp>
      <p:cxnSp>
        <p:nvCxnSpPr>
          <p:cNvPr id="112" name="Shape 112"/>
          <p:cNvCxnSpPr/>
          <p:nvPr/>
        </p:nvCxnSpPr>
        <p:spPr>
          <a:xfrm flipH="1" rot="10800000">
            <a:off x="2431975" y="3034924"/>
            <a:ext cx="404100" cy="52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3" name="Shape 113"/>
          <p:cNvCxnSpPr/>
          <p:nvPr/>
        </p:nvCxnSpPr>
        <p:spPr>
          <a:xfrm flipH="1" rot="10800000">
            <a:off x="2956325" y="2996449"/>
            <a:ext cx="1229700" cy="57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4" name="Shape 114"/>
          <p:cNvSpPr txBox="1"/>
          <p:nvPr/>
        </p:nvSpPr>
        <p:spPr>
          <a:xfrm>
            <a:off x="947725" y="2061075"/>
            <a:ext cx="340499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947725" y="3278325"/>
            <a:ext cx="340499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116" name="Shape 116"/>
          <p:cNvSpPr/>
          <p:nvPr/>
        </p:nvSpPr>
        <p:spPr>
          <a:xfrm>
            <a:off x="4490200" y="3735700"/>
            <a:ext cx="1904699" cy="487799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two signatures!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870275" y="1191950"/>
            <a:ext cx="338699" cy="347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870275" y="2344725"/>
            <a:ext cx="338699" cy="347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70275" y="3556675"/>
            <a:ext cx="338699" cy="347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real deal: a Bitcoin transaction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2085825" y="804450"/>
            <a:ext cx="8229600" cy="414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{</a:t>
            </a:r>
            <a:br>
              <a:rPr lang="en" sz="900"/>
            </a:br>
            <a:r>
              <a:rPr lang="en" sz="900"/>
              <a:t>      "hash":"5a42590fbe0a90ee8e8747244d6c84f0db1a3a24e8f1b95b10c9e050990b8b6b",</a:t>
            </a:r>
            <a:br>
              <a:rPr lang="en" sz="900"/>
            </a:br>
            <a:r>
              <a:rPr lang="en" sz="900"/>
              <a:t>      "ver":1,</a:t>
            </a:r>
            <a:br>
              <a:rPr lang="en" sz="900"/>
            </a:br>
            <a:r>
              <a:rPr lang="en" sz="900"/>
              <a:t>      "vin_sz":2,</a:t>
            </a:r>
            <a:br>
              <a:rPr lang="en" sz="900"/>
            </a:br>
            <a:r>
              <a:rPr lang="en" sz="900"/>
              <a:t>      "vout_sz":1,</a:t>
            </a:r>
            <a:br>
              <a:rPr lang="en" sz="900"/>
            </a:br>
            <a:r>
              <a:rPr lang="en" sz="900"/>
              <a:t>      "lock_time":0,</a:t>
            </a:r>
            <a:br>
              <a:rPr lang="en" sz="900"/>
            </a:br>
            <a:r>
              <a:rPr lang="en" sz="900"/>
              <a:t>      "size":404,</a:t>
            </a:r>
            <a:br>
              <a:rPr lang="en" sz="900"/>
            </a:br>
            <a:r>
              <a:rPr lang="en" sz="900"/>
              <a:t>      "in":[</a:t>
            </a:r>
            <a:br>
              <a:rPr lang="en" sz="900"/>
            </a:br>
            <a:r>
              <a:rPr lang="en" sz="900"/>
              <a:t>        {</a:t>
            </a:r>
            <a:br>
              <a:rPr lang="en" sz="900"/>
            </a:br>
            <a:r>
              <a:rPr lang="en" sz="900"/>
              <a:t>          "prev_out":{</a:t>
            </a:r>
            <a:br>
              <a:rPr lang="en" sz="900"/>
            </a:br>
            <a:r>
              <a:rPr lang="en" sz="900"/>
              <a:t>            "hash":"3be4ac9728a0823cf5e2deb2e86fc0bd2aa503a91d307b42ba76117d79280260",</a:t>
            </a:r>
            <a:br>
              <a:rPr lang="en" sz="900"/>
            </a:br>
            <a:r>
              <a:rPr lang="en" sz="900"/>
              <a:t>            "n":0</a:t>
            </a:r>
            <a:br>
              <a:rPr lang="en" sz="900"/>
            </a:br>
            <a:r>
              <a:rPr lang="en" sz="900"/>
              <a:t>          }, 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"scriptSig":"30440..."</a:t>
            </a:r>
            <a:br>
              <a:rPr lang="en" sz="900"/>
            </a:br>
            <a:r>
              <a:rPr lang="en" sz="900"/>
              <a:t>        },</a:t>
            </a:r>
            <a:br>
              <a:rPr lang="en" sz="900"/>
            </a:br>
            <a:r>
              <a:rPr lang="en" sz="900"/>
              <a:t>        {</a:t>
            </a:r>
            <a:br>
              <a:rPr lang="en" sz="900"/>
            </a:br>
            <a:r>
              <a:rPr lang="en" sz="900"/>
              <a:t>          "prev_out":{</a:t>
            </a:r>
            <a:br>
              <a:rPr lang="en" sz="900"/>
            </a:br>
            <a:r>
              <a:rPr lang="en" sz="900"/>
              <a:t>            "hash":"7508e6ab259b4df0fd5147bab0c949d81473db4518f81afc5c3f52f91ff6b34e",</a:t>
            </a:r>
            <a:br>
              <a:rPr lang="en" sz="900"/>
            </a:br>
            <a:r>
              <a:rPr lang="en" sz="900"/>
              <a:t>            "n":0</a:t>
            </a:r>
            <a:br>
              <a:rPr lang="en" sz="900"/>
            </a:br>
            <a:r>
              <a:rPr lang="en" sz="900"/>
              <a:t>          },</a:t>
            </a:r>
            <a:br>
              <a:rPr lang="en" sz="900"/>
            </a:br>
            <a:r>
              <a:rPr lang="en" sz="900"/>
              <a:t>          "scriptSig":"3f3a4ce81...."</a:t>
            </a:r>
            <a:br>
              <a:rPr lang="en" sz="900"/>
            </a:br>
            <a:r>
              <a:rPr lang="en" sz="900"/>
              <a:t>        }</a:t>
            </a:r>
            <a:br>
              <a:rPr lang="en" sz="900"/>
            </a:br>
            <a:r>
              <a:rPr lang="en" sz="900"/>
              <a:t>      ],</a:t>
            </a:r>
            <a:br>
              <a:rPr lang="en" sz="900"/>
            </a:br>
            <a:r>
              <a:rPr lang="en" sz="900"/>
              <a:t>      "out":[</a:t>
            </a:r>
            <a:br>
              <a:rPr lang="en" sz="900"/>
            </a:br>
            <a:r>
              <a:rPr lang="en" sz="900"/>
              <a:t>        {</a:t>
            </a:r>
            <a:br>
              <a:rPr lang="en" sz="900"/>
            </a:br>
            <a:r>
              <a:rPr lang="en" sz="900"/>
              <a:t>          "value":"10.12287097",</a:t>
            </a:r>
            <a:br>
              <a:rPr lang="en" sz="900"/>
            </a:br>
            <a:r>
              <a:rPr lang="en" sz="900"/>
              <a:t>          "scriptPubKey":"OP_DUP OP_HASH160 69e02e18b5705a05dd6b28ed517716c894b3d42e OP_EQUALVERIFY OP_CHECKSIG"</a:t>
            </a:r>
            <a:br>
              <a:rPr lang="en" sz="900"/>
            </a:br>
            <a:r>
              <a:rPr lang="en" sz="900"/>
              <a:t>        }</a:t>
            </a:r>
            <a:br>
              <a:rPr lang="en" sz="900"/>
            </a:br>
            <a:r>
              <a:rPr lang="en" sz="900"/>
              <a:t>      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}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  <p:sp>
        <p:nvSpPr>
          <p:cNvPr id="126" name="Shape 126"/>
          <p:cNvSpPr/>
          <p:nvPr/>
        </p:nvSpPr>
        <p:spPr>
          <a:xfrm>
            <a:off x="1763800" y="1159325"/>
            <a:ext cx="276000" cy="754500"/>
          </a:xfrm>
          <a:prstGeom prst="leftBrace">
            <a:avLst>
              <a:gd fmla="val 8333" name="adj1"/>
              <a:gd fmla="val 4860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763800" y="2011025"/>
            <a:ext cx="276000" cy="2074199"/>
          </a:xfrm>
          <a:prstGeom prst="leftBrace">
            <a:avLst>
              <a:gd fmla="val 8333" name="adj1"/>
              <a:gd fmla="val 4860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763800" y="4182425"/>
            <a:ext cx="276000" cy="857400"/>
          </a:xfrm>
          <a:prstGeom prst="leftBrace">
            <a:avLst>
              <a:gd fmla="val 8333" name="adj1"/>
              <a:gd fmla="val 4860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280550" y="2836475"/>
            <a:ext cx="1173299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input(s)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280550" y="1394575"/>
            <a:ext cx="1173299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metadata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280550" y="4307325"/>
            <a:ext cx="1173299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output(s)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real deal: transaction metadata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2085825" y="850475"/>
            <a:ext cx="8229600" cy="414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{</a:t>
            </a:r>
            <a:br>
              <a:rPr lang="en" sz="2400"/>
            </a:br>
            <a:r>
              <a:rPr lang="en" sz="2400"/>
              <a:t>    "hash":"5a42590...b8b6b",</a:t>
            </a:r>
            <a:br>
              <a:rPr lang="en" sz="2400"/>
            </a:br>
            <a:r>
              <a:rPr lang="en" sz="2400"/>
              <a:t>      "ver":1,</a:t>
            </a:r>
            <a:br>
              <a:rPr lang="en" sz="2400"/>
            </a:br>
            <a:r>
              <a:rPr lang="en" sz="2400"/>
              <a:t>      "vin_sz":2,</a:t>
            </a:r>
            <a:br>
              <a:rPr lang="en" sz="2400"/>
            </a:br>
            <a:r>
              <a:rPr lang="en" sz="2400"/>
              <a:t>      "vout_sz":1,</a:t>
            </a:r>
            <a:br>
              <a:rPr lang="en" sz="2400"/>
            </a:br>
            <a:r>
              <a:rPr lang="en" sz="2400"/>
              <a:t>      "lock_time":0,</a:t>
            </a:r>
            <a:br>
              <a:rPr lang="en" sz="2400"/>
            </a:br>
            <a:r>
              <a:rPr lang="en" sz="2400"/>
              <a:t>      "size":404,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}</a:t>
            </a:r>
          </a:p>
        </p:txBody>
      </p:sp>
      <p:sp>
        <p:nvSpPr>
          <p:cNvPr id="138" name="Shape 138"/>
          <p:cNvSpPr/>
          <p:nvPr/>
        </p:nvSpPr>
        <p:spPr>
          <a:xfrm>
            <a:off x="1763800" y="1817875"/>
            <a:ext cx="321899" cy="947699"/>
          </a:xfrm>
          <a:prstGeom prst="leftBrace">
            <a:avLst>
              <a:gd fmla="val 8333" name="adj1"/>
              <a:gd fmla="val 4860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280550" y="3176375"/>
            <a:ext cx="1483199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housekeeping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280475" y="2080075"/>
            <a:ext cx="1483199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housekeeping</a:t>
            </a:r>
          </a:p>
        </p:txBody>
      </p:sp>
      <p:sp>
        <p:nvSpPr>
          <p:cNvPr id="141" name="Shape 141"/>
          <p:cNvSpPr/>
          <p:nvPr/>
        </p:nvSpPr>
        <p:spPr>
          <a:xfrm>
            <a:off x="1809825" y="3259775"/>
            <a:ext cx="276000" cy="256500"/>
          </a:xfrm>
          <a:prstGeom prst="leftBrace">
            <a:avLst>
              <a:gd fmla="val 8333" name="adj1"/>
              <a:gd fmla="val 4860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230525" y="1360075"/>
            <a:ext cx="1579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 hash</a:t>
            </a:r>
          </a:p>
        </p:txBody>
      </p:sp>
      <p:sp>
        <p:nvSpPr>
          <p:cNvPr id="143" name="Shape 143"/>
          <p:cNvSpPr/>
          <p:nvPr/>
        </p:nvSpPr>
        <p:spPr>
          <a:xfrm>
            <a:off x="1759800" y="1443475"/>
            <a:ext cx="276000" cy="256500"/>
          </a:xfrm>
          <a:prstGeom prst="leftBrace">
            <a:avLst>
              <a:gd fmla="val 8333" name="adj1"/>
              <a:gd fmla="val 4860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280550" y="2801025"/>
            <a:ext cx="1579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“not valid before”</a:t>
            </a:r>
          </a:p>
        </p:txBody>
      </p:sp>
      <p:sp>
        <p:nvSpPr>
          <p:cNvPr id="145" name="Shape 145"/>
          <p:cNvSpPr/>
          <p:nvPr/>
        </p:nvSpPr>
        <p:spPr>
          <a:xfrm>
            <a:off x="1809825" y="2884425"/>
            <a:ext cx="276000" cy="256500"/>
          </a:xfrm>
          <a:prstGeom prst="leftBrace">
            <a:avLst>
              <a:gd fmla="val 8333" name="adj1"/>
              <a:gd fmla="val 4860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803050" y="2786325"/>
            <a:ext cx="1895399" cy="45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on this later...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