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firstSlideNum="0" strictFirstAndLastChars="0" saveSubsetFonts="1" showSpecialPlsOnTitleSld="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541EB50-FA99-41A3-9D05-3C32FF2F20C8}">
  <a:tblStyle styleId="{1541EB50-FA99-41A3-9D05-3C32FF2F20C8}" styleName="Table_0"/>
  <a:tblStyle styleId="{68510C9C-7CF6-4250-81DE-A554C855DFBD}" styleName="Table_1">
    <a:wholeTbl>
      <a:tcTxStyle b="off" i="off">
        <a:font>
          <a:latin typeface="Arial"/>
          <a:ea typeface="Arial"/>
          <a:cs typeface="Arial"/>
        </a:font>
        <a:schemeClr val="dk1"/>
      </a:tcTxStyle>
      <a:tcStyle>
        <a:tcBdr>
          <a:left>
            <a:ln cap="flat" cmpd="sng" w="9525">
              <a:solidFill>
                <a:schemeClr val="accent1"/>
              </a:solidFill>
              <a:prstDash val="solid"/>
              <a:round/>
              <a:headEnd len="med" w="med" type="none"/>
              <a:tailEnd len="med" w="med" type="none"/>
            </a:ln>
          </a:left>
          <a:right>
            <a:ln cap="flat" cmpd="sng" w="9525">
              <a:solidFill>
                <a:schemeClr val="accent1"/>
              </a:solidFill>
              <a:prstDash val="solid"/>
              <a:round/>
              <a:headEnd len="med" w="med" type="none"/>
              <a:tailEnd len="med" w="med" type="none"/>
            </a:ln>
          </a:right>
          <a:top>
            <a:ln cap="flat" cmpd="sng" w="9525">
              <a:solidFill>
                <a:schemeClr val="accent1"/>
              </a:solidFill>
              <a:prstDash val="solid"/>
              <a:round/>
              <a:headEnd len="med" w="med" type="none"/>
              <a:tailEnd len="med" w="med" type="none"/>
            </a:ln>
          </a:top>
          <a:bottom>
            <a:ln cap="flat" cmpd="sng" w="9525">
              <a:solidFill>
                <a:schemeClr val="accent1"/>
              </a:solidFill>
              <a:prstDash val="solid"/>
              <a:round/>
              <a:headEnd len="med" w="med" type="none"/>
              <a:tailEnd len="med" w="med" type="none"/>
            </a:ln>
          </a:bottom>
          <a:insideH>
            <a:ln cap="flat" cmpd="sng" w="9525">
              <a:solidFill>
                <a:srgbClr val="000000">
                  <a:alpha val="0"/>
                </a:srgbClr>
              </a:solidFill>
              <a:prstDash val="solid"/>
              <a:round/>
              <a:headEnd len="med" w="med" type="none"/>
              <a:tailEnd len="med" w="med" type="none"/>
            </a:ln>
          </a:insideH>
          <a:insideV>
            <a:ln cap="flat" cmpd="sng" w="9525">
              <a:solidFill>
                <a:srgbClr val="000000">
                  <a:alpha val="0"/>
                </a:srgbClr>
              </a:solidFill>
              <a:prstDash val="solid"/>
              <a:round/>
              <a:headEnd len="med" w="med" type="none"/>
              <a:tailEnd len="med" w="med" type="none"/>
            </a:ln>
          </a:insideV>
        </a:tcBdr>
        <a:fill>
          <a:solidFill>
            <a:srgbClr val="FFFFFF">
              <a:alpha val="0"/>
            </a:srgbClr>
          </a:solidFill>
        </a:fill>
      </a:tcStyle>
    </a:wholeTbl>
    <a:band1H>
      <a:tcStyle>
        <a:tcBdr>
          <a:top>
            <a:ln cap="flat" cmpd="sng" w="9525">
              <a:solidFill>
                <a:schemeClr val="accent1"/>
              </a:solidFill>
              <a:prstDash val="solid"/>
              <a:round/>
              <a:headEnd len="med" w="med" type="none"/>
              <a:tailEnd len="med" w="med" type="none"/>
            </a:ln>
          </a:top>
          <a:bottom>
            <a:ln cap="flat" cmpd="sng" w="9525">
              <a:solidFill>
                <a:schemeClr val="accent1"/>
              </a:solidFill>
              <a:prstDash val="solid"/>
              <a:round/>
              <a:headEnd len="med" w="med" type="none"/>
              <a:tailEnd len="med" w="med" type="none"/>
            </a:ln>
          </a:bottom>
        </a:tcBdr>
      </a:tcStyle>
    </a:band1H>
    <a:band1V>
      <a:tcStyle>
        <a:tcBdr>
          <a:left>
            <a:ln cap="flat" cmpd="sng" w="9525">
              <a:solidFill>
                <a:schemeClr val="accent1"/>
              </a:solidFill>
              <a:prstDash val="solid"/>
              <a:round/>
              <a:headEnd len="med" w="med" type="none"/>
              <a:tailEnd len="med" w="med" type="none"/>
            </a:ln>
          </a:left>
          <a:right>
            <a:ln cap="flat" cmpd="sng" w="9525">
              <a:solidFill>
                <a:schemeClr val="accent1"/>
              </a:solidFill>
              <a:prstDash val="solid"/>
              <a:round/>
              <a:headEnd len="med" w="med" type="none"/>
              <a:tailEnd len="med" w="med" type="none"/>
            </a:ln>
          </a:right>
        </a:tcBdr>
      </a:tcStyle>
    </a:band1V>
    <a:band2V>
      <a:tcStyle>
        <a:tcBdr>
          <a:left>
            <a:ln cap="flat" cmpd="sng" w="9525">
              <a:solidFill>
                <a:schemeClr val="accent1"/>
              </a:solidFill>
              <a:prstDash val="solid"/>
              <a:round/>
              <a:headEnd len="med" w="med" type="none"/>
              <a:tailEnd len="med" w="med" type="none"/>
            </a:ln>
          </a:left>
          <a:right>
            <a:ln cap="flat" cmpd="sng" w="9525">
              <a:solidFill>
                <a:schemeClr val="accent1"/>
              </a:solidFill>
              <a:prstDash val="solid"/>
              <a:round/>
              <a:headEnd len="med" w="med" type="none"/>
              <a:tailEnd len="med" w="med" type="none"/>
            </a:ln>
          </a:right>
        </a:tcBdr>
      </a:tcStyle>
    </a:band2V>
    <a:lastCol>
      <a:tcTxStyle b="on" i="off"/>
    </a:lastCol>
    <a:firstCol>
      <a:tcTxStyle b="on" i="off"/>
    </a:firstCol>
    <a:lastRow>
      <a:tcTxStyle b="on" i="off"/>
      <a:tcStyle>
        <a:tcBdr>
          <a:top>
            <a:ln cap="flat" cmpd="sng" w="50800">
              <a:solidFill>
                <a:schemeClr val="accent1"/>
              </a:solidFill>
              <a:prstDash val="solid"/>
              <a:round/>
              <a:headEnd len="med" w="med" type="none"/>
              <a:tailEnd len="med" w="med" type="none"/>
            </a:ln>
          </a:top>
        </a:tcBdr>
      </a:tcStyle>
    </a:lastRow>
    <a:firstRow>
      <a:tcTxStyle b="on" i="off">
        <a:font>
          <a:latin typeface="Arial"/>
          <a:ea typeface="Arial"/>
          <a:cs typeface="Arial"/>
        </a:font>
        <a:schemeClr val="lt1"/>
      </a:tcTxStyle>
      <a:tcStyle>
        <a:fill>
          <a:solidFill>
            <a:schemeClr val="accent1"/>
          </a:solidFill>
        </a:fill>
      </a:tcStyle>
    </a:firstRow>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Char char="●"/>
              <a:defRPr/>
            </a:lvl1pPr>
            <a:lvl2pPr indent="0" lvl="1" marL="457200" marR="0" rtl="0" algn="l">
              <a:spcBef>
                <a:spcPts val="0"/>
              </a:spcBef>
              <a:buChar char="○"/>
              <a:defRPr/>
            </a:lvl2pPr>
            <a:lvl3pPr indent="0" lvl="2" marL="914400" marR="0" rtl="0" algn="l">
              <a:spcBef>
                <a:spcPts val="0"/>
              </a:spcBef>
              <a:buChar char="■"/>
              <a:defRPr/>
            </a:lvl3pPr>
            <a:lvl4pPr indent="0" lvl="3" marL="1371600" marR="0" rtl="0" algn="l">
              <a:spcBef>
                <a:spcPts val="0"/>
              </a:spcBef>
              <a:buChar char="●"/>
              <a:defRPr/>
            </a:lvl4pPr>
            <a:lvl5pPr indent="0" lvl="4" marL="1828800" marR="0" rtl="0" algn="l">
              <a:spcBef>
                <a:spcPts val="0"/>
              </a:spcBef>
              <a:buChar char="○"/>
              <a:defRPr/>
            </a:lvl5pPr>
            <a:lvl6pPr indent="0" lvl="5" marL="2286000" marR="0" rtl="0" algn="l">
              <a:spcBef>
                <a:spcPts val="0"/>
              </a:spcBef>
              <a:buChar char="■"/>
              <a:defRPr/>
            </a:lvl6pPr>
            <a:lvl7pPr indent="0" lvl="6" marL="2743200" marR="0" rtl="0" algn="l">
              <a:spcBef>
                <a:spcPts val="0"/>
              </a:spcBef>
              <a:buChar char="●"/>
              <a:defRPr/>
            </a:lvl7pPr>
            <a:lvl8pPr indent="0" lvl="7" marL="3200400" marR="0" rtl="0" algn="l">
              <a:spcBef>
                <a:spcPts val="0"/>
              </a:spcBef>
              <a:buChar char="○"/>
              <a:defRPr/>
            </a:lvl8pPr>
            <a:lvl9pPr indent="0" lvl="8" marL="3657600" marR="0" rtl="0" algn="l">
              <a:spcBef>
                <a:spcPts val="0"/>
              </a:spcBef>
              <a:buChar char="■"/>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 name="Shape 29"/>
        <p:cNvGrpSpPr/>
        <p:nvPr/>
      </p:nvGrpSpPr>
      <p:grpSpPr>
        <a:xfrm>
          <a:off x="0" y="0"/>
          <a:ext cx="0" cy="0"/>
          <a:chOff x="0" y="0"/>
          <a:chExt cx="0" cy="0"/>
        </a:xfrm>
      </p:grpSpPr>
      <p:sp>
        <p:nvSpPr>
          <p:cNvPr id="30" name="Shape 3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 name="Shape 3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6" name="Shape 8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None/>
            </a:pPr>
            <a:r>
              <a:rPr b="0" i="0" lang="en" sz="1100" u="none" cap="none" strike="noStrike">
                <a:solidFill>
                  <a:schemeClr val="dk1"/>
                </a:solidFill>
                <a:latin typeface="Arial"/>
                <a:ea typeface="Arial"/>
                <a:cs typeface="Arial"/>
                <a:sym typeface="Arial"/>
              </a:rPr>
              <a:t>In particular, techniques like “taint” aren’t very good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92" name="Shape 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8" name="Shape 9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None/>
            </a:pPr>
            <a:r>
              <a:rPr b="0" i="0" lang="en" sz="1100" u="none" cap="none" strike="noStrike">
                <a:solidFill>
                  <a:schemeClr val="dk1"/>
                </a:solidFill>
                <a:latin typeface="Arial"/>
                <a:ea typeface="Arial"/>
                <a:cs typeface="Arial"/>
                <a:sym typeface="Arial"/>
              </a:rPr>
              <a:t>Researchers should work with AML. Pointer to next lecture</a:t>
            </a:r>
          </a:p>
          <a:p>
            <a:pPr indent="0" lvl="0" marL="0" marR="0" rtl="0" algn="l">
              <a:spcBef>
                <a:spcPts val="0"/>
              </a:spcBef>
              <a:buSzPct val="25000"/>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buSzPct val="25000"/>
              <a:buNone/>
            </a:pPr>
            <a:r>
              <a:rPr b="0" i="0" lang="en" sz="1100" u="none" cap="none" strike="noStrike">
                <a:solidFill>
                  <a:schemeClr val="dk1"/>
                </a:solidFill>
                <a:latin typeface="Arial"/>
                <a:ea typeface="Arial"/>
                <a:cs typeface="Arial"/>
                <a:sym typeface="Arial"/>
              </a:rPr>
              <a:t>Even for traditional money laundering, difficulty is not technical but rather criminal penalties</a:t>
            </a:r>
          </a:p>
          <a:p>
            <a:pPr indent="0" lvl="0" marL="0" marR="0" rtl="0" algn="l">
              <a:spcBef>
                <a:spcPts val="0"/>
              </a:spcBef>
              <a:buSzPct val="25000"/>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buSzPct val="25000"/>
              <a:buNone/>
            </a:pPr>
            <a:r>
              <a:rPr b="0" i="0" lang="en" sz="1100" u="none" cap="none" strike="noStrike">
                <a:solidFill>
                  <a:schemeClr val="dk1"/>
                </a:solidFill>
                <a:latin typeface="Arial"/>
                <a:ea typeface="Arial"/>
                <a:cs typeface="Arial"/>
                <a:sym typeface="Arial"/>
              </a:rPr>
              <a:t>Efforts to improve Bitcoin anonymity don’t solve the cashing out problem, so nothing to worry about there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04" name="Shape 10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10" name="Shape 11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18" name="Shape 11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5" name="Shape 12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55" name="Shape 1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1" name="Shape 16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66" name="Shape 1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 name="Shape 35"/>
        <p:cNvGrpSpPr/>
        <p:nvPr/>
      </p:nvGrpSpPr>
      <p:grpSpPr>
        <a:xfrm>
          <a:off x="0" y="0"/>
          <a:ext cx="0" cy="0"/>
          <a:chOff x="0" y="0"/>
          <a:chExt cx="0" cy="0"/>
        </a:xfrm>
      </p:grpSpPr>
      <p:sp>
        <p:nvSpPr>
          <p:cNvPr id="36" name="Shape 3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7" name="Shape 3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71" name="Shape 17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76" name="Shape 1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82" name="Shape 1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00" name="Shape 2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08" name="Shape 20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5" name="Shape 21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5" name="Shape 23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None/>
            </a:pPr>
            <a:r>
              <a:rPr b="0" i="0" lang="en" sz="1100" u="none" cap="none" strike="noStrike">
                <a:solidFill>
                  <a:schemeClr val="dk1"/>
                </a:solidFill>
                <a:latin typeface="Arial"/>
                <a:ea typeface="Arial"/>
                <a:cs typeface="Arial"/>
                <a:sym typeface="Arial"/>
              </a:rPr>
              <a:t>Fragile. Requires manual tuning, false positives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41" name="Shape 24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48" name="Shape 24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55" name="Shape 2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2" name="Shape 4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62" name="Shape 2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8" name="Shape 26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82" name="Shape 2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8" name="Shape 28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93" name="Shape 2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11" name="Shape 31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30" name="Shape 33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35" name="Shape 33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Shape 3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40" name="Shape 34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Shape 3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46" name="Shape 34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8" name="Shape 4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52" name="Shape 3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57" name="Shape 35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63" name="Shape 36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70" name="Shape 37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None/>
            </a:pPr>
            <a:r>
              <a:rPr b="0" i="0" lang="en" sz="1100" u="none" cap="none" strike="noStrike">
                <a:solidFill>
                  <a:schemeClr val="dk1"/>
                </a:solidFill>
                <a:latin typeface="Arial"/>
                <a:ea typeface="Arial"/>
                <a:cs typeface="Arial"/>
                <a:sym typeface="Arial"/>
              </a:rPr>
              <a:t>Generate a fresh address</a:t>
            </a:r>
          </a:p>
          <a:p>
            <a:pPr indent="0" lvl="0" marL="0" marR="0" rtl="0" algn="l">
              <a:spcBef>
                <a:spcPts val="0"/>
              </a:spcBef>
              <a:buSzPct val="25000"/>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buSzPct val="25000"/>
              <a:buNone/>
            </a:pPr>
            <a:r>
              <a:rPr b="0" i="0" lang="en" sz="1100" u="none" cap="none" strike="noStrike">
                <a:solidFill>
                  <a:schemeClr val="dk1"/>
                </a:solidFill>
                <a:latin typeface="Arial"/>
                <a:ea typeface="Arial"/>
                <a:cs typeface="Arial"/>
                <a:sym typeface="Arial"/>
              </a:rPr>
              <a:t>Same principle behind Tor</a:t>
            </a:r>
          </a:p>
          <a:p>
            <a:pPr indent="0" lvl="0" marL="0" marR="0" rtl="0" algn="l">
              <a:spcBef>
                <a:spcPts val="0"/>
              </a:spcBef>
              <a:buSzPct val="25000"/>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buSzPct val="25000"/>
              <a:buNone/>
            </a:pPr>
            <a:r>
              <a:rPr b="0" i="0" lang="en" sz="1100" u="none" cap="none" strike="noStrike">
                <a:solidFill>
                  <a:schemeClr val="dk1"/>
                </a:solidFill>
                <a:latin typeface="Arial"/>
                <a:ea typeface="Arial"/>
                <a:cs typeface="Arial"/>
                <a:sym typeface="Arial"/>
              </a:rPr>
              <a:t>Ideally we want all transactions to look identical, which motivates…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Shape 4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02" name="Shape 40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Shape 4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09" name="Shape 40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16" name="Shape 41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Shape 42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24" name="Shape 42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None/>
            </a:pPr>
            <a:r>
              <a:rPr b="0" i="0" lang="en" sz="1100" u="none" cap="none" strike="noStrike">
                <a:solidFill>
                  <a:schemeClr val="dk1"/>
                </a:solidFill>
                <a:latin typeface="Arial"/>
                <a:ea typeface="Arial"/>
                <a:cs typeface="Arial"/>
                <a:sym typeface="Arial"/>
              </a:rPr>
              <a:t>Current status: frequent reports of theft</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Shape 4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30" name="Shape 43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None/>
            </a:pPr>
            <a:r>
              <a:rPr b="0" i="0" lang="en" sz="1100" u="none" cap="none" strike="noStrike">
                <a:solidFill>
                  <a:schemeClr val="dk1"/>
                </a:solidFill>
                <a:latin typeface="Arial"/>
                <a:ea typeface="Arial"/>
                <a:cs typeface="Arial"/>
                <a:sym typeface="Arial"/>
              </a:rPr>
              <a:t>Bootstrapping problem</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Shape 43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36" name="Shape 43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4" name="Shape 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Shape 4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41" name="Shape 44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Shape 4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47" name="Shape 4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Shape 4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74" name="Shape 4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Shape 4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81" name="Shape 4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Shape 4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88" name="Shape 4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Shape 4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94" name="Shape 49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None/>
            </a:pPr>
            <a:r>
              <a:rPr b="0" i="0" lang="en" sz="1100" u="none" cap="none" strike="noStrike">
                <a:solidFill>
                  <a:schemeClr val="dk1"/>
                </a:solidFill>
                <a:latin typeface="Arial"/>
                <a:ea typeface="Arial"/>
                <a:cs typeface="Arial"/>
                <a:sym typeface="Arial"/>
              </a:rPr>
              <a:t>Note: not necessary to communicate outputs securely</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Shape 4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00" name="Shape 5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Shape 5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06" name="Shape 5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Shape 51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2" name="Shape 51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None/>
            </a:pPr>
            <a:r>
              <a:rPr b="0" i="0" lang="en" sz="1100" u="none" cap="none" strike="noStrike">
                <a:solidFill>
                  <a:schemeClr val="dk1"/>
                </a:solidFill>
                <a:latin typeface="Arial"/>
                <a:ea typeface="Arial"/>
                <a:cs typeface="Arial"/>
                <a:sym typeface="Arial"/>
              </a:rPr>
              <a:t>Can go a long way to improve anonymity even without mixes</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Shape 51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8" name="Shape 51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0" name="Shape 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Shape 5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23" name="Shape 52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Shape 5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30" name="Shape 53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Shape 5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36" name="Shape 53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Shape 5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42" name="Shape 54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Shape 5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48" name="Shape 54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Shape 5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55" name="Shape 5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Shape 5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61" name="Shape 5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Shape 5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71" name="Shape 57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0" name="Shape 600"/>
        <p:cNvGrpSpPr/>
        <p:nvPr/>
      </p:nvGrpSpPr>
      <p:grpSpPr>
        <a:xfrm>
          <a:off x="0" y="0"/>
          <a:ext cx="0" cy="0"/>
          <a:chOff x="0" y="0"/>
          <a:chExt cx="0" cy="0"/>
        </a:xfrm>
      </p:grpSpPr>
      <p:sp>
        <p:nvSpPr>
          <p:cNvPr id="601" name="Shape 6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02" name="Shape 60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Shape 6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08" name="Shape 60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8" name="Shape 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1" name="Shape 621"/>
        <p:cNvGrpSpPr/>
        <p:nvPr/>
      </p:nvGrpSpPr>
      <p:grpSpPr>
        <a:xfrm>
          <a:off x="0" y="0"/>
          <a:ext cx="0" cy="0"/>
          <a:chOff x="0" y="0"/>
          <a:chExt cx="0" cy="0"/>
        </a:xfrm>
      </p:grpSpPr>
      <p:sp>
        <p:nvSpPr>
          <p:cNvPr id="622" name="Shape 6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23" name="Shape 62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8" name="Shape 628"/>
        <p:cNvGrpSpPr/>
        <p:nvPr/>
      </p:nvGrpSpPr>
      <p:grpSpPr>
        <a:xfrm>
          <a:off x="0" y="0"/>
          <a:ext cx="0" cy="0"/>
          <a:chOff x="0" y="0"/>
          <a:chExt cx="0" cy="0"/>
        </a:xfrm>
      </p:grpSpPr>
      <p:sp>
        <p:nvSpPr>
          <p:cNvPr id="629" name="Shape 62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30" name="Shape 63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None/>
            </a:pPr>
            <a:r>
              <a:rPr b="0" i="0" lang="en" sz="1100" u="none" cap="none" strike="noStrike">
                <a:solidFill>
                  <a:schemeClr val="dk1"/>
                </a:solidFill>
                <a:latin typeface="Arial"/>
                <a:ea typeface="Arial"/>
                <a:cs typeface="Arial"/>
                <a:sym typeface="Arial"/>
              </a:rPr>
              <a:t>Sender and recipients know amounts, but nobody else</a:t>
            </a:r>
          </a:p>
          <a:p>
            <a:pPr indent="0" lvl="0" marL="0" marR="0" rtl="0" algn="l">
              <a:spcBef>
                <a:spcPts val="0"/>
              </a:spcBef>
              <a:buSzPct val="25000"/>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buSzPct val="25000"/>
              <a:buNone/>
            </a:pPr>
            <a:r>
              <a:rPr b="0" i="0" lang="en" sz="1100" u="none" cap="none" strike="noStrike">
                <a:solidFill>
                  <a:schemeClr val="dk1"/>
                </a:solidFill>
                <a:latin typeface="Arial"/>
                <a:ea typeface="Arial"/>
                <a:cs typeface="Arial"/>
                <a:sym typeface="Arial"/>
              </a:rPr>
              <a:t>Prove to miners in zero knowledge that input amount &gt;= output amount</a:t>
            </a:r>
          </a:p>
          <a:p>
            <a:pPr indent="0" lvl="0" marL="0" marR="0" rtl="0" algn="l">
              <a:spcBef>
                <a:spcPts val="0"/>
              </a:spcBef>
              <a:buSzPct val="25000"/>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buSzPct val="25000"/>
              <a:buNone/>
            </a:pPr>
            <a:r>
              <a:rPr b="0" i="0" lang="en" sz="1100" u="none" cap="none" strike="noStrike">
                <a:solidFill>
                  <a:schemeClr val="dk1"/>
                </a:solidFill>
                <a:latin typeface="Arial"/>
                <a:ea typeface="Arial"/>
                <a:cs typeface="Arial"/>
                <a:sym typeface="Arial"/>
              </a:rPr>
              <a:t>Avoids side-channel problems associated with mixing</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Shape 63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37" name="Shape 63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None/>
            </a:pPr>
            <a:r>
              <a:rPr b="0" i="0" lang="en" sz="1100" u="none" cap="none" strike="noStrike">
                <a:solidFill>
                  <a:schemeClr val="dk1"/>
                </a:solidFill>
                <a:latin typeface="Arial"/>
                <a:ea typeface="Arial"/>
                <a:cs typeface="Arial"/>
                <a:sym typeface="Arial"/>
              </a:rPr>
              <a:t>Sender and recipients know amounts, but nobody else</a:t>
            </a:r>
          </a:p>
          <a:p>
            <a:pPr indent="0" lvl="0" marL="0" marR="0" rtl="0" algn="l">
              <a:spcBef>
                <a:spcPts val="0"/>
              </a:spcBef>
              <a:buSzPct val="25000"/>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buSzPct val="25000"/>
              <a:buNone/>
            </a:pPr>
            <a:r>
              <a:rPr b="0" i="0" lang="en" sz="1100" u="none" cap="none" strike="noStrike">
                <a:solidFill>
                  <a:schemeClr val="dk1"/>
                </a:solidFill>
                <a:latin typeface="Arial"/>
                <a:ea typeface="Arial"/>
                <a:cs typeface="Arial"/>
                <a:sym typeface="Arial"/>
              </a:rPr>
              <a:t>Prove to miners in zero knowledge that input amount &gt;= output amount</a:t>
            </a:r>
          </a:p>
          <a:p>
            <a:pPr indent="0" lvl="0" marL="0" marR="0" rtl="0" algn="l">
              <a:spcBef>
                <a:spcPts val="0"/>
              </a:spcBef>
              <a:buSzPct val="25000"/>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buSzPct val="25000"/>
              <a:buNone/>
            </a:pPr>
            <a:r>
              <a:rPr b="0" i="0" lang="en" sz="1100" u="none" cap="none" strike="noStrike">
                <a:solidFill>
                  <a:schemeClr val="dk1"/>
                </a:solidFill>
                <a:latin typeface="Arial"/>
                <a:ea typeface="Arial"/>
                <a:cs typeface="Arial"/>
                <a:sym typeface="Arial"/>
              </a:rPr>
              <a:t>Avoids side-channel problems associated with mixing</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Shape 64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43" name="Shape 64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None/>
            </a:pPr>
            <a:r>
              <a:rPr b="0" i="0" lang="en" sz="1100" u="none" cap="none" strike="noStrike">
                <a:solidFill>
                  <a:schemeClr val="dk1"/>
                </a:solidFill>
                <a:latin typeface="Arial"/>
                <a:ea typeface="Arial"/>
                <a:cs typeface="Arial"/>
                <a:sym typeface="Arial"/>
              </a:rPr>
              <a:t>Believability</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7" name="Shape 647"/>
        <p:cNvGrpSpPr/>
        <p:nvPr/>
      </p:nvGrpSpPr>
      <p:grpSpPr>
        <a:xfrm>
          <a:off x="0" y="0"/>
          <a:ext cx="0" cy="0"/>
          <a:chOff x="0" y="0"/>
          <a:chExt cx="0" cy="0"/>
        </a:xfrm>
      </p:grpSpPr>
      <p:sp>
        <p:nvSpPr>
          <p:cNvPr id="648" name="Shape 64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49" name="Shape 64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None/>
            </a:pPr>
            <a:r>
              <a:rPr b="0" i="0" lang="en" sz="1100" u="none" cap="none" strike="noStrike">
                <a:solidFill>
                  <a:schemeClr val="dk1"/>
                </a:solidFill>
                <a:latin typeface="Arial"/>
                <a:ea typeface="Arial"/>
                <a:cs typeface="Arial"/>
                <a:sym typeface="Arial"/>
              </a:rPr>
              <a:t>Engineering complexity, believability</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3" name="Shape 653"/>
        <p:cNvGrpSpPr/>
        <p:nvPr/>
      </p:nvGrpSpPr>
      <p:grpSpPr>
        <a:xfrm>
          <a:off x="0" y="0"/>
          <a:ext cx="0" cy="0"/>
          <a:chOff x="0" y="0"/>
          <a:chExt cx="0" cy="0"/>
        </a:xfrm>
      </p:grpSpPr>
      <p:sp>
        <p:nvSpPr>
          <p:cNvPr id="654" name="Shape 65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5" name="Shape 65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Shape 6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60" name="Shape 6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4" name="Shape 664"/>
        <p:cNvGrpSpPr/>
        <p:nvPr/>
      </p:nvGrpSpPr>
      <p:grpSpPr>
        <a:xfrm>
          <a:off x="0" y="0"/>
          <a:ext cx="0" cy="0"/>
          <a:chOff x="0" y="0"/>
          <a:chExt cx="0" cy="0"/>
        </a:xfrm>
      </p:grpSpPr>
      <p:sp>
        <p:nvSpPr>
          <p:cNvPr id="665" name="Shape 6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66" name="Shape 6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0" name="Shape 670"/>
        <p:cNvGrpSpPr/>
        <p:nvPr/>
      </p:nvGrpSpPr>
      <p:grpSpPr>
        <a:xfrm>
          <a:off x="0" y="0"/>
          <a:ext cx="0" cy="0"/>
          <a:chOff x="0" y="0"/>
          <a:chExt cx="0" cy="0"/>
        </a:xfrm>
      </p:grpSpPr>
      <p:sp>
        <p:nvSpPr>
          <p:cNvPr id="671" name="Shape 6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72" name="Shape 67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9" name="Shape 679"/>
        <p:cNvGrpSpPr/>
        <p:nvPr/>
      </p:nvGrpSpPr>
      <p:grpSpPr>
        <a:xfrm>
          <a:off x="0" y="0"/>
          <a:ext cx="0" cy="0"/>
          <a:chOff x="0" y="0"/>
          <a:chExt cx="0" cy="0"/>
        </a:xfrm>
      </p:grpSpPr>
      <p:sp>
        <p:nvSpPr>
          <p:cNvPr id="680" name="Shape 6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81" name="Shape 6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None/>
            </a:pPr>
            <a:r>
              <a:rPr b="0" i="0" lang="en" sz="1100" u="none" cap="none" strike="noStrike">
                <a:solidFill>
                  <a:schemeClr val="dk1"/>
                </a:solidFill>
                <a:latin typeface="Arial"/>
                <a:ea typeface="Arial"/>
                <a:cs typeface="Arial"/>
                <a:sym typeface="Arial"/>
              </a:rPr>
              <a:t>If linked at any point, all tx’s identified – past, present and future</a:t>
            </a:r>
          </a:p>
          <a:p>
            <a:pPr indent="0" lvl="0" marL="0" marR="0" rtl="0" algn="l">
              <a:spcBef>
                <a:spcPts val="0"/>
              </a:spcBef>
              <a:buSzPct val="25000"/>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buSzPct val="25000"/>
              <a:buNone/>
            </a:pPr>
            <a:r>
              <a:rPr b="0" i="0" lang="en" sz="1100" u="none" cap="none" strike="noStrike">
                <a:solidFill>
                  <a:schemeClr val="dk1"/>
                </a:solidFill>
                <a:latin typeface="Arial"/>
                <a:ea typeface="Arial"/>
                <a:cs typeface="Arial"/>
                <a:sym typeface="Arial"/>
              </a:rPr>
              <a:t>KYC principle</a:t>
            </a:r>
          </a:p>
          <a:p>
            <a:pPr indent="0" lvl="0" marL="0" marR="0" rtl="0" algn="l">
              <a:spcBef>
                <a:spcPts val="0"/>
              </a:spcBef>
              <a:buSzPct val="25000"/>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buSzPct val="25000"/>
              <a:buNone/>
            </a:pPr>
            <a:r>
              <a:rPr b="0" i="0" lang="en" sz="1100" u="none" cap="none" strike="noStrike">
                <a:solidFill>
                  <a:schemeClr val="dk1"/>
                </a:solidFill>
                <a:latin typeface="Arial"/>
                <a:ea typeface="Arial"/>
                <a:cs typeface="Arial"/>
                <a:sym typeface="Arial"/>
              </a:rPr>
              <a:t>side channel example: transaction timing correlates with twitter postings</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8" name="Shape 688"/>
        <p:cNvGrpSpPr/>
        <p:nvPr/>
      </p:nvGrpSpPr>
      <p:grpSpPr>
        <a:xfrm>
          <a:off x="0" y="0"/>
          <a:ext cx="0" cy="0"/>
          <a:chOff x="0" y="0"/>
          <a:chExt cx="0" cy="0"/>
        </a:xfrm>
      </p:grpSpPr>
      <p:sp>
        <p:nvSpPr>
          <p:cNvPr id="689" name="Shape 6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90" name="Shape 69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4" name="Shape 694"/>
        <p:cNvGrpSpPr/>
        <p:nvPr/>
      </p:nvGrpSpPr>
      <p:grpSpPr>
        <a:xfrm>
          <a:off x="0" y="0"/>
          <a:ext cx="0" cy="0"/>
          <a:chOff x="0" y="0"/>
          <a:chExt cx="0" cy="0"/>
        </a:xfrm>
      </p:grpSpPr>
      <p:sp>
        <p:nvSpPr>
          <p:cNvPr id="695" name="Shape 6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96" name="Shape 69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80" name="Shape 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0" name="Shape 10"/>
        <p:cNvGrpSpPr/>
        <p:nvPr/>
      </p:nvGrpSpPr>
      <p:grpSpPr>
        <a:xfrm>
          <a:off x="0" y="0"/>
          <a:ext cx="0" cy="0"/>
          <a:chOff x="0" y="0"/>
          <a:chExt cx="0" cy="0"/>
        </a:xfrm>
      </p:grpSpPr>
      <p:sp>
        <p:nvSpPr>
          <p:cNvPr id="11" name="Shape 11"/>
          <p:cNvSpPr txBox="1"/>
          <p:nvPr>
            <p:ph type="ctrTitle"/>
          </p:nvPr>
        </p:nvSpPr>
        <p:spPr>
          <a:xfrm>
            <a:off x="685800" y="1583341"/>
            <a:ext cx="7772400" cy="1159856"/>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1"/>
              </a:buClr>
              <a:buFont typeface="Trebuchet MS"/>
              <a:buNone/>
              <a:defRPr/>
            </a:lvl1pPr>
            <a:lvl2pPr indent="0" lvl="1" marL="0" marR="0" rtl="0" algn="ctr">
              <a:lnSpc>
                <a:spcPct val="100000"/>
              </a:lnSpc>
              <a:spcBef>
                <a:spcPts val="0"/>
              </a:spcBef>
              <a:spcAft>
                <a:spcPts val="0"/>
              </a:spcAft>
              <a:buClr>
                <a:schemeClr val="dk1"/>
              </a:buClr>
              <a:buFont typeface="Trebuchet MS"/>
              <a:buNone/>
              <a:defRPr/>
            </a:lvl2pPr>
            <a:lvl3pPr indent="0" lvl="2" marL="0" marR="0" rtl="0" algn="ctr">
              <a:spcBef>
                <a:spcPts val="0"/>
              </a:spcBef>
              <a:buClr>
                <a:schemeClr val="dk1"/>
              </a:buClr>
              <a:buFont typeface="Trebuchet MS"/>
              <a:buNone/>
              <a:defRPr/>
            </a:lvl3pPr>
            <a:lvl4pPr indent="0" lvl="3" marL="0" marR="0" rtl="0" algn="ctr">
              <a:spcBef>
                <a:spcPts val="0"/>
              </a:spcBef>
              <a:buClr>
                <a:schemeClr val="dk1"/>
              </a:buClr>
              <a:buFont typeface="Trebuchet MS"/>
              <a:buNone/>
              <a:defRPr/>
            </a:lvl4pPr>
            <a:lvl5pPr indent="0" lvl="4" marL="0" marR="0" rtl="0" algn="ctr">
              <a:spcBef>
                <a:spcPts val="0"/>
              </a:spcBef>
              <a:buClr>
                <a:schemeClr val="dk1"/>
              </a:buClr>
              <a:buFont typeface="Trebuchet MS"/>
              <a:buNone/>
              <a:defRPr/>
            </a:lvl5pPr>
            <a:lvl6pPr indent="0" lvl="5" marL="0" marR="0" rtl="0" algn="ctr">
              <a:spcBef>
                <a:spcPts val="0"/>
              </a:spcBef>
              <a:buClr>
                <a:schemeClr val="dk1"/>
              </a:buClr>
              <a:buFont typeface="Trebuchet MS"/>
              <a:buNone/>
              <a:defRPr/>
            </a:lvl6pPr>
            <a:lvl7pPr indent="0" lvl="6" marL="0" marR="0" rtl="0" algn="ctr">
              <a:spcBef>
                <a:spcPts val="0"/>
              </a:spcBef>
              <a:buClr>
                <a:schemeClr val="dk1"/>
              </a:buClr>
              <a:buFont typeface="Trebuchet MS"/>
              <a:buNone/>
              <a:defRPr/>
            </a:lvl7pPr>
            <a:lvl8pPr indent="0" lvl="7" marL="0" marR="0" rtl="0" algn="ctr">
              <a:spcBef>
                <a:spcPts val="0"/>
              </a:spcBef>
              <a:buClr>
                <a:schemeClr val="dk1"/>
              </a:buClr>
              <a:buFont typeface="Trebuchet MS"/>
              <a:buNone/>
              <a:defRPr/>
            </a:lvl8pPr>
            <a:lvl9pPr indent="0" lvl="8" marL="0" marR="0" rtl="0" algn="ctr">
              <a:spcBef>
                <a:spcPts val="0"/>
              </a:spcBef>
              <a:buClr>
                <a:schemeClr val="dk1"/>
              </a:buClr>
              <a:buFont typeface="Trebuchet MS"/>
              <a:buNone/>
              <a:defRPr/>
            </a:lvl9pPr>
          </a:lstStyle>
          <a:p/>
        </p:txBody>
      </p:sp>
      <p:sp>
        <p:nvSpPr>
          <p:cNvPr id="12" name="Shape 12"/>
          <p:cNvSpPr txBox="1"/>
          <p:nvPr>
            <p:ph idx="1" type="subTitle"/>
          </p:nvPr>
        </p:nvSpPr>
        <p:spPr>
          <a:xfrm>
            <a:off x="685800" y="2840052"/>
            <a:ext cx="7772400" cy="784737"/>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dk2"/>
              </a:buClr>
              <a:buFont typeface="Trebuchet MS"/>
              <a:buNone/>
              <a:defRPr/>
            </a:lvl1pPr>
            <a:lvl2pPr indent="0" lvl="1" marL="0" marR="0" rtl="0" algn="ctr">
              <a:lnSpc>
                <a:spcPct val="100000"/>
              </a:lnSpc>
              <a:spcBef>
                <a:spcPts val="0"/>
              </a:spcBef>
              <a:spcAft>
                <a:spcPts val="0"/>
              </a:spcAft>
              <a:buClr>
                <a:schemeClr val="dk2"/>
              </a:buClr>
              <a:buFont typeface="Trebuchet MS"/>
              <a:buNone/>
              <a:defRPr/>
            </a:lvl2pPr>
            <a:lvl3pPr indent="0" lvl="2" marL="0" marR="0" rtl="0" algn="ctr">
              <a:lnSpc>
                <a:spcPct val="100000"/>
              </a:lnSpc>
              <a:spcBef>
                <a:spcPts val="0"/>
              </a:spcBef>
              <a:spcAft>
                <a:spcPts val="0"/>
              </a:spcAft>
              <a:buClr>
                <a:schemeClr val="dk2"/>
              </a:buClr>
              <a:buFont typeface="Trebuchet MS"/>
              <a:buNone/>
              <a:defRPr/>
            </a:lvl3pPr>
            <a:lvl4pPr indent="0" lvl="3" marL="0" marR="0" rtl="0" algn="ctr">
              <a:lnSpc>
                <a:spcPct val="100000"/>
              </a:lnSpc>
              <a:spcBef>
                <a:spcPts val="0"/>
              </a:spcBef>
              <a:spcAft>
                <a:spcPts val="0"/>
              </a:spcAft>
              <a:buClr>
                <a:schemeClr val="dk2"/>
              </a:buClr>
              <a:buFont typeface="Trebuchet MS"/>
              <a:buNone/>
              <a:defRPr/>
            </a:lvl4pPr>
            <a:lvl5pPr indent="0" lvl="4" marL="0" marR="0" rtl="0" algn="ctr">
              <a:lnSpc>
                <a:spcPct val="100000"/>
              </a:lnSpc>
              <a:spcBef>
                <a:spcPts val="0"/>
              </a:spcBef>
              <a:spcAft>
                <a:spcPts val="0"/>
              </a:spcAft>
              <a:buClr>
                <a:schemeClr val="dk2"/>
              </a:buClr>
              <a:buFont typeface="Trebuchet MS"/>
              <a:buNone/>
              <a:defRPr/>
            </a:lvl5pPr>
            <a:lvl6pPr indent="0" lvl="5" marL="0" marR="0" rtl="0" algn="ctr">
              <a:lnSpc>
                <a:spcPct val="100000"/>
              </a:lnSpc>
              <a:spcBef>
                <a:spcPts val="0"/>
              </a:spcBef>
              <a:spcAft>
                <a:spcPts val="0"/>
              </a:spcAft>
              <a:buClr>
                <a:schemeClr val="dk2"/>
              </a:buClr>
              <a:buFont typeface="Trebuchet MS"/>
              <a:buNone/>
              <a:defRPr/>
            </a:lvl6pPr>
            <a:lvl7pPr indent="0" lvl="6" marL="0" marR="0" rtl="0" algn="ctr">
              <a:lnSpc>
                <a:spcPct val="100000"/>
              </a:lnSpc>
              <a:spcBef>
                <a:spcPts val="0"/>
              </a:spcBef>
              <a:spcAft>
                <a:spcPts val="0"/>
              </a:spcAft>
              <a:buClr>
                <a:schemeClr val="dk2"/>
              </a:buClr>
              <a:buFont typeface="Trebuchet MS"/>
              <a:buNone/>
              <a:defRPr/>
            </a:lvl7pPr>
            <a:lvl8pPr indent="0" lvl="7" marL="0" marR="0" rtl="0" algn="ctr">
              <a:lnSpc>
                <a:spcPct val="100000"/>
              </a:lnSpc>
              <a:spcBef>
                <a:spcPts val="0"/>
              </a:spcBef>
              <a:spcAft>
                <a:spcPts val="0"/>
              </a:spcAft>
              <a:buClr>
                <a:schemeClr val="dk2"/>
              </a:buClr>
              <a:buFont typeface="Trebuchet MS"/>
              <a:buNone/>
              <a:defRPr/>
            </a:lvl8pPr>
            <a:lvl9pPr indent="0" lvl="8" marL="0" marR="0" rtl="0" algn="ctr">
              <a:lnSpc>
                <a:spcPct val="100000"/>
              </a:lnSpc>
              <a:spcBef>
                <a:spcPts val="0"/>
              </a:spcBef>
              <a:spcAft>
                <a:spcPts val="0"/>
              </a:spcAft>
              <a:buClr>
                <a:schemeClr val="dk2"/>
              </a:buClr>
              <a:buFont typeface="Trebuchet MS"/>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3" name="Shape 13"/>
        <p:cNvGrpSpPr/>
        <p:nvPr/>
      </p:nvGrpSpPr>
      <p:grpSpPr>
        <a:xfrm>
          <a:off x="0" y="0"/>
          <a:ext cx="0" cy="0"/>
          <a:chOff x="0" y="0"/>
          <a:chExt cx="0" cy="0"/>
        </a:xfrm>
      </p:grpSpPr>
      <p:sp>
        <p:nvSpPr>
          <p:cNvPr id="14" name="Shape 14"/>
          <p:cNvSpPr txBox="1"/>
          <p:nvPr>
            <p:ph type="title"/>
          </p:nvPr>
        </p:nvSpPr>
        <p:spPr>
          <a:xfrm>
            <a:off x="457200" y="205978"/>
            <a:ext cx="8229600" cy="85725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 name="Shape 15"/>
          <p:cNvSpPr txBox="1"/>
          <p:nvPr>
            <p:ph idx="1" type="body"/>
          </p:nvPr>
        </p:nvSpPr>
        <p:spPr>
          <a:xfrm>
            <a:off x="457200" y="1200150"/>
            <a:ext cx="8229600" cy="372567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25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 name="Shape 18"/>
          <p:cNvSpPr txBox="1"/>
          <p:nvPr>
            <p:ph idx="1" type="body"/>
          </p:nvPr>
        </p:nvSpPr>
        <p:spPr>
          <a:xfrm>
            <a:off x="457200" y="1200150"/>
            <a:ext cx="3994524" cy="372567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 name="Shape 19"/>
          <p:cNvSpPr txBox="1"/>
          <p:nvPr>
            <p:ph idx="2" type="body"/>
          </p:nvPr>
        </p:nvSpPr>
        <p:spPr>
          <a:xfrm>
            <a:off x="4692273" y="1200150"/>
            <a:ext cx="3994524" cy="372567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0" name="Shape 20"/>
        <p:cNvGrpSpPr/>
        <p:nvPr/>
      </p:nvGrpSpPr>
      <p:grpSpPr>
        <a:xfrm>
          <a:off x="0" y="0"/>
          <a:ext cx="0" cy="0"/>
          <a:chOff x="0" y="0"/>
          <a:chExt cx="0" cy="0"/>
        </a:xfrm>
      </p:grpSpPr>
      <p:sp>
        <p:nvSpPr>
          <p:cNvPr id="21" name="Shape 21"/>
          <p:cNvSpPr txBox="1"/>
          <p:nvPr>
            <p:ph type="title"/>
          </p:nvPr>
        </p:nvSpPr>
        <p:spPr>
          <a:xfrm>
            <a:off x="457200" y="205978"/>
            <a:ext cx="8229600" cy="857250"/>
          </a:xfrm>
          <a:prstGeom prst="rect">
            <a:avLst/>
          </a:prstGeom>
          <a:noFill/>
          <a:ln cap="flat" cmpd="sng" w="9525">
            <a:solidFill>
              <a:schemeClr val="lt1"/>
            </a:solidFill>
            <a:prstDash val="solid"/>
            <a:round/>
            <a:headEnd len="med" w="med" type="none"/>
            <a:tailEnd len="med" w="med" type="none"/>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 name="Shape 22"/>
          <p:cNvSpPr txBox="1"/>
          <p:nvPr>
            <p:ph idx="1" type="body"/>
          </p:nvPr>
        </p:nvSpPr>
        <p:spPr>
          <a:xfrm>
            <a:off x="457200" y="1200150"/>
            <a:ext cx="8229600" cy="3725679"/>
          </a:xfrm>
          <a:prstGeom prst="rect">
            <a:avLst/>
          </a:prstGeom>
          <a:noFill/>
          <a:ln>
            <a:noFill/>
          </a:ln>
        </p:spPr>
        <p:txBody>
          <a:bodyPr anchorCtr="0" anchor="t" bIns="91425" lIns="91425" rIns="91425" tIns="91425"/>
          <a:lstStyle>
            <a:lvl1pPr lvl="0" rtl="0">
              <a:spcBef>
                <a:spcPts val="600"/>
              </a:spcBef>
              <a:defRPr/>
            </a:lvl1pPr>
            <a:lvl2pPr lvl="1" rtl="0">
              <a:spcBef>
                <a:spcPts val="480"/>
              </a:spcBef>
              <a:defRPr/>
            </a:lvl2pPr>
            <a:lvl3pPr lvl="2" rtl="0">
              <a:spcBef>
                <a:spcPts val="480"/>
              </a:spcBef>
              <a:defRPr/>
            </a:lvl3pPr>
            <a:lvl4pPr lvl="3" rtl="0">
              <a:spcBef>
                <a:spcPts val="360"/>
              </a:spcBef>
              <a:defRPr/>
            </a:lvl4pPr>
            <a:lvl5pPr lvl="4" rtl="0">
              <a:spcBef>
                <a:spcPts val="360"/>
              </a:spcBef>
              <a:defRPr/>
            </a:lvl5pPr>
            <a:lvl6pPr lvl="5" rtl="0">
              <a:spcBef>
                <a:spcPts val="360"/>
              </a:spcBef>
              <a:defRPr/>
            </a:lvl6pPr>
            <a:lvl7pPr lvl="6" rtl="0">
              <a:spcBef>
                <a:spcPts val="360"/>
              </a:spcBef>
              <a:defRPr/>
            </a:lvl7pPr>
            <a:lvl8pPr lvl="7" rtl="0">
              <a:spcBef>
                <a:spcPts val="360"/>
              </a:spcBef>
              <a:defRPr/>
            </a:lvl8pPr>
            <a:lvl9pPr lvl="8" rtl="0">
              <a:spcBef>
                <a:spcPts val="360"/>
              </a:spcBef>
              <a:defRPr/>
            </a:lvl9pPr>
          </a:lstStyle>
          <a:p/>
        </p:txBody>
      </p:sp>
      <p:sp>
        <p:nvSpPr>
          <p:cNvPr id="23" name="Shape 23"/>
          <p:cNvSpPr txBox="1"/>
          <p:nvPr>
            <p:ph idx="10" type="dt"/>
          </p:nvPr>
        </p:nvSpPr>
        <p:spPr>
          <a:xfrm>
            <a:off x="457200" y="4767262"/>
            <a:ext cx="2133599" cy="273843"/>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0" marR="0" rtl="0" algn="l">
              <a:lnSpc>
                <a:spcPct val="100000"/>
              </a:lnSpc>
              <a:spcBef>
                <a:spcPts val="0"/>
              </a:spcBef>
              <a:spcAft>
                <a:spcPts val="0"/>
              </a:spcAft>
              <a:buClr>
                <a:srgbClr val="000000"/>
              </a:buClr>
              <a:buFont typeface="Arial"/>
              <a:buNone/>
              <a:defRPr/>
            </a:lvl2pPr>
            <a:lvl3pPr indent="0" lvl="2" marL="0" marR="0" rtl="0" algn="l">
              <a:lnSpc>
                <a:spcPct val="100000"/>
              </a:lnSpc>
              <a:spcBef>
                <a:spcPts val="0"/>
              </a:spcBef>
              <a:spcAft>
                <a:spcPts val="0"/>
              </a:spcAft>
              <a:buClr>
                <a:srgbClr val="000000"/>
              </a:buClr>
              <a:buFont typeface="Arial"/>
              <a:buNone/>
              <a:defRPr/>
            </a:lvl3pPr>
            <a:lvl4pPr indent="0" lvl="3" marL="0" marR="0" rtl="0" algn="l">
              <a:lnSpc>
                <a:spcPct val="100000"/>
              </a:lnSpc>
              <a:spcBef>
                <a:spcPts val="0"/>
              </a:spcBef>
              <a:spcAft>
                <a:spcPts val="0"/>
              </a:spcAft>
              <a:buClr>
                <a:srgbClr val="000000"/>
              </a:buClr>
              <a:buFont typeface="Arial"/>
              <a:buNone/>
              <a:defRPr/>
            </a:lvl4pPr>
            <a:lvl5pPr indent="0" lvl="4" marL="0" marR="0" rtl="0" algn="l">
              <a:lnSpc>
                <a:spcPct val="100000"/>
              </a:lnSpc>
              <a:spcBef>
                <a:spcPts val="0"/>
              </a:spcBef>
              <a:spcAft>
                <a:spcPts val="0"/>
              </a:spcAft>
              <a:buClr>
                <a:srgbClr val="000000"/>
              </a:buClr>
              <a:buFont typeface="Arial"/>
              <a:buNone/>
              <a:defRPr/>
            </a:lvl5pPr>
            <a:lvl6pPr indent="0" lvl="5" marL="0" marR="0" rtl="0" algn="l">
              <a:lnSpc>
                <a:spcPct val="100000"/>
              </a:lnSpc>
              <a:spcBef>
                <a:spcPts val="0"/>
              </a:spcBef>
              <a:spcAft>
                <a:spcPts val="0"/>
              </a:spcAft>
              <a:buClr>
                <a:srgbClr val="000000"/>
              </a:buClr>
              <a:buFont typeface="Arial"/>
              <a:buNone/>
              <a:defRPr/>
            </a:lvl6pPr>
            <a:lvl7pPr indent="0" lvl="6" marL="0" marR="0" rtl="0" algn="l">
              <a:lnSpc>
                <a:spcPct val="100000"/>
              </a:lnSpc>
              <a:spcBef>
                <a:spcPts val="0"/>
              </a:spcBef>
              <a:spcAft>
                <a:spcPts val="0"/>
              </a:spcAft>
              <a:buClr>
                <a:srgbClr val="000000"/>
              </a:buClr>
              <a:buFont typeface="Arial"/>
              <a:buNone/>
              <a:defRPr/>
            </a:lvl7pPr>
            <a:lvl8pPr indent="0" lvl="7" marL="0" marR="0" rtl="0" algn="l">
              <a:lnSpc>
                <a:spcPct val="100000"/>
              </a:lnSpc>
              <a:spcBef>
                <a:spcPts val="0"/>
              </a:spcBef>
              <a:spcAft>
                <a:spcPts val="0"/>
              </a:spcAft>
              <a:buClr>
                <a:srgbClr val="000000"/>
              </a:buClr>
              <a:buFont typeface="Arial"/>
              <a:buNone/>
              <a:defRPr/>
            </a:lvl8pPr>
            <a:lvl9pPr indent="0" lvl="8" marL="0" marR="0" rtl="0" algn="l">
              <a:lnSpc>
                <a:spcPct val="100000"/>
              </a:lnSpc>
              <a:spcBef>
                <a:spcPts val="0"/>
              </a:spcBef>
              <a:spcAft>
                <a:spcPts val="0"/>
              </a:spcAft>
              <a:buClr>
                <a:srgbClr val="000000"/>
              </a:buClr>
              <a:buFont typeface="Arial"/>
              <a:buNone/>
              <a:defRPr/>
            </a:lvl9pPr>
          </a:lstStyle>
          <a:p/>
        </p:txBody>
      </p:sp>
      <p:sp>
        <p:nvSpPr>
          <p:cNvPr id="24" name="Shape 24"/>
          <p:cNvSpPr txBox="1"/>
          <p:nvPr>
            <p:ph idx="11" type="ftr"/>
          </p:nvPr>
        </p:nvSpPr>
        <p:spPr>
          <a:xfrm>
            <a:off x="3124200" y="4767262"/>
            <a:ext cx="2895600" cy="273843"/>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0" marR="0" rtl="0" algn="l">
              <a:lnSpc>
                <a:spcPct val="100000"/>
              </a:lnSpc>
              <a:spcBef>
                <a:spcPts val="0"/>
              </a:spcBef>
              <a:spcAft>
                <a:spcPts val="0"/>
              </a:spcAft>
              <a:buClr>
                <a:srgbClr val="000000"/>
              </a:buClr>
              <a:buFont typeface="Arial"/>
              <a:buNone/>
              <a:defRPr/>
            </a:lvl2pPr>
            <a:lvl3pPr indent="0" lvl="2" marL="0" marR="0" rtl="0" algn="l">
              <a:lnSpc>
                <a:spcPct val="100000"/>
              </a:lnSpc>
              <a:spcBef>
                <a:spcPts val="0"/>
              </a:spcBef>
              <a:spcAft>
                <a:spcPts val="0"/>
              </a:spcAft>
              <a:buClr>
                <a:srgbClr val="000000"/>
              </a:buClr>
              <a:buFont typeface="Arial"/>
              <a:buNone/>
              <a:defRPr/>
            </a:lvl3pPr>
            <a:lvl4pPr indent="0" lvl="3" marL="0" marR="0" rtl="0" algn="l">
              <a:lnSpc>
                <a:spcPct val="100000"/>
              </a:lnSpc>
              <a:spcBef>
                <a:spcPts val="0"/>
              </a:spcBef>
              <a:spcAft>
                <a:spcPts val="0"/>
              </a:spcAft>
              <a:buClr>
                <a:srgbClr val="000000"/>
              </a:buClr>
              <a:buFont typeface="Arial"/>
              <a:buNone/>
              <a:defRPr/>
            </a:lvl4pPr>
            <a:lvl5pPr indent="0" lvl="4" marL="0" marR="0" rtl="0" algn="l">
              <a:lnSpc>
                <a:spcPct val="100000"/>
              </a:lnSpc>
              <a:spcBef>
                <a:spcPts val="0"/>
              </a:spcBef>
              <a:spcAft>
                <a:spcPts val="0"/>
              </a:spcAft>
              <a:buClr>
                <a:srgbClr val="000000"/>
              </a:buClr>
              <a:buFont typeface="Arial"/>
              <a:buNone/>
              <a:defRPr/>
            </a:lvl5pPr>
            <a:lvl6pPr indent="0" lvl="5" marL="0" marR="0" rtl="0" algn="l">
              <a:lnSpc>
                <a:spcPct val="100000"/>
              </a:lnSpc>
              <a:spcBef>
                <a:spcPts val="0"/>
              </a:spcBef>
              <a:spcAft>
                <a:spcPts val="0"/>
              </a:spcAft>
              <a:buClr>
                <a:srgbClr val="000000"/>
              </a:buClr>
              <a:buFont typeface="Arial"/>
              <a:buNone/>
              <a:defRPr/>
            </a:lvl6pPr>
            <a:lvl7pPr indent="0" lvl="6" marL="0" marR="0" rtl="0" algn="l">
              <a:lnSpc>
                <a:spcPct val="100000"/>
              </a:lnSpc>
              <a:spcBef>
                <a:spcPts val="0"/>
              </a:spcBef>
              <a:spcAft>
                <a:spcPts val="0"/>
              </a:spcAft>
              <a:buClr>
                <a:srgbClr val="000000"/>
              </a:buClr>
              <a:buFont typeface="Arial"/>
              <a:buNone/>
              <a:defRPr/>
            </a:lvl7pPr>
            <a:lvl8pPr indent="0" lvl="7" marL="0" marR="0" rtl="0" algn="l">
              <a:lnSpc>
                <a:spcPct val="100000"/>
              </a:lnSpc>
              <a:spcBef>
                <a:spcPts val="0"/>
              </a:spcBef>
              <a:spcAft>
                <a:spcPts val="0"/>
              </a:spcAft>
              <a:buClr>
                <a:srgbClr val="000000"/>
              </a:buClr>
              <a:buFont typeface="Arial"/>
              <a:buNone/>
              <a:defRPr/>
            </a:lvl8pPr>
            <a:lvl9pPr indent="0" lvl="8" marL="0" marR="0" rtl="0" algn="l">
              <a:lnSpc>
                <a:spcPct val="100000"/>
              </a:lnSpc>
              <a:spcBef>
                <a:spcPts val="0"/>
              </a:spcBef>
              <a:spcAft>
                <a:spcPts val="0"/>
              </a:spcAft>
              <a:buClr>
                <a:srgbClr val="000000"/>
              </a:buClr>
              <a:buFont typeface="Arial"/>
              <a:buNone/>
              <a:defRPr/>
            </a:lvl9pPr>
          </a:lstStyle>
          <a:p/>
        </p:txBody>
      </p:sp>
      <p:sp>
        <p:nvSpPr>
          <p:cNvPr id="25" name="Shape 25"/>
          <p:cNvSpPr txBox="1"/>
          <p:nvPr>
            <p:ph idx="12" type="sldNum"/>
          </p:nvPr>
        </p:nvSpPr>
        <p:spPr>
          <a:xfrm>
            <a:off x="6553200" y="4767262"/>
            <a:ext cx="2133599" cy="273843"/>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26" name="Shape 26"/>
        <p:cNvGrpSpPr/>
        <p:nvPr/>
      </p:nvGrpSpPr>
      <p:grpSpPr>
        <a:xfrm>
          <a:off x="0" y="0"/>
          <a:ext cx="0" cy="0"/>
          <a:chOff x="0" y="0"/>
          <a:chExt cx="0" cy="0"/>
        </a:xfrm>
      </p:grpSpPr>
      <p:sp>
        <p:nvSpPr>
          <p:cNvPr id="27" name="Shape 27"/>
          <p:cNvSpPr txBox="1"/>
          <p:nvPr>
            <p:ph idx="1" type="body"/>
          </p:nvPr>
        </p:nvSpPr>
        <p:spPr>
          <a:xfrm>
            <a:off x="457200" y="4406308"/>
            <a:ext cx="8229600" cy="519520"/>
          </a:xfrm>
          <a:prstGeom prst="rect">
            <a:avLst/>
          </a:prstGeom>
          <a:noFill/>
          <a:ln>
            <a:noFill/>
          </a:ln>
        </p:spPr>
        <p:txBody>
          <a:bodyPr anchorCtr="0" anchor="t" bIns="91425" lIns="91425" rIns="91425" tIns="91425"/>
          <a:lstStyle>
            <a:lvl1pPr lvl="0" rtl="0" algn="ctr">
              <a:spcBef>
                <a:spcPts val="360"/>
              </a:spcBef>
              <a:buFont typeface="Trebuchet MS"/>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8" name="Shape 2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25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Trebuchet MS"/>
              <a:buNone/>
              <a:defRPr/>
            </a:lvl1pPr>
            <a:lvl2pPr indent="0" lvl="1" marL="0" marR="0" rtl="0" algn="l">
              <a:lnSpc>
                <a:spcPct val="100000"/>
              </a:lnSpc>
              <a:spcBef>
                <a:spcPts val="0"/>
              </a:spcBef>
              <a:spcAft>
                <a:spcPts val="0"/>
              </a:spcAft>
              <a:buClr>
                <a:schemeClr val="dk1"/>
              </a:buClr>
              <a:buFont typeface="Trebuchet MS"/>
              <a:buNone/>
              <a:defRPr/>
            </a:lvl2pPr>
            <a:lvl3pPr indent="0" lvl="2" marL="0" marR="0" rtl="0" algn="l">
              <a:spcBef>
                <a:spcPts val="0"/>
              </a:spcBef>
              <a:buClr>
                <a:schemeClr val="dk1"/>
              </a:buClr>
              <a:buFont typeface="Trebuchet MS"/>
              <a:buNone/>
              <a:defRPr/>
            </a:lvl3pPr>
            <a:lvl4pPr indent="0" lvl="3" marL="0" marR="0" rtl="0" algn="l">
              <a:spcBef>
                <a:spcPts val="0"/>
              </a:spcBef>
              <a:buClr>
                <a:schemeClr val="dk1"/>
              </a:buClr>
              <a:buFont typeface="Trebuchet MS"/>
              <a:buNone/>
              <a:defRPr/>
            </a:lvl4pPr>
            <a:lvl5pPr indent="0" lvl="4" marL="0" marR="0" rtl="0" algn="l">
              <a:spcBef>
                <a:spcPts val="0"/>
              </a:spcBef>
              <a:buClr>
                <a:schemeClr val="dk1"/>
              </a:buClr>
              <a:buFont typeface="Trebuchet MS"/>
              <a:buNone/>
              <a:defRPr/>
            </a:lvl5pPr>
            <a:lvl6pPr indent="0" lvl="5" marL="0" marR="0" rtl="0" algn="l">
              <a:spcBef>
                <a:spcPts val="0"/>
              </a:spcBef>
              <a:buClr>
                <a:schemeClr val="dk1"/>
              </a:buClr>
              <a:buFont typeface="Trebuchet MS"/>
              <a:buNone/>
              <a:defRPr/>
            </a:lvl6pPr>
            <a:lvl7pPr indent="0" lvl="6" marL="0" marR="0" rtl="0" algn="l">
              <a:spcBef>
                <a:spcPts val="0"/>
              </a:spcBef>
              <a:buClr>
                <a:schemeClr val="dk1"/>
              </a:buClr>
              <a:buFont typeface="Trebuchet MS"/>
              <a:buNone/>
              <a:defRPr/>
            </a:lvl7pPr>
            <a:lvl8pPr indent="0" lvl="7" marL="0" marR="0" rtl="0" algn="l">
              <a:spcBef>
                <a:spcPts val="0"/>
              </a:spcBef>
              <a:buClr>
                <a:schemeClr val="dk1"/>
              </a:buClr>
              <a:buFont typeface="Trebuchet MS"/>
              <a:buNone/>
              <a:defRPr/>
            </a:lvl8pPr>
            <a:lvl9pPr indent="0" lvl="8" marL="0" marR="0" rtl="0" algn="l">
              <a:spcBef>
                <a:spcPts val="0"/>
              </a:spcBef>
              <a:buClr>
                <a:schemeClr val="dk1"/>
              </a:buClr>
              <a:buFont typeface="Trebuchet MS"/>
              <a:buNone/>
              <a:defRPr/>
            </a:lvl9pPr>
          </a:lstStyle>
          <a:p/>
        </p:txBody>
      </p:sp>
      <p:sp>
        <p:nvSpPr>
          <p:cNvPr id="7" name="Shape 7"/>
          <p:cNvSpPr txBox="1"/>
          <p:nvPr>
            <p:ph idx="1" type="body"/>
          </p:nvPr>
        </p:nvSpPr>
        <p:spPr>
          <a:xfrm>
            <a:off x="457200" y="1200150"/>
            <a:ext cx="8229600" cy="3725679"/>
          </a:xfrm>
          <a:prstGeom prst="rect">
            <a:avLst/>
          </a:prstGeom>
          <a:noFill/>
          <a:ln>
            <a:noFill/>
          </a:ln>
        </p:spPr>
        <p:txBody>
          <a:bodyPr anchorCtr="0" anchor="t" bIns="91425" lIns="91425" rIns="91425" tIns="91425"/>
          <a:lstStyle>
            <a:lvl1pPr indent="0" lvl="0" marL="0" marR="0" rtl="0" algn="l">
              <a:lnSpc>
                <a:spcPct val="100000"/>
              </a:lnSpc>
              <a:spcBef>
                <a:spcPts val="600"/>
              </a:spcBef>
              <a:spcAft>
                <a:spcPts val="0"/>
              </a:spcAft>
              <a:buClr>
                <a:schemeClr val="dk1"/>
              </a:buClr>
              <a:buFont typeface="Trebuchet MS"/>
              <a:buChar char="●"/>
              <a:defRPr/>
            </a:lvl1pPr>
            <a:lvl2pPr indent="0" lvl="1" marL="0" marR="0" rtl="0" algn="l">
              <a:lnSpc>
                <a:spcPct val="100000"/>
              </a:lnSpc>
              <a:spcBef>
                <a:spcPts val="480"/>
              </a:spcBef>
              <a:spcAft>
                <a:spcPts val="0"/>
              </a:spcAft>
              <a:buClr>
                <a:schemeClr val="dk1"/>
              </a:buClr>
              <a:buFont typeface="Trebuchet MS"/>
              <a:buChar char="○"/>
              <a:defRPr/>
            </a:lvl2pPr>
            <a:lvl3pPr indent="0" lvl="2" marL="0" marR="0" rtl="0" algn="l">
              <a:lnSpc>
                <a:spcPct val="100000"/>
              </a:lnSpc>
              <a:spcBef>
                <a:spcPts val="480"/>
              </a:spcBef>
              <a:spcAft>
                <a:spcPts val="0"/>
              </a:spcAft>
              <a:buClr>
                <a:schemeClr val="dk1"/>
              </a:buClr>
              <a:buFont typeface="Trebuchet MS"/>
              <a:buChar char="■"/>
              <a:defRPr/>
            </a:lvl3pPr>
            <a:lvl4pPr indent="0" lvl="3" marL="0" marR="0" rtl="0" algn="l">
              <a:lnSpc>
                <a:spcPct val="100000"/>
              </a:lnSpc>
              <a:spcBef>
                <a:spcPts val="360"/>
              </a:spcBef>
              <a:spcAft>
                <a:spcPts val="0"/>
              </a:spcAft>
              <a:buClr>
                <a:schemeClr val="dk1"/>
              </a:buClr>
              <a:buFont typeface="Trebuchet MS"/>
              <a:buChar char="●"/>
              <a:defRPr/>
            </a:lvl4pPr>
            <a:lvl5pPr indent="0" lvl="4" marL="0" marR="0" rtl="0" algn="l">
              <a:lnSpc>
                <a:spcPct val="100000"/>
              </a:lnSpc>
              <a:spcBef>
                <a:spcPts val="360"/>
              </a:spcBef>
              <a:spcAft>
                <a:spcPts val="0"/>
              </a:spcAft>
              <a:buClr>
                <a:schemeClr val="dk1"/>
              </a:buClr>
              <a:buFont typeface="Trebuchet MS"/>
              <a:buChar char="○"/>
              <a:defRPr/>
            </a:lvl5pPr>
            <a:lvl6pPr indent="0" lvl="5" marL="0" marR="0" rtl="0" algn="l">
              <a:lnSpc>
                <a:spcPct val="100000"/>
              </a:lnSpc>
              <a:spcBef>
                <a:spcPts val="360"/>
              </a:spcBef>
              <a:spcAft>
                <a:spcPts val="0"/>
              </a:spcAft>
              <a:buClr>
                <a:schemeClr val="dk1"/>
              </a:buClr>
              <a:buFont typeface="Trebuchet MS"/>
              <a:buChar char="■"/>
              <a:defRPr/>
            </a:lvl6pPr>
            <a:lvl7pPr indent="0" lvl="6" marL="0" marR="0" rtl="0" algn="l">
              <a:lnSpc>
                <a:spcPct val="100000"/>
              </a:lnSpc>
              <a:spcBef>
                <a:spcPts val="360"/>
              </a:spcBef>
              <a:spcAft>
                <a:spcPts val="0"/>
              </a:spcAft>
              <a:buClr>
                <a:schemeClr val="dk1"/>
              </a:buClr>
              <a:buFont typeface="Trebuchet MS"/>
              <a:buChar char="●"/>
              <a:defRPr/>
            </a:lvl7pPr>
            <a:lvl8pPr indent="0" lvl="7" marL="0" marR="0" rtl="0" algn="l">
              <a:lnSpc>
                <a:spcPct val="100000"/>
              </a:lnSpc>
              <a:spcBef>
                <a:spcPts val="360"/>
              </a:spcBef>
              <a:spcAft>
                <a:spcPts val="0"/>
              </a:spcAft>
              <a:buClr>
                <a:schemeClr val="dk1"/>
              </a:buClr>
              <a:buFont typeface="Trebuchet MS"/>
              <a:buChar char="○"/>
              <a:defRPr/>
            </a:lvl8pPr>
            <a:lvl9pPr indent="0" lvl="8" marL="0" marR="0" rtl="0" algn="l">
              <a:lnSpc>
                <a:spcPct val="100000"/>
              </a:lnSpc>
              <a:spcBef>
                <a:spcPts val="360"/>
              </a:spcBef>
              <a:spcAft>
                <a:spcPts val="0"/>
              </a:spcAft>
              <a:buClr>
                <a:schemeClr val="dk1"/>
              </a:buClr>
              <a:buFont typeface="Trebuchet MS"/>
              <a:buChar char="■"/>
              <a:defRPr/>
            </a:lvl9pPr>
          </a:lstStyle>
          <a:p/>
        </p:txBody>
      </p:sp>
      <p:sp>
        <p:nvSpPr>
          <p:cNvPr id="8" name="Shape 8"/>
          <p:cNvSpPr/>
          <p:nvPr/>
        </p:nvSpPr>
        <p:spPr>
          <a:xfrm>
            <a:off x="9124900" y="-2575"/>
            <a:ext cx="95400" cy="5143499"/>
          </a:xfrm>
          <a:prstGeom prst="rect">
            <a:avLst/>
          </a:prstGeom>
          <a:solidFill>
            <a:srgbClr val="FF9900"/>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 name="Shape 9"/>
          <p:cNvSpPr/>
          <p:nvPr/>
        </p:nvSpPr>
        <p:spPr>
          <a:xfrm>
            <a:off x="9029500" y="0"/>
            <a:ext cx="95400" cy="5143499"/>
          </a:xfrm>
          <a:prstGeom prst="rect">
            <a:avLst/>
          </a:prstGeom>
          <a:solidFill>
            <a:srgbClr val="000000"/>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3.jp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2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2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2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2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 name="Shape 32"/>
        <p:cNvGrpSpPr/>
        <p:nvPr/>
      </p:nvGrpSpPr>
      <p:grpSpPr>
        <a:xfrm>
          <a:off x="0" y="0"/>
          <a:ext cx="0" cy="0"/>
          <a:chOff x="0" y="0"/>
          <a:chExt cx="0" cy="0"/>
        </a:xfrm>
      </p:grpSpPr>
      <p:sp>
        <p:nvSpPr>
          <p:cNvPr id="33" name="Shape 33"/>
          <p:cNvSpPr txBox="1"/>
          <p:nvPr>
            <p:ph type="ctrTitle"/>
          </p:nvPr>
        </p:nvSpPr>
        <p:spPr>
          <a:xfrm>
            <a:off x="685800" y="1583341"/>
            <a:ext cx="7772400" cy="1159856"/>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1"/>
              </a:buClr>
              <a:buSzPct val="25000"/>
              <a:buFont typeface="Trebuchet MS"/>
              <a:buNone/>
            </a:pPr>
            <a:r>
              <a:rPr b="1" i="0" lang="en" sz="4800" u="none" cap="none" strike="noStrike">
                <a:solidFill>
                  <a:schemeClr val="dk1"/>
                </a:solidFill>
                <a:latin typeface="Trebuchet MS"/>
                <a:ea typeface="Trebuchet MS"/>
                <a:cs typeface="Trebuchet MS"/>
                <a:sym typeface="Trebuchet MS"/>
              </a:rPr>
              <a:t>Lecture 6</a:t>
            </a:r>
          </a:p>
        </p:txBody>
      </p:sp>
      <p:sp>
        <p:nvSpPr>
          <p:cNvPr id="34" name="Shape 34"/>
          <p:cNvSpPr txBox="1"/>
          <p:nvPr>
            <p:ph idx="1" type="subTitle"/>
          </p:nvPr>
        </p:nvSpPr>
        <p:spPr>
          <a:xfrm>
            <a:off x="685800" y="2840052"/>
            <a:ext cx="7772400" cy="784737"/>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2"/>
              </a:buClr>
              <a:buSzPct val="25000"/>
              <a:buFont typeface="Trebuchet MS"/>
              <a:buNone/>
            </a:pPr>
            <a:r>
              <a:rPr b="0" i="0" lang="en" sz="3000" u="none" cap="none" strike="noStrike">
                <a:solidFill>
                  <a:schemeClr val="dk2"/>
                </a:solidFill>
                <a:latin typeface="Trebuchet MS"/>
                <a:ea typeface="Trebuchet MS"/>
                <a:cs typeface="Trebuchet MS"/>
                <a:sym typeface="Trebuchet MS"/>
              </a:rPr>
              <a:t>Bitcoin and anonymity</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Quantifying anonymity</a:t>
            </a:r>
          </a:p>
        </p:txBody>
      </p:sp>
      <p:sp>
        <p:nvSpPr>
          <p:cNvPr id="89" name="Shape 89"/>
          <p:cNvSpPr txBox="1"/>
          <p:nvPr>
            <p:ph idx="1" type="body"/>
          </p:nvPr>
        </p:nvSpPr>
        <p:spPr>
          <a:xfrm>
            <a:off x="457200" y="1200150"/>
            <a:ext cx="8229600"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A3A3A3"/>
              </a:buClr>
              <a:buSzPct val="25000"/>
              <a:buFont typeface="Trebuchet MS"/>
              <a:buNone/>
            </a:pPr>
            <a:r>
              <a:rPr b="0" i="0" lang="en" sz="2400" u="none" cap="none" strike="noStrike">
                <a:solidFill>
                  <a:schemeClr val="dk1"/>
                </a:solidFill>
                <a:latin typeface="Trebuchet MS"/>
                <a:ea typeface="Trebuchet MS"/>
                <a:cs typeface="Trebuchet MS"/>
                <a:sym typeface="Trebuchet MS"/>
              </a:rPr>
              <a:t>Complete unlinkability (among </a:t>
            </a:r>
            <a:r>
              <a:rPr b="0" i="0" lang="en" sz="2400" u="sng" cap="none" strike="noStrike">
                <a:solidFill>
                  <a:schemeClr val="dk1"/>
                </a:solidFill>
                <a:latin typeface="Trebuchet MS"/>
                <a:ea typeface="Trebuchet MS"/>
                <a:cs typeface="Trebuchet MS"/>
                <a:sym typeface="Trebuchet MS"/>
              </a:rPr>
              <a:t>all</a:t>
            </a:r>
            <a:r>
              <a:rPr b="0" i="0" lang="en" sz="2400" u="none" cap="none" strike="noStrike">
                <a:solidFill>
                  <a:schemeClr val="dk1"/>
                </a:solidFill>
                <a:latin typeface="Trebuchet MS"/>
                <a:ea typeface="Trebuchet MS"/>
                <a:cs typeface="Trebuchet MS"/>
                <a:sym typeface="Trebuchet MS"/>
              </a:rPr>
              <a:t> addresses/transactions) is hard</a:t>
            </a:r>
          </a:p>
          <a:p>
            <a:pPr indent="0" lvl="0" marL="0" marR="0" rtl="0" algn="l">
              <a:lnSpc>
                <a:spcPct val="100000"/>
              </a:lnSpc>
              <a:spcBef>
                <a:spcPts val="0"/>
              </a:spcBef>
              <a:spcAft>
                <a:spcPts val="0"/>
              </a:spcAft>
              <a:buClr>
                <a:srgbClr val="A3A3A3"/>
              </a:buClr>
              <a:buSzPct val="25000"/>
              <a:buFont typeface="Trebuchet MS"/>
              <a:buNone/>
            </a:pPr>
            <a:r>
              <a:t/>
            </a:r>
            <a:endParaRPr b="0" i="0" sz="24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A3A3A3"/>
              </a:buClr>
              <a:buSzPct val="25000"/>
              <a:buFont typeface="Trebuchet MS"/>
              <a:buNone/>
            </a:pPr>
            <a:r>
              <a:rPr b="0" i="0" lang="en" sz="2400" u="sng" cap="none" strike="noStrike">
                <a:solidFill>
                  <a:schemeClr val="dk1"/>
                </a:solidFill>
                <a:latin typeface="Trebuchet MS"/>
                <a:ea typeface="Trebuchet MS"/>
                <a:cs typeface="Trebuchet MS"/>
                <a:sym typeface="Trebuchet MS"/>
              </a:rPr>
              <a:t>Anonymity set</a:t>
            </a:r>
            <a:r>
              <a:rPr b="0" i="0" lang="en" sz="2400" u="none" cap="none" strike="noStrike">
                <a:solidFill>
                  <a:schemeClr val="dk1"/>
                </a:solidFill>
                <a:latin typeface="Trebuchet MS"/>
                <a:ea typeface="Trebuchet MS"/>
                <a:cs typeface="Trebuchet MS"/>
                <a:sym typeface="Trebuchet MS"/>
              </a:rPr>
              <a:t>: the crowd that one attempts to blend into</a:t>
            </a:r>
          </a:p>
          <a:p>
            <a:pPr indent="0" lvl="0" marL="0" marR="0" rtl="0" algn="l">
              <a:lnSpc>
                <a:spcPct val="100000"/>
              </a:lnSpc>
              <a:spcBef>
                <a:spcPts val="0"/>
              </a:spcBef>
              <a:spcAft>
                <a:spcPts val="0"/>
              </a:spcAft>
              <a:buClr>
                <a:srgbClr val="A3A3A3"/>
              </a:buClr>
              <a:buSzPct val="25000"/>
              <a:buFont typeface="Trebuchet MS"/>
              <a:buNone/>
            </a:pPr>
            <a:r>
              <a:t/>
            </a:r>
            <a:endParaRPr b="0" i="0" sz="24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A3A3A3"/>
              </a:buClr>
              <a:buSzPct val="25000"/>
              <a:buFont typeface="Trebuchet MS"/>
              <a:buNone/>
            </a:pPr>
            <a:r>
              <a:rPr b="0" i="0" lang="en" sz="2400" u="none" cap="none" strike="noStrike">
                <a:solidFill>
                  <a:schemeClr val="dk1"/>
                </a:solidFill>
                <a:latin typeface="Trebuchet MS"/>
                <a:ea typeface="Trebuchet MS"/>
                <a:cs typeface="Trebuchet MS"/>
                <a:sym typeface="Trebuchet MS"/>
              </a:rPr>
              <a:t>To calculate anonymity set:</a:t>
            </a:r>
          </a:p>
          <a:p>
            <a:pPr indent="-457200" lvl="0" marL="457200" marR="0" rtl="0" algn="l">
              <a:lnSpc>
                <a:spcPct val="100000"/>
              </a:lnSpc>
              <a:spcBef>
                <a:spcPts val="0"/>
              </a:spcBef>
              <a:spcAft>
                <a:spcPts val="0"/>
              </a:spcAft>
              <a:buClr>
                <a:srgbClr val="A3A3A3"/>
              </a:buClr>
              <a:buSzPct val="100000"/>
              <a:buFont typeface="Arial"/>
              <a:buChar char="•"/>
            </a:pPr>
            <a:r>
              <a:rPr b="0" i="0" lang="en" sz="2400" u="none" cap="none" strike="noStrike">
                <a:solidFill>
                  <a:schemeClr val="dk1"/>
                </a:solidFill>
                <a:latin typeface="Trebuchet MS"/>
                <a:ea typeface="Trebuchet MS"/>
                <a:cs typeface="Trebuchet MS"/>
                <a:sym typeface="Trebuchet MS"/>
              </a:rPr>
              <a:t>define adversary model</a:t>
            </a:r>
          </a:p>
          <a:p>
            <a:pPr indent="-457200" lvl="0" marL="457200" marR="0" rtl="0" algn="l">
              <a:lnSpc>
                <a:spcPct val="100000"/>
              </a:lnSpc>
              <a:spcBef>
                <a:spcPts val="0"/>
              </a:spcBef>
              <a:spcAft>
                <a:spcPts val="0"/>
              </a:spcAft>
              <a:buClr>
                <a:srgbClr val="A3A3A3"/>
              </a:buClr>
              <a:buSzPct val="100000"/>
              <a:buFont typeface="Arial"/>
              <a:buChar char="•"/>
            </a:pPr>
            <a:r>
              <a:rPr b="0" i="0" lang="en" sz="2400" u="none" cap="none" strike="noStrike">
                <a:solidFill>
                  <a:schemeClr val="dk1"/>
                </a:solidFill>
                <a:latin typeface="Trebuchet MS"/>
                <a:ea typeface="Trebuchet MS"/>
                <a:cs typeface="Trebuchet MS"/>
                <a:sym typeface="Trebuchet MS"/>
              </a:rPr>
              <a:t>reason carefully about: what the adversary knows, does not know, and </a:t>
            </a:r>
            <a:r>
              <a:rPr b="0" i="0" lang="en" sz="2400" u="sng" cap="none" strike="noStrike">
                <a:solidFill>
                  <a:schemeClr val="dk1"/>
                </a:solidFill>
                <a:latin typeface="Trebuchet MS"/>
                <a:ea typeface="Trebuchet MS"/>
                <a:cs typeface="Trebuchet MS"/>
                <a:sym typeface="Trebuchet MS"/>
              </a:rPr>
              <a:t>cannot</a:t>
            </a:r>
            <a:r>
              <a:rPr b="0" i="0" lang="en" sz="2400" u="none" cap="none" strike="noStrike">
                <a:solidFill>
                  <a:schemeClr val="dk1"/>
                </a:solidFill>
                <a:latin typeface="Trebuchet MS"/>
                <a:ea typeface="Trebuchet MS"/>
                <a:cs typeface="Trebuchet MS"/>
                <a:sym typeface="Trebuchet MS"/>
              </a:rPr>
              <a:t> know</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Why anonymous cryptocurrencies?</a:t>
            </a:r>
          </a:p>
        </p:txBody>
      </p:sp>
      <p:sp>
        <p:nvSpPr>
          <p:cNvPr id="95" name="Shape 95"/>
          <p:cNvSpPr txBox="1"/>
          <p:nvPr>
            <p:ph idx="1" type="body"/>
          </p:nvPr>
        </p:nvSpPr>
        <p:spPr>
          <a:xfrm>
            <a:off x="457200" y="1200150"/>
            <a:ext cx="8229600"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Block chain based currencies are totally, publicly, and permanently traceable</a:t>
            </a:r>
          </a:p>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Without anonymity, privacy is </a:t>
            </a:r>
            <a:r>
              <a:rPr b="0" i="0" lang="en" sz="3000" u="sng" cap="none" strike="noStrike">
                <a:solidFill>
                  <a:schemeClr val="dk1"/>
                </a:solidFill>
                <a:latin typeface="Trebuchet MS"/>
                <a:ea typeface="Trebuchet MS"/>
                <a:cs typeface="Trebuchet MS"/>
                <a:sym typeface="Trebuchet MS"/>
              </a:rPr>
              <a:t>much worse</a:t>
            </a:r>
            <a:r>
              <a:rPr b="0" i="0" lang="en" sz="3000" u="none" cap="none" strike="noStrike">
                <a:solidFill>
                  <a:schemeClr val="dk1"/>
                </a:solidFill>
                <a:latin typeface="Trebuchet MS"/>
                <a:ea typeface="Trebuchet MS"/>
                <a:cs typeface="Trebuchet MS"/>
                <a:sym typeface="Trebuchet MS"/>
              </a:rPr>
              <a:t> than traditional banking!</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What about money laundering?</a:t>
            </a:r>
          </a:p>
        </p:txBody>
      </p:sp>
      <p:sp>
        <p:nvSpPr>
          <p:cNvPr id="101" name="Shape 101"/>
          <p:cNvSpPr txBox="1"/>
          <p:nvPr>
            <p:ph idx="1" type="body"/>
          </p:nvPr>
        </p:nvSpPr>
        <p:spPr>
          <a:xfrm>
            <a:off x="457200" y="1200150"/>
            <a:ext cx="8229600"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Legitimate worry</a:t>
            </a:r>
          </a:p>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Bottleneck: moving large flows into and out of Bitcoin (“cashing out”)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Can we keep only the good uses?</a:t>
            </a:r>
          </a:p>
        </p:txBody>
      </p:sp>
      <p:sp>
        <p:nvSpPr>
          <p:cNvPr id="107" name="Shape 107"/>
          <p:cNvSpPr txBox="1"/>
          <p:nvPr>
            <p:ph idx="1" type="body"/>
          </p:nvPr>
        </p:nvSpPr>
        <p:spPr>
          <a:xfrm>
            <a:off x="457200" y="1200150"/>
            <a:ext cx="8229600"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Common conundrum in computer security and privacy:</a:t>
            </a:r>
          </a:p>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rgbClr val="000000"/>
                </a:solidFill>
                <a:latin typeface="Trebuchet MS"/>
                <a:ea typeface="Trebuchet MS"/>
                <a:cs typeface="Trebuchet MS"/>
                <a:sym typeface="Trebuchet MS"/>
              </a:rPr>
              <a:t>uses that are very different </a:t>
            </a:r>
            <a:r>
              <a:rPr b="0" i="0" lang="en" sz="3000" u="sng" cap="none" strike="noStrike">
                <a:solidFill>
                  <a:srgbClr val="000000"/>
                </a:solidFill>
                <a:latin typeface="Trebuchet MS"/>
                <a:ea typeface="Trebuchet MS"/>
                <a:cs typeface="Trebuchet MS"/>
                <a:sym typeface="Trebuchet MS"/>
              </a:rPr>
              <a:t>morally</a:t>
            </a:r>
            <a:r>
              <a:rPr b="0" i="1" lang="en" sz="3000" u="none" cap="none" strike="noStrike">
                <a:solidFill>
                  <a:srgbClr val="000000"/>
                </a:solidFill>
                <a:latin typeface="Trebuchet MS"/>
                <a:ea typeface="Trebuchet MS"/>
                <a:cs typeface="Trebuchet MS"/>
                <a:sym typeface="Trebuchet MS"/>
              </a:rPr>
              <a:t> </a:t>
            </a:r>
            <a:r>
              <a:rPr b="0" i="0" lang="en" sz="3000" u="none" cap="none" strike="noStrike">
                <a:solidFill>
                  <a:srgbClr val="000000"/>
                </a:solidFill>
                <a:latin typeface="Trebuchet MS"/>
                <a:ea typeface="Trebuchet MS"/>
                <a:cs typeface="Trebuchet MS"/>
                <a:sym typeface="Trebuchet MS"/>
              </a:rPr>
              <a:t>are pretty much the same </a:t>
            </a:r>
            <a:r>
              <a:rPr b="0" i="0" lang="en" sz="3000" u="sng" cap="none" strike="noStrike">
                <a:solidFill>
                  <a:srgbClr val="000000"/>
                </a:solidFill>
                <a:latin typeface="Trebuchet MS"/>
                <a:ea typeface="Trebuchet MS"/>
                <a:cs typeface="Trebuchet MS"/>
                <a:sym typeface="Trebuchet MS"/>
              </a:rPr>
              <a:t>technologically</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Similar dilemma: Tor</a:t>
            </a:r>
          </a:p>
        </p:txBody>
      </p:sp>
      <p:sp>
        <p:nvSpPr>
          <p:cNvPr id="113" name="Shape 113"/>
          <p:cNvSpPr txBox="1"/>
          <p:nvPr>
            <p:ph idx="1" type="body"/>
          </p:nvPr>
        </p:nvSpPr>
        <p:spPr>
          <a:xfrm>
            <a:off x="457200" y="1200150"/>
            <a:ext cx="3994524"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chemeClr val="dk1"/>
                </a:solidFill>
                <a:latin typeface="Trebuchet MS"/>
                <a:ea typeface="Trebuchet MS"/>
                <a:cs typeface="Trebuchet MS"/>
                <a:sym typeface="Trebuchet MS"/>
              </a:rPr>
              <a:t>Anonymous communication network</a:t>
            </a:r>
          </a:p>
          <a:p>
            <a:pPr indent="0" lvl="0" marL="0" marR="0" rtl="0" algn="l">
              <a:lnSpc>
                <a:spcPct val="100000"/>
              </a:lnSpc>
              <a:spcBef>
                <a:spcPts val="0"/>
              </a:spcBef>
              <a:spcAft>
                <a:spcPts val="0"/>
              </a:spcAft>
              <a:buClr>
                <a:schemeClr val="dk1"/>
              </a:buClr>
              <a:buSzPct val="25000"/>
              <a:buFont typeface="Trebuchet MS"/>
              <a:buNone/>
            </a:pPr>
            <a:r>
              <a:t/>
            </a:r>
            <a:endParaRPr b="0" i="0" sz="24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chemeClr val="dk1"/>
                </a:solidFill>
                <a:latin typeface="Trebuchet MS"/>
                <a:ea typeface="Trebuchet MS"/>
                <a:cs typeface="Trebuchet MS"/>
                <a:sym typeface="Trebuchet MS"/>
              </a:rPr>
              <a:t>Sender and receiver of message </a:t>
            </a:r>
            <a:r>
              <a:rPr b="0" i="0" lang="en" sz="2400" u="sng" cap="none" strike="noStrike">
                <a:solidFill>
                  <a:schemeClr val="dk1"/>
                </a:solidFill>
                <a:latin typeface="Trebuchet MS"/>
                <a:ea typeface="Trebuchet MS"/>
                <a:cs typeface="Trebuchet MS"/>
                <a:sym typeface="Trebuchet MS"/>
              </a:rPr>
              <a:t>unlinkable</a:t>
            </a:r>
          </a:p>
        </p:txBody>
      </p:sp>
      <p:sp>
        <p:nvSpPr>
          <p:cNvPr id="114" name="Shape 114"/>
          <p:cNvSpPr txBox="1"/>
          <p:nvPr>
            <p:ph idx="2" type="body"/>
          </p:nvPr>
        </p:nvSpPr>
        <p:spPr>
          <a:xfrm>
            <a:off x="4692273" y="1200150"/>
            <a:ext cx="3994524"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A3A3A3"/>
              </a:buClr>
              <a:buSzPct val="25000"/>
              <a:buFont typeface="Trebuchet MS"/>
              <a:buNone/>
            </a:pPr>
            <a:r>
              <a:rPr b="0" i="0" lang="en" sz="2400" u="none" cap="none" strike="noStrike">
                <a:solidFill>
                  <a:schemeClr val="dk1"/>
                </a:solidFill>
                <a:latin typeface="Trebuchet MS"/>
                <a:ea typeface="Trebuchet MS"/>
                <a:cs typeface="Trebuchet MS"/>
                <a:sym typeface="Trebuchet MS"/>
              </a:rPr>
              <a:t>Used by:</a:t>
            </a:r>
          </a:p>
          <a:p>
            <a:pPr indent="-457200" lvl="0" marL="457200" marR="0" rtl="0" algn="l">
              <a:lnSpc>
                <a:spcPct val="100000"/>
              </a:lnSpc>
              <a:spcBef>
                <a:spcPts val="0"/>
              </a:spcBef>
              <a:spcAft>
                <a:spcPts val="0"/>
              </a:spcAft>
              <a:buClr>
                <a:srgbClr val="A3A3A3"/>
              </a:buClr>
              <a:buSzPct val="100000"/>
              <a:buFont typeface="Arial"/>
              <a:buChar char="•"/>
            </a:pPr>
            <a:r>
              <a:rPr b="0" i="0" lang="en" sz="2400" u="none" cap="none" strike="noStrike">
                <a:solidFill>
                  <a:schemeClr val="dk1"/>
                </a:solidFill>
                <a:latin typeface="Trebuchet MS"/>
                <a:ea typeface="Trebuchet MS"/>
                <a:cs typeface="Trebuchet MS"/>
                <a:sym typeface="Trebuchet MS"/>
              </a:rPr>
              <a:t>Normal people</a:t>
            </a:r>
          </a:p>
          <a:p>
            <a:pPr indent="-457200" lvl="0" marL="457200" marR="0" rtl="0" algn="l">
              <a:lnSpc>
                <a:spcPct val="100000"/>
              </a:lnSpc>
              <a:spcBef>
                <a:spcPts val="0"/>
              </a:spcBef>
              <a:spcAft>
                <a:spcPts val="0"/>
              </a:spcAft>
              <a:buClr>
                <a:srgbClr val="A3A3A3"/>
              </a:buClr>
              <a:buSzPct val="100000"/>
              <a:buFont typeface="Arial"/>
              <a:buChar char="•"/>
            </a:pPr>
            <a:r>
              <a:rPr b="0" i="0" lang="en" sz="2400" u="none" cap="none" strike="noStrike">
                <a:solidFill>
                  <a:schemeClr val="dk1"/>
                </a:solidFill>
                <a:latin typeface="Trebuchet MS"/>
                <a:ea typeface="Trebuchet MS"/>
                <a:cs typeface="Trebuchet MS"/>
                <a:sym typeface="Trebuchet MS"/>
              </a:rPr>
              <a:t>Journalists &amp; activists</a:t>
            </a:r>
          </a:p>
          <a:p>
            <a:pPr indent="-457200" lvl="0" marL="457200" marR="0" rtl="0" algn="l">
              <a:lnSpc>
                <a:spcPct val="100000"/>
              </a:lnSpc>
              <a:spcBef>
                <a:spcPts val="0"/>
              </a:spcBef>
              <a:spcAft>
                <a:spcPts val="0"/>
              </a:spcAft>
              <a:buClr>
                <a:srgbClr val="A3A3A3"/>
              </a:buClr>
              <a:buSzPct val="100000"/>
              <a:buFont typeface="Arial"/>
              <a:buChar char="•"/>
            </a:pPr>
            <a:r>
              <a:rPr b="0" i="0" lang="en" sz="2400" u="none" cap="none" strike="noStrike">
                <a:solidFill>
                  <a:schemeClr val="dk1"/>
                </a:solidFill>
                <a:latin typeface="Trebuchet MS"/>
                <a:ea typeface="Trebuchet MS"/>
                <a:cs typeface="Trebuchet MS"/>
                <a:sym typeface="Trebuchet MS"/>
              </a:rPr>
              <a:t>Law enforcement</a:t>
            </a:r>
          </a:p>
          <a:p>
            <a:pPr indent="-457200" lvl="0" marL="457200" marR="0" rtl="0" algn="l">
              <a:lnSpc>
                <a:spcPct val="100000"/>
              </a:lnSpc>
              <a:spcBef>
                <a:spcPts val="0"/>
              </a:spcBef>
              <a:spcAft>
                <a:spcPts val="0"/>
              </a:spcAft>
              <a:buClr>
                <a:srgbClr val="A3A3A3"/>
              </a:buClr>
              <a:buSzPct val="100000"/>
              <a:buFont typeface="Arial"/>
              <a:buChar char="•"/>
            </a:pPr>
            <a:r>
              <a:rPr b="0" i="0" lang="en" sz="2400" u="none" cap="none" strike="noStrike">
                <a:solidFill>
                  <a:schemeClr val="dk1"/>
                </a:solidFill>
                <a:latin typeface="Trebuchet MS"/>
                <a:ea typeface="Trebuchet MS"/>
                <a:cs typeface="Trebuchet MS"/>
                <a:sym typeface="Trebuchet MS"/>
              </a:rPr>
              <a:t>Malware</a:t>
            </a:r>
          </a:p>
          <a:p>
            <a:pPr indent="-457200" lvl="0" marL="457200" marR="0" rtl="0" algn="l">
              <a:lnSpc>
                <a:spcPct val="100000"/>
              </a:lnSpc>
              <a:spcBef>
                <a:spcPts val="0"/>
              </a:spcBef>
              <a:spcAft>
                <a:spcPts val="0"/>
              </a:spcAft>
              <a:buClr>
                <a:srgbClr val="A3A3A3"/>
              </a:buClr>
              <a:buSzPct val="100000"/>
              <a:buFont typeface="Arial"/>
              <a:buChar char="•"/>
            </a:pPr>
            <a:r>
              <a:rPr b="0" i="0" lang="en" sz="2400" u="none" cap="none" strike="noStrike">
                <a:solidFill>
                  <a:schemeClr val="dk1"/>
                </a:solidFill>
                <a:latin typeface="Trebuchet MS"/>
                <a:ea typeface="Trebuchet MS"/>
                <a:cs typeface="Trebuchet MS"/>
                <a:sym typeface="Trebuchet MS"/>
              </a:rPr>
              <a:t>Child pornographers</a:t>
            </a:r>
          </a:p>
          <a:p>
            <a:pPr indent="-457200" lvl="0" marL="457200" marR="0" rtl="0" algn="l">
              <a:lnSpc>
                <a:spcPct val="100000"/>
              </a:lnSpc>
              <a:spcBef>
                <a:spcPts val="0"/>
              </a:spcBef>
              <a:spcAft>
                <a:spcPts val="0"/>
              </a:spcAft>
              <a:buClr>
                <a:srgbClr val="A3A3A3"/>
              </a:buClr>
              <a:buSzPct val="100000"/>
              <a:buFont typeface="Arial"/>
              <a:buNone/>
            </a:pPr>
            <a:r>
              <a:t/>
            </a:r>
            <a:endParaRPr b="0" i="0" sz="24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A3A3A3"/>
              </a:buClr>
              <a:buSzPct val="25000"/>
              <a:buFont typeface="Trebuchet MS"/>
              <a:buNone/>
            </a:pPr>
            <a:r>
              <a:rPr b="0" i="0" lang="en" sz="2400" u="none" cap="none" strike="noStrike">
                <a:solidFill>
                  <a:schemeClr val="dk1"/>
                </a:solidFill>
                <a:latin typeface="Trebuchet MS"/>
                <a:ea typeface="Trebuchet MS"/>
                <a:cs typeface="Trebuchet MS"/>
                <a:sym typeface="Trebuchet MS"/>
              </a:rPr>
              <a:t>Funded by (among others):</a:t>
            </a:r>
          </a:p>
          <a:p>
            <a:pPr indent="0" lvl="0" marL="0" marR="0" rtl="0" algn="l">
              <a:lnSpc>
                <a:spcPct val="100000"/>
              </a:lnSpc>
              <a:spcBef>
                <a:spcPts val="0"/>
              </a:spcBef>
              <a:spcAft>
                <a:spcPts val="0"/>
              </a:spcAft>
              <a:buClr>
                <a:srgbClr val="A3A3A3"/>
              </a:buClr>
              <a:buSzPct val="25000"/>
              <a:buFont typeface="Trebuchet MS"/>
              <a:buNone/>
            </a:pPr>
            <a:r>
              <a:rPr b="0" i="0" lang="en" sz="2400" u="none" cap="none" strike="noStrike">
                <a:solidFill>
                  <a:schemeClr val="dk1"/>
                </a:solidFill>
                <a:latin typeface="Trebuchet MS"/>
                <a:ea typeface="Trebuchet MS"/>
                <a:cs typeface="Trebuchet MS"/>
                <a:sym typeface="Trebuchet MS"/>
              </a:rPr>
              <a:t>U.S. State Department</a:t>
            </a:r>
          </a:p>
        </p:txBody>
      </p:sp>
      <p:pic>
        <p:nvPicPr>
          <p:cNvPr descr="http://doi.ieeecomputersociety.org/cms/Computer.org/dl/trans/td/2009/05/figures/ttd20090506951.gif" id="115" name="Shape 115"/>
          <p:cNvPicPr preferRelativeResize="0"/>
          <p:nvPr/>
        </p:nvPicPr>
        <p:blipFill/>
        <p:spPr>
          <a:xfrm>
            <a:off x="381000" y="3338601"/>
            <a:ext cx="3714750" cy="165752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Anonymous e-cash: history</a:t>
            </a:r>
          </a:p>
        </p:txBody>
      </p:sp>
      <p:sp>
        <p:nvSpPr>
          <p:cNvPr id="121" name="Shape 121"/>
          <p:cNvSpPr txBox="1"/>
          <p:nvPr>
            <p:ph idx="1" type="body"/>
          </p:nvPr>
        </p:nvSpPr>
        <p:spPr>
          <a:xfrm>
            <a:off x="457200" y="1200150"/>
            <a:ext cx="8229600"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David Chaum, 1982</a:t>
            </a:r>
          </a:p>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sng" cap="none" strike="noStrike">
                <a:solidFill>
                  <a:schemeClr val="dk1"/>
                </a:solidFill>
                <a:latin typeface="Trebuchet MS"/>
                <a:ea typeface="Trebuchet MS"/>
                <a:cs typeface="Trebuchet MS"/>
                <a:sym typeface="Trebuchet MS"/>
              </a:rPr>
              <a:t>Blind signature</a:t>
            </a:r>
            <a:r>
              <a:rPr b="0" i="0" lang="en" sz="3000" u="none" cap="none" strike="noStrike">
                <a:solidFill>
                  <a:schemeClr val="dk1"/>
                </a:solidFill>
                <a:latin typeface="Trebuchet MS"/>
                <a:ea typeface="Trebuchet MS"/>
                <a:cs typeface="Trebuchet MS"/>
                <a:sym typeface="Trebuchet MS"/>
              </a:rPr>
              <a:t>: </a:t>
            </a:r>
            <a:br>
              <a:rPr b="0" i="0" lang="en" sz="3000" u="none" cap="none" strike="noStrike">
                <a:solidFill>
                  <a:schemeClr val="dk1"/>
                </a:solidFill>
                <a:latin typeface="Trebuchet MS"/>
                <a:ea typeface="Trebuchet MS"/>
                <a:cs typeface="Trebuchet MS"/>
                <a:sym typeface="Trebuchet MS"/>
              </a:rPr>
            </a:br>
            <a:r>
              <a:rPr b="0" i="0" lang="en" sz="3000" u="none" cap="none" strike="noStrike">
                <a:solidFill>
                  <a:schemeClr val="dk1"/>
                </a:solidFill>
                <a:latin typeface="Trebuchet MS"/>
                <a:ea typeface="Trebuchet MS"/>
                <a:cs typeface="Trebuchet MS"/>
                <a:sym typeface="Trebuchet MS"/>
              </a:rPr>
              <a:t>two-party protocol to create digital signature without signer knowing the input</a:t>
            </a:r>
          </a:p>
        </p:txBody>
      </p:sp>
      <p:sp>
        <p:nvSpPr>
          <p:cNvPr id="122" name="Shape 122"/>
          <p:cNvSpPr/>
          <p:nvPr/>
        </p:nvSpPr>
        <p:spPr>
          <a:xfrm>
            <a:off x="5257800" y="1123950"/>
            <a:ext cx="3276599" cy="1904999"/>
          </a:xfrm>
          <a:prstGeom prst="irregularSeal2">
            <a:avLst/>
          </a:prstGeom>
          <a:solidFill>
            <a:srgbClr val="EFD7AE"/>
          </a:solidFill>
          <a:ln cap="flat" cmpd="sng" w="19050">
            <a:solidFill>
              <a:srgbClr val="E7C586"/>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Trebuchet MS"/>
              <a:buNone/>
            </a:pPr>
            <a:r>
              <a:rPr b="0" i="0" lang="en" sz="3200" u="none" cap="none" strike="noStrike">
                <a:solidFill>
                  <a:schemeClr val="dk1"/>
                </a:solidFill>
                <a:latin typeface="Trebuchet MS"/>
                <a:ea typeface="Trebuchet MS"/>
                <a:cs typeface="Trebuchet MS"/>
                <a:sym typeface="Trebuchet MS"/>
              </a:rPr>
              <a:t>Crypto </a:t>
            </a:r>
          </a:p>
          <a:p>
            <a:pPr indent="0" lvl="0" marL="0" marR="0" rtl="0" algn="ctr">
              <a:lnSpc>
                <a:spcPct val="100000"/>
              </a:lnSpc>
              <a:spcBef>
                <a:spcPts val="0"/>
              </a:spcBef>
              <a:spcAft>
                <a:spcPts val="0"/>
              </a:spcAft>
              <a:buClr>
                <a:schemeClr val="dk1"/>
              </a:buClr>
              <a:buSzPct val="25000"/>
              <a:buFont typeface="Trebuchet MS"/>
              <a:buNone/>
            </a:pPr>
            <a:r>
              <a:rPr b="0" i="0" lang="en" sz="3200" u="none" cap="none" strike="noStrike">
                <a:solidFill>
                  <a:schemeClr val="dk1"/>
                </a:solidFill>
                <a:latin typeface="Trebuchet MS"/>
                <a:ea typeface="Trebuchet MS"/>
                <a:cs typeface="Trebuchet MS"/>
                <a:sym typeface="Trebuchet MS"/>
              </a:rPr>
              <a:t>magic</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nvSpPr>
        <p:spPr>
          <a:xfrm>
            <a:off x="1245848" y="3062391"/>
            <a:ext cx="2792751" cy="5232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Trebuchet MS"/>
              <a:buNone/>
            </a:pPr>
            <a:r>
              <a:rPr b="0" i="0" lang="en" sz="1400" u="none" cap="none" strike="noStrike">
                <a:solidFill>
                  <a:srgbClr val="000000"/>
                </a:solidFill>
                <a:latin typeface="Trebuchet MS"/>
                <a:ea typeface="Trebuchet MS"/>
                <a:cs typeface="Trebuchet MS"/>
                <a:sym typeface="Trebuchet MS"/>
              </a:rPr>
              <a:t>Deposit coin # 317038628684424</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Trebuchet MS"/>
              <a:ea typeface="Trebuchet MS"/>
              <a:cs typeface="Trebuchet MS"/>
              <a:sym typeface="Trebuchet MS"/>
            </a:endParaRPr>
          </a:p>
        </p:txBody>
      </p:sp>
      <p:sp>
        <p:nvSpPr>
          <p:cNvPr id="128" name="Shape 128"/>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400" u="none" cap="none" strike="noStrike">
                <a:solidFill>
                  <a:schemeClr val="dk1"/>
                </a:solidFill>
                <a:latin typeface="Trebuchet MS"/>
                <a:ea typeface="Trebuchet MS"/>
                <a:cs typeface="Trebuchet MS"/>
                <a:sym typeface="Trebuchet MS"/>
              </a:rPr>
              <a:t>Anonymous e-cash via blind signatures</a:t>
            </a:r>
          </a:p>
        </p:txBody>
      </p:sp>
      <p:pic>
        <p:nvPicPr>
          <p:cNvPr descr="https://openclipart.org/image/300px/svg_to_png/170059/bank.png" id="129" name="Shape 129"/>
          <p:cNvPicPr preferRelativeResize="0"/>
          <p:nvPr/>
        </p:nvPicPr>
        <p:blipFill rotWithShape="1">
          <a:blip r:embed="rId3">
            <a:alphaModFix/>
          </a:blip>
          <a:srcRect b="0" l="0" r="0" t="0"/>
          <a:stretch/>
        </p:blipFill>
        <p:spPr>
          <a:xfrm>
            <a:off x="4190896" y="2262291"/>
            <a:ext cx="1028700" cy="1028700"/>
          </a:xfrm>
          <a:prstGeom prst="rect">
            <a:avLst/>
          </a:prstGeom>
          <a:noFill/>
          <a:ln>
            <a:noFill/>
          </a:ln>
        </p:spPr>
      </p:pic>
      <p:pic>
        <p:nvPicPr>
          <p:cNvPr descr="User 1 by cyberscooty - " id="130" name="Shape 130"/>
          <p:cNvPicPr preferRelativeResize="0"/>
          <p:nvPr/>
        </p:nvPicPr>
        <p:blipFill rotWithShape="1">
          <a:blip r:embed="rId4">
            <a:alphaModFix/>
          </a:blip>
          <a:srcRect b="0" l="0" r="0" t="0"/>
          <a:stretch/>
        </p:blipFill>
        <p:spPr>
          <a:xfrm>
            <a:off x="533400" y="1817923"/>
            <a:ext cx="572410" cy="711068"/>
          </a:xfrm>
          <a:prstGeom prst="rect">
            <a:avLst/>
          </a:prstGeom>
          <a:noFill/>
          <a:ln>
            <a:noFill/>
          </a:ln>
        </p:spPr>
      </p:pic>
      <p:pic>
        <p:nvPicPr>
          <p:cNvPr descr="User 3 by cyberscooty - User #3 - special remix for a demand" id="131" name="Shape 131"/>
          <p:cNvPicPr preferRelativeResize="0"/>
          <p:nvPr/>
        </p:nvPicPr>
        <p:blipFill rotWithShape="1">
          <a:blip r:embed="rId5">
            <a:alphaModFix/>
          </a:blip>
          <a:srcRect b="0" l="0" r="0" t="0"/>
          <a:stretch/>
        </p:blipFill>
        <p:spPr>
          <a:xfrm>
            <a:off x="533400" y="3202280"/>
            <a:ext cx="562140" cy="698311"/>
          </a:xfrm>
          <a:prstGeom prst="rect">
            <a:avLst/>
          </a:prstGeom>
          <a:noFill/>
          <a:ln>
            <a:noFill/>
          </a:ln>
        </p:spPr>
      </p:pic>
      <p:graphicFrame>
        <p:nvGraphicFramePr>
          <p:cNvPr id="132" name="Shape 132"/>
          <p:cNvGraphicFramePr/>
          <p:nvPr/>
        </p:nvGraphicFramePr>
        <p:xfrm>
          <a:off x="5410200" y="1506719"/>
          <a:ext cx="3000000" cy="3000000"/>
        </p:xfrm>
        <a:graphic>
          <a:graphicData uri="http://schemas.openxmlformats.org/drawingml/2006/table">
            <a:tbl>
              <a:tblPr>
                <a:noFill/>
                <a:tableStyleId>{1541EB50-FA99-41A3-9D05-3C32FF2F20C8}</a:tableStyleId>
              </a:tblPr>
              <a:tblGrid>
                <a:gridCol w="635000"/>
                <a:gridCol w="889000"/>
              </a:tblGrid>
              <a:tr h="485225">
                <a:tc>
                  <a:txBody>
                    <a:bodyPr>
                      <a:noAutofit/>
                    </a:bodyPr>
                    <a:lstStyle/>
                    <a:p>
                      <a:pPr indent="0" lvl="0" marL="0" marR="0" rtl="0" algn="ctr">
                        <a:lnSpc>
                          <a:spcPct val="100000"/>
                        </a:lnSpc>
                        <a:spcBef>
                          <a:spcPts val="0"/>
                        </a:spcBef>
                        <a:spcAft>
                          <a:spcPts val="0"/>
                        </a:spcAft>
                        <a:buClr>
                          <a:srgbClr val="000000"/>
                        </a:buClr>
                        <a:buSzPct val="25000"/>
                        <a:buFont typeface="Trebuchet MS"/>
                        <a:buNone/>
                      </a:pPr>
                      <a:r>
                        <a:rPr lang="en" sz="1400" u="none" cap="none" strike="noStrike">
                          <a:latin typeface="Trebuchet MS"/>
                          <a:ea typeface="Trebuchet MS"/>
                          <a:cs typeface="Trebuchet MS"/>
                          <a:sym typeface="Trebuchet MS"/>
                        </a:rPr>
                        <a:t>User</a:t>
                      </a:r>
                    </a:p>
                  </a:txBody>
                  <a:tcPr marT="45725" marB="45725" marR="91450" marL="91450" anchor="ctr"/>
                </a:tc>
                <a:tc>
                  <a:txBody>
                    <a:bodyPr>
                      <a:noAutofit/>
                    </a:bodyPr>
                    <a:lstStyle/>
                    <a:p>
                      <a:pPr indent="0" lvl="0" marL="0" marR="0" rtl="0" algn="ctr">
                        <a:lnSpc>
                          <a:spcPct val="100000"/>
                        </a:lnSpc>
                        <a:spcBef>
                          <a:spcPts val="0"/>
                        </a:spcBef>
                        <a:spcAft>
                          <a:spcPts val="0"/>
                        </a:spcAft>
                        <a:buClr>
                          <a:srgbClr val="000000"/>
                        </a:buClr>
                        <a:buSzPct val="25000"/>
                        <a:buFont typeface="Trebuchet MS"/>
                        <a:buNone/>
                      </a:pPr>
                      <a:r>
                        <a:rPr lang="en" sz="1400" u="none" cap="none" strike="noStrike">
                          <a:latin typeface="Trebuchet MS"/>
                          <a:ea typeface="Trebuchet MS"/>
                          <a:cs typeface="Trebuchet MS"/>
                          <a:sym typeface="Trebuchet MS"/>
                        </a:rPr>
                        <a:t>Balance</a:t>
                      </a:r>
                    </a:p>
                  </a:txBody>
                  <a:tcPr marT="45725" marB="45725" marR="91450" marL="91450" anchor="ctr"/>
                </a:tc>
              </a:tr>
              <a:tr h="485225">
                <a:tc>
                  <a:txBody>
                    <a:bodyPr>
                      <a:noAutofit/>
                    </a:bodyPr>
                    <a:lstStyle/>
                    <a:p>
                      <a:pPr indent="0" lvl="0" marL="0" marR="0" rtl="0" algn="ctr">
                        <a:lnSpc>
                          <a:spcPct val="100000"/>
                        </a:lnSpc>
                        <a:spcBef>
                          <a:spcPts val="0"/>
                        </a:spcBef>
                        <a:spcAft>
                          <a:spcPts val="0"/>
                        </a:spcAft>
                        <a:buClr>
                          <a:srgbClr val="000000"/>
                        </a:buClr>
                        <a:buSzPct val="25000"/>
                        <a:buFont typeface="Trebuchet MS"/>
                        <a:buNone/>
                      </a:pPr>
                      <a:r>
                        <a:rPr lang="en" sz="1400" u="none" cap="none" strike="noStrike">
                          <a:latin typeface="Trebuchet MS"/>
                          <a:ea typeface="Trebuchet MS"/>
                          <a:cs typeface="Trebuchet MS"/>
                          <a:sym typeface="Trebuchet MS"/>
                        </a:rPr>
                        <a:t>…</a:t>
                      </a:r>
                    </a:p>
                  </a:txBody>
                  <a:tcPr marT="45725" marB="45725" marR="91450" marL="91450" anchor="ctr"/>
                </a:tc>
                <a:tc>
                  <a:txBody>
                    <a:bodyPr>
                      <a:noAutofit/>
                    </a:bodyPr>
                    <a:lstStyle/>
                    <a:p>
                      <a:pPr indent="0" lvl="0" marL="0" marR="0" rtl="0" algn="ctr">
                        <a:lnSpc>
                          <a:spcPct val="100000"/>
                        </a:lnSpc>
                        <a:spcBef>
                          <a:spcPts val="0"/>
                        </a:spcBef>
                        <a:spcAft>
                          <a:spcPts val="0"/>
                        </a:spcAft>
                        <a:buClr>
                          <a:srgbClr val="000000"/>
                        </a:buClr>
                        <a:buSzPct val="25000"/>
                        <a:buFont typeface="Trebuchet MS"/>
                        <a:buNone/>
                      </a:pPr>
                      <a:r>
                        <a:rPr lang="en" sz="1400" u="none" cap="none" strike="noStrike">
                          <a:latin typeface="Trebuchet MS"/>
                          <a:ea typeface="Trebuchet MS"/>
                          <a:cs typeface="Trebuchet MS"/>
                          <a:sym typeface="Trebuchet MS"/>
                        </a:rPr>
                        <a:t>…</a:t>
                      </a:r>
                    </a:p>
                  </a:txBody>
                  <a:tcPr marT="45725" marB="45725" marR="91450" marL="91450" anchor="ctr"/>
                </a:tc>
              </a:tr>
              <a:tr h="485225">
                <a:tc>
                  <a:txBody>
                    <a:bodyPr>
                      <a:noAutofit/>
                    </a:bodyPr>
                    <a:lstStyle/>
                    <a:p>
                      <a:pPr indent="0" lvl="0" marL="0" marR="0" rtl="0" algn="ctr">
                        <a:lnSpc>
                          <a:spcPct val="100000"/>
                        </a:lnSpc>
                        <a:spcBef>
                          <a:spcPts val="0"/>
                        </a:spcBef>
                        <a:spcAft>
                          <a:spcPts val="0"/>
                        </a:spcAft>
                        <a:buClr>
                          <a:srgbClr val="000000"/>
                        </a:buClr>
                        <a:buSzPct val="25000"/>
                        <a:buFont typeface="Arial"/>
                        <a:buNone/>
                      </a:pPr>
                      <a:r>
                        <a:t/>
                      </a:r>
                      <a:endParaRPr sz="1400" u="none" cap="none" strike="noStrike">
                        <a:latin typeface="Trebuchet MS"/>
                        <a:ea typeface="Trebuchet MS"/>
                        <a:cs typeface="Trebuchet MS"/>
                        <a:sym typeface="Trebuchet MS"/>
                      </a:endParaRPr>
                    </a:p>
                  </a:txBody>
                  <a:tcPr marT="45725" marB="45725" marR="91450" marL="91450" anchor="ctr"/>
                </a:tc>
                <a:tc>
                  <a:txBody>
                    <a:bodyPr>
                      <a:noAutofit/>
                    </a:bodyPr>
                    <a:lstStyle/>
                    <a:p>
                      <a:pPr indent="0" lvl="0" marL="0" marR="0" rtl="0" algn="ctr">
                        <a:lnSpc>
                          <a:spcPct val="100000"/>
                        </a:lnSpc>
                        <a:spcBef>
                          <a:spcPts val="0"/>
                        </a:spcBef>
                        <a:spcAft>
                          <a:spcPts val="0"/>
                        </a:spcAft>
                        <a:buClr>
                          <a:srgbClr val="000000"/>
                        </a:buClr>
                        <a:buSzPct val="25000"/>
                        <a:buFont typeface="Trebuchet MS"/>
                        <a:buNone/>
                      </a:pPr>
                      <a:r>
                        <a:rPr lang="en" sz="1400" u="none" cap="none" strike="noStrike">
                          <a:latin typeface="Trebuchet MS"/>
                          <a:ea typeface="Trebuchet MS"/>
                          <a:cs typeface="Trebuchet MS"/>
                          <a:sym typeface="Trebuchet MS"/>
                        </a:rPr>
                        <a:t>10</a:t>
                      </a:r>
                    </a:p>
                  </a:txBody>
                  <a:tcPr marT="45725" marB="45725" marR="91450" marL="91450" anchor="ctr"/>
                </a:tc>
              </a:tr>
              <a:tr h="485225">
                <a:tc>
                  <a:txBody>
                    <a:bodyPr>
                      <a:noAutofit/>
                    </a:bodyPr>
                    <a:lstStyle/>
                    <a:p>
                      <a:pPr indent="0" lvl="0" marL="0" marR="0" rtl="0" algn="ctr">
                        <a:lnSpc>
                          <a:spcPct val="100000"/>
                        </a:lnSpc>
                        <a:spcBef>
                          <a:spcPts val="0"/>
                        </a:spcBef>
                        <a:spcAft>
                          <a:spcPts val="0"/>
                        </a:spcAft>
                        <a:buClr>
                          <a:srgbClr val="000000"/>
                        </a:buClr>
                        <a:buSzPct val="25000"/>
                        <a:buFont typeface="Trebuchet MS"/>
                        <a:buNone/>
                      </a:pPr>
                      <a:r>
                        <a:rPr lang="en" sz="1400" u="none" cap="none" strike="noStrike">
                          <a:latin typeface="Trebuchet MS"/>
                          <a:ea typeface="Trebuchet MS"/>
                          <a:cs typeface="Trebuchet MS"/>
                          <a:sym typeface="Trebuchet MS"/>
                        </a:rPr>
                        <a:t>…</a:t>
                      </a:r>
                    </a:p>
                  </a:txBody>
                  <a:tcPr marT="45725" marB="45725" marR="91450" marL="91450" anchor="ctr"/>
                </a:tc>
                <a:tc>
                  <a:txBody>
                    <a:bodyPr>
                      <a:noAutofit/>
                    </a:bodyPr>
                    <a:lstStyle/>
                    <a:p>
                      <a:pPr indent="0" lvl="0" marL="0" marR="0" rtl="0" algn="ctr">
                        <a:lnSpc>
                          <a:spcPct val="100000"/>
                        </a:lnSpc>
                        <a:spcBef>
                          <a:spcPts val="0"/>
                        </a:spcBef>
                        <a:spcAft>
                          <a:spcPts val="0"/>
                        </a:spcAft>
                        <a:buClr>
                          <a:srgbClr val="000000"/>
                        </a:buClr>
                        <a:buSzPct val="25000"/>
                        <a:buFont typeface="Trebuchet MS"/>
                        <a:buNone/>
                      </a:pPr>
                      <a:r>
                        <a:rPr lang="en" sz="1400" u="none" cap="none" strike="noStrike">
                          <a:latin typeface="Trebuchet MS"/>
                          <a:ea typeface="Trebuchet MS"/>
                          <a:cs typeface="Trebuchet MS"/>
                          <a:sym typeface="Trebuchet MS"/>
                        </a:rPr>
                        <a:t>…</a:t>
                      </a:r>
                    </a:p>
                  </a:txBody>
                  <a:tcPr marT="45725" marB="45725" marR="91450" marL="91450" anchor="ctr"/>
                </a:tc>
              </a:tr>
              <a:tr h="485225">
                <a:tc>
                  <a:txBody>
                    <a:bodyPr>
                      <a:noAutofit/>
                    </a:bodyPr>
                    <a:lstStyle/>
                    <a:p>
                      <a:pPr indent="0" lvl="0" marL="0" marR="0" rtl="0" algn="ctr">
                        <a:lnSpc>
                          <a:spcPct val="100000"/>
                        </a:lnSpc>
                        <a:spcBef>
                          <a:spcPts val="0"/>
                        </a:spcBef>
                        <a:spcAft>
                          <a:spcPts val="0"/>
                        </a:spcAft>
                        <a:buClr>
                          <a:srgbClr val="000000"/>
                        </a:buClr>
                        <a:buSzPct val="25000"/>
                        <a:buFont typeface="Arial"/>
                        <a:buNone/>
                      </a:pPr>
                      <a:r>
                        <a:t/>
                      </a:r>
                      <a:endParaRPr sz="1400" u="none" cap="none" strike="noStrike">
                        <a:latin typeface="Trebuchet MS"/>
                        <a:ea typeface="Trebuchet MS"/>
                        <a:cs typeface="Trebuchet MS"/>
                        <a:sym typeface="Trebuchet MS"/>
                      </a:endParaRPr>
                    </a:p>
                  </a:txBody>
                  <a:tcPr marT="45725" marB="45725" marR="91450" marL="91450" anchor="ctr"/>
                </a:tc>
                <a:tc>
                  <a:txBody>
                    <a:bodyPr>
                      <a:noAutofit/>
                    </a:bodyPr>
                    <a:lstStyle/>
                    <a:p>
                      <a:pPr indent="0" lvl="0" marL="0" marR="0" rtl="0" algn="ctr">
                        <a:lnSpc>
                          <a:spcPct val="100000"/>
                        </a:lnSpc>
                        <a:spcBef>
                          <a:spcPts val="0"/>
                        </a:spcBef>
                        <a:spcAft>
                          <a:spcPts val="0"/>
                        </a:spcAft>
                        <a:buClr>
                          <a:srgbClr val="000000"/>
                        </a:buClr>
                        <a:buSzPct val="25000"/>
                        <a:buFont typeface="Trebuchet MS"/>
                        <a:buNone/>
                      </a:pPr>
                      <a:r>
                        <a:rPr lang="en" sz="1400" u="none" cap="none" strike="noStrike">
                          <a:latin typeface="Trebuchet MS"/>
                          <a:ea typeface="Trebuchet MS"/>
                          <a:cs typeface="Trebuchet MS"/>
                          <a:sym typeface="Trebuchet MS"/>
                        </a:rPr>
                        <a:t>5</a:t>
                      </a:r>
                    </a:p>
                  </a:txBody>
                  <a:tcPr marT="45725" marB="45725" marR="91450" marL="91450" anchor="ctr"/>
                </a:tc>
              </a:tr>
            </a:tbl>
          </a:graphicData>
        </a:graphic>
      </p:graphicFrame>
      <p:grpSp>
        <p:nvGrpSpPr>
          <p:cNvPr id="133" name="Shape 133"/>
          <p:cNvGrpSpPr/>
          <p:nvPr/>
        </p:nvGrpSpPr>
        <p:grpSpPr>
          <a:xfrm>
            <a:off x="5583865" y="2539850"/>
            <a:ext cx="286205" cy="1312270"/>
            <a:chOff x="5334000" y="3638550"/>
            <a:chExt cx="286205" cy="1312270"/>
          </a:xfrm>
        </p:grpSpPr>
        <p:pic>
          <p:nvPicPr>
            <p:cNvPr descr="User 1 by cyberscooty - " id="134" name="Shape 134"/>
            <p:cNvPicPr preferRelativeResize="0"/>
            <p:nvPr/>
          </p:nvPicPr>
          <p:blipFill rotWithShape="1">
            <a:blip r:embed="rId4">
              <a:alphaModFix/>
            </a:blip>
            <a:srcRect b="0" l="0" r="0" t="0"/>
            <a:stretch/>
          </p:blipFill>
          <p:spPr>
            <a:xfrm>
              <a:off x="5334000" y="3638550"/>
              <a:ext cx="286205" cy="355534"/>
            </a:xfrm>
            <a:prstGeom prst="rect">
              <a:avLst/>
            </a:prstGeom>
            <a:noFill/>
            <a:ln>
              <a:noFill/>
            </a:ln>
          </p:spPr>
        </p:pic>
        <p:pic>
          <p:nvPicPr>
            <p:cNvPr descr="User 3 by cyberscooty - User #3 - special remix for a demand" id="135" name="Shape 135"/>
            <p:cNvPicPr preferRelativeResize="0"/>
            <p:nvPr/>
          </p:nvPicPr>
          <p:blipFill rotWithShape="1">
            <a:blip r:embed="rId5">
              <a:alphaModFix/>
            </a:blip>
            <a:srcRect b="0" l="0" r="0" t="0"/>
            <a:stretch/>
          </p:blipFill>
          <p:spPr>
            <a:xfrm>
              <a:off x="5339135" y="4601664"/>
              <a:ext cx="281070" cy="349155"/>
            </a:xfrm>
            <a:prstGeom prst="rect">
              <a:avLst/>
            </a:prstGeom>
            <a:noFill/>
            <a:ln>
              <a:noFill/>
            </a:ln>
          </p:spPr>
        </p:pic>
      </p:grpSp>
      <p:graphicFrame>
        <p:nvGraphicFramePr>
          <p:cNvPr id="136" name="Shape 136"/>
          <p:cNvGraphicFramePr/>
          <p:nvPr/>
        </p:nvGraphicFramePr>
        <p:xfrm>
          <a:off x="7315200" y="1504950"/>
          <a:ext cx="3000000" cy="3000000"/>
        </p:xfrm>
        <a:graphic>
          <a:graphicData uri="http://schemas.openxmlformats.org/drawingml/2006/table">
            <a:tbl>
              <a:tblPr>
                <a:noFill/>
                <a:tableStyleId>{1541EB50-FA99-41A3-9D05-3C32FF2F20C8}</a:tableStyleId>
              </a:tblPr>
              <a:tblGrid>
                <a:gridCol w="1219200"/>
              </a:tblGrid>
              <a:tr h="483975">
                <a:tc>
                  <a:txBody>
                    <a:bodyPr>
                      <a:noAutofit/>
                    </a:bodyPr>
                    <a:lstStyle/>
                    <a:p>
                      <a:pPr indent="0" lvl="0" marL="0" marR="0" rtl="0" algn="ctr">
                        <a:lnSpc>
                          <a:spcPct val="100000"/>
                        </a:lnSpc>
                        <a:spcBef>
                          <a:spcPts val="0"/>
                        </a:spcBef>
                        <a:spcAft>
                          <a:spcPts val="0"/>
                        </a:spcAft>
                        <a:buClr>
                          <a:srgbClr val="000000"/>
                        </a:buClr>
                        <a:buSzPct val="25000"/>
                        <a:buFont typeface="Trebuchet MS"/>
                        <a:buNone/>
                      </a:pPr>
                      <a:r>
                        <a:rPr lang="en" sz="1400" u="none" cap="none" strike="noStrike">
                          <a:latin typeface="Trebuchet MS"/>
                          <a:ea typeface="Trebuchet MS"/>
                          <a:cs typeface="Trebuchet MS"/>
                          <a:sym typeface="Trebuchet MS"/>
                        </a:rPr>
                        <a:t>Spent coins</a:t>
                      </a:r>
                    </a:p>
                  </a:txBody>
                  <a:tcPr marT="45725" marB="45725" marR="91450" marL="91450" anchor="ctr"/>
                </a:tc>
              </a:tr>
              <a:tr h="483975">
                <a:tc>
                  <a:txBody>
                    <a:bodyPr>
                      <a:noAutofit/>
                    </a:bodyPr>
                    <a:lstStyle/>
                    <a:p>
                      <a:pPr indent="0" lvl="0" marL="0" marR="0" rtl="0" algn="ctr">
                        <a:lnSpc>
                          <a:spcPct val="100000"/>
                        </a:lnSpc>
                        <a:spcBef>
                          <a:spcPts val="0"/>
                        </a:spcBef>
                        <a:spcAft>
                          <a:spcPts val="0"/>
                        </a:spcAft>
                        <a:buClr>
                          <a:srgbClr val="000000"/>
                        </a:buClr>
                        <a:buSzPct val="25000"/>
                        <a:buFont typeface="Trebuchet MS"/>
                        <a:buNone/>
                      </a:pPr>
                      <a:r>
                        <a:rPr lang="en" sz="1400" u="none" cap="none" strike="noStrike">
                          <a:latin typeface="Trebuchet MS"/>
                          <a:ea typeface="Trebuchet MS"/>
                          <a:cs typeface="Trebuchet MS"/>
                          <a:sym typeface="Trebuchet MS"/>
                        </a:rPr>
                        <a:t>…</a:t>
                      </a:r>
                    </a:p>
                  </a:txBody>
                  <a:tcPr marT="45725" marB="45725" marR="91450" marL="91450" anchor="ctr"/>
                </a:tc>
              </a:tr>
              <a:tr h="483975">
                <a:tc>
                  <a:txBody>
                    <a:bodyPr>
                      <a:noAutofit/>
                    </a:bodyPr>
                    <a:lstStyle/>
                    <a:p>
                      <a:pPr indent="0" lvl="0" marL="0" marR="0" rtl="0" algn="ctr">
                        <a:lnSpc>
                          <a:spcPct val="100000"/>
                        </a:lnSpc>
                        <a:spcBef>
                          <a:spcPts val="0"/>
                        </a:spcBef>
                        <a:spcAft>
                          <a:spcPts val="0"/>
                        </a:spcAft>
                        <a:buClr>
                          <a:srgbClr val="000000"/>
                        </a:buClr>
                        <a:buSzPct val="25000"/>
                        <a:buFont typeface="Arial"/>
                        <a:buNone/>
                      </a:pPr>
                      <a:r>
                        <a:t/>
                      </a:r>
                      <a:endParaRPr sz="1400" u="none" cap="none" strike="noStrike">
                        <a:latin typeface="Trebuchet MS"/>
                        <a:ea typeface="Trebuchet MS"/>
                        <a:cs typeface="Trebuchet MS"/>
                        <a:sym typeface="Trebuchet MS"/>
                      </a:endParaRPr>
                    </a:p>
                  </a:txBody>
                  <a:tcPr marT="45725" marB="45725" marR="91450" marL="91450" anchor="ctr"/>
                </a:tc>
              </a:tr>
              <a:tr h="483975">
                <a:tc>
                  <a:txBody>
                    <a:bodyPr>
                      <a:noAutofit/>
                    </a:bodyPr>
                    <a:lstStyle/>
                    <a:p>
                      <a:pPr indent="0" lvl="0" marL="0" marR="0" rtl="0" algn="ctr">
                        <a:lnSpc>
                          <a:spcPct val="100000"/>
                        </a:lnSpc>
                        <a:spcBef>
                          <a:spcPts val="0"/>
                        </a:spcBef>
                        <a:spcAft>
                          <a:spcPts val="0"/>
                        </a:spcAft>
                        <a:buClr>
                          <a:srgbClr val="000000"/>
                        </a:buClr>
                        <a:buSzPct val="25000"/>
                        <a:buFont typeface="Arial"/>
                        <a:buNone/>
                      </a:pPr>
                      <a:r>
                        <a:t/>
                      </a:r>
                      <a:endParaRPr sz="1400" u="none" cap="none" strike="noStrike">
                        <a:latin typeface="Trebuchet MS"/>
                        <a:ea typeface="Trebuchet MS"/>
                        <a:cs typeface="Trebuchet MS"/>
                        <a:sym typeface="Trebuchet MS"/>
                      </a:endParaRPr>
                    </a:p>
                  </a:txBody>
                  <a:tcPr marT="45725" marB="45725" marR="91450" marL="91450" anchor="ctr"/>
                </a:tc>
              </a:tr>
              <a:tr h="483975">
                <a:tc>
                  <a:txBody>
                    <a:bodyPr>
                      <a:noAutofit/>
                    </a:bodyPr>
                    <a:lstStyle/>
                    <a:p>
                      <a:pPr indent="0" lvl="0" marL="0" marR="0" rtl="0" algn="ctr">
                        <a:lnSpc>
                          <a:spcPct val="100000"/>
                        </a:lnSpc>
                        <a:spcBef>
                          <a:spcPts val="0"/>
                        </a:spcBef>
                        <a:spcAft>
                          <a:spcPts val="0"/>
                        </a:spcAft>
                        <a:buClr>
                          <a:srgbClr val="000000"/>
                        </a:buClr>
                        <a:buSzPct val="25000"/>
                        <a:buFont typeface="Arial"/>
                        <a:buNone/>
                      </a:pPr>
                      <a:r>
                        <a:t/>
                      </a:r>
                      <a:endParaRPr sz="1400" u="none" cap="none" strike="noStrike">
                        <a:latin typeface="Trebuchet MS"/>
                        <a:ea typeface="Trebuchet MS"/>
                        <a:cs typeface="Trebuchet MS"/>
                        <a:sym typeface="Trebuchet MS"/>
                      </a:endParaRPr>
                    </a:p>
                  </a:txBody>
                  <a:tcPr marT="45725" marB="45725" marR="91450" marL="91450" anchor="ctr"/>
                </a:tc>
              </a:tr>
            </a:tbl>
          </a:graphicData>
        </a:graphic>
      </p:graphicFrame>
      <p:cxnSp>
        <p:nvCxnSpPr>
          <p:cNvPr id="137" name="Shape 137"/>
          <p:cNvCxnSpPr/>
          <p:nvPr/>
        </p:nvCxnSpPr>
        <p:spPr>
          <a:xfrm>
            <a:off x="1447695" y="1920233"/>
            <a:ext cx="2460793" cy="0"/>
          </a:xfrm>
          <a:prstGeom prst="straightConnector1">
            <a:avLst/>
          </a:prstGeom>
          <a:noFill/>
          <a:ln cap="flat" cmpd="sng" w="25400">
            <a:solidFill>
              <a:srgbClr val="7F7F7F"/>
            </a:solidFill>
            <a:prstDash val="solid"/>
            <a:round/>
            <a:headEnd len="med" w="med" type="none"/>
            <a:tailEnd len="lg" w="lg" type="stealth"/>
          </a:ln>
        </p:spPr>
      </p:cxnSp>
      <p:sp>
        <p:nvSpPr>
          <p:cNvPr id="138" name="Shape 138"/>
          <p:cNvSpPr txBox="1"/>
          <p:nvPr/>
        </p:nvSpPr>
        <p:spPr>
          <a:xfrm>
            <a:off x="1523895" y="1646878"/>
            <a:ext cx="2286203" cy="30777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Trebuchet MS"/>
              <a:buNone/>
            </a:pPr>
            <a:r>
              <a:rPr b="0" i="0" lang="en" sz="1400" u="none" cap="none" strike="noStrike">
                <a:solidFill>
                  <a:srgbClr val="000000"/>
                </a:solidFill>
                <a:latin typeface="Trebuchet MS"/>
                <a:ea typeface="Trebuchet MS"/>
                <a:cs typeface="Trebuchet MS"/>
                <a:sym typeface="Trebuchet MS"/>
              </a:rPr>
              <a:t>Withdraw anonymous coin</a:t>
            </a:r>
          </a:p>
        </p:txBody>
      </p:sp>
      <p:cxnSp>
        <p:nvCxnSpPr>
          <p:cNvPr id="139" name="Shape 139"/>
          <p:cNvCxnSpPr/>
          <p:nvPr/>
        </p:nvCxnSpPr>
        <p:spPr>
          <a:xfrm rot="10800000">
            <a:off x="1446996" y="2332678"/>
            <a:ext cx="2438399" cy="0"/>
          </a:xfrm>
          <a:prstGeom prst="straightConnector1">
            <a:avLst/>
          </a:prstGeom>
          <a:noFill/>
          <a:ln cap="flat" cmpd="sng" w="25400">
            <a:solidFill>
              <a:srgbClr val="7F7F7F"/>
            </a:solidFill>
            <a:prstDash val="solid"/>
            <a:round/>
            <a:headEnd len="med" w="med" type="none"/>
            <a:tailEnd len="lg" w="lg" type="stealth"/>
          </a:ln>
        </p:spPr>
      </p:cxnSp>
      <p:sp>
        <p:nvSpPr>
          <p:cNvPr id="140" name="Shape 140"/>
          <p:cNvSpPr txBox="1"/>
          <p:nvPr/>
        </p:nvSpPr>
        <p:spPr>
          <a:xfrm>
            <a:off x="1749372" y="2329701"/>
            <a:ext cx="1734769" cy="30777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Trebuchet MS"/>
              <a:buNone/>
            </a:pPr>
            <a:r>
              <a:rPr b="0" i="0" lang="en" sz="1400" u="none" cap="none" strike="noStrike">
                <a:solidFill>
                  <a:srgbClr val="000000"/>
                </a:solidFill>
                <a:latin typeface="Trebuchet MS"/>
                <a:ea typeface="Trebuchet MS"/>
                <a:cs typeface="Trebuchet MS"/>
                <a:sym typeface="Trebuchet MS"/>
              </a:rPr>
              <a:t>{317038628684424}</a:t>
            </a:r>
          </a:p>
        </p:txBody>
      </p:sp>
      <p:pic>
        <p:nvPicPr>
          <p:cNvPr descr="https://openclipart.org/image/300px/svg_to_png/170059/bank.png" id="141" name="Shape 141"/>
          <p:cNvPicPr preferRelativeResize="0"/>
          <p:nvPr/>
        </p:nvPicPr>
        <p:blipFill rotWithShape="1">
          <a:blip r:embed="rId3">
            <a:alphaModFix/>
          </a:blip>
          <a:srcRect b="0" l="0" r="0" t="0"/>
          <a:stretch/>
        </p:blipFill>
        <p:spPr>
          <a:xfrm>
            <a:off x="3484142" y="2383603"/>
            <a:ext cx="321945" cy="321945"/>
          </a:xfrm>
          <a:prstGeom prst="rect">
            <a:avLst/>
          </a:prstGeom>
          <a:noFill/>
          <a:ln>
            <a:noFill/>
          </a:ln>
        </p:spPr>
      </p:pic>
      <p:cxnSp>
        <p:nvCxnSpPr>
          <p:cNvPr id="142" name="Shape 142"/>
          <p:cNvCxnSpPr/>
          <p:nvPr/>
        </p:nvCxnSpPr>
        <p:spPr>
          <a:xfrm>
            <a:off x="1447695" y="3335744"/>
            <a:ext cx="2460793" cy="0"/>
          </a:xfrm>
          <a:prstGeom prst="straightConnector1">
            <a:avLst/>
          </a:prstGeom>
          <a:noFill/>
          <a:ln cap="flat" cmpd="sng" w="25400">
            <a:solidFill>
              <a:srgbClr val="7F7F7F"/>
            </a:solidFill>
            <a:prstDash val="solid"/>
            <a:round/>
            <a:headEnd len="med" w="med" type="none"/>
            <a:tailEnd len="lg" w="lg" type="stealth"/>
          </a:ln>
        </p:spPr>
      </p:cxnSp>
      <p:cxnSp>
        <p:nvCxnSpPr>
          <p:cNvPr id="143" name="Shape 143"/>
          <p:cNvCxnSpPr/>
          <p:nvPr/>
        </p:nvCxnSpPr>
        <p:spPr>
          <a:xfrm rot="10800000">
            <a:off x="1446996" y="3748191"/>
            <a:ext cx="2438399" cy="0"/>
          </a:xfrm>
          <a:prstGeom prst="straightConnector1">
            <a:avLst/>
          </a:prstGeom>
          <a:noFill/>
          <a:ln cap="flat" cmpd="sng" w="25400">
            <a:solidFill>
              <a:srgbClr val="7F7F7F"/>
            </a:solidFill>
            <a:prstDash val="solid"/>
            <a:round/>
            <a:headEnd len="med" w="med" type="none"/>
            <a:tailEnd len="lg" w="lg" type="stealth"/>
          </a:ln>
        </p:spPr>
      </p:cxnSp>
      <p:sp>
        <p:nvSpPr>
          <p:cNvPr id="144" name="Shape 144"/>
          <p:cNvSpPr txBox="1"/>
          <p:nvPr/>
        </p:nvSpPr>
        <p:spPr>
          <a:xfrm>
            <a:off x="1749372" y="3301623"/>
            <a:ext cx="1734769" cy="30777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Trebuchet MS"/>
              <a:buNone/>
            </a:pPr>
            <a:r>
              <a:rPr b="0" i="0" lang="en" sz="1400" u="none" cap="none" strike="noStrike">
                <a:solidFill>
                  <a:srgbClr val="000000"/>
                </a:solidFill>
                <a:latin typeface="Trebuchet MS"/>
                <a:ea typeface="Trebuchet MS"/>
                <a:cs typeface="Trebuchet MS"/>
                <a:sym typeface="Trebuchet MS"/>
              </a:rPr>
              <a:t>{317038628684424}</a:t>
            </a:r>
          </a:p>
        </p:txBody>
      </p:sp>
      <p:pic>
        <p:nvPicPr>
          <p:cNvPr descr="https://openclipart.org/image/300px/svg_to_png/170059/bank.png" id="145" name="Shape 145"/>
          <p:cNvPicPr preferRelativeResize="0"/>
          <p:nvPr/>
        </p:nvPicPr>
        <p:blipFill rotWithShape="1">
          <a:blip r:embed="rId3">
            <a:alphaModFix/>
          </a:blip>
          <a:srcRect b="0" l="0" r="0" t="0"/>
          <a:stretch/>
        </p:blipFill>
        <p:spPr>
          <a:xfrm>
            <a:off x="3484142" y="3355526"/>
            <a:ext cx="321945" cy="321945"/>
          </a:xfrm>
          <a:prstGeom prst="rect">
            <a:avLst/>
          </a:prstGeom>
          <a:noFill/>
          <a:ln>
            <a:noFill/>
          </a:ln>
        </p:spPr>
      </p:pic>
      <p:sp>
        <p:nvSpPr>
          <p:cNvPr id="146" name="Shape 146"/>
          <p:cNvSpPr txBox="1"/>
          <p:nvPr/>
        </p:nvSpPr>
        <p:spPr>
          <a:xfrm>
            <a:off x="2488116" y="3745214"/>
            <a:ext cx="407484" cy="30777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Trebuchet MS"/>
              <a:buNone/>
            </a:pPr>
            <a:r>
              <a:rPr b="0" i="0" lang="en" sz="1400" u="none" cap="none" strike="noStrike">
                <a:solidFill>
                  <a:srgbClr val="000000"/>
                </a:solidFill>
                <a:latin typeface="Trebuchet MS"/>
                <a:ea typeface="Trebuchet MS"/>
                <a:cs typeface="Trebuchet MS"/>
                <a:sym typeface="Trebuchet MS"/>
              </a:rPr>
              <a:t>OK</a:t>
            </a:r>
          </a:p>
        </p:txBody>
      </p:sp>
      <p:cxnSp>
        <p:nvCxnSpPr>
          <p:cNvPr id="147" name="Shape 147"/>
          <p:cNvCxnSpPr/>
          <p:nvPr/>
        </p:nvCxnSpPr>
        <p:spPr>
          <a:xfrm>
            <a:off x="833782" y="2644314"/>
            <a:ext cx="0" cy="494276"/>
          </a:xfrm>
          <a:prstGeom prst="straightConnector1">
            <a:avLst/>
          </a:prstGeom>
          <a:noFill/>
          <a:ln cap="flat" cmpd="sng" w="25400">
            <a:solidFill>
              <a:srgbClr val="7F7F7F"/>
            </a:solidFill>
            <a:prstDash val="solid"/>
            <a:round/>
            <a:headEnd len="med" w="med" type="none"/>
            <a:tailEnd len="lg" w="lg" type="stealth"/>
          </a:ln>
        </p:spPr>
      </p:cxnSp>
      <p:sp>
        <p:nvSpPr>
          <p:cNvPr id="148" name="Shape 148"/>
          <p:cNvSpPr/>
          <p:nvPr/>
        </p:nvSpPr>
        <p:spPr>
          <a:xfrm>
            <a:off x="6345866" y="2568934"/>
            <a:ext cx="279243" cy="307777"/>
          </a:xfrm>
          <a:prstGeom prst="rect">
            <a:avLst/>
          </a:prstGeom>
          <a:solidFill>
            <a:schemeClr val="lt1"/>
          </a:solid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Trebuchet MS"/>
              <a:buNone/>
            </a:pPr>
            <a:r>
              <a:rPr b="0" i="0" lang="en" sz="1400" u="none" cap="none" strike="noStrike">
                <a:solidFill>
                  <a:srgbClr val="000000"/>
                </a:solidFill>
                <a:latin typeface="Trebuchet MS"/>
                <a:ea typeface="Trebuchet MS"/>
                <a:cs typeface="Trebuchet MS"/>
                <a:sym typeface="Trebuchet MS"/>
              </a:rPr>
              <a:t>9</a:t>
            </a:r>
          </a:p>
        </p:txBody>
      </p:sp>
      <p:sp>
        <p:nvSpPr>
          <p:cNvPr id="149" name="Shape 149"/>
          <p:cNvSpPr/>
          <p:nvPr/>
        </p:nvSpPr>
        <p:spPr>
          <a:xfrm>
            <a:off x="6350155" y="3538269"/>
            <a:ext cx="279243" cy="307777"/>
          </a:xfrm>
          <a:prstGeom prst="rect">
            <a:avLst/>
          </a:prstGeom>
          <a:solidFill>
            <a:schemeClr val="lt1"/>
          </a:solid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Trebuchet MS"/>
              <a:buNone/>
            </a:pPr>
            <a:r>
              <a:rPr b="0" i="0" lang="en" sz="1400" u="none" cap="none" strike="noStrike">
                <a:solidFill>
                  <a:srgbClr val="000000"/>
                </a:solidFill>
                <a:latin typeface="Trebuchet MS"/>
                <a:ea typeface="Trebuchet MS"/>
                <a:cs typeface="Trebuchet MS"/>
                <a:sym typeface="Trebuchet MS"/>
              </a:rPr>
              <a:t>6</a:t>
            </a:r>
          </a:p>
        </p:txBody>
      </p:sp>
      <p:sp>
        <p:nvSpPr>
          <p:cNvPr id="150" name="Shape 150"/>
          <p:cNvSpPr/>
          <p:nvPr/>
        </p:nvSpPr>
        <p:spPr>
          <a:xfrm>
            <a:off x="7391400" y="2568934"/>
            <a:ext cx="1072730" cy="307777"/>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Trebuchet MS"/>
              <a:buNone/>
            </a:pPr>
            <a:r>
              <a:rPr b="0" i="0" lang="en" sz="1400" u="none" cap="none" strike="noStrike">
                <a:solidFill>
                  <a:srgbClr val="000000"/>
                </a:solidFill>
                <a:latin typeface="Trebuchet MS"/>
                <a:ea typeface="Trebuchet MS"/>
                <a:cs typeface="Trebuchet MS"/>
                <a:sym typeface="Trebuchet MS"/>
              </a:rPr>
              <a:t>31703862…</a:t>
            </a:r>
          </a:p>
        </p:txBody>
      </p:sp>
      <p:cxnSp>
        <p:nvCxnSpPr>
          <p:cNvPr id="151" name="Shape 151"/>
          <p:cNvCxnSpPr/>
          <p:nvPr/>
        </p:nvCxnSpPr>
        <p:spPr>
          <a:xfrm>
            <a:off x="1447800" y="2180278"/>
            <a:ext cx="2460793" cy="0"/>
          </a:xfrm>
          <a:prstGeom prst="straightConnector1">
            <a:avLst/>
          </a:prstGeom>
          <a:noFill/>
          <a:ln cap="flat" cmpd="sng" w="25400">
            <a:solidFill>
              <a:srgbClr val="7F7F7F"/>
            </a:solidFill>
            <a:prstDash val="solid"/>
            <a:round/>
            <a:headEnd len="med" w="med" type="none"/>
            <a:tailEnd len="lg" w="lg" type="stealth"/>
          </a:ln>
        </p:spPr>
      </p:cxnSp>
      <p:sp>
        <p:nvSpPr>
          <p:cNvPr id="152" name="Shape 152"/>
          <p:cNvSpPr/>
          <p:nvPr/>
        </p:nvSpPr>
        <p:spPr>
          <a:xfrm>
            <a:off x="1710983" y="4303751"/>
            <a:ext cx="5482591" cy="553997"/>
          </a:xfrm>
          <a:prstGeom prst="rect">
            <a:avLst/>
          </a:prstGeom>
          <a:solidFill>
            <a:srgbClr val="EFD7AE"/>
          </a:solidFill>
          <a:ln cap="flat" cmpd="sng" w="19050">
            <a:solidFill>
              <a:srgbClr val="E7C586"/>
            </a:solidFill>
            <a:prstDash val="solid"/>
            <a:round/>
            <a:headEnd len="med" w="med" type="none"/>
            <a:tailEnd len="med" w="med" type="none"/>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Trebuchet MS"/>
              <a:buNone/>
            </a:pPr>
            <a:r>
              <a:rPr b="0" i="0" lang="en" sz="3000" u="none" cap="none" strike="noStrike">
                <a:solidFill>
                  <a:srgbClr val="000000"/>
                </a:solidFill>
                <a:latin typeface="Trebuchet MS"/>
                <a:ea typeface="Trebuchet MS"/>
                <a:cs typeface="Trebuchet MS"/>
                <a:sym typeface="Trebuchet MS"/>
              </a:rPr>
              <a:t>Bank cannot link the two users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5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5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5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5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5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457200" y="205978"/>
            <a:ext cx="8381999"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200" u="none" cap="none" strike="noStrike">
                <a:solidFill>
                  <a:schemeClr val="dk1"/>
                </a:solidFill>
                <a:latin typeface="Trebuchet MS"/>
                <a:ea typeface="Trebuchet MS"/>
                <a:cs typeface="Trebuchet MS"/>
                <a:sym typeface="Trebuchet MS"/>
              </a:rPr>
              <a:t>Anonymity &amp; decentralization: in conflict</a:t>
            </a:r>
          </a:p>
        </p:txBody>
      </p:sp>
      <p:sp>
        <p:nvSpPr>
          <p:cNvPr id="158" name="Shape 158"/>
          <p:cNvSpPr txBox="1"/>
          <p:nvPr>
            <p:ph idx="1" type="body"/>
          </p:nvPr>
        </p:nvSpPr>
        <p:spPr>
          <a:xfrm>
            <a:off x="457200" y="1200150"/>
            <a:ext cx="8229600" cy="3725679"/>
          </a:xfrm>
          <a:prstGeom prst="rect">
            <a:avLst/>
          </a:prstGeom>
          <a:noFill/>
          <a:ln>
            <a:noFill/>
          </a:ln>
        </p:spPr>
        <p:txBody>
          <a:bodyPr anchorCtr="0" anchor="t" bIns="91425" lIns="91425" rIns="91425" tIns="91425">
            <a:noAutofit/>
          </a:bodyPr>
          <a:lstStyle/>
          <a:p>
            <a:pPr indent="-457200" lvl="0" marL="457200" marR="0" rtl="0" algn="l">
              <a:lnSpc>
                <a:spcPct val="100000"/>
              </a:lnSpc>
              <a:spcBef>
                <a:spcPts val="0"/>
              </a:spcBef>
              <a:spcAft>
                <a:spcPts val="0"/>
              </a:spcAft>
              <a:buClr>
                <a:srgbClr val="666666"/>
              </a:buClr>
              <a:buSzPct val="100000"/>
              <a:buFont typeface="Arial"/>
              <a:buNone/>
            </a:pPr>
            <a:r>
              <a:t/>
            </a:r>
            <a:endParaRPr b="0" i="0" sz="3000" u="none" cap="none" strike="noStrike">
              <a:solidFill>
                <a:schemeClr val="dk1"/>
              </a:solidFill>
              <a:latin typeface="Trebuchet MS"/>
              <a:ea typeface="Trebuchet MS"/>
              <a:cs typeface="Trebuchet MS"/>
              <a:sym typeface="Trebuchet MS"/>
            </a:endParaRPr>
          </a:p>
          <a:p>
            <a:pPr indent="-457200" lvl="0" marL="457200" marR="0" rtl="0" algn="l">
              <a:lnSpc>
                <a:spcPct val="100000"/>
              </a:lnSpc>
              <a:spcBef>
                <a:spcPts val="0"/>
              </a:spcBef>
              <a:spcAft>
                <a:spcPts val="0"/>
              </a:spcAft>
              <a:buClr>
                <a:srgbClr val="666666"/>
              </a:buClr>
              <a:buSzPct val="100000"/>
              <a:buFont typeface="Arial"/>
              <a:buChar char="•"/>
            </a:pPr>
            <a:r>
              <a:rPr b="0" i="0" lang="en" sz="3000" u="none" cap="none" strike="noStrike">
                <a:solidFill>
                  <a:schemeClr val="dk1"/>
                </a:solidFill>
                <a:latin typeface="Trebuchet MS"/>
                <a:ea typeface="Trebuchet MS"/>
                <a:cs typeface="Trebuchet MS"/>
                <a:sym typeface="Trebuchet MS"/>
              </a:rPr>
              <a:t>Interactive protocols with bank are hard to decentralize</a:t>
            </a:r>
          </a:p>
          <a:p>
            <a:pPr indent="-457200" lvl="0" marL="457200" marR="0" rtl="0" algn="l">
              <a:lnSpc>
                <a:spcPct val="100000"/>
              </a:lnSpc>
              <a:spcBef>
                <a:spcPts val="0"/>
              </a:spcBef>
              <a:spcAft>
                <a:spcPts val="0"/>
              </a:spcAft>
              <a:buClr>
                <a:srgbClr val="666666"/>
              </a:buClr>
              <a:buSzPct val="100000"/>
              <a:buFont typeface="Arial"/>
              <a:buNone/>
            </a:pPr>
            <a:r>
              <a:t/>
            </a:r>
            <a:endParaRPr b="0" i="0" sz="3000" u="none" cap="none" strike="noStrike">
              <a:solidFill>
                <a:schemeClr val="dk1"/>
              </a:solidFill>
              <a:latin typeface="Trebuchet MS"/>
              <a:ea typeface="Trebuchet MS"/>
              <a:cs typeface="Trebuchet MS"/>
              <a:sym typeface="Trebuchet MS"/>
            </a:endParaRPr>
          </a:p>
          <a:p>
            <a:pPr indent="-457200" lvl="0" marL="457200" marR="0" rtl="0" algn="l">
              <a:lnSpc>
                <a:spcPct val="100000"/>
              </a:lnSpc>
              <a:spcBef>
                <a:spcPts val="0"/>
              </a:spcBef>
              <a:spcAft>
                <a:spcPts val="0"/>
              </a:spcAft>
              <a:buClr>
                <a:srgbClr val="666666"/>
              </a:buClr>
              <a:buSzPct val="100000"/>
              <a:buFont typeface="Arial"/>
              <a:buChar char="•"/>
            </a:pPr>
            <a:r>
              <a:rPr b="0" i="0" lang="en" sz="3000" u="none" cap="none" strike="noStrike">
                <a:solidFill>
                  <a:schemeClr val="dk1"/>
                </a:solidFill>
                <a:latin typeface="Trebuchet MS"/>
                <a:ea typeface="Trebuchet MS"/>
                <a:cs typeface="Trebuchet MS"/>
                <a:sym typeface="Trebuchet MS"/>
              </a:rPr>
              <a:t>Decentralization often achieved via public traceability to enforce security </a:t>
            </a:r>
          </a:p>
          <a:p>
            <a:pPr indent="-457200" lvl="0" marL="457200" marR="0" rtl="0" algn="l">
              <a:lnSpc>
                <a:spcPct val="100000"/>
              </a:lnSpc>
              <a:spcBef>
                <a:spcPts val="0"/>
              </a:spcBef>
              <a:spcAft>
                <a:spcPts val="0"/>
              </a:spcAft>
              <a:buClr>
                <a:srgbClr val="666666"/>
              </a:buClr>
              <a:buSzPct val="100000"/>
              <a:buFont typeface="Arial"/>
              <a:buNone/>
            </a:pPr>
            <a:r>
              <a:t/>
            </a:r>
            <a:endParaRPr b="0" i="0" sz="30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idx="1" type="subTitle"/>
          </p:nvPr>
        </p:nvSpPr>
        <p:spPr>
          <a:xfrm>
            <a:off x="685800" y="1690477"/>
            <a:ext cx="7772400" cy="784798"/>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2"/>
              </a:buClr>
              <a:buSzPct val="25000"/>
              <a:buFont typeface="Trebuchet MS"/>
              <a:buNone/>
            </a:pPr>
            <a:r>
              <a:rPr b="0" i="0" lang="en" sz="3000" u="none" cap="none" strike="noStrike">
                <a:solidFill>
                  <a:schemeClr val="dk2"/>
                </a:solidFill>
                <a:latin typeface="Trebuchet MS"/>
                <a:ea typeface="Trebuchet MS"/>
                <a:cs typeface="Trebuchet MS"/>
                <a:sym typeface="Trebuchet MS"/>
              </a:rPr>
              <a:t>Lecture 6.2:</a:t>
            </a:r>
          </a:p>
          <a:p>
            <a:pPr indent="0" lvl="0" marL="0" marR="0" rtl="0" algn="ctr">
              <a:lnSpc>
                <a:spcPct val="100000"/>
              </a:lnSpc>
              <a:spcBef>
                <a:spcPts val="0"/>
              </a:spcBef>
              <a:spcAft>
                <a:spcPts val="0"/>
              </a:spcAft>
              <a:buClr>
                <a:schemeClr val="dk2"/>
              </a:buClr>
              <a:buSzPct val="25000"/>
              <a:buFont typeface="Trebuchet MS"/>
              <a:buNone/>
            </a:pPr>
            <a:r>
              <a:t/>
            </a:r>
            <a:endParaRPr b="0" i="0" sz="3000" u="none" cap="none" strike="noStrike">
              <a:solidFill>
                <a:schemeClr val="dk2"/>
              </a:solidFill>
              <a:latin typeface="Trebuchet MS"/>
              <a:ea typeface="Trebuchet MS"/>
              <a:cs typeface="Trebuchet MS"/>
              <a:sym typeface="Trebuchet MS"/>
            </a:endParaRPr>
          </a:p>
          <a:p>
            <a:pPr indent="0" lvl="0" marL="0" marR="0" rtl="0" algn="ctr">
              <a:lnSpc>
                <a:spcPct val="100000"/>
              </a:lnSpc>
              <a:spcBef>
                <a:spcPts val="0"/>
              </a:spcBef>
              <a:spcAft>
                <a:spcPts val="0"/>
              </a:spcAft>
              <a:buClr>
                <a:schemeClr val="dk2"/>
              </a:buClr>
              <a:buSzPct val="25000"/>
              <a:buFont typeface="Trebuchet MS"/>
              <a:buNone/>
            </a:pPr>
            <a:r>
              <a:rPr b="0" i="0" lang="en" sz="3000" u="none" cap="none" strike="noStrike">
                <a:solidFill>
                  <a:schemeClr val="dk2"/>
                </a:solidFill>
                <a:latin typeface="Trebuchet MS"/>
                <a:ea typeface="Trebuchet MS"/>
                <a:cs typeface="Trebuchet MS"/>
                <a:sym typeface="Trebuchet MS"/>
              </a:rPr>
              <a:t>How to de-anonymize Bitcoin</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pic>
        <p:nvPicPr>
          <p:cNvPr id="168" name="Shape 168"/>
          <p:cNvPicPr preferRelativeResize="0"/>
          <p:nvPr/>
        </p:nvPicPr>
        <p:blipFill rotWithShape="1">
          <a:blip r:embed="rId3">
            <a:alphaModFix/>
          </a:blip>
          <a:srcRect b="0" l="0" r="0" t="0"/>
          <a:stretch/>
        </p:blipFill>
        <p:spPr>
          <a:xfrm>
            <a:off x="0" y="819150"/>
            <a:ext cx="8991600" cy="327324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 name="Shape 38"/>
        <p:cNvGrpSpPr/>
        <p:nvPr/>
      </p:nvGrpSpPr>
      <p:grpSpPr>
        <a:xfrm>
          <a:off x="0" y="0"/>
          <a:ext cx="0" cy="0"/>
          <a:chOff x="0" y="0"/>
          <a:chExt cx="0" cy="0"/>
        </a:xfrm>
      </p:grpSpPr>
      <p:sp>
        <p:nvSpPr>
          <p:cNvPr id="39" name="Shape 39"/>
          <p:cNvSpPr txBox="1"/>
          <p:nvPr>
            <p:ph idx="1" type="subTitle"/>
          </p:nvPr>
        </p:nvSpPr>
        <p:spPr>
          <a:xfrm>
            <a:off x="685800" y="1690477"/>
            <a:ext cx="7772400" cy="784798"/>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2"/>
              </a:buClr>
              <a:buSzPct val="25000"/>
              <a:buFont typeface="Trebuchet MS"/>
              <a:buNone/>
            </a:pPr>
            <a:r>
              <a:rPr b="0" i="0" lang="en" sz="3000" u="none" cap="none" strike="noStrike">
                <a:solidFill>
                  <a:schemeClr val="dk2"/>
                </a:solidFill>
                <a:latin typeface="Trebuchet MS"/>
                <a:ea typeface="Trebuchet MS"/>
                <a:cs typeface="Trebuchet MS"/>
                <a:sym typeface="Trebuchet MS"/>
              </a:rPr>
              <a:t>Lecture 6.1:</a:t>
            </a:r>
          </a:p>
          <a:p>
            <a:pPr indent="0" lvl="0" marL="0" marR="0" rtl="0" algn="ctr">
              <a:lnSpc>
                <a:spcPct val="100000"/>
              </a:lnSpc>
              <a:spcBef>
                <a:spcPts val="0"/>
              </a:spcBef>
              <a:spcAft>
                <a:spcPts val="0"/>
              </a:spcAft>
              <a:buClr>
                <a:schemeClr val="dk2"/>
              </a:buClr>
              <a:buSzPct val="25000"/>
              <a:buFont typeface="Trebuchet MS"/>
              <a:buNone/>
            </a:pPr>
            <a:r>
              <a:t/>
            </a:r>
            <a:endParaRPr b="0" i="0" sz="3000" u="none" cap="none" strike="noStrike">
              <a:solidFill>
                <a:schemeClr val="dk2"/>
              </a:solidFill>
              <a:latin typeface="Trebuchet MS"/>
              <a:ea typeface="Trebuchet MS"/>
              <a:cs typeface="Trebuchet MS"/>
              <a:sym typeface="Trebuchet MS"/>
            </a:endParaRPr>
          </a:p>
          <a:p>
            <a:pPr indent="0" lvl="0" marL="0" marR="0" rtl="0" algn="ctr">
              <a:lnSpc>
                <a:spcPct val="100000"/>
              </a:lnSpc>
              <a:spcBef>
                <a:spcPts val="0"/>
              </a:spcBef>
              <a:spcAft>
                <a:spcPts val="0"/>
              </a:spcAft>
              <a:buClr>
                <a:schemeClr val="dk2"/>
              </a:buClr>
              <a:buSzPct val="25000"/>
              <a:buFont typeface="Trebuchet MS"/>
              <a:buNone/>
            </a:pPr>
            <a:r>
              <a:rPr b="0" i="0" lang="en" sz="3000" u="none" cap="none" strike="noStrike">
                <a:solidFill>
                  <a:schemeClr val="dk2"/>
                </a:solidFill>
                <a:latin typeface="Trebuchet MS"/>
                <a:ea typeface="Trebuchet MS"/>
                <a:cs typeface="Trebuchet MS"/>
                <a:sym typeface="Trebuchet MS"/>
              </a:rPr>
              <a:t>Anonymity basics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id="173" name="Shape 173"/>
          <p:cNvPicPr preferRelativeResize="0"/>
          <p:nvPr/>
        </p:nvPicPr>
        <p:blipFill rotWithShape="1">
          <a:blip r:embed="rId3">
            <a:alphaModFix/>
          </a:blip>
          <a:srcRect b="0" l="0" r="0" t="0"/>
          <a:stretch/>
        </p:blipFill>
        <p:spPr>
          <a:xfrm>
            <a:off x="0" y="808516"/>
            <a:ext cx="8991600" cy="3352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Trivial to create new address</a:t>
            </a:r>
          </a:p>
        </p:txBody>
      </p:sp>
      <p:sp>
        <p:nvSpPr>
          <p:cNvPr id="179" name="Shape 179"/>
          <p:cNvSpPr txBox="1"/>
          <p:nvPr>
            <p:ph idx="1" type="body"/>
          </p:nvPr>
        </p:nvSpPr>
        <p:spPr>
          <a:xfrm>
            <a:off x="457200" y="1200150"/>
            <a:ext cx="8229600"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Best practice: always receive at fresh address</a:t>
            </a:r>
          </a:p>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So, unlinkable?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Alice buys a teapot at Big box store</a:t>
            </a:r>
          </a:p>
        </p:txBody>
      </p:sp>
      <p:sp>
        <p:nvSpPr>
          <p:cNvPr id="185" name="Shape 185"/>
          <p:cNvSpPr/>
          <p:nvPr/>
        </p:nvSpPr>
        <p:spPr>
          <a:xfrm>
            <a:off x="1838525" y="1371600"/>
            <a:ext cx="762000" cy="762000"/>
          </a:xfrm>
          <a:prstGeom prst="roundRect">
            <a:avLst>
              <a:gd fmla="val 16667" name="adj"/>
            </a:avLst>
          </a:prstGeom>
          <a:gradFill>
            <a:gsLst>
              <a:gs pos="0">
                <a:srgbClr val="E9FFB5"/>
              </a:gs>
              <a:gs pos="35000">
                <a:srgbClr val="EEFFCB"/>
              </a:gs>
              <a:gs pos="100000">
                <a:srgbClr val="F9FFEB"/>
              </a:gs>
            </a:gsLst>
            <a:lin ang="16200000" scaled="0"/>
          </a:gradFill>
          <a:ln cap="flat" cmpd="sng" w="9525">
            <a:solidFill>
              <a:srgbClr val="89AA3D"/>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Trebuchet MS"/>
              <a:buNone/>
            </a:pPr>
            <a:r>
              <a:rPr b="0" i="0" lang="en" sz="3200" u="none" cap="none" strike="noStrike">
                <a:solidFill>
                  <a:schemeClr val="dk1"/>
                </a:solidFill>
                <a:latin typeface="Trebuchet MS"/>
                <a:ea typeface="Trebuchet MS"/>
                <a:cs typeface="Trebuchet MS"/>
                <a:sym typeface="Trebuchet MS"/>
              </a:rPr>
              <a:t>5</a:t>
            </a:r>
          </a:p>
        </p:txBody>
      </p:sp>
      <p:sp>
        <p:nvSpPr>
          <p:cNvPr id="186" name="Shape 186"/>
          <p:cNvSpPr/>
          <p:nvPr/>
        </p:nvSpPr>
        <p:spPr>
          <a:xfrm>
            <a:off x="1838525" y="2714172"/>
            <a:ext cx="762000" cy="762000"/>
          </a:xfrm>
          <a:prstGeom prst="roundRect">
            <a:avLst>
              <a:gd fmla="val 16667" name="adj"/>
            </a:avLst>
          </a:prstGeom>
          <a:gradFill>
            <a:gsLst>
              <a:gs pos="0">
                <a:srgbClr val="E9FFB5"/>
              </a:gs>
              <a:gs pos="35000">
                <a:srgbClr val="EEFFCB"/>
              </a:gs>
              <a:gs pos="100000">
                <a:srgbClr val="F9FFEB"/>
              </a:gs>
            </a:gsLst>
            <a:lin ang="16200000" scaled="0"/>
          </a:gradFill>
          <a:ln cap="flat" cmpd="sng" w="9525">
            <a:solidFill>
              <a:srgbClr val="89AA3D"/>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Trebuchet MS"/>
              <a:buNone/>
            </a:pPr>
            <a:r>
              <a:rPr b="0" i="0" lang="en" sz="3200" u="none" cap="none" strike="noStrike">
                <a:solidFill>
                  <a:schemeClr val="dk1"/>
                </a:solidFill>
                <a:latin typeface="Trebuchet MS"/>
                <a:ea typeface="Trebuchet MS"/>
                <a:cs typeface="Trebuchet MS"/>
                <a:sym typeface="Trebuchet MS"/>
              </a:rPr>
              <a:t>3</a:t>
            </a:r>
          </a:p>
        </p:txBody>
      </p:sp>
      <p:sp>
        <p:nvSpPr>
          <p:cNvPr id="187" name="Shape 187"/>
          <p:cNvSpPr/>
          <p:nvPr/>
        </p:nvSpPr>
        <p:spPr>
          <a:xfrm>
            <a:off x="1838525" y="4038600"/>
            <a:ext cx="762000" cy="762000"/>
          </a:xfrm>
          <a:prstGeom prst="roundRect">
            <a:avLst>
              <a:gd fmla="val 16667" name="adj"/>
            </a:avLst>
          </a:prstGeom>
          <a:gradFill>
            <a:gsLst>
              <a:gs pos="0">
                <a:srgbClr val="E9FFB5"/>
              </a:gs>
              <a:gs pos="35000">
                <a:srgbClr val="EEFFCB"/>
              </a:gs>
              <a:gs pos="100000">
                <a:srgbClr val="F9FFEB"/>
              </a:gs>
            </a:gsLst>
            <a:lin ang="16200000" scaled="0"/>
          </a:gradFill>
          <a:ln cap="flat" cmpd="sng" w="9525">
            <a:solidFill>
              <a:srgbClr val="89AA3D"/>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Trebuchet MS"/>
              <a:buNone/>
            </a:pPr>
            <a:r>
              <a:rPr b="0" i="0" lang="en" sz="3200" u="none" cap="none" strike="noStrike">
                <a:solidFill>
                  <a:schemeClr val="dk1"/>
                </a:solidFill>
                <a:latin typeface="Trebuchet MS"/>
                <a:ea typeface="Trebuchet MS"/>
                <a:cs typeface="Trebuchet MS"/>
                <a:sym typeface="Trebuchet MS"/>
              </a:rPr>
              <a:t>6</a:t>
            </a:r>
          </a:p>
        </p:txBody>
      </p:sp>
      <p:sp>
        <p:nvSpPr>
          <p:cNvPr id="188" name="Shape 188"/>
          <p:cNvSpPr/>
          <p:nvPr/>
        </p:nvSpPr>
        <p:spPr>
          <a:xfrm>
            <a:off x="5061319" y="2714172"/>
            <a:ext cx="762000" cy="762000"/>
          </a:xfrm>
          <a:prstGeom prst="roundRect">
            <a:avLst>
              <a:gd fmla="val 16667" name="adj"/>
            </a:avLst>
          </a:prstGeom>
          <a:gradFill>
            <a:gsLst>
              <a:gs pos="0">
                <a:srgbClr val="FFE8BF"/>
              </a:gs>
              <a:gs pos="35000">
                <a:srgbClr val="FFEFD2"/>
              </a:gs>
              <a:gs pos="100000">
                <a:srgbClr val="FFF8EF"/>
              </a:gs>
            </a:gsLst>
            <a:lin ang="16200000" scaled="0"/>
          </a:gradFill>
          <a:ln cap="flat" cmpd="sng" w="9525">
            <a:solidFill>
              <a:srgbClr val="D79D34"/>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3200" u="none" cap="none" strike="noStrike">
              <a:solidFill>
                <a:schemeClr val="dk1"/>
              </a:solidFill>
              <a:latin typeface="Arial"/>
              <a:ea typeface="Arial"/>
              <a:cs typeface="Arial"/>
              <a:sym typeface="Arial"/>
            </a:endParaRPr>
          </a:p>
        </p:txBody>
      </p:sp>
      <p:sp>
        <p:nvSpPr>
          <p:cNvPr id="189" name="Shape 189"/>
          <p:cNvSpPr txBox="1"/>
          <p:nvPr/>
        </p:nvSpPr>
        <p:spPr>
          <a:xfrm>
            <a:off x="5242585" y="2118159"/>
            <a:ext cx="399468" cy="5847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Trebuchet MS"/>
              <a:buNone/>
            </a:pPr>
            <a:r>
              <a:rPr b="0" i="0" lang="en" sz="3200" u="none" cap="none" strike="noStrike">
                <a:solidFill>
                  <a:srgbClr val="000000"/>
                </a:solidFill>
                <a:latin typeface="Trebuchet MS"/>
                <a:ea typeface="Trebuchet MS"/>
                <a:cs typeface="Trebuchet MS"/>
                <a:sym typeface="Trebuchet MS"/>
              </a:rPr>
              <a:t>8</a:t>
            </a:r>
          </a:p>
        </p:txBody>
      </p:sp>
      <p:sp>
        <p:nvSpPr>
          <p:cNvPr id="190" name="Shape 190"/>
          <p:cNvSpPr txBox="1"/>
          <p:nvPr/>
        </p:nvSpPr>
        <p:spPr>
          <a:xfrm>
            <a:off x="3124200" y="3333750"/>
            <a:ext cx="1350050" cy="64633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Trebuchet MS"/>
              <a:buNone/>
            </a:pPr>
            <a:r>
              <a:rPr b="0" i="0" lang="en" sz="1800" u="none" cap="none" strike="noStrike">
                <a:solidFill>
                  <a:srgbClr val="000000"/>
                </a:solidFill>
                <a:latin typeface="Trebuchet MS"/>
                <a:ea typeface="Trebuchet MS"/>
                <a:cs typeface="Trebuchet MS"/>
                <a:sym typeface="Trebuchet MS"/>
              </a:rPr>
              <a:t>Single </a:t>
            </a:r>
          </a:p>
          <a:p>
            <a:pPr indent="0" lvl="0" marL="0" marR="0" rtl="0" algn="ctr">
              <a:lnSpc>
                <a:spcPct val="100000"/>
              </a:lnSpc>
              <a:spcBef>
                <a:spcPts val="0"/>
              </a:spcBef>
              <a:spcAft>
                <a:spcPts val="0"/>
              </a:spcAft>
              <a:buClr>
                <a:srgbClr val="000000"/>
              </a:buClr>
              <a:buSzPct val="25000"/>
              <a:buFont typeface="Trebuchet MS"/>
              <a:buNone/>
            </a:pPr>
            <a:r>
              <a:rPr b="0" i="0" lang="en" sz="1800" u="none" cap="none" strike="noStrike">
                <a:solidFill>
                  <a:srgbClr val="000000"/>
                </a:solidFill>
                <a:latin typeface="Trebuchet MS"/>
                <a:ea typeface="Trebuchet MS"/>
                <a:cs typeface="Trebuchet MS"/>
                <a:sym typeface="Trebuchet MS"/>
              </a:rPr>
              <a:t>transaction</a:t>
            </a:r>
          </a:p>
        </p:txBody>
      </p:sp>
      <p:pic>
        <p:nvPicPr>
          <p:cNvPr id="191" name="Shape 191"/>
          <p:cNvPicPr preferRelativeResize="0"/>
          <p:nvPr/>
        </p:nvPicPr>
        <p:blipFill rotWithShape="1">
          <a:blip r:embed="rId3">
            <a:alphaModFix/>
          </a:blip>
          <a:srcRect b="0" l="0" r="0" t="0"/>
          <a:stretch/>
        </p:blipFill>
        <p:spPr>
          <a:xfrm>
            <a:off x="6109710" y="1602416"/>
            <a:ext cx="2573935" cy="1981199"/>
          </a:xfrm>
          <a:prstGeom prst="rect">
            <a:avLst/>
          </a:prstGeom>
          <a:noFill/>
          <a:ln>
            <a:noFill/>
          </a:ln>
        </p:spPr>
      </p:pic>
      <p:cxnSp>
        <p:nvCxnSpPr>
          <p:cNvPr id="192" name="Shape 192"/>
          <p:cNvCxnSpPr>
            <a:stCxn id="186" idx="3"/>
          </p:cNvCxnSpPr>
          <p:nvPr/>
        </p:nvCxnSpPr>
        <p:spPr>
          <a:xfrm>
            <a:off x="2600526" y="3095172"/>
            <a:ext cx="1057199" cy="0"/>
          </a:xfrm>
          <a:prstGeom prst="straightConnector1">
            <a:avLst/>
          </a:prstGeom>
          <a:noFill/>
          <a:ln cap="flat" cmpd="sng" w="25400">
            <a:solidFill>
              <a:srgbClr val="7F7F7F"/>
            </a:solidFill>
            <a:prstDash val="solid"/>
            <a:round/>
            <a:headEnd len="med" w="med" type="none"/>
            <a:tailEnd len="lg" w="lg" type="stealth"/>
          </a:ln>
        </p:spPr>
      </p:cxnSp>
      <p:cxnSp>
        <p:nvCxnSpPr>
          <p:cNvPr id="193" name="Shape 193"/>
          <p:cNvCxnSpPr>
            <a:stCxn id="185" idx="3"/>
          </p:cNvCxnSpPr>
          <p:nvPr/>
        </p:nvCxnSpPr>
        <p:spPr>
          <a:xfrm>
            <a:off x="2600526" y="1752600"/>
            <a:ext cx="1057199" cy="961500"/>
          </a:xfrm>
          <a:prstGeom prst="straightConnector1">
            <a:avLst/>
          </a:prstGeom>
          <a:noFill/>
          <a:ln cap="flat" cmpd="sng" w="25400">
            <a:solidFill>
              <a:srgbClr val="7F7F7F"/>
            </a:solidFill>
            <a:prstDash val="solid"/>
            <a:round/>
            <a:headEnd len="med" w="med" type="none"/>
            <a:tailEnd len="lg" w="lg" type="stealth"/>
          </a:ln>
        </p:spPr>
      </p:cxnSp>
      <p:pic>
        <p:nvPicPr>
          <p:cNvPr id="194" name="Shape 194"/>
          <p:cNvPicPr preferRelativeResize="0"/>
          <p:nvPr/>
        </p:nvPicPr>
        <p:blipFill rotWithShape="1">
          <a:blip r:embed="rId4">
            <a:alphaModFix/>
          </a:blip>
          <a:srcRect b="0" l="0" r="0" t="0"/>
          <a:stretch/>
        </p:blipFill>
        <p:spPr>
          <a:xfrm flipH="1">
            <a:off x="609600" y="2498855"/>
            <a:ext cx="981275" cy="1063647"/>
          </a:xfrm>
          <a:prstGeom prst="rect">
            <a:avLst/>
          </a:prstGeom>
          <a:noFill/>
          <a:ln>
            <a:noFill/>
          </a:ln>
        </p:spPr>
      </p:pic>
      <p:pic>
        <p:nvPicPr>
          <p:cNvPr descr="http://openclipart.org/image/300px/svg_to_png/169445/1334074872.png" id="195" name="Shape 195"/>
          <p:cNvPicPr preferRelativeResize="0"/>
          <p:nvPr/>
        </p:nvPicPr>
        <p:blipFill rotWithShape="1">
          <a:blip r:embed="rId5">
            <a:alphaModFix/>
          </a:blip>
          <a:srcRect b="0" l="0" r="0" t="0"/>
          <a:stretch/>
        </p:blipFill>
        <p:spPr>
          <a:xfrm>
            <a:off x="4887228" y="1333632"/>
            <a:ext cx="1110179" cy="784527"/>
          </a:xfrm>
          <a:prstGeom prst="rect">
            <a:avLst/>
          </a:prstGeom>
          <a:noFill/>
          <a:ln>
            <a:noFill/>
          </a:ln>
        </p:spPr>
      </p:pic>
      <p:sp>
        <p:nvSpPr>
          <p:cNvPr id="196" name="Shape 196"/>
          <p:cNvSpPr/>
          <p:nvPr/>
        </p:nvSpPr>
        <p:spPr>
          <a:xfrm>
            <a:off x="3505200" y="2495550"/>
            <a:ext cx="609599" cy="740733"/>
          </a:xfrm>
          <a:prstGeom prst="rect">
            <a:avLst/>
          </a:prstGeom>
          <a:noFill/>
          <a:ln cap="flat" cmpd="sng" w="25400">
            <a:solidFill>
              <a:srgbClr val="A3A3A3"/>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cxnSp>
        <p:nvCxnSpPr>
          <p:cNvPr id="197" name="Shape 197"/>
          <p:cNvCxnSpPr/>
          <p:nvPr/>
        </p:nvCxnSpPr>
        <p:spPr>
          <a:xfrm>
            <a:off x="4004244" y="3099814"/>
            <a:ext cx="1057074" cy="0"/>
          </a:xfrm>
          <a:prstGeom prst="straightConnector1">
            <a:avLst/>
          </a:prstGeom>
          <a:noFill/>
          <a:ln cap="flat" cmpd="sng" w="25400">
            <a:solidFill>
              <a:srgbClr val="7F7F7F"/>
            </a:solidFill>
            <a:prstDash val="solid"/>
            <a:round/>
            <a:headEnd len="med" w="med" type="none"/>
            <a:tailEnd len="lg" w="lg"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5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500"/>
                                        <p:tgtEl>
                                          <p:spTgt spid="1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Linking addresses</a:t>
            </a:r>
          </a:p>
        </p:txBody>
      </p:sp>
      <p:sp>
        <p:nvSpPr>
          <p:cNvPr id="203" name="Shape 203"/>
          <p:cNvSpPr txBox="1"/>
          <p:nvPr>
            <p:ph idx="1" type="body"/>
          </p:nvPr>
        </p:nvSpPr>
        <p:spPr>
          <a:xfrm>
            <a:off x="457200" y="1200150"/>
            <a:ext cx="3657600"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0" i="0" lang="en" sz="2800" u="sng" cap="none" strike="noStrike">
                <a:solidFill>
                  <a:schemeClr val="dk1"/>
                </a:solidFill>
                <a:latin typeface="Trebuchet MS"/>
                <a:ea typeface="Trebuchet MS"/>
                <a:cs typeface="Trebuchet MS"/>
                <a:sym typeface="Trebuchet MS"/>
              </a:rPr>
              <a:t>Shared spending</a:t>
            </a:r>
            <a:r>
              <a:rPr b="0" i="0" lang="en" sz="2800" u="none" cap="none" strike="noStrike">
                <a:solidFill>
                  <a:schemeClr val="dk1"/>
                </a:solidFill>
                <a:latin typeface="Trebuchet MS"/>
                <a:ea typeface="Trebuchet MS"/>
                <a:cs typeface="Trebuchet MS"/>
                <a:sym typeface="Trebuchet MS"/>
              </a:rPr>
              <a:t> is evidence of joint control</a:t>
            </a:r>
          </a:p>
          <a:p>
            <a:pPr indent="0" lvl="0" marL="0" marR="0" rtl="0" algn="l">
              <a:lnSpc>
                <a:spcPct val="100000"/>
              </a:lnSpc>
              <a:spcBef>
                <a:spcPts val="0"/>
              </a:spcBef>
              <a:spcAft>
                <a:spcPts val="0"/>
              </a:spcAft>
              <a:buClr>
                <a:schemeClr val="dk1"/>
              </a:buClr>
              <a:buSzPct val="25000"/>
              <a:buFont typeface="Trebuchet MS"/>
              <a:buNone/>
            </a:pPr>
            <a:r>
              <a:t/>
            </a:r>
            <a:endParaRPr b="0" i="0" sz="2800" u="none" cap="none" strike="noStrike">
              <a:solidFill>
                <a:schemeClr val="dk1"/>
              </a:solidFill>
              <a:latin typeface="Trebuchet MS"/>
              <a:ea typeface="Trebuchet MS"/>
              <a:cs typeface="Trebuchet MS"/>
              <a:sym typeface="Trebuchet MS"/>
            </a:endParaRPr>
          </a:p>
        </p:txBody>
      </p:sp>
      <p:sp>
        <p:nvSpPr>
          <p:cNvPr id="204" name="Shape 204"/>
          <p:cNvSpPr/>
          <p:nvPr/>
        </p:nvSpPr>
        <p:spPr>
          <a:xfrm>
            <a:off x="457200" y="3039130"/>
            <a:ext cx="6324600" cy="5232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Trebuchet MS"/>
              <a:buNone/>
            </a:pPr>
            <a:r>
              <a:rPr b="0" i="0" lang="en" sz="2800" u="none" cap="none" strike="noStrike">
                <a:solidFill>
                  <a:srgbClr val="000000"/>
                </a:solidFill>
                <a:latin typeface="Trebuchet MS"/>
                <a:ea typeface="Trebuchet MS"/>
                <a:cs typeface="Trebuchet MS"/>
                <a:sym typeface="Trebuchet MS"/>
              </a:rPr>
              <a:t>Addresses can be linked </a:t>
            </a:r>
            <a:r>
              <a:rPr b="0" i="0" lang="en" sz="2800" u="sng" cap="none" strike="noStrike">
                <a:solidFill>
                  <a:srgbClr val="000000"/>
                </a:solidFill>
                <a:latin typeface="Trebuchet MS"/>
                <a:ea typeface="Trebuchet MS"/>
                <a:cs typeface="Trebuchet MS"/>
                <a:sym typeface="Trebuchet MS"/>
              </a:rPr>
              <a:t>transitively</a:t>
            </a:r>
          </a:p>
        </p:txBody>
      </p:sp>
      <p:pic>
        <p:nvPicPr>
          <p:cNvPr id="205" name="Shape 205"/>
          <p:cNvPicPr preferRelativeResize="0"/>
          <p:nvPr/>
        </p:nvPicPr>
        <p:blipFill rotWithShape="1">
          <a:blip r:embed="rId3">
            <a:alphaModFix/>
          </a:blip>
          <a:srcRect b="0" l="0" r="0" t="0"/>
          <a:stretch/>
        </p:blipFill>
        <p:spPr>
          <a:xfrm>
            <a:off x="3581400" y="1251037"/>
            <a:ext cx="4495800" cy="154931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Clustering of addresses</a:t>
            </a:r>
          </a:p>
        </p:txBody>
      </p:sp>
      <p:sp>
        <p:nvSpPr>
          <p:cNvPr id="211" name="Shape 211"/>
          <p:cNvSpPr txBox="1"/>
          <p:nvPr>
            <p:ph idx="1" type="body"/>
          </p:nvPr>
        </p:nvSpPr>
        <p:spPr>
          <a:xfrm>
            <a:off x="4845405" y="1200150"/>
            <a:ext cx="3841395"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0" i="1" lang="en" sz="2400" u="none" cap="none" strike="noStrike">
                <a:solidFill>
                  <a:schemeClr val="dk1"/>
                </a:solidFill>
                <a:latin typeface="Trebuchet MS"/>
                <a:ea typeface="Trebuchet MS"/>
                <a:cs typeface="Trebuchet MS"/>
                <a:sym typeface="Trebuchet MS"/>
              </a:rPr>
              <a:t>An Analysis of Anonymity in the Bitcoin System</a:t>
            </a:r>
          </a:p>
          <a:p>
            <a:pPr indent="0" lvl="0" marL="0" marR="0" rtl="0" algn="l">
              <a:lnSpc>
                <a:spcPct val="100000"/>
              </a:lnSpc>
              <a:spcBef>
                <a:spcPts val="0"/>
              </a:spcBef>
              <a:spcAft>
                <a:spcPts val="0"/>
              </a:spcAft>
              <a:buClr>
                <a:schemeClr val="dk1"/>
              </a:buClr>
              <a:buSzPct val="25000"/>
              <a:buFont typeface="Trebuchet MS"/>
              <a:buNone/>
            </a:pPr>
            <a:r>
              <a:t/>
            </a:r>
            <a:endParaRPr b="0" i="0" sz="24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chemeClr val="dk1"/>
                </a:solidFill>
                <a:latin typeface="Trebuchet MS"/>
                <a:ea typeface="Trebuchet MS"/>
                <a:cs typeface="Trebuchet MS"/>
                <a:sym typeface="Trebuchet MS"/>
              </a:rPr>
              <a:t>F. Reid and M. Harrigan</a:t>
            </a:r>
          </a:p>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chemeClr val="dk1"/>
                </a:solidFill>
                <a:latin typeface="Trebuchet MS"/>
                <a:ea typeface="Trebuchet MS"/>
                <a:cs typeface="Trebuchet MS"/>
                <a:sym typeface="Trebuchet MS"/>
              </a:rPr>
              <a:t>PASSAT 2011</a:t>
            </a:r>
          </a:p>
          <a:p>
            <a:pPr indent="0" lvl="0" marL="0" marR="0" rtl="0" algn="l">
              <a:lnSpc>
                <a:spcPct val="100000"/>
              </a:lnSpc>
              <a:spcBef>
                <a:spcPts val="0"/>
              </a:spcBef>
              <a:spcAft>
                <a:spcPts val="0"/>
              </a:spcAft>
              <a:buClr>
                <a:schemeClr val="dk1"/>
              </a:buClr>
              <a:buSzPct val="25000"/>
              <a:buFont typeface="Trebuchet MS"/>
              <a:buNone/>
            </a:pPr>
            <a:r>
              <a:t/>
            </a:r>
            <a:endParaRPr b="0" i="0" sz="2400" u="none" cap="none" strike="noStrike">
              <a:solidFill>
                <a:schemeClr val="dk1"/>
              </a:solidFill>
              <a:latin typeface="Trebuchet MS"/>
              <a:ea typeface="Trebuchet MS"/>
              <a:cs typeface="Trebuchet MS"/>
              <a:sym typeface="Trebuchet MS"/>
            </a:endParaRPr>
          </a:p>
        </p:txBody>
      </p:sp>
      <p:pic>
        <p:nvPicPr>
          <p:cNvPr descr="C:\Users\me\Dropbox\talk\rwc-bitcoin\reid-harrigan.png" id="212" name="Shape 212"/>
          <p:cNvPicPr preferRelativeResize="0"/>
          <p:nvPr/>
        </p:nvPicPr>
        <p:blipFill rotWithShape="1">
          <a:blip r:embed="rId3">
            <a:alphaModFix/>
          </a:blip>
          <a:srcRect b="0" l="0" r="0" t="0"/>
          <a:stretch/>
        </p:blipFill>
        <p:spPr>
          <a:xfrm>
            <a:off x="336194" y="1200150"/>
            <a:ext cx="4388205" cy="3733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Change addresses</a:t>
            </a:r>
          </a:p>
        </p:txBody>
      </p:sp>
      <p:sp>
        <p:nvSpPr>
          <p:cNvPr id="218" name="Shape 218"/>
          <p:cNvSpPr/>
          <p:nvPr/>
        </p:nvSpPr>
        <p:spPr>
          <a:xfrm>
            <a:off x="1838525" y="1371600"/>
            <a:ext cx="762000" cy="762000"/>
          </a:xfrm>
          <a:prstGeom prst="roundRect">
            <a:avLst>
              <a:gd fmla="val 16667" name="adj"/>
            </a:avLst>
          </a:prstGeom>
          <a:gradFill>
            <a:gsLst>
              <a:gs pos="0">
                <a:srgbClr val="E9FFB5"/>
              </a:gs>
              <a:gs pos="35000">
                <a:srgbClr val="EEFFCB"/>
              </a:gs>
              <a:gs pos="100000">
                <a:srgbClr val="F9FFEB"/>
              </a:gs>
            </a:gsLst>
            <a:lin ang="16200000" scaled="0"/>
          </a:gradFill>
          <a:ln cap="flat" cmpd="sng" w="9525">
            <a:solidFill>
              <a:srgbClr val="89AA3D"/>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Trebuchet MS"/>
              <a:buNone/>
            </a:pPr>
            <a:r>
              <a:rPr b="0" i="0" lang="en" sz="3200" u="none" cap="none" strike="noStrike">
                <a:solidFill>
                  <a:schemeClr val="dk1"/>
                </a:solidFill>
                <a:latin typeface="Trebuchet MS"/>
                <a:ea typeface="Trebuchet MS"/>
                <a:cs typeface="Trebuchet MS"/>
                <a:sym typeface="Trebuchet MS"/>
              </a:rPr>
              <a:t>5</a:t>
            </a:r>
          </a:p>
        </p:txBody>
      </p:sp>
      <p:sp>
        <p:nvSpPr>
          <p:cNvPr id="219" name="Shape 219"/>
          <p:cNvSpPr/>
          <p:nvPr/>
        </p:nvSpPr>
        <p:spPr>
          <a:xfrm>
            <a:off x="1838525" y="2714172"/>
            <a:ext cx="762000" cy="762000"/>
          </a:xfrm>
          <a:prstGeom prst="roundRect">
            <a:avLst>
              <a:gd fmla="val 16667" name="adj"/>
            </a:avLst>
          </a:prstGeom>
          <a:gradFill>
            <a:gsLst>
              <a:gs pos="0">
                <a:srgbClr val="E9FFB5"/>
              </a:gs>
              <a:gs pos="35000">
                <a:srgbClr val="EEFFCB"/>
              </a:gs>
              <a:gs pos="100000">
                <a:srgbClr val="F9FFEB"/>
              </a:gs>
            </a:gsLst>
            <a:lin ang="16200000" scaled="0"/>
          </a:gradFill>
          <a:ln cap="flat" cmpd="sng" w="9525">
            <a:solidFill>
              <a:srgbClr val="89AA3D"/>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Trebuchet MS"/>
              <a:buNone/>
            </a:pPr>
            <a:r>
              <a:rPr b="0" i="0" lang="en" sz="3200" u="none" cap="none" strike="noStrike">
                <a:solidFill>
                  <a:schemeClr val="dk1"/>
                </a:solidFill>
                <a:latin typeface="Trebuchet MS"/>
                <a:ea typeface="Trebuchet MS"/>
                <a:cs typeface="Trebuchet MS"/>
                <a:sym typeface="Trebuchet MS"/>
              </a:rPr>
              <a:t>3</a:t>
            </a:r>
          </a:p>
        </p:txBody>
      </p:sp>
      <p:sp>
        <p:nvSpPr>
          <p:cNvPr id="220" name="Shape 220"/>
          <p:cNvSpPr/>
          <p:nvPr/>
        </p:nvSpPr>
        <p:spPr>
          <a:xfrm>
            <a:off x="1838525" y="4038600"/>
            <a:ext cx="762000" cy="762000"/>
          </a:xfrm>
          <a:prstGeom prst="roundRect">
            <a:avLst>
              <a:gd fmla="val 16667" name="adj"/>
            </a:avLst>
          </a:prstGeom>
          <a:gradFill>
            <a:gsLst>
              <a:gs pos="0">
                <a:srgbClr val="E9FFB5"/>
              </a:gs>
              <a:gs pos="35000">
                <a:srgbClr val="EEFFCB"/>
              </a:gs>
              <a:gs pos="100000">
                <a:srgbClr val="F9FFEB"/>
              </a:gs>
            </a:gsLst>
            <a:lin ang="16200000" scaled="0"/>
          </a:gradFill>
          <a:ln cap="flat" cmpd="sng" w="9525">
            <a:solidFill>
              <a:srgbClr val="89AA3D"/>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Trebuchet MS"/>
              <a:buNone/>
            </a:pPr>
            <a:r>
              <a:rPr b="0" i="0" lang="en" sz="3200" u="none" cap="none" strike="noStrike">
                <a:solidFill>
                  <a:schemeClr val="dk1"/>
                </a:solidFill>
                <a:latin typeface="Trebuchet MS"/>
                <a:ea typeface="Trebuchet MS"/>
                <a:cs typeface="Trebuchet MS"/>
                <a:sym typeface="Trebuchet MS"/>
              </a:rPr>
              <a:t>6</a:t>
            </a:r>
          </a:p>
        </p:txBody>
      </p:sp>
      <p:sp>
        <p:nvSpPr>
          <p:cNvPr id="221" name="Shape 221"/>
          <p:cNvSpPr/>
          <p:nvPr/>
        </p:nvSpPr>
        <p:spPr>
          <a:xfrm>
            <a:off x="5061319" y="2714172"/>
            <a:ext cx="762000" cy="762000"/>
          </a:xfrm>
          <a:prstGeom prst="roundRect">
            <a:avLst>
              <a:gd fmla="val 16667" name="adj"/>
            </a:avLst>
          </a:prstGeom>
          <a:gradFill>
            <a:gsLst>
              <a:gs pos="0">
                <a:srgbClr val="FFE8BF"/>
              </a:gs>
              <a:gs pos="35000">
                <a:srgbClr val="FFEFD2"/>
              </a:gs>
              <a:gs pos="100000">
                <a:srgbClr val="FFF8EF"/>
              </a:gs>
            </a:gsLst>
            <a:lin ang="16200000" scaled="0"/>
          </a:gradFill>
          <a:ln cap="flat" cmpd="sng" w="9525">
            <a:solidFill>
              <a:srgbClr val="D79D34"/>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3200" u="none" cap="none" strike="noStrike">
              <a:solidFill>
                <a:schemeClr val="dk1"/>
              </a:solidFill>
              <a:latin typeface="Arial"/>
              <a:ea typeface="Arial"/>
              <a:cs typeface="Arial"/>
              <a:sym typeface="Arial"/>
            </a:endParaRPr>
          </a:p>
        </p:txBody>
      </p:sp>
      <p:sp>
        <p:nvSpPr>
          <p:cNvPr id="222" name="Shape 222"/>
          <p:cNvSpPr txBox="1"/>
          <p:nvPr/>
        </p:nvSpPr>
        <p:spPr>
          <a:xfrm>
            <a:off x="5050466" y="2118159"/>
            <a:ext cx="764952" cy="5847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Trebuchet MS"/>
              <a:buNone/>
            </a:pPr>
            <a:r>
              <a:rPr b="0" i="0" lang="en" sz="3200" u="none" cap="none" strike="noStrike">
                <a:solidFill>
                  <a:srgbClr val="000000"/>
                </a:solidFill>
                <a:latin typeface="Trebuchet MS"/>
                <a:ea typeface="Trebuchet MS"/>
                <a:cs typeface="Trebuchet MS"/>
                <a:sym typeface="Trebuchet MS"/>
              </a:rPr>
              <a:t>8.5</a:t>
            </a:r>
          </a:p>
        </p:txBody>
      </p:sp>
      <p:pic>
        <p:nvPicPr>
          <p:cNvPr id="223" name="Shape 223"/>
          <p:cNvPicPr preferRelativeResize="0"/>
          <p:nvPr/>
        </p:nvPicPr>
        <p:blipFill rotWithShape="1">
          <a:blip r:embed="rId3">
            <a:alphaModFix/>
          </a:blip>
          <a:srcRect b="0" l="0" r="0" t="0"/>
          <a:stretch/>
        </p:blipFill>
        <p:spPr>
          <a:xfrm>
            <a:off x="6109710" y="1602416"/>
            <a:ext cx="2573935" cy="1981199"/>
          </a:xfrm>
          <a:prstGeom prst="rect">
            <a:avLst/>
          </a:prstGeom>
          <a:noFill/>
          <a:ln>
            <a:noFill/>
          </a:ln>
        </p:spPr>
      </p:pic>
      <p:cxnSp>
        <p:nvCxnSpPr>
          <p:cNvPr id="224" name="Shape 224"/>
          <p:cNvCxnSpPr>
            <a:stCxn id="220" idx="3"/>
          </p:cNvCxnSpPr>
          <p:nvPr/>
        </p:nvCxnSpPr>
        <p:spPr>
          <a:xfrm flipH="1" rot="10800000">
            <a:off x="2600526" y="3943500"/>
            <a:ext cx="1133399" cy="476100"/>
          </a:xfrm>
          <a:prstGeom prst="straightConnector1">
            <a:avLst/>
          </a:prstGeom>
          <a:noFill/>
          <a:ln cap="flat" cmpd="sng" w="25400">
            <a:solidFill>
              <a:srgbClr val="7F7F7F"/>
            </a:solidFill>
            <a:prstDash val="solid"/>
            <a:round/>
            <a:headEnd len="med" w="med" type="none"/>
            <a:tailEnd len="lg" w="lg" type="stealth"/>
          </a:ln>
        </p:spPr>
      </p:cxnSp>
      <p:cxnSp>
        <p:nvCxnSpPr>
          <p:cNvPr id="225" name="Shape 225"/>
          <p:cNvCxnSpPr/>
          <p:nvPr/>
        </p:nvCxnSpPr>
        <p:spPr>
          <a:xfrm>
            <a:off x="2620451" y="3095172"/>
            <a:ext cx="1113348" cy="488443"/>
          </a:xfrm>
          <a:prstGeom prst="straightConnector1">
            <a:avLst/>
          </a:prstGeom>
          <a:noFill/>
          <a:ln cap="flat" cmpd="sng" w="25400">
            <a:solidFill>
              <a:srgbClr val="7F7F7F"/>
            </a:solidFill>
            <a:prstDash val="solid"/>
            <a:round/>
            <a:headEnd len="med" w="med" type="none"/>
            <a:tailEnd len="lg" w="lg" type="stealth"/>
          </a:ln>
        </p:spPr>
      </p:cxnSp>
      <p:pic>
        <p:nvPicPr>
          <p:cNvPr id="226" name="Shape 226"/>
          <p:cNvPicPr preferRelativeResize="0"/>
          <p:nvPr/>
        </p:nvPicPr>
        <p:blipFill rotWithShape="1">
          <a:blip r:embed="rId4">
            <a:alphaModFix/>
          </a:blip>
          <a:srcRect b="0" l="0" r="0" t="0"/>
          <a:stretch/>
        </p:blipFill>
        <p:spPr>
          <a:xfrm flipH="1">
            <a:off x="609600" y="2498855"/>
            <a:ext cx="981275" cy="1063647"/>
          </a:xfrm>
          <a:prstGeom prst="rect">
            <a:avLst/>
          </a:prstGeom>
          <a:noFill/>
          <a:ln>
            <a:noFill/>
          </a:ln>
        </p:spPr>
      </p:pic>
      <p:pic>
        <p:nvPicPr>
          <p:cNvPr descr="http://openclipart.org/image/300px/svg_to_png/169445/1334074872.png" id="227" name="Shape 227"/>
          <p:cNvPicPr preferRelativeResize="0"/>
          <p:nvPr/>
        </p:nvPicPr>
        <p:blipFill rotWithShape="1">
          <a:blip r:embed="rId5">
            <a:alphaModFix/>
          </a:blip>
          <a:srcRect b="0" l="0" r="0" t="0"/>
          <a:stretch/>
        </p:blipFill>
        <p:spPr>
          <a:xfrm>
            <a:off x="4887228" y="1333632"/>
            <a:ext cx="1110179" cy="784527"/>
          </a:xfrm>
          <a:prstGeom prst="rect">
            <a:avLst/>
          </a:prstGeom>
          <a:noFill/>
          <a:ln>
            <a:noFill/>
          </a:ln>
        </p:spPr>
      </p:pic>
      <p:sp>
        <p:nvSpPr>
          <p:cNvPr id="228" name="Shape 228"/>
          <p:cNvSpPr/>
          <p:nvPr/>
        </p:nvSpPr>
        <p:spPr>
          <a:xfrm>
            <a:off x="3505200" y="3409950"/>
            <a:ext cx="609599" cy="740733"/>
          </a:xfrm>
          <a:prstGeom prst="rect">
            <a:avLst/>
          </a:prstGeom>
          <a:noFill/>
          <a:ln cap="flat" cmpd="sng" w="25400">
            <a:solidFill>
              <a:srgbClr val="A3A3A3"/>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cxnSp>
        <p:nvCxnSpPr>
          <p:cNvPr id="229" name="Shape 229"/>
          <p:cNvCxnSpPr>
            <a:endCxn id="221" idx="1"/>
          </p:cNvCxnSpPr>
          <p:nvPr/>
        </p:nvCxnSpPr>
        <p:spPr>
          <a:xfrm flipH="1" rot="10800000">
            <a:off x="3957019" y="3095172"/>
            <a:ext cx="1104300" cy="467400"/>
          </a:xfrm>
          <a:prstGeom prst="straightConnector1">
            <a:avLst/>
          </a:prstGeom>
          <a:noFill/>
          <a:ln cap="flat" cmpd="sng" w="25400">
            <a:solidFill>
              <a:srgbClr val="7F7F7F"/>
            </a:solidFill>
            <a:prstDash val="solid"/>
            <a:round/>
            <a:headEnd len="med" w="med" type="none"/>
            <a:tailEnd len="lg" w="lg" type="stealth"/>
          </a:ln>
        </p:spPr>
      </p:cxnSp>
      <p:sp>
        <p:nvSpPr>
          <p:cNvPr id="230" name="Shape 230"/>
          <p:cNvSpPr/>
          <p:nvPr/>
        </p:nvSpPr>
        <p:spPr>
          <a:xfrm>
            <a:off x="5061319" y="4038600"/>
            <a:ext cx="762000" cy="762000"/>
          </a:xfrm>
          <a:prstGeom prst="roundRect">
            <a:avLst>
              <a:gd fmla="val 16667" name="adj"/>
            </a:avLst>
          </a:prstGeom>
          <a:gradFill>
            <a:gsLst>
              <a:gs pos="0">
                <a:srgbClr val="E9FFB5"/>
              </a:gs>
              <a:gs pos="35000">
                <a:srgbClr val="EEFFCB"/>
              </a:gs>
              <a:gs pos="100000">
                <a:srgbClr val="F9FFEB"/>
              </a:gs>
            </a:gsLst>
            <a:lin ang="16200000" scaled="0"/>
          </a:gradFill>
          <a:ln cap="flat" cmpd="sng" w="9525">
            <a:solidFill>
              <a:srgbClr val="89AA3D"/>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Trebuchet MS"/>
              <a:buNone/>
            </a:pPr>
            <a:r>
              <a:rPr b="0" i="0" lang="en" sz="3200" u="none" cap="none" strike="noStrike">
                <a:solidFill>
                  <a:schemeClr val="dk1"/>
                </a:solidFill>
                <a:latin typeface="Trebuchet MS"/>
                <a:ea typeface="Trebuchet MS"/>
                <a:cs typeface="Trebuchet MS"/>
                <a:sym typeface="Trebuchet MS"/>
              </a:rPr>
              <a:t>.5</a:t>
            </a:r>
          </a:p>
        </p:txBody>
      </p:sp>
      <p:cxnSp>
        <p:nvCxnSpPr>
          <p:cNvPr id="231" name="Shape 231"/>
          <p:cNvCxnSpPr>
            <a:endCxn id="230" idx="1"/>
          </p:cNvCxnSpPr>
          <p:nvPr/>
        </p:nvCxnSpPr>
        <p:spPr>
          <a:xfrm>
            <a:off x="3969019" y="3943200"/>
            <a:ext cx="1092300" cy="476400"/>
          </a:xfrm>
          <a:prstGeom prst="straightConnector1">
            <a:avLst/>
          </a:prstGeom>
          <a:noFill/>
          <a:ln cap="flat" cmpd="sng" w="25400">
            <a:solidFill>
              <a:srgbClr val="7F7F7F"/>
            </a:solidFill>
            <a:prstDash val="solid"/>
            <a:round/>
            <a:headEnd len="med" w="med" type="none"/>
            <a:tailEnd len="lg" w="lg" type="stealth"/>
          </a:ln>
        </p:spPr>
      </p:cxnSp>
      <p:sp>
        <p:nvSpPr>
          <p:cNvPr id="232" name="Shape 232"/>
          <p:cNvSpPr txBox="1"/>
          <p:nvPr/>
        </p:nvSpPr>
        <p:spPr>
          <a:xfrm>
            <a:off x="6172200" y="4019550"/>
            <a:ext cx="2254142" cy="83099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Trebuchet MS"/>
              <a:buNone/>
            </a:pPr>
            <a:r>
              <a:rPr b="0" i="0" lang="en" sz="2400" u="none" cap="none" strike="noStrike">
                <a:solidFill>
                  <a:srgbClr val="000000"/>
                </a:solidFill>
                <a:latin typeface="Trebuchet MS"/>
                <a:ea typeface="Trebuchet MS"/>
                <a:cs typeface="Trebuchet MS"/>
                <a:sym typeface="Trebuchet MS"/>
              </a:rPr>
              <a:t>Which address </a:t>
            </a:r>
          </a:p>
          <a:p>
            <a:pPr indent="0" lvl="0" marL="0" marR="0" rtl="0" algn="l">
              <a:lnSpc>
                <a:spcPct val="100000"/>
              </a:lnSpc>
              <a:spcBef>
                <a:spcPts val="0"/>
              </a:spcBef>
              <a:spcAft>
                <a:spcPts val="0"/>
              </a:spcAft>
              <a:buClr>
                <a:srgbClr val="000000"/>
              </a:buClr>
              <a:buSzPct val="25000"/>
              <a:buFont typeface="Trebuchet MS"/>
              <a:buNone/>
            </a:pPr>
            <a:r>
              <a:rPr b="0" i="0" lang="en" sz="2400" u="none" cap="none" strike="noStrike">
                <a:solidFill>
                  <a:srgbClr val="000000"/>
                </a:solidFill>
                <a:latin typeface="Trebuchet MS"/>
                <a:ea typeface="Trebuchet MS"/>
                <a:cs typeface="Trebuchet MS"/>
                <a:sym typeface="Trebuchet MS"/>
              </a:rPr>
              <a:t>is change?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500"/>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5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5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500"/>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5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“Idioms of use”</a:t>
            </a:r>
          </a:p>
        </p:txBody>
      </p:sp>
      <p:sp>
        <p:nvSpPr>
          <p:cNvPr id="238" name="Shape 238"/>
          <p:cNvSpPr txBox="1"/>
          <p:nvPr>
            <p:ph idx="1" type="body"/>
          </p:nvPr>
        </p:nvSpPr>
        <p:spPr>
          <a:xfrm>
            <a:off x="457200" y="1200150"/>
            <a:ext cx="8229600"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Idiosyncratic features  of wallet software</a:t>
            </a:r>
          </a:p>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e.g., each address used only once as change</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pic>
        <p:nvPicPr>
          <p:cNvPr descr="C:\Users\me\Desktop\high-res-vis.jpg" id="243" name="Shape 243"/>
          <p:cNvPicPr preferRelativeResize="0"/>
          <p:nvPr/>
        </p:nvPicPr>
        <p:blipFill rotWithShape="1">
          <a:blip r:embed="rId3">
            <a:alphaModFix/>
          </a:blip>
          <a:srcRect b="0" l="0" r="0" t="0"/>
          <a:stretch/>
        </p:blipFill>
        <p:spPr>
          <a:xfrm>
            <a:off x="0" y="819150"/>
            <a:ext cx="5726714" cy="4183363"/>
          </a:xfrm>
          <a:prstGeom prst="rect">
            <a:avLst/>
          </a:prstGeom>
          <a:noFill/>
          <a:ln>
            <a:noFill/>
          </a:ln>
        </p:spPr>
      </p:pic>
      <p:sp>
        <p:nvSpPr>
          <p:cNvPr id="244" name="Shape 244"/>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Shared spending + idioms of use</a:t>
            </a:r>
          </a:p>
        </p:txBody>
      </p:sp>
      <p:sp>
        <p:nvSpPr>
          <p:cNvPr id="245" name="Shape 245"/>
          <p:cNvSpPr txBox="1"/>
          <p:nvPr>
            <p:ph idx="1" type="body"/>
          </p:nvPr>
        </p:nvSpPr>
        <p:spPr>
          <a:xfrm>
            <a:off x="5334000" y="1200150"/>
            <a:ext cx="3352799"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0" i="1" lang="en" sz="2000" u="none" cap="none" strike="noStrike">
                <a:solidFill>
                  <a:schemeClr val="dk1"/>
                </a:solidFill>
                <a:latin typeface="Trebuchet MS"/>
                <a:ea typeface="Trebuchet MS"/>
                <a:cs typeface="Trebuchet MS"/>
                <a:sym typeface="Trebuchet MS"/>
              </a:rPr>
              <a:t>A Fistful of Bitcoins: Characterizing Payments Among Men with No Names</a:t>
            </a:r>
          </a:p>
          <a:p>
            <a:pPr indent="0" lvl="0" marL="0" marR="0" rtl="0" algn="l">
              <a:lnSpc>
                <a:spcPct val="100000"/>
              </a:lnSpc>
              <a:spcBef>
                <a:spcPts val="0"/>
              </a:spcBef>
              <a:spcAft>
                <a:spcPts val="0"/>
              </a:spcAft>
              <a:buClr>
                <a:schemeClr val="dk1"/>
              </a:buClr>
              <a:buSzPct val="25000"/>
              <a:buFont typeface="Trebuchet MS"/>
              <a:buNone/>
            </a:pPr>
            <a:r>
              <a:t/>
            </a:r>
            <a:endParaRPr b="0" i="0" sz="2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2000" u="none" cap="none" strike="noStrike">
                <a:solidFill>
                  <a:schemeClr val="dk1"/>
                </a:solidFill>
                <a:latin typeface="Trebuchet MS"/>
                <a:ea typeface="Trebuchet MS"/>
                <a:cs typeface="Trebuchet MS"/>
                <a:sym typeface="Trebuchet MS"/>
              </a:rPr>
              <a:t>S. Meiklejohn et al.</a:t>
            </a:r>
          </a:p>
          <a:p>
            <a:pPr indent="0" lvl="0" marL="0" marR="0" rtl="0" algn="l">
              <a:lnSpc>
                <a:spcPct val="100000"/>
              </a:lnSpc>
              <a:spcBef>
                <a:spcPts val="0"/>
              </a:spcBef>
              <a:spcAft>
                <a:spcPts val="0"/>
              </a:spcAft>
              <a:buClr>
                <a:schemeClr val="dk1"/>
              </a:buClr>
              <a:buSzPct val="25000"/>
              <a:buFont typeface="Trebuchet MS"/>
              <a:buNone/>
            </a:pPr>
            <a:r>
              <a:rPr b="0" i="0" lang="en" sz="2000" u="none" cap="none" strike="noStrike">
                <a:solidFill>
                  <a:schemeClr val="dk1"/>
                </a:solidFill>
                <a:latin typeface="Trebuchet MS"/>
                <a:ea typeface="Trebuchet MS"/>
                <a:cs typeface="Trebuchet MS"/>
                <a:sym typeface="Trebuchet MS"/>
              </a:rPr>
              <a:t>IMC 2013</a:t>
            </a:r>
          </a:p>
          <a:p>
            <a:pPr indent="0" lvl="0" marL="0" marR="0" rtl="0" algn="l">
              <a:lnSpc>
                <a:spcPct val="100000"/>
              </a:lnSpc>
              <a:spcBef>
                <a:spcPts val="0"/>
              </a:spcBef>
              <a:spcAft>
                <a:spcPts val="0"/>
              </a:spcAft>
              <a:buClr>
                <a:schemeClr val="dk1"/>
              </a:buClr>
              <a:buSzPct val="25000"/>
              <a:buFont typeface="Trebuchet MS"/>
              <a:buNone/>
            </a:pPr>
            <a:r>
              <a:t/>
            </a:r>
            <a:endParaRPr b="0" i="0" sz="20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To tag service providers: transact!</a:t>
            </a:r>
          </a:p>
        </p:txBody>
      </p:sp>
      <p:pic>
        <p:nvPicPr>
          <p:cNvPr id="251" name="Shape 251"/>
          <p:cNvPicPr preferRelativeResize="0"/>
          <p:nvPr/>
        </p:nvPicPr>
        <p:blipFill rotWithShape="1">
          <a:blip r:embed="rId3">
            <a:alphaModFix/>
          </a:blip>
          <a:srcRect b="0" l="0" r="0" t="0"/>
          <a:stretch/>
        </p:blipFill>
        <p:spPr>
          <a:xfrm>
            <a:off x="990600" y="1251170"/>
            <a:ext cx="3886200" cy="3682778"/>
          </a:xfrm>
          <a:prstGeom prst="rect">
            <a:avLst/>
          </a:prstGeom>
          <a:noFill/>
          <a:ln>
            <a:noFill/>
          </a:ln>
        </p:spPr>
      </p:pic>
      <p:sp>
        <p:nvSpPr>
          <p:cNvPr id="252" name="Shape 252"/>
          <p:cNvSpPr txBox="1"/>
          <p:nvPr>
            <p:ph idx="1" type="body"/>
          </p:nvPr>
        </p:nvSpPr>
        <p:spPr>
          <a:xfrm>
            <a:off x="5334000" y="1200150"/>
            <a:ext cx="3352799"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A3A3A3"/>
              </a:buClr>
              <a:buSzPct val="25000"/>
              <a:buFont typeface="Trebuchet MS"/>
              <a:buNone/>
            </a:pPr>
            <a:r>
              <a:rPr b="0" i="1" lang="en" sz="2000" u="none" cap="none" strike="noStrike">
                <a:solidFill>
                  <a:schemeClr val="dk1"/>
                </a:solidFill>
                <a:latin typeface="Trebuchet MS"/>
                <a:ea typeface="Trebuchet MS"/>
                <a:cs typeface="Trebuchet MS"/>
                <a:sym typeface="Trebuchet MS"/>
              </a:rPr>
              <a:t>A Fistful of Bitcoins: Characterizing Payments Among Men with No Names</a:t>
            </a:r>
          </a:p>
          <a:p>
            <a:pPr indent="0" lvl="0" marL="0" marR="0" rtl="0" algn="l">
              <a:lnSpc>
                <a:spcPct val="100000"/>
              </a:lnSpc>
              <a:spcBef>
                <a:spcPts val="0"/>
              </a:spcBef>
              <a:spcAft>
                <a:spcPts val="0"/>
              </a:spcAft>
              <a:buClr>
                <a:srgbClr val="A3A3A3"/>
              </a:buClr>
              <a:buSzPct val="25000"/>
              <a:buFont typeface="Trebuchet MS"/>
              <a:buNone/>
            </a:pPr>
            <a:r>
              <a:t/>
            </a:r>
            <a:endParaRPr b="0" i="0" sz="2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A3A3A3"/>
              </a:buClr>
              <a:buSzPct val="25000"/>
              <a:buFont typeface="Trebuchet MS"/>
              <a:buNone/>
            </a:pPr>
            <a:r>
              <a:rPr b="0" i="0" lang="en" sz="2000" u="none" cap="none" strike="noStrike">
                <a:solidFill>
                  <a:schemeClr val="dk1"/>
                </a:solidFill>
                <a:latin typeface="Trebuchet MS"/>
                <a:ea typeface="Trebuchet MS"/>
                <a:cs typeface="Trebuchet MS"/>
                <a:sym typeface="Trebuchet MS"/>
              </a:rPr>
              <a:t>S. Meiklejohn et al.</a:t>
            </a:r>
          </a:p>
          <a:p>
            <a:pPr indent="0" lvl="0" marL="0" marR="0" rtl="0" algn="l">
              <a:lnSpc>
                <a:spcPct val="100000"/>
              </a:lnSpc>
              <a:spcBef>
                <a:spcPts val="0"/>
              </a:spcBef>
              <a:spcAft>
                <a:spcPts val="0"/>
              </a:spcAft>
              <a:buClr>
                <a:srgbClr val="A3A3A3"/>
              </a:buClr>
              <a:buSzPct val="25000"/>
              <a:buFont typeface="Trebuchet MS"/>
              <a:buNone/>
            </a:pPr>
            <a:r>
              <a:t/>
            </a:r>
            <a:endParaRPr b="0" i="0" sz="2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A3A3A3"/>
              </a:buClr>
              <a:buSzPct val="25000"/>
              <a:buFont typeface="Trebuchet MS"/>
              <a:buNone/>
            </a:pPr>
            <a:r>
              <a:rPr b="0" i="0" lang="en" sz="2000" u="none" cap="none" strike="noStrike">
                <a:solidFill>
                  <a:schemeClr val="dk1"/>
                </a:solidFill>
                <a:latin typeface="Trebuchet MS"/>
                <a:ea typeface="Trebuchet MS"/>
                <a:cs typeface="Trebuchet MS"/>
                <a:sym typeface="Trebuchet MS"/>
              </a:rPr>
              <a:t>344 transactions</a:t>
            </a:r>
          </a:p>
          <a:p>
            <a:pPr indent="-285750" lvl="0" marL="285750" marR="0" rtl="0" algn="l">
              <a:lnSpc>
                <a:spcPct val="100000"/>
              </a:lnSpc>
              <a:spcBef>
                <a:spcPts val="0"/>
              </a:spcBef>
              <a:spcAft>
                <a:spcPts val="0"/>
              </a:spcAft>
              <a:buClr>
                <a:srgbClr val="A3A3A3"/>
              </a:buClr>
              <a:buSzPct val="100000"/>
              <a:buFont typeface="Arial"/>
              <a:buChar char="•"/>
            </a:pPr>
            <a:r>
              <a:rPr b="0" i="0" lang="en" sz="2000" u="none" cap="none" strike="noStrike">
                <a:solidFill>
                  <a:schemeClr val="dk1"/>
                </a:solidFill>
                <a:latin typeface="Trebuchet MS"/>
                <a:ea typeface="Trebuchet MS"/>
                <a:cs typeface="Trebuchet MS"/>
                <a:sym typeface="Trebuchet MS"/>
              </a:rPr>
              <a:t>Mining pools</a:t>
            </a:r>
          </a:p>
          <a:p>
            <a:pPr indent="-285750" lvl="0" marL="285750" marR="0" rtl="0" algn="l">
              <a:lnSpc>
                <a:spcPct val="100000"/>
              </a:lnSpc>
              <a:spcBef>
                <a:spcPts val="0"/>
              </a:spcBef>
              <a:spcAft>
                <a:spcPts val="0"/>
              </a:spcAft>
              <a:buClr>
                <a:srgbClr val="A3A3A3"/>
              </a:buClr>
              <a:buSzPct val="100000"/>
              <a:buFont typeface="Arial"/>
              <a:buChar char="•"/>
            </a:pPr>
            <a:r>
              <a:rPr b="0" i="0" lang="en" sz="2000" u="none" cap="none" strike="noStrike">
                <a:solidFill>
                  <a:schemeClr val="dk1"/>
                </a:solidFill>
                <a:latin typeface="Trebuchet MS"/>
                <a:ea typeface="Trebuchet MS"/>
                <a:cs typeface="Trebuchet MS"/>
                <a:sym typeface="Trebuchet MS"/>
              </a:rPr>
              <a:t>Wallet services</a:t>
            </a:r>
          </a:p>
          <a:p>
            <a:pPr indent="-285750" lvl="0" marL="285750" marR="0" rtl="0" algn="l">
              <a:lnSpc>
                <a:spcPct val="100000"/>
              </a:lnSpc>
              <a:spcBef>
                <a:spcPts val="0"/>
              </a:spcBef>
              <a:spcAft>
                <a:spcPts val="0"/>
              </a:spcAft>
              <a:buClr>
                <a:srgbClr val="A3A3A3"/>
              </a:buClr>
              <a:buSzPct val="100000"/>
              <a:buFont typeface="Arial"/>
              <a:buChar char="•"/>
            </a:pPr>
            <a:r>
              <a:rPr b="0" i="0" lang="en" sz="2000" u="none" cap="none" strike="noStrike">
                <a:solidFill>
                  <a:schemeClr val="dk1"/>
                </a:solidFill>
                <a:latin typeface="Trebuchet MS"/>
                <a:ea typeface="Trebuchet MS"/>
                <a:cs typeface="Trebuchet MS"/>
                <a:sym typeface="Trebuchet MS"/>
              </a:rPr>
              <a:t>Exchanges</a:t>
            </a:r>
          </a:p>
          <a:p>
            <a:pPr indent="-285750" lvl="0" marL="285750" marR="0" rtl="0" algn="l">
              <a:lnSpc>
                <a:spcPct val="100000"/>
              </a:lnSpc>
              <a:spcBef>
                <a:spcPts val="0"/>
              </a:spcBef>
              <a:spcAft>
                <a:spcPts val="0"/>
              </a:spcAft>
              <a:buClr>
                <a:srgbClr val="A3A3A3"/>
              </a:buClr>
              <a:buSzPct val="100000"/>
              <a:buFont typeface="Arial"/>
              <a:buChar char="•"/>
            </a:pPr>
            <a:r>
              <a:rPr b="0" i="0" lang="en" sz="2000" u="none" cap="none" strike="noStrike">
                <a:solidFill>
                  <a:schemeClr val="dk1"/>
                </a:solidFill>
                <a:latin typeface="Trebuchet MS"/>
                <a:ea typeface="Trebuchet MS"/>
                <a:cs typeface="Trebuchet MS"/>
                <a:sym typeface="Trebuchet MS"/>
              </a:rPr>
              <a:t>Vendors</a:t>
            </a:r>
          </a:p>
          <a:p>
            <a:pPr indent="-285750" lvl="0" marL="285750" marR="0" rtl="0" algn="l">
              <a:lnSpc>
                <a:spcPct val="100000"/>
              </a:lnSpc>
              <a:spcBef>
                <a:spcPts val="0"/>
              </a:spcBef>
              <a:spcAft>
                <a:spcPts val="0"/>
              </a:spcAft>
              <a:buClr>
                <a:srgbClr val="A3A3A3"/>
              </a:buClr>
              <a:buSzPct val="100000"/>
              <a:buFont typeface="Arial"/>
              <a:buChar char="•"/>
            </a:pPr>
            <a:r>
              <a:rPr b="0" i="0" lang="en" sz="2000" u="none" cap="none" strike="noStrike">
                <a:solidFill>
                  <a:schemeClr val="dk1"/>
                </a:solidFill>
                <a:latin typeface="Trebuchet MS"/>
                <a:ea typeface="Trebuchet MS"/>
                <a:cs typeface="Trebuchet MS"/>
                <a:sym typeface="Trebuchet MS"/>
              </a:rPr>
              <a:t>Gambling sites</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pic>
        <p:nvPicPr>
          <p:cNvPr descr="C:\Users\me\Dropbox\talk\rwc-bitcoin\meikeljohn.jpg" id="257" name="Shape 257"/>
          <p:cNvPicPr preferRelativeResize="0"/>
          <p:nvPr/>
        </p:nvPicPr>
        <p:blipFill rotWithShape="1">
          <a:blip r:embed="rId3">
            <a:alphaModFix/>
          </a:blip>
          <a:srcRect b="0" l="0" r="0" t="0"/>
          <a:stretch/>
        </p:blipFill>
        <p:spPr>
          <a:xfrm>
            <a:off x="0" y="971550"/>
            <a:ext cx="5638800" cy="4119142"/>
          </a:xfrm>
          <a:prstGeom prst="rect">
            <a:avLst/>
          </a:prstGeom>
          <a:noFill/>
          <a:ln>
            <a:noFill/>
          </a:ln>
        </p:spPr>
      </p:pic>
      <p:sp>
        <p:nvSpPr>
          <p:cNvPr id="258" name="Shape 258"/>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Shared spending + idioms of use</a:t>
            </a:r>
          </a:p>
        </p:txBody>
      </p:sp>
      <p:sp>
        <p:nvSpPr>
          <p:cNvPr id="259" name="Shape 259"/>
          <p:cNvSpPr txBox="1"/>
          <p:nvPr>
            <p:ph idx="1" type="body"/>
          </p:nvPr>
        </p:nvSpPr>
        <p:spPr>
          <a:xfrm>
            <a:off x="5334000" y="1200150"/>
            <a:ext cx="3352799"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0" i="1" lang="en" sz="2000" u="none" cap="none" strike="noStrike">
                <a:solidFill>
                  <a:schemeClr val="dk1"/>
                </a:solidFill>
                <a:latin typeface="Trebuchet MS"/>
                <a:ea typeface="Trebuchet MS"/>
                <a:cs typeface="Trebuchet MS"/>
                <a:sym typeface="Trebuchet MS"/>
              </a:rPr>
              <a:t>A Fistful of Bitcoins: Characterizing Payments Among Men with No Names</a:t>
            </a:r>
          </a:p>
          <a:p>
            <a:pPr indent="0" lvl="0" marL="0" marR="0" rtl="0" algn="l">
              <a:lnSpc>
                <a:spcPct val="100000"/>
              </a:lnSpc>
              <a:spcBef>
                <a:spcPts val="0"/>
              </a:spcBef>
              <a:spcAft>
                <a:spcPts val="0"/>
              </a:spcAft>
              <a:buClr>
                <a:schemeClr val="dk1"/>
              </a:buClr>
              <a:buSzPct val="25000"/>
              <a:buFont typeface="Trebuchet MS"/>
              <a:buNone/>
            </a:pPr>
            <a:r>
              <a:t/>
            </a:r>
            <a:endParaRPr b="0" i="0" sz="2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2000" u="none" cap="none" strike="noStrike">
                <a:solidFill>
                  <a:schemeClr val="dk1"/>
                </a:solidFill>
                <a:latin typeface="Trebuchet MS"/>
                <a:ea typeface="Trebuchet MS"/>
                <a:cs typeface="Trebuchet MS"/>
                <a:sym typeface="Trebuchet MS"/>
              </a:rPr>
              <a:t>S. Meiklejohn et al.</a:t>
            </a:r>
          </a:p>
          <a:p>
            <a:pPr indent="0" lvl="0" marL="0" marR="0" rtl="0" algn="l">
              <a:lnSpc>
                <a:spcPct val="100000"/>
              </a:lnSpc>
              <a:spcBef>
                <a:spcPts val="0"/>
              </a:spcBef>
              <a:spcAft>
                <a:spcPts val="0"/>
              </a:spcAft>
              <a:buClr>
                <a:schemeClr val="dk1"/>
              </a:buClr>
              <a:buSzPct val="25000"/>
              <a:buFont typeface="Trebuchet MS"/>
              <a:buNone/>
            </a:pPr>
            <a:r>
              <a:t/>
            </a:r>
            <a:endParaRPr b="0" i="0" sz="20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Shape 44"/>
          <p:cNvSpPr txBox="1"/>
          <p:nvPr>
            <p:ph type="title"/>
          </p:nvPr>
        </p:nvSpPr>
        <p:spPr>
          <a:xfrm>
            <a:off x="457200" y="205978"/>
            <a:ext cx="8229600" cy="8574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Some say Bitcoin provides anonymity</a:t>
            </a:r>
          </a:p>
        </p:txBody>
      </p:sp>
      <p:sp>
        <p:nvSpPr>
          <p:cNvPr id="45" name="Shape 45"/>
          <p:cNvSpPr txBox="1"/>
          <p:nvPr>
            <p:ph idx="1" type="body"/>
          </p:nvPr>
        </p:nvSpPr>
        <p:spPr>
          <a:xfrm>
            <a:off x="457200" y="1200150"/>
            <a:ext cx="8229600" cy="3725698"/>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 Bitcoin is a secure and anonymous digital </a:t>
            </a: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   currency ”</a:t>
            </a:r>
          </a:p>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	— WikiLeaks donations page</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From services to users</a:t>
            </a:r>
          </a:p>
        </p:txBody>
      </p:sp>
      <p:sp>
        <p:nvSpPr>
          <p:cNvPr id="265" name="Shape 265"/>
          <p:cNvSpPr txBox="1"/>
          <p:nvPr>
            <p:ph idx="1" type="body"/>
          </p:nvPr>
        </p:nvSpPr>
        <p:spPr>
          <a:xfrm>
            <a:off x="457200" y="1200150"/>
            <a:ext cx="8229600"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1. High centralization in service providers</a:t>
            </a:r>
          </a:p>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    Most flows pass through one of these — in a </a:t>
            </a: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    traceable way</a:t>
            </a:r>
          </a:p>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2. Address — identity links in forums </a:t>
            </a:r>
            <a:br>
              <a:rPr b="0" i="0" lang="en" sz="3000" u="none" cap="none" strike="noStrike">
                <a:solidFill>
                  <a:schemeClr val="dk1"/>
                </a:solidFill>
                <a:latin typeface="Trebuchet MS"/>
                <a:ea typeface="Trebuchet MS"/>
                <a:cs typeface="Trebuchet MS"/>
                <a:sym typeface="Trebuchet MS"/>
              </a:rPr>
            </a:b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Network-layer de-anonymization</a:t>
            </a:r>
          </a:p>
        </p:txBody>
      </p:sp>
      <p:sp>
        <p:nvSpPr>
          <p:cNvPr id="271" name="Shape 271"/>
          <p:cNvSpPr txBox="1"/>
          <p:nvPr>
            <p:ph idx="1" type="body"/>
          </p:nvPr>
        </p:nvSpPr>
        <p:spPr>
          <a:xfrm>
            <a:off x="5334000" y="1200150"/>
            <a:ext cx="3505200"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chemeClr val="dk1"/>
                </a:solidFill>
                <a:latin typeface="Trebuchet MS"/>
                <a:ea typeface="Trebuchet MS"/>
                <a:cs typeface="Trebuchet MS"/>
                <a:sym typeface="Trebuchet MS"/>
              </a:rPr>
              <a:t>“The first node to   </a:t>
            </a:r>
          </a:p>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chemeClr val="dk1"/>
                </a:solidFill>
                <a:latin typeface="Trebuchet MS"/>
                <a:ea typeface="Trebuchet MS"/>
                <a:cs typeface="Trebuchet MS"/>
                <a:sym typeface="Trebuchet MS"/>
              </a:rPr>
              <a:t>  inform you of a </a:t>
            </a:r>
          </a:p>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chemeClr val="dk1"/>
                </a:solidFill>
                <a:latin typeface="Trebuchet MS"/>
                <a:ea typeface="Trebuchet MS"/>
                <a:cs typeface="Trebuchet MS"/>
                <a:sym typeface="Trebuchet MS"/>
              </a:rPr>
              <a:t>  transaction is probably </a:t>
            </a:r>
          </a:p>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chemeClr val="dk1"/>
                </a:solidFill>
                <a:latin typeface="Trebuchet MS"/>
                <a:ea typeface="Trebuchet MS"/>
                <a:cs typeface="Trebuchet MS"/>
                <a:sym typeface="Trebuchet MS"/>
              </a:rPr>
              <a:t>  the source of it”</a:t>
            </a:r>
          </a:p>
          <a:p>
            <a:pPr indent="0" lvl="0" marL="0" marR="0" rtl="0" algn="l">
              <a:lnSpc>
                <a:spcPct val="100000"/>
              </a:lnSpc>
              <a:spcBef>
                <a:spcPts val="0"/>
              </a:spcBef>
              <a:spcAft>
                <a:spcPts val="0"/>
              </a:spcAft>
              <a:buClr>
                <a:schemeClr val="dk1"/>
              </a:buClr>
              <a:buSzPct val="25000"/>
              <a:buFont typeface="Trebuchet MS"/>
              <a:buNone/>
            </a:pPr>
            <a:r>
              <a:t/>
            </a:r>
            <a:endParaRPr b="0" i="0" sz="24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chemeClr val="dk1"/>
                </a:solidFill>
                <a:latin typeface="Trebuchet MS"/>
                <a:ea typeface="Trebuchet MS"/>
                <a:cs typeface="Trebuchet MS"/>
                <a:sym typeface="Trebuchet MS"/>
              </a:rPr>
              <a:t>  Dan Kaminsky</a:t>
            </a:r>
          </a:p>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chemeClr val="dk1"/>
                </a:solidFill>
                <a:latin typeface="Trebuchet MS"/>
                <a:ea typeface="Trebuchet MS"/>
                <a:cs typeface="Trebuchet MS"/>
                <a:sym typeface="Trebuchet MS"/>
              </a:rPr>
              <a:t>  Black Hat 2011 talk</a:t>
            </a:r>
          </a:p>
          <a:p>
            <a:pPr indent="0" lvl="0" marL="0" marR="0" rtl="0" algn="l">
              <a:lnSpc>
                <a:spcPct val="100000"/>
              </a:lnSpc>
              <a:spcBef>
                <a:spcPts val="0"/>
              </a:spcBef>
              <a:spcAft>
                <a:spcPts val="0"/>
              </a:spcAft>
              <a:buClr>
                <a:schemeClr val="dk1"/>
              </a:buClr>
              <a:buSzPct val="25000"/>
              <a:buFont typeface="Trebuchet MS"/>
              <a:buNone/>
            </a:pPr>
            <a:r>
              <a:t/>
            </a:r>
            <a:endParaRPr b="0" i="0" sz="2400" u="none" cap="none" strike="noStrike">
              <a:solidFill>
                <a:schemeClr val="dk1"/>
              </a:solidFill>
              <a:latin typeface="Trebuchet MS"/>
              <a:ea typeface="Trebuchet MS"/>
              <a:cs typeface="Trebuchet MS"/>
              <a:sym typeface="Trebuchet MS"/>
            </a:endParaRPr>
          </a:p>
        </p:txBody>
      </p:sp>
      <p:pic>
        <p:nvPicPr>
          <p:cNvPr descr="http://images.gizmag.com/hero/p2p.jpg" id="272" name="Shape 272"/>
          <p:cNvPicPr preferRelativeResize="0"/>
          <p:nvPr/>
        </p:nvPicPr>
        <p:blipFill rotWithShape="1">
          <a:blip r:embed="rId3">
            <a:alphaModFix/>
          </a:blip>
          <a:srcRect b="0" l="0" r="0" t="0"/>
          <a:stretch/>
        </p:blipFill>
        <p:spPr>
          <a:xfrm>
            <a:off x="381000" y="1143000"/>
            <a:ext cx="5048249" cy="2838450"/>
          </a:xfrm>
          <a:prstGeom prst="rect">
            <a:avLst/>
          </a:prstGeom>
          <a:noFill/>
          <a:ln>
            <a:noFill/>
          </a:ln>
        </p:spPr>
      </p:pic>
      <p:pic>
        <p:nvPicPr>
          <p:cNvPr id="273" name="Shape 273"/>
          <p:cNvPicPr preferRelativeResize="0"/>
          <p:nvPr/>
        </p:nvPicPr>
        <p:blipFill rotWithShape="1">
          <a:blip r:embed="rId4">
            <a:alphaModFix/>
          </a:blip>
          <a:srcRect b="0" l="0" r="0" t="0"/>
          <a:stretch/>
        </p:blipFill>
        <p:spPr>
          <a:xfrm>
            <a:off x="2529219" y="4552950"/>
            <a:ext cx="666749" cy="590550"/>
          </a:xfrm>
          <a:prstGeom prst="rect">
            <a:avLst/>
          </a:prstGeom>
          <a:noFill/>
          <a:ln>
            <a:noFill/>
          </a:ln>
        </p:spPr>
      </p:pic>
      <p:cxnSp>
        <p:nvCxnSpPr>
          <p:cNvPr id="274" name="Shape 274"/>
          <p:cNvCxnSpPr/>
          <p:nvPr/>
        </p:nvCxnSpPr>
        <p:spPr>
          <a:xfrm rot="10800000">
            <a:off x="838200" y="3733801"/>
            <a:ext cx="1774197" cy="1114423"/>
          </a:xfrm>
          <a:prstGeom prst="straightConnector1">
            <a:avLst/>
          </a:prstGeom>
          <a:noFill/>
          <a:ln cap="flat" cmpd="sng" w="25400">
            <a:solidFill>
              <a:schemeClr val="accent2"/>
            </a:solidFill>
            <a:prstDash val="solid"/>
            <a:round/>
            <a:headEnd len="med" w="med" type="none"/>
            <a:tailEnd len="med" w="med" type="none"/>
          </a:ln>
        </p:spPr>
      </p:cxnSp>
      <p:cxnSp>
        <p:nvCxnSpPr>
          <p:cNvPr id="275" name="Shape 275"/>
          <p:cNvCxnSpPr/>
          <p:nvPr/>
        </p:nvCxnSpPr>
        <p:spPr>
          <a:xfrm rot="10800000">
            <a:off x="1481137" y="3019428"/>
            <a:ext cx="1164596" cy="1685921"/>
          </a:xfrm>
          <a:prstGeom prst="straightConnector1">
            <a:avLst/>
          </a:prstGeom>
          <a:noFill/>
          <a:ln cap="flat" cmpd="sng" w="25400">
            <a:solidFill>
              <a:schemeClr val="accent2"/>
            </a:solidFill>
            <a:prstDash val="solid"/>
            <a:round/>
            <a:headEnd len="med" w="med" type="none"/>
            <a:tailEnd len="med" w="med" type="none"/>
          </a:ln>
        </p:spPr>
      </p:cxnSp>
      <p:cxnSp>
        <p:nvCxnSpPr>
          <p:cNvPr id="276" name="Shape 276"/>
          <p:cNvCxnSpPr/>
          <p:nvPr/>
        </p:nvCxnSpPr>
        <p:spPr>
          <a:xfrm rot="10800000">
            <a:off x="2362199" y="3951767"/>
            <a:ext cx="446567" cy="666749"/>
          </a:xfrm>
          <a:prstGeom prst="straightConnector1">
            <a:avLst/>
          </a:prstGeom>
          <a:noFill/>
          <a:ln cap="flat" cmpd="sng" w="25400">
            <a:solidFill>
              <a:schemeClr val="accent2"/>
            </a:solidFill>
            <a:prstDash val="solid"/>
            <a:round/>
            <a:headEnd len="med" w="med" type="none"/>
            <a:tailEnd len="med" w="med" type="none"/>
          </a:ln>
        </p:spPr>
      </p:cxnSp>
      <p:cxnSp>
        <p:nvCxnSpPr>
          <p:cNvPr id="277" name="Shape 277"/>
          <p:cNvCxnSpPr/>
          <p:nvPr/>
        </p:nvCxnSpPr>
        <p:spPr>
          <a:xfrm flipH="1" rot="10800000">
            <a:off x="3071977" y="3581401"/>
            <a:ext cx="585621" cy="1076323"/>
          </a:xfrm>
          <a:prstGeom prst="straightConnector1">
            <a:avLst/>
          </a:prstGeom>
          <a:noFill/>
          <a:ln cap="flat" cmpd="sng" w="25400">
            <a:solidFill>
              <a:schemeClr val="accent2"/>
            </a:solidFill>
            <a:prstDash val="solid"/>
            <a:round/>
            <a:headEnd len="med" w="med" type="none"/>
            <a:tailEnd len="med" w="med" type="none"/>
          </a:ln>
        </p:spPr>
      </p:cxnSp>
      <p:cxnSp>
        <p:nvCxnSpPr>
          <p:cNvPr id="278" name="Shape 278"/>
          <p:cNvCxnSpPr/>
          <p:nvPr/>
        </p:nvCxnSpPr>
        <p:spPr>
          <a:xfrm flipH="1" rot="10800000">
            <a:off x="3071977" y="3814762"/>
            <a:ext cx="1881021" cy="1033462"/>
          </a:xfrm>
          <a:prstGeom prst="straightConnector1">
            <a:avLst/>
          </a:prstGeom>
          <a:noFill/>
          <a:ln cap="flat" cmpd="sng" w="25400">
            <a:solidFill>
              <a:schemeClr val="accent2"/>
            </a:solidFill>
            <a:prstDash val="solid"/>
            <a:round/>
            <a:headEnd len="med" w="med" type="none"/>
            <a:tailEnd len="med" w="med" type="none"/>
          </a:ln>
        </p:spPr>
      </p:cxnSp>
      <p:cxnSp>
        <p:nvCxnSpPr>
          <p:cNvPr id="279" name="Shape 279"/>
          <p:cNvCxnSpPr/>
          <p:nvPr/>
        </p:nvCxnSpPr>
        <p:spPr>
          <a:xfrm flipH="1" rot="10800000">
            <a:off x="2905125" y="2266950"/>
            <a:ext cx="376236" cy="2351567"/>
          </a:xfrm>
          <a:prstGeom prst="straightConnector1">
            <a:avLst/>
          </a:prstGeom>
          <a:noFill/>
          <a:ln cap="flat" cmpd="sng" w="25400">
            <a:solidFill>
              <a:schemeClr val="accent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500"/>
                                        <p:tgtEl>
                                          <p:spTgt spid="273"/>
                                        </p:tgtEl>
                                      </p:cBhvr>
                                    </p:animEffect>
                                  </p:childTnLst>
                                </p:cTn>
                              </p:par>
                              <p:par>
                                <p:cTn fill="hold" nodeType="with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500"/>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500"/>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500"/>
                                        <p:tgtEl>
                                          <p:spTgt spid="276"/>
                                        </p:tgtEl>
                                      </p:cBhvr>
                                    </p:animEffect>
                                  </p:childTnLst>
                                </p:cTn>
                              </p:par>
                              <p:par>
                                <p:cTn fill="hold" nodeType="with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500"/>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500"/>
                                        <p:tgtEl>
                                          <p:spTgt spid="278"/>
                                        </p:tgtEl>
                                      </p:cBhvr>
                                    </p:animEffect>
                                  </p:childTnLst>
                                </p:cTn>
                              </p:par>
                              <p:par>
                                <p:cTn fill="hold" nodeType="with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Solution: use Tor</a:t>
            </a:r>
          </a:p>
        </p:txBody>
      </p:sp>
      <p:sp>
        <p:nvSpPr>
          <p:cNvPr id="285" name="Shape 285"/>
          <p:cNvSpPr txBox="1"/>
          <p:nvPr>
            <p:ph idx="1" type="body"/>
          </p:nvPr>
        </p:nvSpPr>
        <p:spPr>
          <a:xfrm>
            <a:off x="457200" y="1200150"/>
            <a:ext cx="8229600"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Caveat: Tor is intended for low-latency activities such as web browsing</a:t>
            </a:r>
          </a:p>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sng" cap="none" strike="noStrike">
                <a:solidFill>
                  <a:schemeClr val="dk1"/>
                </a:solidFill>
                <a:latin typeface="Trebuchet MS"/>
                <a:ea typeface="Trebuchet MS"/>
                <a:cs typeface="Trebuchet MS"/>
                <a:sym typeface="Trebuchet MS"/>
              </a:rPr>
              <a:t>Mix nets</a:t>
            </a:r>
            <a:r>
              <a:rPr b="0" i="0" lang="en" sz="3000" u="none" cap="none" strike="noStrike">
                <a:solidFill>
                  <a:schemeClr val="dk1"/>
                </a:solidFill>
                <a:latin typeface="Trebuchet MS"/>
                <a:ea typeface="Trebuchet MS"/>
                <a:cs typeface="Trebuchet MS"/>
                <a:sym typeface="Trebuchet MS"/>
              </a:rPr>
              <a:t> might provide better anonymity</a:t>
            </a:r>
          </a:p>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sng" cap="none" strike="noStrike">
                <a:solidFill>
                  <a:schemeClr val="dk1"/>
                </a:solidFill>
                <a:latin typeface="Trebuchet MS"/>
                <a:ea typeface="Trebuchet MS"/>
                <a:cs typeface="Trebuchet MS"/>
                <a:sym typeface="Trebuchet MS"/>
              </a:rPr>
              <a:t>BUT</a:t>
            </a:r>
            <a:r>
              <a:rPr b="0" i="0" lang="en" sz="3000" u="none" cap="none" strike="noStrike">
                <a:solidFill>
                  <a:schemeClr val="dk1"/>
                </a:solidFill>
                <a:latin typeface="Trebuchet MS"/>
                <a:ea typeface="Trebuchet MS"/>
                <a:cs typeface="Trebuchet MS"/>
                <a:sym typeface="Trebuchet MS"/>
              </a:rPr>
              <a:t> Tor is what’s deployed and works</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idx="1" type="subTitle"/>
          </p:nvPr>
        </p:nvSpPr>
        <p:spPr>
          <a:xfrm>
            <a:off x="685800" y="1690477"/>
            <a:ext cx="7772400" cy="784798"/>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2"/>
              </a:buClr>
              <a:buSzPct val="25000"/>
              <a:buFont typeface="Trebuchet MS"/>
              <a:buNone/>
            </a:pPr>
            <a:r>
              <a:rPr b="0" i="0" lang="en" sz="3000" u="none" cap="none" strike="noStrike">
                <a:solidFill>
                  <a:schemeClr val="dk2"/>
                </a:solidFill>
                <a:latin typeface="Trebuchet MS"/>
                <a:ea typeface="Trebuchet MS"/>
                <a:cs typeface="Trebuchet MS"/>
                <a:sym typeface="Trebuchet MS"/>
              </a:rPr>
              <a:t>Lecture 6.3:</a:t>
            </a:r>
          </a:p>
          <a:p>
            <a:pPr indent="0" lvl="0" marL="0" marR="0" rtl="0" algn="ctr">
              <a:lnSpc>
                <a:spcPct val="100000"/>
              </a:lnSpc>
              <a:spcBef>
                <a:spcPts val="0"/>
              </a:spcBef>
              <a:spcAft>
                <a:spcPts val="0"/>
              </a:spcAft>
              <a:buClr>
                <a:schemeClr val="dk2"/>
              </a:buClr>
              <a:buSzPct val="25000"/>
              <a:buFont typeface="Trebuchet MS"/>
              <a:buNone/>
            </a:pPr>
            <a:r>
              <a:t/>
            </a:r>
            <a:endParaRPr b="0" i="0" sz="3000" u="none" cap="none" strike="noStrike">
              <a:solidFill>
                <a:schemeClr val="dk2"/>
              </a:solidFill>
              <a:latin typeface="Trebuchet MS"/>
              <a:ea typeface="Trebuchet MS"/>
              <a:cs typeface="Trebuchet MS"/>
              <a:sym typeface="Trebuchet MS"/>
            </a:endParaRPr>
          </a:p>
          <a:p>
            <a:pPr indent="0" lvl="0" marL="0" marR="0" rtl="0" algn="ctr">
              <a:lnSpc>
                <a:spcPct val="100000"/>
              </a:lnSpc>
              <a:spcBef>
                <a:spcPts val="0"/>
              </a:spcBef>
              <a:spcAft>
                <a:spcPts val="0"/>
              </a:spcAft>
              <a:buClr>
                <a:schemeClr val="dk2"/>
              </a:buClr>
              <a:buSzPct val="25000"/>
              <a:buFont typeface="Trebuchet MS"/>
              <a:buNone/>
            </a:pPr>
            <a:r>
              <a:rPr b="0" i="0" lang="en" sz="3000" u="none" cap="none" strike="noStrike">
                <a:solidFill>
                  <a:schemeClr val="dk2"/>
                </a:solidFill>
                <a:latin typeface="Trebuchet MS"/>
                <a:ea typeface="Trebuchet MS"/>
                <a:cs typeface="Trebuchet MS"/>
                <a:sym typeface="Trebuchet MS"/>
              </a:rPr>
              <a:t>Mixing</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000" u="none" cap="none" strike="noStrike">
                <a:solidFill>
                  <a:schemeClr val="dk1"/>
                </a:solidFill>
                <a:latin typeface="Trebuchet MS"/>
                <a:ea typeface="Trebuchet MS"/>
                <a:cs typeface="Trebuchet MS"/>
                <a:sym typeface="Trebuchet MS"/>
              </a:rPr>
              <a:t>To protect anonymity, use an intermediary</a:t>
            </a:r>
          </a:p>
        </p:txBody>
      </p:sp>
      <p:sp>
        <p:nvSpPr>
          <p:cNvPr id="296" name="Shape 296"/>
          <p:cNvSpPr/>
          <p:nvPr/>
        </p:nvSpPr>
        <p:spPr>
          <a:xfrm>
            <a:off x="3352800" y="1581150"/>
            <a:ext cx="2133599" cy="3124199"/>
          </a:xfrm>
          <a:prstGeom prst="ellipse">
            <a:avLst/>
          </a:prstGeom>
          <a:solidFill>
            <a:schemeClr val="lt1"/>
          </a:solidFill>
          <a:ln cap="flat" cmpd="sng" w="25400">
            <a:solidFill>
              <a:srgbClr val="A3A3A3"/>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297" name="Shape 297"/>
          <p:cNvSpPr/>
          <p:nvPr/>
        </p:nvSpPr>
        <p:spPr>
          <a:xfrm>
            <a:off x="4397448" y="2190750"/>
            <a:ext cx="76199" cy="76199"/>
          </a:xfrm>
          <a:prstGeom prst="ellipse">
            <a:avLst/>
          </a:prstGeom>
          <a:solidFill>
            <a:schemeClr val="accent1"/>
          </a:solidFill>
          <a:ln cap="flat" cmpd="sng" w="25400">
            <a:solidFill>
              <a:srgbClr val="2A5E88"/>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298" name="Shape 298"/>
          <p:cNvSpPr/>
          <p:nvPr/>
        </p:nvSpPr>
        <p:spPr>
          <a:xfrm>
            <a:off x="2775982" y="2190750"/>
            <a:ext cx="76199" cy="76199"/>
          </a:xfrm>
          <a:prstGeom prst="ellipse">
            <a:avLst/>
          </a:prstGeom>
          <a:solidFill>
            <a:schemeClr val="accent1"/>
          </a:solidFill>
          <a:ln cap="flat" cmpd="sng" w="25400">
            <a:solidFill>
              <a:srgbClr val="2A5E88"/>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pic>
        <p:nvPicPr>
          <p:cNvPr descr="User 1 by cyberscooty - " id="299" name="Shape 299"/>
          <p:cNvPicPr preferRelativeResize="0"/>
          <p:nvPr/>
        </p:nvPicPr>
        <p:blipFill rotWithShape="1">
          <a:blip r:embed="rId3">
            <a:alphaModFix/>
          </a:blip>
          <a:srcRect b="0" l="0" r="0" t="0"/>
          <a:stretch/>
        </p:blipFill>
        <p:spPr>
          <a:xfrm>
            <a:off x="1981303" y="1873316"/>
            <a:ext cx="572410" cy="711068"/>
          </a:xfrm>
          <a:prstGeom prst="rect">
            <a:avLst/>
          </a:prstGeom>
          <a:noFill/>
          <a:ln>
            <a:noFill/>
          </a:ln>
        </p:spPr>
      </p:pic>
      <p:pic>
        <p:nvPicPr>
          <p:cNvPr descr="User 2 by cyberscooty - " id="300" name="Shape 300"/>
          <p:cNvPicPr preferRelativeResize="0"/>
          <p:nvPr/>
        </p:nvPicPr>
        <p:blipFill rotWithShape="1">
          <a:blip r:embed="rId4">
            <a:alphaModFix/>
          </a:blip>
          <a:srcRect b="0" l="0" r="0" t="0"/>
          <a:stretch/>
        </p:blipFill>
        <p:spPr>
          <a:xfrm>
            <a:off x="1981446" y="3740216"/>
            <a:ext cx="572410" cy="711068"/>
          </a:xfrm>
          <a:prstGeom prst="rect">
            <a:avLst/>
          </a:prstGeom>
          <a:noFill/>
          <a:ln>
            <a:noFill/>
          </a:ln>
        </p:spPr>
      </p:pic>
      <p:pic>
        <p:nvPicPr>
          <p:cNvPr descr="User 3 by cyberscooty - User #3 - special remix for a demand" id="301" name="Shape 301"/>
          <p:cNvPicPr preferRelativeResize="0"/>
          <p:nvPr/>
        </p:nvPicPr>
        <p:blipFill rotWithShape="1">
          <a:blip r:embed="rId5">
            <a:alphaModFix/>
          </a:blip>
          <a:srcRect b="0" l="0" r="0" t="0"/>
          <a:stretch/>
        </p:blipFill>
        <p:spPr>
          <a:xfrm>
            <a:off x="1981303" y="2831750"/>
            <a:ext cx="562140" cy="698311"/>
          </a:xfrm>
          <a:prstGeom prst="rect">
            <a:avLst/>
          </a:prstGeom>
          <a:noFill/>
          <a:ln>
            <a:noFill/>
          </a:ln>
        </p:spPr>
      </p:pic>
      <p:cxnSp>
        <p:nvCxnSpPr>
          <p:cNvPr id="302" name="Shape 302"/>
          <p:cNvCxnSpPr>
            <a:stCxn id="298" idx="6"/>
            <a:endCxn id="297" idx="2"/>
          </p:cNvCxnSpPr>
          <p:nvPr/>
        </p:nvCxnSpPr>
        <p:spPr>
          <a:xfrm>
            <a:off x="2852182" y="2228850"/>
            <a:ext cx="1545300" cy="0"/>
          </a:xfrm>
          <a:prstGeom prst="straightConnector1">
            <a:avLst/>
          </a:prstGeom>
          <a:noFill/>
          <a:ln cap="flat" cmpd="sng" w="19050">
            <a:solidFill>
              <a:srgbClr val="A3A3A3"/>
            </a:solidFill>
            <a:prstDash val="solid"/>
            <a:round/>
            <a:headEnd len="med" w="med" type="none"/>
            <a:tailEnd len="med" w="med" type="none"/>
          </a:ln>
        </p:spPr>
      </p:cxnSp>
      <p:sp>
        <p:nvSpPr>
          <p:cNvPr id="303" name="Shape 303"/>
          <p:cNvSpPr/>
          <p:nvPr/>
        </p:nvSpPr>
        <p:spPr>
          <a:xfrm>
            <a:off x="4398333" y="3142807"/>
            <a:ext cx="76199" cy="76199"/>
          </a:xfrm>
          <a:prstGeom prst="ellipse">
            <a:avLst/>
          </a:prstGeom>
          <a:solidFill>
            <a:srgbClr val="FF0000"/>
          </a:solidFill>
          <a:ln cap="flat" cmpd="sng" w="25400">
            <a:solidFill>
              <a:srgbClr val="99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304" name="Shape 304"/>
          <p:cNvSpPr/>
          <p:nvPr/>
        </p:nvSpPr>
        <p:spPr>
          <a:xfrm>
            <a:off x="2776867" y="3142807"/>
            <a:ext cx="76199" cy="76199"/>
          </a:xfrm>
          <a:prstGeom prst="ellipse">
            <a:avLst/>
          </a:prstGeom>
          <a:solidFill>
            <a:srgbClr val="FF0000"/>
          </a:solidFill>
          <a:ln cap="flat" cmpd="sng" w="25400">
            <a:solidFill>
              <a:srgbClr val="99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cxnSp>
        <p:nvCxnSpPr>
          <p:cNvPr id="305" name="Shape 305"/>
          <p:cNvCxnSpPr>
            <a:stCxn id="304" idx="6"/>
            <a:endCxn id="303" idx="2"/>
          </p:cNvCxnSpPr>
          <p:nvPr/>
        </p:nvCxnSpPr>
        <p:spPr>
          <a:xfrm>
            <a:off x="2853067" y="3180907"/>
            <a:ext cx="1545300" cy="0"/>
          </a:xfrm>
          <a:prstGeom prst="straightConnector1">
            <a:avLst/>
          </a:prstGeom>
          <a:noFill/>
          <a:ln cap="flat" cmpd="sng" w="19050">
            <a:solidFill>
              <a:srgbClr val="A3A3A3"/>
            </a:solidFill>
            <a:prstDash val="solid"/>
            <a:round/>
            <a:headEnd len="med" w="med" type="none"/>
            <a:tailEnd len="med" w="med" type="none"/>
          </a:ln>
        </p:spPr>
      </p:cxnSp>
      <p:sp>
        <p:nvSpPr>
          <p:cNvPr id="306" name="Shape 306"/>
          <p:cNvSpPr/>
          <p:nvPr/>
        </p:nvSpPr>
        <p:spPr>
          <a:xfrm>
            <a:off x="4398333" y="4057650"/>
            <a:ext cx="76199" cy="76199"/>
          </a:xfrm>
          <a:prstGeom prst="ellipse">
            <a:avLst/>
          </a:prstGeom>
          <a:solidFill>
            <a:srgbClr val="00B050"/>
          </a:solidFill>
          <a:ln cap="flat" cmpd="sng" w="25400">
            <a:solidFill>
              <a:srgbClr val="007434"/>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307" name="Shape 307"/>
          <p:cNvSpPr/>
          <p:nvPr/>
        </p:nvSpPr>
        <p:spPr>
          <a:xfrm>
            <a:off x="2776867" y="4057650"/>
            <a:ext cx="76199" cy="76199"/>
          </a:xfrm>
          <a:prstGeom prst="ellipse">
            <a:avLst/>
          </a:prstGeom>
          <a:solidFill>
            <a:srgbClr val="00B050"/>
          </a:solidFill>
          <a:ln cap="flat" cmpd="sng" w="25400">
            <a:solidFill>
              <a:srgbClr val="007434"/>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cxnSp>
        <p:nvCxnSpPr>
          <p:cNvPr id="308" name="Shape 308"/>
          <p:cNvCxnSpPr>
            <a:stCxn id="307" idx="6"/>
            <a:endCxn id="306" idx="2"/>
          </p:cNvCxnSpPr>
          <p:nvPr/>
        </p:nvCxnSpPr>
        <p:spPr>
          <a:xfrm>
            <a:off x="2853067" y="4095750"/>
            <a:ext cx="1545300" cy="0"/>
          </a:xfrm>
          <a:prstGeom prst="straightConnector1">
            <a:avLst/>
          </a:prstGeom>
          <a:noFill/>
          <a:ln cap="flat" cmpd="sng" w="19050">
            <a:solidFill>
              <a:srgbClr val="A3A3A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00"/>
                                        </p:tgtEl>
                                      </p:cBhvr>
                                    </p:animEffect>
                                    <p:set>
                                      <p:cBhvr>
                                        <p:cTn dur="1" fill="hold">
                                          <p:stCondLst>
                                            <p:cond delay="500"/>
                                          </p:stCondLst>
                                        </p:cTn>
                                        <p:tgtEl>
                                          <p:spTgt spid="30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01"/>
                                        </p:tgtEl>
                                      </p:cBhvr>
                                    </p:animEffect>
                                    <p:set>
                                      <p:cBhvr>
                                        <p:cTn dur="1" fill="hold">
                                          <p:stCondLst>
                                            <p:cond delay="500"/>
                                          </p:stCondLst>
                                        </p:cTn>
                                        <p:tgtEl>
                                          <p:spTgt spid="30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99"/>
                                        </p:tgtEl>
                                      </p:cBhvr>
                                    </p:animEffect>
                                    <p:set>
                                      <p:cBhvr>
                                        <p:cTn dur="1" fill="hold">
                                          <p:stCondLst>
                                            <p:cond delay="500"/>
                                          </p:stCondLst>
                                        </p:cTn>
                                        <p:tgtEl>
                                          <p:spTgt spid="29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98"/>
                                        </p:tgtEl>
                                      </p:cBhvr>
                                    </p:animEffect>
                                    <p:set>
                                      <p:cBhvr>
                                        <p:cTn dur="1" fill="hold">
                                          <p:stCondLst>
                                            <p:cond delay="500"/>
                                          </p:stCondLst>
                                        </p:cTn>
                                        <p:tgtEl>
                                          <p:spTgt spid="29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04"/>
                                        </p:tgtEl>
                                      </p:cBhvr>
                                    </p:animEffect>
                                    <p:set>
                                      <p:cBhvr>
                                        <p:cTn dur="1" fill="hold">
                                          <p:stCondLst>
                                            <p:cond delay="500"/>
                                          </p:stCondLst>
                                        </p:cTn>
                                        <p:tgtEl>
                                          <p:spTgt spid="3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07"/>
                                        </p:tgtEl>
                                      </p:cBhvr>
                                    </p:animEffect>
                                    <p:set>
                                      <p:cBhvr>
                                        <p:cTn dur="1" fill="hold">
                                          <p:stCondLst>
                                            <p:cond delay="500"/>
                                          </p:stCondLst>
                                        </p:cTn>
                                        <p:tgtEl>
                                          <p:spTgt spid="30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08"/>
                                        </p:tgtEl>
                                      </p:cBhvr>
                                    </p:animEffect>
                                    <p:set>
                                      <p:cBhvr>
                                        <p:cTn dur="1" fill="hold">
                                          <p:stCondLst>
                                            <p:cond delay="500"/>
                                          </p:stCondLst>
                                        </p:cTn>
                                        <p:tgtEl>
                                          <p:spTgt spid="30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05"/>
                                        </p:tgtEl>
                                      </p:cBhvr>
                                    </p:animEffect>
                                    <p:set>
                                      <p:cBhvr>
                                        <p:cTn dur="1" fill="hold">
                                          <p:stCondLst>
                                            <p:cond delay="500"/>
                                          </p:stCondLst>
                                        </p:cTn>
                                        <p:tgtEl>
                                          <p:spTgt spid="30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02"/>
                                        </p:tgtEl>
                                      </p:cBhvr>
                                    </p:animEffect>
                                    <p:set>
                                      <p:cBhvr>
                                        <p:cTn dur="1" fill="hold">
                                          <p:stCondLst>
                                            <p:cond delay="500"/>
                                          </p:stCondLst>
                                        </p:cTn>
                                        <p:tgtEl>
                                          <p:spTgt spid="30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Shape 313"/>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000" u="none" cap="none" strike="noStrike">
                <a:solidFill>
                  <a:schemeClr val="dk1"/>
                </a:solidFill>
                <a:latin typeface="Trebuchet MS"/>
                <a:ea typeface="Trebuchet MS"/>
                <a:cs typeface="Trebuchet MS"/>
                <a:sym typeface="Trebuchet MS"/>
              </a:rPr>
              <a:t>To protect anonymity, use an intermediary</a:t>
            </a:r>
          </a:p>
        </p:txBody>
      </p:sp>
      <p:sp>
        <p:nvSpPr>
          <p:cNvPr id="314" name="Shape 314"/>
          <p:cNvSpPr txBox="1"/>
          <p:nvPr>
            <p:ph idx="1" type="body"/>
          </p:nvPr>
        </p:nvSpPr>
        <p:spPr>
          <a:xfrm>
            <a:off x="457200" y="1504950"/>
            <a:ext cx="2895600" cy="342088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t/>
            </a:r>
            <a:endParaRPr b="0" i="0" sz="28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2800" u="none" cap="none" strike="noStrike">
                <a:solidFill>
                  <a:schemeClr val="dk1"/>
                </a:solidFill>
                <a:latin typeface="Trebuchet MS"/>
                <a:ea typeface="Trebuchet MS"/>
                <a:cs typeface="Trebuchet MS"/>
                <a:sym typeface="Trebuchet MS"/>
              </a:rPr>
              <a:t>Online wallets do this</a:t>
            </a:r>
          </a:p>
          <a:p>
            <a:pPr indent="0" lvl="0" marL="0" marR="0" rtl="0" algn="l">
              <a:lnSpc>
                <a:spcPct val="100000"/>
              </a:lnSpc>
              <a:spcBef>
                <a:spcPts val="0"/>
              </a:spcBef>
              <a:spcAft>
                <a:spcPts val="0"/>
              </a:spcAft>
              <a:buClr>
                <a:schemeClr val="dk1"/>
              </a:buClr>
              <a:buSzPct val="25000"/>
              <a:buFont typeface="Trebuchet MS"/>
              <a:buNone/>
            </a:pPr>
            <a:r>
              <a:t/>
            </a:r>
            <a:endParaRPr b="0" i="0" sz="28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2800" u="none" cap="none" strike="noStrike">
                <a:solidFill>
                  <a:schemeClr val="dk1"/>
                </a:solidFill>
                <a:latin typeface="Trebuchet MS"/>
                <a:ea typeface="Trebuchet MS"/>
                <a:cs typeface="Trebuchet MS"/>
                <a:sym typeface="Trebuchet MS"/>
              </a:rPr>
              <a:t>Do they provide anonymity?!</a:t>
            </a:r>
          </a:p>
        </p:txBody>
      </p:sp>
      <p:sp>
        <p:nvSpPr>
          <p:cNvPr id="315" name="Shape 315"/>
          <p:cNvSpPr/>
          <p:nvPr/>
        </p:nvSpPr>
        <p:spPr>
          <a:xfrm>
            <a:off x="3352800" y="1581150"/>
            <a:ext cx="2133599" cy="3124199"/>
          </a:xfrm>
          <a:prstGeom prst="ellipse">
            <a:avLst/>
          </a:prstGeom>
          <a:solidFill>
            <a:schemeClr val="lt1"/>
          </a:solidFill>
          <a:ln cap="flat" cmpd="sng" w="25400">
            <a:solidFill>
              <a:srgbClr val="A3A3A3"/>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316" name="Shape 316"/>
          <p:cNvSpPr/>
          <p:nvPr/>
        </p:nvSpPr>
        <p:spPr>
          <a:xfrm>
            <a:off x="4401714" y="2190750"/>
            <a:ext cx="76199" cy="76199"/>
          </a:xfrm>
          <a:prstGeom prst="ellipse">
            <a:avLst/>
          </a:prstGeom>
          <a:solidFill>
            <a:srgbClr val="A3A3A3"/>
          </a:solidFill>
          <a:ln cap="flat" cmpd="sng" w="25400">
            <a:solidFill>
              <a:srgbClr val="4C4C4C"/>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317" name="Shape 317"/>
          <p:cNvSpPr/>
          <p:nvPr/>
        </p:nvSpPr>
        <p:spPr>
          <a:xfrm>
            <a:off x="4402600" y="3142807"/>
            <a:ext cx="76199" cy="76199"/>
          </a:xfrm>
          <a:prstGeom prst="ellipse">
            <a:avLst/>
          </a:prstGeom>
          <a:solidFill>
            <a:srgbClr val="A3A3A3"/>
          </a:solidFill>
          <a:ln cap="flat" cmpd="sng" w="25400">
            <a:solidFill>
              <a:srgbClr val="4C4C4C"/>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318" name="Shape 318"/>
          <p:cNvSpPr/>
          <p:nvPr/>
        </p:nvSpPr>
        <p:spPr>
          <a:xfrm>
            <a:off x="4402600" y="4057650"/>
            <a:ext cx="76199" cy="76199"/>
          </a:xfrm>
          <a:prstGeom prst="ellipse">
            <a:avLst/>
          </a:prstGeom>
          <a:solidFill>
            <a:srgbClr val="A3A3A3"/>
          </a:solidFill>
          <a:ln cap="flat" cmpd="sng" w="25400">
            <a:solidFill>
              <a:srgbClr val="4C4C4C"/>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319" name="Shape 319"/>
          <p:cNvSpPr/>
          <p:nvPr/>
        </p:nvSpPr>
        <p:spPr>
          <a:xfrm>
            <a:off x="6044446" y="3144582"/>
            <a:ext cx="76199" cy="76199"/>
          </a:xfrm>
          <a:prstGeom prst="ellipse">
            <a:avLst/>
          </a:prstGeom>
          <a:solidFill>
            <a:schemeClr val="accent1"/>
          </a:solidFill>
          <a:ln cap="flat" cmpd="sng" w="25400">
            <a:solidFill>
              <a:srgbClr val="2A5E88"/>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pic>
        <p:nvPicPr>
          <p:cNvPr descr="User 1 by cyberscooty - " id="320" name="Shape 320"/>
          <p:cNvPicPr preferRelativeResize="0"/>
          <p:nvPr/>
        </p:nvPicPr>
        <p:blipFill rotWithShape="1">
          <a:blip r:embed="rId3">
            <a:alphaModFix/>
          </a:blip>
          <a:srcRect b="0" l="0" r="0" t="0"/>
          <a:stretch/>
        </p:blipFill>
        <p:spPr>
          <a:xfrm>
            <a:off x="6285448" y="2827148"/>
            <a:ext cx="572410" cy="711068"/>
          </a:xfrm>
          <a:prstGeom prst="rect">
            <a:avLst/>
          </a:prstGeom>
          <a:noFill/>
          <a:ln>
            <a:noFill/>
          </a:ln>
        </p:spPr>
      </p:pic>
      <p:pic>
        <p:nvPicPr>
          <p:cNvPr descr="User 2 by cyberscooty - " id="321" name="Shape 321"/>
          <p:cNvPicPr preferRelativeResize="0"/>
          <p:nvPr/>
        </p:nvPicPr>
        <p:blipFill rotWithShape="1">
          <a:blip r:embed="rId4">
            <a:alphaModFix/>
          </a:blip>
          <a:srcRect b="0" l="0" r="0" t="0"/>
          <a:stretch/>
        </p:blipFill>
        <p:spPr>
          <a:xfrm>
            <a:off x="6285589" y="1873548"/>
            <a:ext cx="572410" cy="711068"/>
          </a:xfrm>
          <a:prstGeom prst="rect">
            <a:avLst/>
          </a:prstGeom>
          <a:noFill/>
          <a:ln>
            <a:noFill/>
          </a:ln>
        </p:spPr>
      </p:pic>
      <p:pic>
        <p:nvPicPr>
          <p:cNvPr descr="User 3 by cyberscooty - User #3 - special remix for a demand" id="322" name="Shape 322"/>
          <p:cNvPicPr preferRelativeResize="0"/>
          <p:nvPr/>
        </p:nvPicPr>
        <p:blipFill rotWithShape="1">
          <a:blip r:embed="rId5">
            <a:alphaModFix/>
          </a:blip>
          <a:srcRect b="0" l="0" r="0" t="0"/>
          <a:stretch/>
        </p:blipFill>
        <p:spPr>
          <a:xfrm>
            <a:off x="6285448" y="3743051"/>
            <a:ext cx="562140" cy="698311"/>
          </a:xfrm>
          <a:prstGeom prst="rect">
            <a:avLst/>
          </a:prstGeom>
          <a:noFill/>
          <a:ln>
            <a:noFill/>
          </a:ln>
        </p:spPr>
      </p:pic>
      <p:sp>
        <p:nvSpPr>
          <p:cNvPr id="323" name="Shape 323"/>
          <p:cNvSpPr/>
          <p:nvPr/>
        </p:nvSpPr>
        <p:spPr>
          <a:xfrm>
            <a:off x="6045332" y="4054107"/>
            <a:ext cx="76199" cy="76199"/>
          </a:xfrm>
          <a:prstGeom prst="ellipse">
            <a:avLst/>
          </a:prstGeom>
          <a:solidFill>
            <a:srgbClr val="FF0000"/>
          </a:solidFill>
          <a:ln cap="flat" cmpd="sng" w="25400">
            <a:solidFill>
              <a:srgbClr val="99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324" name="Shape 324"/>
          <p:cNvSpPr/>
          <p:nvPr/>
        </p:nvSpPr>
        <p:spPr>
          <a:xfrm>
            <a:off x="6045332" y="2190750"/>
            <a:ext cx="76199" cy="76199"/>
          </a:xfrm>
          <a:prstGeom prst="ellipse">
            <a:avLst/>
          </a:prstGeom>
          <a:solidFill>
            <a:srgbClr val="00B050"/>
          </a:solidFill>
          <a:ln cap="flat" cmpd="sng" w="25400">
            <a:solidFill>
              <a:srgbClr val="007434"/>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cxnSp>
        <p:nvCxnSpPr>
          <p:cNvPr id="325" name="Shape 325"/>
          <p:cNvCxnSpPr/>
          <p:nvPr/>
        </p:nvCxnSpPr>
        <p:spPr>
          <a:xfrm>
            <a:off x="4489430" y="3185782"/>
            <a:ext cx="1545266" cy="0"/>
          </a:xfrm>
          <a:prstGeom prst="straightConnector1">
            <a:avLst/>
          </a:prstGeom>
          <a:noFill/>
          <a:ln cap="flat" cmpd="sng" w="19050">
            <a:solidFill>
              <a:srgbClr val="A3A3A3"/>
            </a:solidFill>
            <a:prstDash val="solid"/>
            <a:round/>
            <a:headEnd len="med" w="med" type="none"/>
            <a:tailEnd len="med" w="med" type="none"/>
          </a:ln>
        </p:spPr>
      </p:cxnSp>
      <p:cxnSp>
        <p:nvCxnSpPr>
          <p:cNvPr id="326" name="Shape 326"/>
          <p:cNvCxnSpPr/>
          <p:nvPr/>
        </p:nvCxnSpPr>
        <p:spPr>
          <a:xfrm>
            <a:off x="4490316" y="4095307"/>
            <a:ext cx="1545266" cy="0"/>
          </a:xfrm>
          <a:prstGeom prst="straightConnector1">
            <a:avLst/>
          </a:prstGeom>
          <a:noFill/>
          <a:ln cap="flat" cmpd="sng" w="19050">
            <a:solidFill>
              <a:srgbClr val="A3A3A3"/>
            </a:solidFill>
            <a:prstDash val="solid"/>
            <a:round/>
            <a:headEnd len="med" w="med" type="none"/>
            <a:tailEnd len="med" w="med" type="none"/>
          </a:ln>
        </p:spPr>
      </p:cxnSp>
      <p:cxnSp>
        <p:nvCxnSpPr>
          <p:cNvPr id="327" name="Shape 327"/>
          <p:cNvCxnSpPr/>
          <p:nvPr/>
        </p:nvCxnSpPr>
        <p:spPr>
          <a:xfrm>
            <a:off x="4490316" y="2233950"/>
            <a:ext cx="1545266" cy="0"/>
          </a:xfrm>
          <a:prstGeom prst="straightConnector1">
            <a:avLst/>
          </a:prstGeom>
          <a:noFill/>
          <a:ln cap="flat" cmpd="sng" w="19050">
            <a:solidFill>
              <a:srgbClr val="A3A3A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500"/>
                                        <p:tgtEl>
                                          <p:spTgt spid="325"/>
                                        </p:tgtEl>
                                      </p:cBhvr>
                                    </p:animEffec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500"/>
                                        <p:tgtEl>
                                          <p:spTgt spid="319"/>
                                        </p:tgtEl>
                                      </p:cBhvr>
                                    </p:animEffect>
                                  </p:childTnLst>
                                </p:cTn>
                              </p:par>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5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500"/>
                                        <p:tgtEl>
                                          <p:spTgt spid="323"/>
                                        </p:tgtEl>
                                      </p:cBhvr>
                                    </p:animEffec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500"/>
                                        <p:tgtEl>
                                          <p:spTgt spid="326"/>
                                        </p:tgtEl>
                                      </p:cBhvr>
                                    </p:animEffect>
                                  </p:childTnLst>
                                </p:cTn>
                              </p:par>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500"/>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500"/>
                                        <p:tgtEl>
                                          <p:spTgt spid="321"/>
                                        </p:tgtEl>
                                      </p:cBhvr>
                                    </p:animEffect>
                                  </p:childTnLst>
                                </p:cTn>
                              </p:par>
                              <p:par>
                                <p:cTn fill="hold" nodeType="with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500"/>
                                        <p:tgtEl>
                                          <p:spTgt spid="324"/>
                                        </p:tgtEl>
                                      </p:cBhvr>
                                    </p:animEffect>
                                  </p:childTnLst>
                                </p:cTn>
                              </p:par>
                              <p:par>
                                <p:cTn fill="hold" nodeType="with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500"/>
                                        <p:tgtEl>
                                          <p:spTgt spid="3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0" st="0"/>
                                            </p:txEl>
                                          </p:spTgt>
                                        </p:tgtEl>
                                        <p:attrNameLst>
                                          <p:attrName>style.visibility</p:attrName>
                                        </p:attrNameLst>
                                      </p:cBhvr>
                                      <p:to>
                                        <p:strVal val="visible"/>
                                      </p:to>
                                    </p:set>
                                    <p:animEffect filter="fade" transition="in">
                                      <p:cBhvr>
                                        <p:cTn dur="1"/>
                                        <p:tgtEl>
                                          <p:spTgt spid="3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1" st="1"/>
                                            </p:txEl>
                                          </p:spTgt>
                                        </p:tgtEl>
                                        <p:attrNameLst>
                                          <p:attrName>style.visibility</p:attrName>
                                        </p:attrNameLst>
                                      </p:cBhvr>
                                      <p:to>
                                        <p:strVal val="visible"/>
                                      </p:to>
                                    </p:set>
                                    <p:animEffect filter="fade" transition="in">
                                      <p:cBhvr>
                                        <p:cTn dur="1"/>
                                        <p:tgtEl>
                                          <p:spTgt spid="3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2" st="2"/>
                                            </p:txEl>
                                          </p:spTgt>
                                        </p:tgtEl>
                                        <p:attrNameLst>
                                          <p:attrName>style.visibility</p:attrName>
                                        </p:attrNameLst>
                                      </p:cBhvr>
                                      <p:to>
                                        <p:strVal val="visible"/>
                                      </p:to>
                                    </p:set>
                                    <p:animEffect filter="fade" transition="in">
                                      <p:cBhvr>
                                        <p:cTn dur="1"/>
                                        <p:tgtEl>
                                          <p:spTgt spid="3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3" st="3"/>
                                            </p:txEl>
                                          </p:spTgt>
                                        </p:tgtEl>
                                        <p:attrNameLst>
                                          <p:attrName>style.visibility</p:attrName>
                                        </p:attrNameLst>
                                      </p:cBhvr>
                                      <p:to>
                                        <p:strVal val="visible"/>
                                      </p:to>
                                    </p:set>
                                    <p:animEffect filter="fade" transition="in">
                                      <p:cBhvr>
                                        <p:cTn dur="1"/>
                                        <p:tgtEl>
                                          <p:spTgt spid="31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pic>
        <p:nvPicPr>
          <p:cNvPr id="332" name="Shape 332"/>
          <p:cNvPicPr preferRelativeResize="0"/>
          <p:nvPr/>
        </p:nvPicPr>
        <p:blipFill rotWithShape="1">
          <a:blip r:embed="rId3">
            <a:alphaModFix/>
          </a:blip>
          <a:srcRect b="0" l="0" r="0" t="0"/>
          <a:stretch/>
        </p:blipFill>
        <p:spPr>
          <a:xfrm>
            <a:off x="1624012" y="981075"/>
            <a:ext cx="5895974" cy="318134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pic>
        <p:nvPicPr>
          <p:cNvPr id="337" name="Shape 337"/>
          <p:cNvPicPr preferRelativeResize="0"/>
          <p:nvPr/>
        </p:nvPicPr>
        <p:blipFill rotWithShape="1">
          <a:blip r:embed="rId3">
            <a:alphaModFix/>
          </a:blip>
          <a:srcRect b="0" l="0" r="0" t="0"/>
          <a:stretch/>
        </p:blipFill>
        <p:spPr>
          <a:xfrm>
            <a:off x="1621466" y="1005217"/>
            <a:ext cx="5905500" cy="33527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Shape 342"/>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Dedicated mixing services</a:t>
            </a:r>
          </a:p>
        </p:txBody>
      </p:sp>
      <p:sp>
        <p:nvSpPr>
          <p:cNvPr id="343" name="Shape 343"/>
          <p:cNvSpPr txBox="1"/>
          <p:nvPr>
            <p:ph idx="1" type="body"/>
          </p:nvPr>
        </p:nvSpPr>
        <p:spPr>
          <a:xfrm>
            <a:off x="457200" y="1200150"/>
            <a:ext cx="8229600" cy="3725679"/>
          </a:xfrm>
          <a:prstGeom prst="rect">
            <a:avLst/>
          </a:prstGeom>
          <a:noFill/>
          <a:ln>
            <a:noFill/>
          </a:ln>
        </p:spPr>
        <p:txBody>
          <a:bodyPr anchorCtr="0" anchor="t" bIns="91425" lIns="91425" rIns="91425" tIns="91425">
            <a:noAutofit/>
          </a:bodyPr>
          <a:lstStyle/>
          <a:p>
            <a:pPr indent="-457200" lvl="0" marL="457200" marR="0" rtl="0" algn="l">
              <a:lnSpc>
                <a:spcPct val="100000"/>
              </a:lnSpc>
              <a:spcBef>
                <a:spcPts val="0"/>
              </a:spcBef>
              <a:spcAft>
                <a:spcPts val="0"/>
              </a:spcAft>
              <a:buClr>
                <a:srgbClr val="A3A3A3"/>
              </a:buClr>
              <a:buSzPct val="100000"/>
              <a:buFont typeface="Arial"/>
              <a:buNone/>
            </a:pPr>
            <a:r>
              <a:t/>
            </a:r>
            <a:endParaRPr b="0" i="0" sz="3000" u="none" cap="none" strike="noStrike">
              <a:solidFill>
                <a:schemeClr val="dk1"/>
              </a:solidFill>
              <a:latin typeface="Trebuchet MS"/>
              <a:ea typeface="Trebuchet MS"/>
              <a:cs typeface="Trebuchet MS"/>
              <a:sym typeface="Trebuchet MS"/>
            </a:endParaRPr>
          </a:p>
          <a:p>
            <a:pPr indent="-457200" lvl="0" marL="457200" marR="0" rtl="0" algn="l">
              <a:lnSpc>
                <a:spcPct val="100000"/>
              </a:lnSpc>
              <a:spcBef>
                <a:spcPts val="0"/>
              </a:spcBef>
              <a:spcAft>
                <a:spcPts val="0"/>
              </a:spcAft>
              <a:buClr>
                <a:srgbClr val="A3A3A3"/>
              </a:buClr>
              <a:buSzPct val="100000"/>
              <a:buFont typeface="Arial"/>
              <a:buNone/>
            </a:pPr>
            <a:r>
              <a:t/>
            </a:r>
            <a:endParaRPr b="0" i="0" sz="3000" u="none" cap="none" strike="noStrike">
              <a:solidFill>
                <a:schemeClr val="dk1"/>
              </a:solidFill>
              <a:latin typeface="Trebuchet MS"/>
              <a:ea typeface="Trebuchet MS"/>
              <a:cs typeface="Trebuchet MS"/>
              <a:sym typeface="Trebuchet MS"/>
            </a:endParaRPr>
          </a:p>
          <a:p>
            <a:pPr indent="-457200" lvl="0" marL="457200" marR="0" rtl="0" algn="l">
              <a:lnSpc>
                <a:spcPct val="100000"/>
              </a:lnSpc>
              <a:spcBef>
                <a:spcPts val="0"/>
              </a:spcBef>
              <a:spcAft>
                <a:spcPts val="0"/>
              </a:spcAft>
              <a:buClr>
                <a:srgbClr val="A3A3A3"/>
              </a:buClr>
              <a:buSzPct val="100000"/>
              <a:buFont typeface="Arial"/>
              <a:buChar char="•"/>
            </a:pPr>
            <a:r>
              <a:rPr b="0" i="0" lang="en" sz="3000" u="none" cap="none" strike="noStrike">
                <a:solidFill>
                  <a:schemeClr val="dk1"/>
                </a:solidFill>
                <a:latin typeface="Trebuchet MS"/>
                <a:ea typeface="Trebuchet MS"/>
                <a:cs typeface="Trebuchet MS"/>
                <a:sym typeface="Trebuchet MS"/>
              </a:rPr>
              <a:t>Promise not to keep records</a:t>
            </a:r>
          </a:p>
          <a:p>
            <a:pPr indent="-457200" lvl="0" marL="457200" marR="0" rtl="0" algn="l">
              <a:lnSpc>
                <a:spcPct val="100000"/>
              </a:lnSpc>
              <a:spcBef>
                <a:spcPts val="0"/>
              </a:spcBef>
              <a:spcAft>
                <a:spcPts val="0"/>
              </a:spcAft>
              <a:buClr>
                <a:srgbClr val="A3A3A3"/>
              </a:buClr>
              <a:buSzPct val="100000"/>
              <a:buFont typeface="Arial"/>
              <a:buNone/>
            </a:pPr>
            <a:r>
              <a:t/>
            </a:r>
            <a:endParaRPr b="0" i="0" sz="3000" u="none" cap="none" strike="noStrike">
              <a:solidFill>
                <a:schemeClr val="dk1"/>
              </a:solidFill>
              <a:latin typeface="Trebuchet MS"/>
              <a:ea typeface="Trebuchet MS"/>
              <a:cs typeface="Trebuchet MS"/>
              <a:sym typeface="Trebuchet MS"/>
            </a:endParaRPr>
          </a:p>
          <a:p>
            <a:pPr indent="-457200" lvl="0" marL="457200" marR="0" rtl="0" algn="l">
              <a:lnSpc>
                <a:spcPct val="100000"/>
              </a:lnSpc>
              <a:spcBef>
                <a:spcPts val="0"/>
              </a:spcBef>
              <a:spcAft>
                <a:spcPts val="0"/>
              </a:spcAft>
              <a:buClr>
                <a:srgbClr val="A3A3A3"/>
              </a:buClr>
              <a:buSzPct val="100000"/>
              <a:buFont typeface="Arial"/>
              <a:buChar char="•"/>
            </a:pPr>
            <a:r>
              <a:rPr b="0" i="0" lang="en" sz="3000" u="none" cap="none" strike="noStrike">
                <a:solidFill>
                  <a:schemeClr val="dk1"/>
                </a:solidFill>
                <a:latin typeface="Trebuchet MS"/>
                <a:ea typeface="Trebuchet MS"/>
                <a:cs typeface="Trebuchet MS"/>
                <a:sym typeface="Trebuchet MS"/>
              </a:rPr>
              <a:t>Don’t ask for your identity</a:t>
            </a:r>
          </a:p>
          <a:p>
            <a:pPr indent="-457200" lvl="0" marL="457200" marR="0" rtl="0" algn="l">
              <a:lnSpc>
                <a:spcPct val="100000"/>
              </a:lnSpc>
              <a:spcBef>
                <a:spcPts val="0"/>
              </a:spcBef>
              <a:spcAft>
                <a:spcPts val="0"/>
              </a:spcAft>
              <a:buClr>
                <a:srgbClr val="A3A3A3"/>
              </a:buClr>
              <a:buSzPct val="100000"/>
              <a:buFont typeface="Arial"/>
              <a:buNone/>
            </a:pPr>
            <a:r>
              <a:t/>
            </a:r>
            <a:endParaRPr b="0" i="0" sz="30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Shape 348"/>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Back to online wallets</a:t>
            </a:r>
          </a:p>
        </p:txBody>
      </p:sp>
      <p:sp>
        <p:nvSpPr>
          <p:cNvPr id="349" name="Shape 349"/>
          <p:cNvSpPr txBox="1"/>
          <p:nvPr>
            <p:ph idx="1" type="body"/>
          </p:nvPr>
        </p:nvSpPr>
        <p:spPr>
          <a:xfrm>
            <a:off x="457200" y="1200150"/>
            <a:ext cx="8229600"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A3A3A3"/>
              </a:buClr>
              <a:buSzPct val="25000"/>
              <a:buFont typeface="Trebuchet MS"/>
              <a:buNone/>
            </a:pPr>
            <a:r>
              <a:rPr b="0" i="0" lang="en" sz="2800" u="none" cap="none" strike="noStrike">
                <a:solidFill>
                  <a:schemeClr val="dk1"/>
                </a:solidFill>
                <a:latin typeface="Trebuchet MS"/>
                <a:ea typeface="Trebuchet MS"/>
                <a:cs typeface="Trebuchet MS"/>
                <a:sym typeface="Trebuchet MS"/>
              </a:rPr>
              <a:t>Reputable, often regulated, businesses</a:t>
            </a:r>
          </a:p>
          <a:p>
            <a:pPr indent="-457200" lvl="0" marL="457200" marR="0" rtl="0" algn="l">
              <a:lnSpc>
                <a:spcPct val="100000"/>
              </a:lnSpc>
              <a:spcBef>
                <a:spcPts val="0"/>
              </a:spcBef>
              <a:spcAft>
                <a:spcPts val="0"/>
              </a:spcAft>
              <a:buClr>
                <a:srgbClr val="A3A3A3"/>
              </a:buClr>
              <a:buSzPct val="100000"/>
              <a:buFont typeface="Arial"/>
              <a:buNone/>
            </a:pPr>
            <a:r>
              <a:t/>
            </a:r>
            <a:endParaRPr b="0" i="0" sz="2800" u="none" cap="none" strike="noStrike">
              <a:solidFill>
                <a:schemeClr val="dk1"/>
              </a:solidFill>
              <a:latin typeface="Trebuchet MS"/>
              <a:ea typeface="Trebuchet MS"/>
              <a:cs typeface="Trebuchet MS"/>
              <a:sym typeface="Trebuchet MS"/>
            </a:endParaRPr>
          </a:p>
          <a:p>
            <a:pPr indent="-457200" lvl="0" marL="457200" marR="0" rtl="0" algn="l">
              <a:lnSpc>
                <a:spcPct val="100000"/>
              </a:lnSpc>
              <a:spcBef>
                <a:spcPts val="0"/>
              </a:spcBef>
              <a:spcAft>
                <a:spcPts val="0"/>
              </a:spcAft>
              <a:buClr>
                <a:srgbClr val="A3A3A3"/>
              </a:buClr>
              <a:buSzPct val="100000"/>
              <a:buFont typeface="Arial"/>
              <a:buChar char="•"/>
            </a:pPr>
            <a:r>
              <a:rPr b="0" i="0" lang="en" sz="2800" u="none" cap="none" strike="noStrike">
                <a:solidFill>
                  <a:schemeClr val="dk1"/>
                </a:solidFill>
                <a:latin typeface="Trebuchet MS"/>
                <a:ea typeface="Trebuchet MS"/>
                <a:cs typeface="Trebuchet MS"/>
                <a:sym typeface="Trebuchet MS"/>
              </a:rPr>
              <a:t>Typically require identity, keep records	➔ no anonymity w.r.t. wallet service</a:t>
            </a:r>
          </a:p>
          <a:p>
            <a:pPr indent="-457200" lvl="0" marL="457200" marR="0" rtl="0" algn="l">
              <a:lnSpc>
                <a:spcPct val="100000"/>
              </a:lnSpc>
              <a:spcBef>
                <a:spcPts val="0"/>
              </a:spcBef>
              <a:spcAft>
                <a:spcPts val="0"/>
              </a:spcAft>
              <a:buClr>
                <a:srgbClr val="A3A3A3"/>
              </a:buClr>
              <a:buSzPct val="100000"/>
              <a:buFont typeface="Arial"/>
              <a:buNone/>
            </a:pPr>
            <a:r>
              <a:t/>
            </a:r>
            <a:endParaRPr b="0" i="0" sz="2800" u="none" cap="none" strike="noStrike">
              <a:solidFill>
                <a:schemeClr val="dk1"/>
              </a:solidFill>
              <a:latin typeface="Trebuchet MS"/>
              <a:ea typeface="Trebuchet MS"/>
              <a:cs typeface="Trebuchet MS"/>
              <a:sym typeface="Trebuchet MS"/>
            </a:endParaRPr>
          </a:p>
          <a:p>
            <a:pPr indent="-457200" lvl="0" marL="457200" marR="0" rtl="0" algn="l">
              <a:lnSpc>
                <a:spcPct val="100000"/>
              </a:lnSpc>
              <a:spcBef>
                <a:spcPts val="0"/>
              </a:spcBef>
              <a:spcAft>
                <a:spcPts val="0"/>
              </a:spcAft>
              <a:buClr>
                <a:srgbClr val="A3A3A3"/>
              </a:buClr>
              <a:buSzPct val="100000"/>
              <a:buFont typeface="Arial"/>
              <a:buChar char="•"/>
            </a:pPr>
            <a:r>
              <a:rPr b="0" i="0" lang="en" sz="2800" u="none" cap="none" strike="noStrike">
                <a:solidFill>
                  <a:schemeClr val="dk1"/>
                </a:solidFill>
                <a:latin typeface="Trebuchet MS"/>
                <a:ea typeface="Trebuchet MS"/>
                <a:cs typeface="Trebuchet MS"/>
                <a:sym typeface="Trebuchet MS"/>
              </a:rPr>
              <a:t>Users trust them with their bitcoins		➔ keep them for longer				➔ bigger anonymity set w.r.t. everyone else</a:t>
            </a:r>
          </a:p>
          <a:p>
            <a:pPr indent="-457200" lvl="0" marL="457200" marR="0" rtl="0" algn="l">
              <a:lnSpc>
                <a:spcPct val="100000"/>
              </a:lnSpc>
              <a:spcBef>
                <a:spcPts val="0"/>
              </a:spcBef>
              <a:spcAft>
                <a:spcPts val="0"/>
              </a:spcAft>
              <a:buClr>
                <a:srgbClr val="A3A3A3"/>
              </a:buClr>
              <a:buSzPct val="100000"/>
              <a:buFont typeface="Arial"/>
              <a:buNone/>
            </a:pPr>
            <a:r>
              <a:t/>
            </a:r>
            <a:endParaRPr b="0" i="0" sz="28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Others say it doesn’t</a:t>
            </a:r>
          </a:p>
        </p:txBody>
      </p:sp>
      <p:sp>
        <p:nvSpPr>
          <p:cNvPr id="51" name="Shape 51"/>
          <p:cNvSpPr txBox="1"/>
          <p:nvPr>
            <p:ph idx="1" type="body"/>
          </p:nvPr>
        </p:nvSpPr>
        <p:spPr>
          <a:xfrm>
            <a:off x="457200" y="1200150"/>
            <a:ext cx="8229600"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 Bitcoin won't hide you from the NSA's prying </a:t>
            </a: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   eyes”</a:t>
            </a:r>
          </a:p>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	— Wired UK</a:t>
            </a:r>
          </a:p>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Shape 354"/>
          <p:cNvSpPr txBox="1"/>
          <p:nvPr>
            <p:ph idx="1" type="body"/>
          </p:nvPr>
        </p:nvSpPr>
        <p:spPr>
          <a:xfrm>
            <a:off x="457200" y="1200150"/>
            <a:ext cx="8229600"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t/>
            </a:r>
            <a:endParaRPr b="0" i="0" sz="28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2800" u="none" cap="none" strike="noStrike">
                <a:solidFill>
                  <a:schemeClr val="dk1"/>
                </a:solidFill>
                <a:latin typeface="Trebuchet MS"/>
                <a:ea typeface="Trebuchet MS"/>
                <a:cs typeface="Trebuchet MS"/>
                <a:sym typeface="Trebuchet MS"/>
              </a:rPr>
              <a:t>Rest of this lecture:</a:t>
            </a:r>
          </a:p>
          <a:p>
            <a:pPr indent="0" lvl="0" marL="0" marR="0" rtl="0" algn="l">
              <a:lnSpc>
                <a:spcPct val="100000"/>
              </a:lnSpc>
              <a:spcBef>
                <a:spcPts val="0"/>
              </a:spcBef>
              <a:spcAft>
                <a:spcPts val="0"/>
              </a:spcAft>
              <a:buClr>
                <a:schemeClr val="dk1"/>
              </a:buClr>
              <a:buSzPct val="25000"/>
              <a:buFont typeface="Trebuchet MS"/>
              <a:buNone/>
            </a:pPr>
            <a:r>
              <a:rPr b="0" i="0" lang="en" sz="2800" u="none" cap="none" strike="noStrike">
                <a:solidFill>
                  <a:schemeClr val="dk1"/>
                </a:solidFill>
                <a:latin typeface="Trebuchet MS"/>
                <a:ea typeface="Trebuchet MS"/>
                <a:cs typeface="Trebuchet MS"/>
                <a:sym typeface="Trebuchet MS"/>
              </a:rPr>
              <a:t> </a:t>
            </a:r>
          </a:p>
          <a:p>
            <a:pPr indent="0" lvl="0" marL="0" marR="0" rtl="0" algn="l">
              <a:lnSpc>
                <a:spcPct val="100000"/>
              </a:lnSpc>
              <a:spcBef>
                <a:spcPts val="0"/>
              </a:spcBef>
              <a:spcAft>
                <a:spcPts val="0"/>
              </a:spcAft>
              <a:buClr>
                <a:schemeClr val="dk1"/>
              </a:buClr>
              <a:buSzPct val="25000"/>
              <a:buFont typeface="Trebuchet MS"/>
              <a:buNone/>
            </a:pPr>
            <a:r>
              <a:rPr b="0" i="0" lang="en" sz="2800" u="none" cap="none" strike="noStrike">
                <a:solidFill>
                  <a:schemeClr val="dk1"/>
                </a:solidFill>
                <a:latin typeface="Trebuchet MS"/>
                <a:ea typeface="Trebuchet MS"/>
                <a:cs typeface="Trebuchet MS"/>
                <a:sym typeface="Trebuchet MS"/>
              </a:rPr>
              <a:t>assume a user for whom the trust requirements and anonymity properties of online wallets are unacceptable</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Shape 359"/>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Mixing: terminology</a:t>
            </a:r>
          </a:p>
        </p:txBody>
      </p:sp>
      <p:sp>
        <p:nvSpPr>
          <p:cNvPr id="360" name="Shape 360"/>
          <p:cNvSpPr txBox="1"/>
          <p:nvPr>
            <p:ph idx="1" type="body"/>
          </p:nvPr>
        </p:nvSpPr>
        <p:spPr>
          <a:xfrm>
            <a:off x="457200" y="1200150"/>
            <a:ext cx="8229600"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Mix vs. mixer</a:t>
            </a:r>
          </a:p>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Another term: laundry</a:t>
            </a: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Won’t use in this lecture</a:t>
            </a:r>
          </a:p>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Principles for mixing services</a:t>
            </a:r>
          </a:p>
        </p:txBody>
      </p:sp>
      <p:sp>
        <p:nvSpPr>
          <p:cNvPr id="366" name="Shape 366"/>
          <p:cNvSpPr txBox="1"/>
          <p:nvPr>
            <p:ph idx="1" type="body"/>
          </p:nvPr>
        </p:nvSpPr>
        <p:spPr>
          <a:xfrm>
            <a:off x="457200" y="1200150"/>
            <a:ext cx="4495800"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chemeClr val="dk1"/>
                </a:solidFill>
                <a:latin typeface="Trebuchet MS"/>
                <a:ea typeface="Trebuchet MS"/>
                <a:cs typeface="Trebuchet MS"/>
                <a:sym typeface="Trebuchet MS"/>
              </a:rPr>
              <a:t>1. Use a series of mixes</a:t>
            </a:r>
          </a:p>
          <a:p>
            <a:pPr indent="-514350" lvl="0" marL="514350" marR="0" rtl="0" algn="l">
              <a:lnSpc>
                <a:spcPct val="100000"/>
              </a:lnSpc>
              <a:spcBef>
                <a:spcPts val="0"/>
              </a:spcBef>
              <a:spcAft>
                <a:spcPts val="0"/>
              </a:spcAft>
              <a:buClr>
                <a:schemeClr val="dk1"/>
              </a:buClr>
              <a:buSzPct val="100000"/>
              <a:buFont typeface="Trebuchet MS"/>
              <a:buNone/>
            </a:pPr>
            <a:r>
              <a:t/>
            </a:r>
            <a:endParaRPr b="0" i="0" sz="24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chemeClr val="dk1"/>
                </a:solidFill>
                <a:latin typeface="Trebuchet MS"/>
                <a:ea typeface="Trebuchet MS"/>
                <a:cs typeface="Trebuchet MS"/>
                <a:sym typeface="Trebuchet MS"/>
              </a:rPr>
              <a:t>    Mixes should implement a    </a:t>
            </a:r>
          </a:p>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chemeClr val="dk1"/>
                </a:solidFill>
                <a:latin typeface="Trebuchet MS"/>
                <a:ea typeface="Trebuchet MS"/>
                <a:cs typeface="Trebuchet MS"/>
                <a:sym typeface="Trebuchet MS"/>
              </a:rPr>
              <a:t>    standard API to make this </a:t>
            </a:r>
          </a:p>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chemeClr val="dk1"/>
                </a:solidFill>
                <a:latin typeface="Trebuchet MS"/>
                <a:ea typeface="Trebuchet MS"/>
                <a:cs typeface="Trebuchet MS"/>
                <a:sym typeface="Trebuchet MS"/>
              </a:rPr>
              <a:t>    easy</a:t>
            </a:r>
          </a:p>
        </p:txBody>
      </p:sp>
      <p:sp>
        <p:nvSpPr>
          <p:cNvPr id="367" name="Shape 367"/>
          <p:cNvSpPr txBox="1"/>
          <p:nvPr>
            <p:ph idx="2" type="body"/>
          </p:nvPr>
        </p:nvSpPr>
        <p:spPr>
          <a:xfrm>
            <a:off x="5029200" y="1200150"/>
            <a:ext cx="3657597"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0" i="1" lang="en" sz="2400" u="none" cap="none" strike="noStrike">
                <a:solidFill>
                  <a:schemeClr val="dk1"/>
                </a:solidFill>
                <a:latin typeface="Trebuchet MS"/>
                <a:ea typeface="Trebuchet MS"/>
                <a:cs typeface="Trebuchet MS"/>
                <a:sym typeface="Trebuchet MS"/>
              </a:rPr>
              <a:t>Mixcoin: Anonymity for Bitcoin with accountable mixes </a:t>
            </a:r>
          </a:p>
          <a:p>
            <a:pPr indent="0" lvl="0" marL="0" marR="0" rtl="0" algn="l">
              <a:lnSpc>
                <a:spcPct val="100000"/>
              </a:lnSpc>
              <a:spcBef>
                <a:spcPts val="0"/>
              </a:spcBef>
              <a:spcAft>
                <a:spcPts val="0"/>
              </a:spcAft>
              <a:buClr>
                <a:schemeClr val="dk1"/>
              </a:buClr>
              <a:buSzPct val="25000"/>
              <a:buFont typeface="Trebuchet MS"/>
              <a:buNone/>
            </a:pPr>
            <a:r>
              <a:t/>
            </a:r>
            <a:endParaRPr b="0" i="0" sz="24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chemeClr val="dk1"/>
                </a:solidFill>
                <a:latin typeface="Trebuchet MS"/>
                <a:ea typeface="Trebuchet MS"/>
                <a:cs typeface="Trebuchet MS"/>
                <a:sym typeface="Trebuchet MS"/>
              </a:rPr>
              <a:t>J. Bonneau et al.</a:t>
            </a:r>
          </a:p>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chemeClr val="dk1"/>
                </a:solidFill>
                <a:latin typeface="Trebuchet MS"/>
                <a:ea typeface="Trebuchet MS"/>
                <a:cs typeface="Trebuchet MS"/>
                <a:sym typeface="Trebuchet MS"/>
              </a:rPr>
              <a:t>Financial Cryptography 2014 </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Shape 372"/>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Series of mixes</a:t>
            </a:r>
          </a:p>
        </p:txBody>
      </p:sp>
      <p:sp>
        <p:nvSpPr>
          <p:cNvPr id="373" name="Shape 373"/>
          <p:cNvSpPr/>
          <p:nvPr/>
        </p:nvSpPr>
        <p:spPr>
          <a:xfrm>
            <a:off x="5943600" y="1581150"/>
            <a:ext cx="1676399" cy="3124199"/>
          </a:xfrm>
          <a:prstGeom prst="ellipse">
            <a:avLst/>
          </a:prstGeom>
          <a:solidFill>
            <a:schemeClr val="lt1"/>
          </a:solidFill>
          <a:ln cap="flat" cmpd="sng" w="25400">
            <a:solidFill>
              <a:srgbClr val="A3A3A3"/>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374" name="Shape 374"/>
          <p:cNvSpPr/>
          <p:nvPr/>
        </p:nvSpPr>
        <p:spPr>
          <a:xfrm>
            <a:off x="6743700" y="2190750"/>
            <a:ext cx="76199" cy="76199"/>
          </a:xfrm>
          <a:prstGeom prst="ellipse">
            <a:avLst/>
          </a:prstGeom>
          <a:solidFill>
            <a:srgbClr val="A3A3A3"/>
          </a:solidFill>
          <a:ln cap="flat" cmpd="sng" w="25400">
            <a:solidFill>
              <a:srgbClr val="4C4C4C"/>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375" name="Shape 375"/>
          <p:cNvSpPr/>
          <p:nvPr/>
        </p:nvSpPr>
        <p:spPr>
          <a:xfrm>
            <a:off x="6743700" y="3142807"/>
            <a:ext cx="76199" cy="76199"/>
          </a:xfrm>
          <a:prstGeom prst="ellipse">
            <a:avLst/>
          </a:prstGeom>
          <a:solidFill>
            <a:srgbClr val="A3A3A3"/>
          </a:solidFill>
          <a:ln cap="flat" cmpd="sng" w="25400">
            <a:solidFill>
              <a:srgbClr val="4C4C4C"/>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376" name="Shape 376"/>
          <p:cNvSpPr/>
          <p:nvPr/>
        </p:nvSpPr>
        <p:spPr>
          <a:xfrm>
            <a:off x="6743700" y="4057650"/>
            <a:ext cx="76199" cy="76199"/>
          </a:xfrm>
          <a:prstGeom prst="ellipse">
            <a:avLst/>
          </a:prstGeom>
          <a:solidFill>
            <a:srgbClr val="A3A3A3"/>
          </a:solidFill>
          <a:ln cap="flat" cmpd="sng" w="25400">
            <a:solidFill>
              <a:srgbClr val="4C4C4C"/>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pic>
        <p:nvPicPr>
          <p:cNvPr descr="User 2 by cyberscooty - " id="377" name="Shape 377"/>
          <p:cNvPicPr preferRelativeResize="0"/>
          <p:nvPr/>
        </p:nvPicPr>
        <p:blipFill rotWithShape="1">
          <a:blip r:embed="rId3">
            <a:alphaModFix/>
          </a:blip>
          <a:srcRect b="0" l="0" r="0" t="0"/>
          <a:stretch/>
        </p:blipFill>
        <p:spPr>
          <a:xfrm>
            <a:off x="7961989" y="2851282"/>
            <a:ext cx="572410" cy="711068"/>
          </a:xfrm>
          <a:prstGeom prst="rect">
            <a:avLst/>
          </a:prstGeom>
          <a:noFill/>
          <a:ln>
            <a:noFill/>
          </a:ln>
        </p:spPr>
      </p:pic>
      <p:sp>
        <p:nvSpPr>
          <p:cNvPr id="378" name="Shape 378"/>
          <p:cNvSpPr/>
          <p:nvPr/>
        </p:nvSpPr>
        <p:spPr>
          <a:xfrm>
            <a:off x="3810000" y="1581150"/>
            <a:ext cx="1676399" cy="3124199"/>
          </a:xfrm>
          <a:prstGeom prst="ellipse">
            <a:avLst/>
          </a:prstGeom>
          <a:solidFill>
            <a:schemeClr val="lt1"/>
          </a:solidFill>
          <a:ln cap="flat" cmpd="sng" w="25400">
            <a:solidFill>
              <a:srgbClr val="A3A3A3"/>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379" name="Shape 379"/>
          <p:cNvSpPr/>
          <p:nvPr/>
        </p:nvSpPr>
        <p:spPr>
          <a:xfrm>
            <a:off x="4610100" y="2190750"/>
            <a:ext cx="76199" cy="76199"/>
          </a:xfrm>
          <a:prstGeom prst="ellipse">
            <a:avLst/>
          </a:prstGeom>
          <a:solidFill>
            <a:srgbClr val="A3A3A3"/>
          </a:solidFill>
          <a:ln cap="flat" cmpd="sng" w="25400">
            <a:solidFill>
              <a:srgbClr val="4C4C4C"/>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380" name="Shape 380"/>
          <p:cNvSpPr/>
          <p:nvPr/>
        </p:nvSpPr>
        <p:spPr>
          <a:xfrm>
            <a:off x="4610100" y="3142807"/>
            <a:ext cx="76199" cy="76199"/>
          </a:xfrm>
          <a:prstGeom prst="ellipse">
            <a:avLst/>
          </a:prstGeom>
          <a:solidFill>
            <a:srgbClr val="A3A3A3"/>
          </a:solidFill>
          <a:ln cap="flat" cmpd="sng" w="25400">
            <a:solidFill>
              <a:srgbClr val="4C4C4C"/>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381" name="Shape 381"/>
          <p:cNvSpPr/>
          <p:nvPr/>
        </p:nvSpPr>
        <p:spPr>
          <a:xfrm>
            <a:off x="4610100" y="4057650"/>
            <a:ext cx="76199" cy="76199"/>
          </a:xfrm>
          <a:prstGeom prst="ellipse">
            <a:avLst/>
          </a:prstGeom>
          <a:solidFill>
            <a:srgbClr val="A3A3A3"/>
          </a:solidFill>
          <a:ln cap="flat" cmpd="sng" w="25400">
            <a:solidFill>
              <a:srgbClr val="4C4C4C"/>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382" name="Shape 382"/>
          <p:cNvSpPr/>
          <p:nvPr/>
        </p:nvSpPr>
        <p:spPr>
          <a:xfrm>
            <a:off x="1676400" y="1581150"/>
            <a:ext cx="1676399" cy="3124199"/>
          </a:xfrm>
          <a:prstGeom prst="ellipse">
            <a:avLst/>
          </a:prstGeom>
          <a:solidFill>
            <a:schemeClr val="lt1"/>
          </a:solidFill>
          <a:ln cap="flat" cmpd="sng" w="25400">
            <a:solidFill>
              <a:srgbClr val="A3A3A3"/>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383" name="Shape 383"/>
          <p:cNvSpPr/>
          <p:nvPr/>
        </p:nvSpPr>
        <p:spPr>
          <a:xfrm>
            <a:off x="2476500" y="2190750"/>
            <a:ext cx="76199" cy="76199"/>
          </a:xfrm>
          <a:prstGeom prst="ellipse">
            <a:avLst/>
          </a:prstGeom>
          <a:solidFill>
            <a:srgbClr val="A3A3A3"/>
          </a:solidFill>
          <a:ln cap="flat" cmpd="sng" w="25400">
            <a:solidFill>
              <a:srgbClr val="4C4C4C"/>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384" name="Shape 384"/>
          <p:cNvSpPr/>
          <p:nvPr/>
        </p:nvSpPr>
        <p:spPr>
          <a:xfrm>
            <a:off x="2476500" y="3142807"/>
            <a:ext cx="76199" cy="76199"/>
          </a:xfrm>
          <a:prstGeom prst="ellipse">
            <a:avLst/>
          </a:prstGeom>
          <a:solidFill>
            <a:srgbClr val="A3A3A3"/>
          </a:solidFill>
          <a:ln cap="flat" cmpd="sng" w="25400">
            <a:solidFill>
              <a:srgbClr val="4C4C4C"/>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385" name="Shape 385"/>
          <p:cNvSpPr/>
          <p:nvPr/>
        </p:nvSpPr>
        <p:spPr>
          <a:xfrm>
            <a:off x="2476500" y="4057650"/>
            <a:ext cx="76199" cy="76199"/>
          </a:xfrm>
          <a:prstGeom prst="ellipse">
            <a:avLst/>
          </a:prstGeom>
          <a:solidFill>
            <a:srgbClr val="A3A3A3"/>
          </a:solidFill>
          <a:ln cap="flat" cmpd="sng" w="25400">
            <a:solidFill>
              <a:srgbClr val="4C4C4C"/>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pic>
        <p:nvPicPr>
          <p:cNvPr descr="User 2 by cyberscooty - " id="386" name="Shape 386"/>
          <p:cNvPicPr preferRelativeResize="0"/>
          <p:nvPr/>
        </p:nvPicPr>
        <p:blipFill rotWithShape="1">
          <a:blip r:embed="rId3">
            <a:alphaModFix/>
          </a:blip>
          <a:srcRect b="0" l="0" r="0" t="0"/>
          <a:stretch/>
        </p:blipFill>
        <p:spPr>
          <a:xfrm>
            <a:off x="838200" y="1873316"/>
            <a:ext cx="572410" cy="711068"/>
          </a:xfrm>
          <a:prstGeom prst="rect">
            <a:avLst/>
          </a:prstGeom>
          <a:noFill/>
          <a:ln>
            <a:noFill/>
          </a:ln>
        </p:spPr>
      </p:pic>
      <p:sp>
        <p:nvSpPr>
          <p:cNvPr id="387" name="Shape 387"/>
          <p:cNvSpPr/>
          <p:nvPr/>
        </p:nvSpPr>
        <p:spPr>
          <a:xfrm>
            <a:off x="1600200" y="2190750"/>
            <a:ext cx="76199" cy="76199"/>
          </a:xfrm>
          <a:prstGeom prst="ellipse">
            <a:avLst/>
          </a:prstGeom>
          <a:solidFill>
            <a:srgbClr val="00B050"/>
          </a:solidFill>
          <a:ln cap="flat" cmpd="sng" w="25400">
            <a:solidFill>
              <a:srgbClr val="007434"/>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388" name="Shape 388"/>
          <p:cNvSpPr/>
          <p:nvPr/>
        </p:nvSpPr>
        <p:spPr>
          <a:xfrm>
            <a:off x="3538867" y="4063851"/>
            <a:ext cx="76199" cy="76199"/>
          </a:xfrm>
          <a:prstGeom prst="ellipse">
            <a:avLst/>
          </a:prstGeom>
          <a:solidFill>
            <a:srgbClr val="00B050"/>
          </a:solidFill>
          <a:ln cap="flat" cmpd="sng" w="25400">
            <a:solidFill>
              <a:srgbClr val="007434"/>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389" name="Shape 389"/>
          <p:cNvSpPr/>
          <p:nvPr/>
        </p:nvSpPr>
        <p:spPr>
          <a:xfrm>
            <a:off x="5660066" y="2190750"/>
            <a:ext cx="76199" cy="76199"/>
          </a:xfrm>
          <a:prstGeom prst="ellipse">
            <a:avLst/>
          </a:prstGeom>
          <a:solidFill>
            <a:srgbClr val="00B050"/>
          </a:solidFill>
          <a:ln cap="flat" cmpd="sng" w="25400">
            <a:solidFill>
              <a:srgbClr val="007434"/>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390" name="Shape 390"/>
          <p:cNvSpPr/>
          <p:nvPr/>
        </p:nvSpPr>
        <p:spPr>
          <a:xfrm>
            <a:off x="7809589" y="3147682"/>
            <a:ext cx="76199" cy="76199"/>
          </a:xfrm>
          <a:prstGeom prst="ellipse">
            <a:avLst/>
          </a:prstGeom>
          <a:solidFill>
            <a:srgbClr val="00B050"/>
          </a:solidFill>
          <a:ln cap="flat" cmpd="sng" w="25400">
            <a:solidFill>
              <a:srgbClr val="007434"/>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cxnSp>
        <p:nvCxnSpPr>
          <p:cNvPr id="391" name="Shape 391"/>
          <p:cNvCxnSpPr>
            <a:endCxn id="388" idx="2"/>
          </p:cNvCxnSpPr>
          <p:nvPr/>
        </p:nvCxnSpPr>
        <p:spPr>
          <a:xfrm>
            <a:off x="2552767" y="4090851"/>
            <a:ext cx="986100" cy="11100"/>
          </a:xfrm>
          <a:prstGeom prst="straightConnector1">
            <a:avLst/>
          </a:prstGeom>
          <a:noFill/>
          <a:ln cap="flat" cmpd="sng" w="19050">
            <a:solidFill>
              <a:srgbClr val="A3A3A3"/>
            </a:solidFill>
            <a:prstDash val="solid"/>
            <a:round/>
            <a:headEnd len="med" w="med" type="none"/>
            <a:tailEnd len="med" w="med" type="none"/>
          </a:ln>
        </p:spPr>
      </p:cxnSp>
      <p:cxnSp>
        <p:nvCxnSpPr>
          <p:cNvPr id="392" name="Shape 392"/>
          <p:cNvCxnSpPr>
            <a:endCxn id="383" idx="2"/>
          </p:cNvCxnSpPr>
          <p:nvPr/>
        </p:nvCxnSpPr>
        <p:spPr>
          <a:xfrm>
            <a:off x="1663500" y="2223450"/>
            <a:ext cx="813000" cy="5400"/>
          </a:xfrm>
          <a:prstGeom prst="straightConnector1">
            <a:avLst/>
          </a:prstGeom>
          <a:noFill/>
          <a:ln cap="flat" cmpd="sng" w="19050">
            <a:solidFill>
              <a:srgbClr val="A3A3A3"/>
            </a:solidFill>
            <a:prstDash val="solid"/>
            <a:round/>
            <a:headEnd len="med" w="med" type="none"/>
            <a:tailEnd len="med" w="med" type="none"/>
          </a:ln>
        </p:spPr>
      </p:cxnSp>
      <p:cxnSp>
        <p:nvCxnSpPr>
          <p:cNvPr id="393" name="Shape 393"/>
          <p:cNvCxnSpPr>
            <a:stCxn id="379" idx="6"/>
            <a:endCxn id="389" idx="2"/>
          </p:cNvCxnSpPr>
          <p:nvPr/>
        </p:nvCxnSpPr>
        <p:spPr>
          <a:xfrm>
            <a:off x="4686300" y="2228850"/>
            <a:ext cx="973800" cy="0"/>
          </a:xfrm>
          <a:prstGeom prst="straightConnector1">
            <a:avLst/>
          </a:prstGeom>
          <a:noFill/>
          <a:ln cap="flat" cmpd="sng" w="19050">
            <a:solidFill>
              <a:srgbClr val="A3A3A3"/>
            </a:solidFill>
            <a:prstDash val="solid"/>
            <a:round/>
            <a:headEnd len="med" w="med" type="none"/>
            <a:tailEnd len="med" w="med" type="none"/>
          </a:ln>
        </p:spPr>
      </p:cxnSp>
      <p:cxnSp>
        <p:nvCxnSpPr>
          <p:cNvPr id="394" name="Shape 394"/>
          <p:cNvCxnSpPr/>
          <p:nvPr/>
        </p:nvCxnSpPr>
        <p:spPr>
          <a:xfrm>
            <a:off x="6819900" y="3191541"/>
            <a:ext cx="973765" cy="0"/>
          </a:xfrm>
          <a:prstGeom prst="straightConnector1">
            <a:avLst/>
          </a:prstGeom>
          <a:noFill/>
          <a:ln cap="flat" cmpd="sng" w="19050">
            <a:solidFill>
              <a:srgbClr val="A3A3A3"/>
            </a:solidFill>
            <a:prstDash val="solid"/>
            <a:round/>
            <a:headEnd len="med" w="med" type="none"/>
            <a:tailEnd len="med" w="med" type="none"/>
          </a:ln>
        </p:spPr>
      </p:cxnSp>
      <p:cxnSp>
        <p:nvCxnSpPr>
          <p:cNvPr id="395" name="Shape 395"/>
          <p:cNvCxnSpPr/>
          <p:nvPr/>
        </p:nvCxnSpPr>
        <p:spPr>
          <a:xfrm>
            <a:off x="5736266" y="2223313"/>
            <a:ext cx="973765" cy="0"/>
          </a:xfrm>
          <a:prstGeom prst="straightConnector1">
            <a:avLst/>
          </a:prstGeom>
          <a:noFill/>
          <a:ln cap="flat" cmpd="sng" w="19050">
            <a:solidFill>
              <a:srgbClr val="A3A3A3"/>
            </a:solidFill>
            <a:prstDash val="solid"/>
            <a:round/>
            <a:headEnd len="med" w="med" type="none"/>
            <a:tailEnd len="med" w="med" type="none"/>
          </a:ln>
        </p:spPr>
      </p:cxnSp>
      <p:cxnSp>
        <p:nvCxnSpPr>
          <p:cNvPr id="396" name="Shape 396"/>
          <p:cNvCxnSpPr>
            <a:stCxn id="388" idx="6"/>
          </p:cNvCxnSpPr>
          <p:nvPr/>
        </p:nvCxnSpPr>
        <p:spPr>
          <a:xfrm flipH="1" rot="10800000">
            <a:off x="3615067" y="4095651"/>
            <a:ext cx="995100" cy="6300"/>
          </a:xfrm>
          <a:prstGeom prst="straightConnector1">
            <a:avLst/>
          </a:prstGeom>
          <a:noFill/>
          <a:ln cap="flat" cmpd="sng" w="19050">
            <a:solidFill>
              <a:srgbClr val="A3A3A3"/>
            </a:solidFill>
            <a:prstDash val="solid"/>
            <a:round/>
            <a:headEnd len="med" w="med" type="none"/>
            <a:tailEnd len="med" w="med" type="none"/>
          </a:ln>
        </p:spPr>
      </p:cxnSp>
      <p:sp>
        <p:nvSpPr>
          <p:cNvPr id="397" name="Shape 397"/>
          <p:cNvSpPr txBox="1"/>
          <p:nvPr/>
        </p:nvSpPr>
        <p:spPr>
          <a:xfrm>
            <a:off x="2743200" y="1352550"/>
            <a:ext cx="780983" cy="40010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Trebuchet MS"/>
              <a:buNone/>
            </a:pPr>
            <a:r>
              <a:rPr b="0" i="0" lang="en" sz="2000" u="none" cap="none" strike="noStrike">
                <a:solidFill>
                  <a:srgbClr val="000000"/>
                </a:solidFill>
                <a:latin typeface="Trebuchet MS"/>
                <a:ea typeface="Trebuchet MS"/>
                <a:cs typeface="Trebuchet MS"/>
                <a:sym typeface="Trebuchet MS"/>
              </a:rPr>
              <a:t>Mix 1</a:t>
            </a:r>
          </a:p>
        </p:txBody>
      </p:sp>
      <p:sp>
        <p:nvSpPr>
          <p:cNvPr id="398" name="Shape 398"/>
          <p:cNvSpPr txBox="1"/>
          <p:nvPr/>
        </p:nvSpPr>
        <p:spPr>
          <a:xfrm>
            <a:off x="4899019" y="1352550"/>
            <a:ext cx="780983" cy="40010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Trebuchet MS"/>
              <a:buNone/>
            </a:pPr>
            <a:r>
              <a:rPr b="0" i="0" lang="en" sz="2000" u="none" cap="none" strike="noStrike">
                <a:solidFill>
                  <a:srgbClr val="000000"/>
                </a:solidFill>
                <a:latin typeface="Trebuchet MS"/>
                <a:ea typeface="Trebuchet MS"/>
                <a:cs typeface="Trebuchet MS"/>
                <a:sym typeface="Trebuchet MS"/>
              </a:rPr>
              <a:t>Mix 2</a:t>
            </a:r>
          </a:p>
        </p:txBody>
      </p:sp>
      <p:sp>
        <p:nvSpPr>
          <p:cNvPr id="399" name="Shape 399"/>
          <p:cNvSpPr txBox="1"/>
          <p:nvPr/>
        </p:nvSpPr>
        <p:spPr>
          <a:xfrm>
            <a:off x="7030335" y="1352550"/>
            <a:ext cx="780983" cy="40010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Trebuchet MS"/>
              <a:buNone/>
            </a:pPr>
            <a:r>
              <a:rPr b="0" i="0" lang="en" sz="2000" u="none" cap="none" strike="noStrike">
                <a:solidFill>
                  <a:srgbClr val="000000"/>
                </a:solidFill>
                <a:latin typeface="Trebuchet MS"/>
                <a:ea typeface="Trebuchet MS"/>
                <a:cs typeface="Trebuchet MS"/>
                <a:sym typeface="Trebuchet MS"/>
              </a:rPr>
              <a:t>Mix 3</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Shape 404"/>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Principles for mixing services</a:t>
            </a:r>
          </a:p>
        </p:txBody>
      </p:sp>
      <p:sp>
        <p:nvSpPr>
          <p:cNvPr id="405" name="Shape 405"/>
          <p:cNvSpPr txBox="1"/>
          <p:nvPr>
            <p:ph idx="1" type="body"/>
          </p:nvPr>
        </p:nvSpPr>
        <p:spPr>
          <a:xfrm>
            <a:off x="457200" y="1200150"/>
            <a:ext cx="4495800"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chemeClr val="dk1"/>
                </a:solidFill>
                <a:latin typeface="Trebuchet MS"/>
                <a:ea typeface="Trebuchet MS"/>
                <a:cs typeface="Trebuchet MS"/>
                <a:sym typeface="Trebuchet MS"/>
              </a:rPr>
              <a:t>2. Uniform transactions</a:t>
            </a:r>
          </a:p>
          <a:p>
            <a:pPr indent="-514350" lvl="0" marL="514350" marR="0" rtl="0" algn="l">
              <a:lnSpc>
                <a:spcPct val="100000"/>
              </a:lnSpc>
              <a:spcBef>
                <a:spcPts val="0"/>
              </a:spcBef>
              <a:spcAft>
                <a:spcPts val="0"/>
              </a:spcAft>
              <a:buClr>
                <a:schemeClr val="dk1"/>
              </a:buClr>
              <a:buSzPct val="100000"/>
              <a:buFont typeface="Trebuchet MS"/>
              <a:buNone/>
            </a:pPr>
            <a:r>
              <a:t/>
            </a:r>
            <a:endParaRPr b="0" i="0" sz="24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chemeClr val="dk1"/>
                </a:solidFill>
                <a:latin typeface="Trebuchet MS"/>
                <a:ea typeface="Trebuchet MS"/>
                <a:cs typeface="Trebuchet MS"/>
                <a:sym typeface="Trebuchet MS"/>
              </a:rPr>
              <a:t>    In particular: all mix</a:t>
            </a:r>
          </a:p>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chemeClr val="dk1"/>
                </a:solidFill>
                <a:latin typeface="Trebuchet MS"/>
                <a:ea typeface="Trebuchet MS"/>
                <a:cs typeface="Trebuchet MS"/>
                <a:sym typeface="Trebuchet MS"/>
              </a:rPr>
              <a:t>    transactions must have the  </a:t>
            </a:r>
          </a:p>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chemeClr val="dk1"/>
                </a:solidFill>
                <a:latin typeface="Trebuchet MS"/>
                <a:ea typeface="Trebuchet MS"/>
                <a:cs typeface="Trebuchet MS"/>
                <a:sym typeface="Trebuchet MS"/>
              </a:rPr>
              <a:t>    same value!</a:t>
            </a:r>
          </a:p>
          <a:p>
            <a:pPr indent="0" lvl="0" marL="0" marR="0" rtl="0" algn="l">
              <a:lnSpc>
                <a:spcPct val="100000"/>
              </a:lnSpc>
              <a:spcBef>
                <a:spcPts val="0"/>
              </a:spcBef>
              <a:spcAft>
                <a:spcPts val="0"/>
              </a:spcAft>
              <a:buClr>
                <a:schemeClr val="dk1"/>
              </a:buClr>
              <a:buSzPct val="25000"/>
              <a:buFont typeface="Trebuchet MS"/>
              <a:buNone/>
            </a:pPr>
            <a:r>
              <a:t/>
            </a:r>
            <a:endParaRPr b="0" i="0" sz="24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chemeClr val="dk1"/>
                </a:solidFill>
                <a:latin typeface="Trebuchet MS"/>
                <a:ea typeface="Trebuchet MS"/>
                <a:cs typeface="Trebuchet MS"/>
                <a:sym typeface="Trebuchet MS"/>
              </a:rPr>
              <a:t>    “</a:t>
            </a:r>
            <a:r>
              <a:rPr b="0" i="1" lang="en" sz="2400" u="none" cap="none" strike="noStrike">
                <a:solidFill>
                  <a:schemeClr val="dk1"/>
                </a:solidFill>
                <a:latin typeface="Trebuchet MS"/>
                <a:ea typeface="Trebuchet MS"/>
                <a:cs typeface="Trebuchet MS"/>
                <a:sym typeface="Trebuchet MS"/>
              </a:rPr>
              <a:t>Chunk size”</a:t>
            </a:r>
          </a:p>
        </p:txBody>
      </p:sp>
      <p:sp>
        <p:nvSpPr>
          <p:cNvPr id="406" name="Shape 406"/>
          <p:cNvSpPr txBox="1"/>
          <p:nvPr>
            <p:ph idx="2" type="body"/>
          </p:nvPr>
        </p:nvSpPr>
        <p:spPr>
          <a:xfrm>
            <a:off x="5029200" y="1200150"/>
            <a:ext cx="3657597"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0" i="1" lang="en" sz="2400" u="none" cap="none" strike="noStrike">
                <a:solidFill>
                  <a:srgbClr val="A3A3A3"/>
                </a:solidFill>
                <a:latin typeface="Trebuchet MS"/>
                <a:ea typeface="Trebuchet MS"/>
                <a:cs typeface="Trebuchet MS"/>
                <a:sym typeface="Trebuchet MS"/>
              </a:rPr>
              <a:t>Mixcoin: Anonymity for Bitcoin with accountable mixes </a:t>
            </a:r>
          </a:p>
          <a:p>
            <a:pPr indent="0" lvl="0" marL="0" marR="0" rtl="0" algn="l">
              <a:lnSpc>
                <a:spcPct val="100000"/>
              </a:lnSpc>
              <a:spcBef>
                <a:spcPts val="0"/>
              </a:spcBef>
              <a:spcAft>
                <a:spcPts val="0"/>
              </a:spcAft>
              <a:buClr>
                <a:schemeClr val="dk1"/>
              </a:buClr>
              <a:buSzPct val="25000"/>
              <a:buFont typeface="Trebuchet MS"/>
              <a:buNone/>
            </a:pPr>
            <a:r>
              <a:t/>
            </a:r>
            <a:endParaRPr b="0" i="0" sz="2400" u="none" cap="none" strike="noStrike">
              <a:solidFill>
                <a:srgbClr val="A3A3A3"/>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rgbClr val="A3A3A3"/>
                </a:solidFill>
                <a:latin typeface="Trebuchet MS"/>
                <a:ea typeface="Trebuchet MS"/>
                <a:cs typeface="Trebuchet MS"/>
                <a:sym typeface="Trebuchet MS"/>
              </a:rPr>
              <a:t>J. Bonneau et al.</a:t>
            </a:r>
          </a:p>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rgbClr val="A3A3A3"/>
                </a:solidFill>
                <a:latin typeface="Trebuchet MS"/>
                <a:ea typeface="Trebuchet MS"/>
                <a:cs typeface="Trebuchet MS"/>
                <a:sym typeface="Trebuchet MS"/>
              </a:rPr>
              <a:t>Financial Cryptography 2014 </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Shape 411"/>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Principles for mixing services</a:t>
            </a:r>
          </a:p>
        </p:txBody>
      </p:sp>
      <p:sp>
        <p:nvSpPr>
          <p:cNvPr id="412" name="Shape 412"/>
          <p:cNvSpPr txBox="1"/>
          <p:nvPr>
            <p:ph idx="1" type="body"/>
          </p:nvPr>
        </p:nvSpPr>
        <p:spPr>
          <a:xfrm>
            <a:off x="457200" y="1200150"/>
            <a:ext cx="4495800"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chemeClr val="dk1"/>
                </a:solidFill>
                <a:latin typeface="Trebuchet MS"/>
                <a:ea typeface="Trebuchet MS"/>
                <a:cs typeface="Trebuchet MS"/>
                <a:sym typeface="Trebuchet MS"/>
              </a:rPr>
              <a:t>3. Client side must be </a:t>
            </a:r>
          </a:p>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chemeClr val="dk1"/>
                </a:solidFill>
                <a:latin typeface="Trebuchet MS"/>
                <a:ea typeface="Trebuchet MS"/>
                <a:cs typeface="Trebuchet MS"/>
                <a:sym typeface="Trebuchet MS"/>
              </a:rPr>
              <a:t>    automated</a:t>
            </a:r>
          </a:p>
          <a:p>
            <a:pPr indent="-514350" lvl="0" marL="514350" marR="0" rtl="0" algn="l">
              <a:lnSpc>
                <a:spcPct val="100000"/>
              </a:lnSpc>
              <a:spcBef>
                <a:spcPts val="0"/>
              </a:spcBef>
              <a:spcAft>
                <a:spcPts val="0"/>
              </a:spcAft>
              <a:buClr>
                <a:schemeClr val="dk1"/>
              </a:buClr>
              <a:buSzPct val="100000"/>
              <a:buFont typeface="Trebuchet MS"/>
              <a:buNone/>
            </a:pPr>
            <a:r>
              <a:t/>
            </a:r>
            <a:endParaRPr b="0" i="0" sz="24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chemeClr val="dk1"/>
                </a:solidFill>
                <a:latin typeface="Trebuchet MS"/>
                <a:ea typeface="Trebuchet MS"/>
                <a:cs typeface="Trebuchet MS"/>
                <a:sym typeface="Trebuchet MS"/>
              </a:rPr>
              <a:t>    Desktop wallet software</a:t>
            </a:r>
          </a:p>
        </p:txBody>
      </p:sp>
      <p:sp>
        <p:nvSpPr>
          <p:cNvPr id="413" name="Shape 413"/>
          <p:cNvSpPr txBox="1"/>
          <p:nvPr>
            <p:ph idx="2" type="body"/>
          </p:nvPr>
        </p:nvSpPr>
        <p:spPr>
          <a:xfrm>
            <a:off x="5029200" y="1200150"/>
            <a:ext cx="3657597"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0" i="1" lang="en" sz="2400" u="none" cap="none" strike="noStrike">
                <a:solidFill>
                  <a:srgbClr val="A3A3A3"/>
                </a:solidFill>
                <a:latin typeface="Trebuchet MS"/>
                <a:ea typeface="Trebuchet MS"/>
                <a:cs typeface="Trebuchet MS"/>
                <a:sym typeface="Trebuchet MS"/>
              </a:rPr>
              <a:t>Mixcoin: Anonymity for Bitcoin with accountable mixes </a:t>
            </a:r>
          </a:p>
          <a:p>
            <a:pPr indent="0" lvl="0" marL="0" marR="0" rtl="0" algn="l">
              <a:lnSpc>
                <a:spcPct val="100000"/>
              </a:lnSpc>
              <a:spcBef>
                <a:spcPts val="0"/>
              </a:spcBef>
              <a:spcAft>
                <a:spcPts val="0"/>
              </a:spcAft>
              <a:buClr>
                <a:schemeClr val="dk1"/>
              </a:buClr>
              <a:buSzPct val="25000"/>
              <a:buFont typeface="Trebuchet MS"/>
              <a:buNone/>
            </a:pPr>
            <a:r>
              <a:t/>
            </a:r>
            <a:endParaRPr b="0" i="0" sz="2400" u="none" cap="none" strike="noStrike">
              <a:solidFill>
                <a:srgbClr val="A3A3A3"/>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rgbClr val="A3A3A3"/>
                </a:solidFill>
                <a:latin typeface="Trebuchet MS"/>
                <a:ea typeface="Trebuchet MS"/>
                <a:cs typeface="Trebuchet MS"/>
                <a:sym typeface="Trebuchet MS"/>
              </a:rPr>
              <a:t>J. Bonneau et al.</a:t>
            </a:r>
          </a:p>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rgbClr val="A3A3A3"/>
                </a:solidFill>
                <a:latin typeface="Trebuchet MS"/>
                <a:ea typeface="Trebuchet MS"/>
                <a:cs typeface="Trebuchet MS"/>
                <a:sym typeface="Trebuchet MS"/>
              </a:rPr>
              <a:t>Financial Cryptography 2014 </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Shape 418"/>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Principles for mixing services</a:t>
            </a:r>
          </a:p>
        </p:txBody>
      </p:sp>
      <p:sp>
        <p:nvSpPr>
          <p:cNvPr id="419" name="Shape 419"/>
          <p:cNvSpPr txBox="1"/>
          <p:nvPr>
            <p:ph idx="1" type="body"/>
          </p:nvPr>
        </p:nvSpPr>
        <p:spPr>
          <a:xfrm>
            <a:off x="457200" y="1200150"/>
            <a:ext cx="4648199"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chemeClr val="dk1"/>
                </a:solidFill>
                <a:latin typeface="Trebuchet MS"/>
                <a:ea typeface="Trebuchet MS"/>
                <a:cs typeface="Trebuchet MS"/>
                <a:sym typeface="Trebuchet MS"/>
              </a:rPr>
              <a:t>4. Fees must be all-or-nothing</a:t>
            </a:r>
          </a:p>
          <a:p>
            <a:pPr indent="0" lvl="0" marL="0" marR="0" rtl="0" algn="l">
              <a:lnSpc>
                <a:spcPct val="100000"/>
              </a:lnSpc>
              <a:spcBef>
                <a:spcPts val="0"/>
              </a:spcBef>
              <a:spcAft>
                <a:spcPts val="0"/>
              </a:spcAft>
              <a:buClr>
                <a:schemeClr val="dk1"/>
              </a:buClr>
              <a:buSzPct val="25000"/>
              <a:buFont typeface="Trebuchet MS"/>
              <a:buNone/>
            </a:pPr>
            <a:r>
              <a:t/>
            </a:r>
            <a:endParaRPr b="0" i="1" sz="24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chemeClr val="dk1"/>
                </a:solidFill>
                <a:latin typeface="Trebuchet MS"/>
                <a:ea typeface="Trebuchet MS"/>
                <a:cs typeface="Trebuchet MS"/>
                <a:sym typeface="Trebuchet MS"/>
              </a:rPr>
              <a:t>    Probabilistic fees: </a:t>
            </a:r>
          </a:p>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chemeClr val="dk1"/>
                </a:solidFill>
                <a:latin typeface="Trebuchet MS"/>
                <a:ea typeface="Trebuchet MS"/>
                <a:cs typeface="Trebuchet MS"/>
                <a:sym typeface="Trebuchet MS"/>
              </a:rPr>
              <a:t>	0.1% mixing fee = </a:t>
            </a:r>
          </a:p>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chemeClr val="dk1"/>
                </a:solidFill>
                <a:latin typeface="Trebuchet MS"/>
                <a:ea typeface="Trebuchet MS"/>
                <a:cs typeface="Trebuchet MS"/>
                <a:sym typeface="Trebuchet MS"/>
              </a:rPr>
              <a:t>	mix will swallow chunk</a:t>
            </a:r>
          </a:p>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chemeClr val="dk1"/>
                </a:solidFill>
                <a:latin typeface="Trebuchet MS"/>
                <a:ea typeface="Trebuchet MS"/>
                <a:cs typeface="Trebuchet MS"/>
                <a:sym typeface="Trebuchet MS"/>
              </a:rPr>
              <a:t>    	with 0.1% chance</a:t>
            </a:r>
          </a:p>
        </p:txBody>
      </p:sp>
      <p:sp>
        <p:nvSpPr>
          <p:cNvPr id="420" name="Shape 420"/>
          <p:cNvSpPr txBox="1"/>
          <p:nvPr>
            <p:ph idx="2" type="body"/>
          </p:nvPr>
        </p:nvSpPr>
        <p:spPr>
          <a:xfrm>
            <a:off x="5029200" y="1200150"/>
            <a:ext cx="3657597"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0" i="1" lang="en" sz="2400" u="none" cap="none" strike="noStrike">
                <a:solidFill>
                  <a:srgbClr val="A3A3A3"/>
                </a:solidFill>
                <a:latin typeface="Trebuchet MS"/>
                <a:ea typeface="Trebuchet MS"/>
                <a:cs typeface="Trebuchet MS"/>
                <a:sym typeface="Trebuchet MS"/>
              </a:rPr>
              <a:t>Mixcoin: Anonymity for Bitcoin with accountable mixes </a:t>
            </a:r>
          </a:p>
          <a:p>
            <a:pPr indent="0" lvl="0" marL="0" marR="0" rtl="0" algn="l">
              <a:lnSpc>
                <a:spcPct val="100000"/>
              </a:lnSpc>
              <a:spcBef>
                <a:spcPts val="0"/>
              </a:spcBef>
              <a:spcAft>
                <a:spcPts val="0"/>
              </a:spcAft>
              <a:buClr>
                <a:schemeClr val="dk1"/>
              </a:buClr>
              <a:buSzPct val="25000"/>
              <a:buFont typeface="Trebuchet MS"/>
              <a:buNone/>
            </a:pPr>
            <a:r>
              <a:t/>
            </a:r>
            <a:endParaRPr b="0" i="0" sz="2400" u="none" cap="none" strike="noStrike">
              <a:solidFill>
                <a:srgbClr val="A3A3A3"/>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rgbClr val="A3A3A3"/>
                </a:solidFill>
                <a:latin typeface="Trebuchet MS"/>
                <a:ea typeface="Trebuchet MS"/>
                <a:cs typeface="Trebuchet MS"/>
                <a:sym typeface="Trebuchet MS"/>
              </a:rPr>
              <a:t>J. Bonneau et al.</a:t>
            </a:r>
          </a:p>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rgbClr val="A3A3A3"/>
                </a:solidFill>
                <a:latin typeface="Trebuchet MS"/>
                <a:ea typeface="Trebuchet MS"/>
                <a:cs typeface="Trebuchet MS"/>
                <a:sym typeface="Trebuchet MS"/>
              </a:rPr>
              <a:t>Financial Cryptography 2014 </a:t>
            </a:r>
          </a:p>
        </p:txBody>
      </p:sp>
      <p:sp>
        <p:nvSpPr>
          <p:cNvPr id="421" name="Shape 421"/>
          <p:cNvSpPr/>
          <p:nvPr/>
        </p:nvSpPr>
        <p:spPr>
          <a:xfrm>
            <a:off x="564808" y="4227551"/>
            <a:ext cx="8045792" cy="553997"/>
          </a:xfrm>
          <a:prstGeom prst="rect">
            <a:avLst/>
          </a:prstGeom>
          <a:solidFill>
            <a:srgbClr val="EFD7AE"/>
          </a:solidFill>
          <a:ln cap="flat" cmpd="sng" w="19050">
            <a:solidFill>
              <a:srgbClr val="E7C586"/>
            </a:solidFill>
            <a:prstDash val="solid"/>
            <a:round/>
            <a:headEnd len="med" w="med" type="none"/>
            <a:tailEnd len="med" w="med" type="none"/>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Trebuchet MS"/>
              <a:buNone/>
            </a:pPr>
            <a:r>
              <a:rPr b="0" i="0" lang="en" sz="3000" u="none" cap="none" strike="noStrike">
                <a:solidFill>
                  <a:srgbClr val="000000"/>
                </a:solidFill>
                <a:latin typeface="Trebuchet MS"/>
                <a:ea typeface="Trebuchet MS"/>
                <a:cs typeface="Trebuchet MS"/>
                <a:sym typeface="Trebuchet MS"/>
              </a:rPr>
              <a:t>Current mixes follow none of these principles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
                                        <p:tgtEl>
                                          <p:spTgt spid="4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Shape 426"/>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Remaining problem: trusting mixes</a:t>
            </a:r>
          </a:p>
        </p:txBody>
      </p:sp>
      <p:sp>
        <p:nvSpPr>
          <p:cNvPr id="427" name="Shape 427"/>
          <p:cNvSpPr txBox="1"/>
          <p:nvPr>
            <p:ph idx="1" type="body"/>
          </p:nvPr>
        </p:nvSpPr>
        <p:spPr>
          <a:xfrm>
            <a:off x="457200" y="1200150"/>
            <a:ext cx="8229600" cy="3725679"/>
          </a:xfrm>
          <a:prstGeom prst="rect">
            <a:avLst/>
          </a:prstGeom>
          <a:noFill/>
          <a:ln>
            <a:noFill/>
          </a:ln>
        </p:spPr>
        <p:txBody>
          <a:bodyPr anchorCtr="0" anchor="t" bIns="91425" lIns="91425" rIns="91425" tIns="91425">
            <a:noAutofit/>
          </a:bodyPr>
          <a:lstStyle/>
          <a:p>
            <a:pPr indent="-514350" lvl="0" marL="514350" marR="0" rtl="0" algn="l">
              <a:lnSpc>
                <a:spcPct val="100000"/>
              </a:lnSpc>
              <a:spcBef>
                <a:spcPts val="0"/>
              </a:spcBef>
              <a:spcAft>
                <a:spcPts val="0"/>
              </a:spcAft>
              <a:buClr>
                <a:schemeClr val="dk1"/>
              </a:buClr>
              <a:buSzPct val="100000"/>
              <a:buFont typeface="Arial"/>
              <a:buNone/>
            </a:pPr>
            <a:r>
              <a:t/>
            </a:r>
            <a:endParaRPr b="0" i="0" sz="3000" u="none" cap="none" strike="noStrike">
              <a:solidFill>
                <a:schemeClr val="dk1"/>
              </a:solidFill>
              <a:latin typeface="Trebuchet MS"/>
              <a:ea typeface="Trebuchet MS"/>
              <a:cs typeface="Trebuchet MS"/>
              <a:sym typeface="Trebuchet MS"/>
            </a:endParaRPr>
          </a:p>
          <a:p>
            <a:pPr indent="-514350" lvl="0" marL="514350" marR="0" rtl="0" algn="l">
              <a:lnSpc>
                <a:spcPct val="100000"/>
              </a:lnSpc>
              <a:spcBef>
                <a:spcPts val="0"/>
              </a:spcBef>
              <a:spcAft>
                <a:spcPts val="0"/>
              </a:spcAft>
              <a:buClr>
                <a:schemeClr val="dk1"/>
              </a:buClr>
              <a:buSzPct val="100000"/>
              <a:buFont typeface="Arial"/>
              <a:buAutoNum type="arabicPeriod"/>
            </a:pPr>
            <a:r>
              <a:rPr b="0" i="0" lang="en" sz="3000" u="none" cap="none" strike="noStrike">
                <a:solidFill>
                  <a:schemeClr val="dk1"/>
                </a:solidFill>
                <a:latin typeface="Trebuchet MS"/>
                <a:ea typeface="Trebuchet MS"/>
                <a:cs typeface="Trebuchet MS"/>
                <a:sym typeface="Trebuchet MS"/>
              </a:rPr>
              <a:t>Stay in business, build up reputation</a:t>
            </a:r>
          </a:p>
          <a:p>
            <a:pPr indent="-514350" lvl="0" marL="514350" marR="0" rtl="0" algn="l">
              <a:lnSpc>
                <a:spcPct val="100000"/>
              </a:lnSpc>
              <a:spcBef>
                <a:spcPts val="0"/>
              </a:spcBef>
              <a:spcAft>
                <a:spcPts val="0"/>
              </a:spcAft>
              <a:buClr>
                <a:schemeClr val="dk1"/>
              </a:buClr>
              <a:buSzPct val="100000"/>
              <a:buFont typeface="Arial"/>
              <a:buNone/>
            </a:pPr>
            <a:r>
              <a:t/>
            </a:r>
            <a:endParaRPr b="0" i="0" sz="3000" u="none" cap="none" strike="noStrike">
              <a:solidFill>
                <a:schemeClr val="dk1"/>
              </a:solidFill>
              <a:latin typeface="Trebuchet MS"/>
              <a:ea typeface="Trebuchet MS"/>
              <a:cs typeface="Trebuchet MS"/>
              <a:sym typeface="Trebuchet MS"/>
            </a:endParaRPr>
          </a:p>
          <a:p>
            <a:pPr indent="-514350" lvl="0" marL="514350" marR="0" rtl="0" algn="l">
              <a:lnSpc>
                <a:spcPct val="100000"/>
              </a:lnSpc>
              <a:spcBef>
                <a:spcPts val="0"/>
              </a:spcBef>
              <a:spcAft>
                <a:spcPts val="0"/>
              </a:spcAft>
              <a:buClr>
                <a:schemeClr val="dk1"/>
              </a:buClr>
              <a:buSzPct val="100000"/>
              <a:buFont typeface="Arial"/>
              <a:buAutoNum type="arabicPeriod"/>
            </a:pPr>
            <a:r>
              <a:rPr b="0" i="0" lang="en" sz="3000" u="none" cap="none" strike="noStrike">
                <a:solidFill>
                  <a:schemeClr val="dk1"/>
                </a:solidFill>
                <a:latin typeface="Trebuchet MS"/>
                <a:ea typeface="Trebuchet MS"/>
                <a:cs typeface="Trebuchet MS"/>
                <a:sym typeface="Trebuchet MS"/>
              </a:rPr>
              <a:t>Users can test for themselves</a:t>
            </a:r>
          </a:p>
          <a:p>
            <a:pPr indent="-514350" lvl="0" marL="514350" marR="0" rtl="0" algn="l">
              <a:lnSpc>
                <a:spcPct val="100000"/>
              </a:lnSpc>
              <a:spcBef>
                <a:spcPts val="0"/>
              </a:spcBef>
              <a:spcAft>
                <a:spcPts val="0"/>
              </a:spcAft>
              <a:buClr>
                <a:schemeClr val="dk1"/>
              </a:buClr>
              <a:buSzPct val="100000"/>
              <a:buFont typeface="Arial"/>
              <a:buNone/>
            </a:pPr>
            <a:r>
              <a:t/>
            </a:r>
            <a:endParaRPr b="0" i="0" sz="3000" u="none" cap="none" strike="noStrike">
              <a:solidFill>
                <a:schemeClr val="dk1"/>
              </a:solidFill>
              <a:latin typeface="Trebuchet MS"/>
              <a:ea typeface="Trebuchet MS"/>
              <a:cs typeface="Trebuchet MS"/>
              <a:sym typeface="Trebuchet MS"/>
            </a:endParaRPr>
          </a:p>
          <a:p>
            <a:pPr indent="-514350" lvl="0" marL="514350" marR="0" rtl="0" algn="l">
              <a:lnSpc>
                <a:spcPct val="100000"/>
              </a:lnSpc>
              <a:spcBef>
                <a:spcPts val="0"/>
              </a:spcBef>
              <a:spcAft>
                <a:spcPts val="0"/>
              </a:spcAft>
              <a:buClr>
                <a:schemeClr val="dk1"/>
              </a:buClr>
              <a:buSzPct val="100000"/>
              <a:buFont typeface="Arial"/>
              <a:buAutoNum type="arabicPeriod"/>
            </a:pPr>
            <a:r>
              <a:rPr b="0" i="0" lang="en" sz="3000" u="none" cap="none" strike="noStrike">
                <a:solidFill>
                  <a:schemeClr val="dk1"/>
                </a:solidFill>
                <a:latin typeface="Trebuchet MS"/>
                <a:ea typeface="Trebuchet MS"/>
                <a:cs typeface="Trebuchet MS"/>
                <a:sym typeface="Trebuchet MS"/>
              </a:rPr>
              <a:t>Cryptographic “warranties”</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Shape 432"/>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400" u="none" cap="none" strike="noStrike">
                <a:solidFill>
                  <a:schemeClr val="dk1"/>
                </a:solidFill>
                <a:latin typeface="Trebuchet MS"/>
                <a:ea typeface="Trebuchet MS"/>
                <a:cs typeface="Trebuchet MS"/>
                <a:sym typeface="Trebuchet MS"/>
              </a:rPr>
              <a:t>Currently no reputable dedicated mix</a:t>
            </a:r>
          </a:p>
        </p:txBody>
      </p:sp>
      <p:sp>
        <p:nvSpPr>
          <p:cNvPr id="433" name="Shape 433"/>
          <p:cNvSpPr txBox="1"/>
          <p:nvPr>
            <p:ph idx="1" type="body"/>
          </p:nvPr>
        </p:nvSpPr>
        <p:spPr>
          <a:xfrm>
            <a:off x="457200" y="1200150"/>
            <a:ext cx="8229600"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t/>
            </a:r>
            <a:endParaRPr b="0" i="0" sz="2400" u="none" cap="none" strike="noStrike">
              <a:solidFill>
                <a:srgbClr val="FF0000"/>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rgbClr val="FF0000"/>
                </a:solidFill>
                <a:latin typeface="Trebuchet MS"/>
                <a:ea typeface="Trebuchet MS"/>
                <a:cs typeface="Trebuchet MS"/>
                <a:sym typeface="Trebuchet MS"/>
              </a:rPr>
              <a:t>Caution: Mixing services may themselves be operating with anonymity. As such, if the mixing output fails to be delivered or access to funds is denied there is no recourse. Use at your own discretion.</a:t>
            </a:r>
          </a:p>
          <a:p>
            <a:pPr indent="0" lvl="0" marL="0" marR="0" rtl="0" algn="l">
              <a:lnSpc>
                <a:spcPct val="100000"/>
              </a:lnSpc>
              <a:spcBef>
                <a:spcPts val="0"/>
              </a:spcBef>
              <a:spcAft>
                <a:spcPts val="0"/>
              </a:spcAft>
              <a:buClr>
                <a:schemeClr val="dk1"/>
              </a:buClr>
              <a:buSzPct val="25000"/>
              <a:buFont typeface="Trebuchet MS"/>
              <a:buNone/>
            </a:pPr>
            <a:r>
              <a:t/>
            </a:r>
            <a:endParaRPr b="0" i="0" sz="2400" u="none" cap="none" strike="noStrike">
              <a:solidFill>
                <a:srgbClr val="FF0000"/>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chemeClr val="dk1"/>
                </a:solidFill>
                <a:latin typeface="Trebuchet MS"/>
                <a:ea typeface="Trebuchet MS"/>
                <a:cs typeface="Trebuchet MS"/>
                <a:sym typeface="Trebuchet MS"/>
              </a:rPr>
              <a:t>	— Bitcoin Wiki</a:t>
            </a:r>
          </a:p>
          <a:p>
            <a:pPr indent="0" lvl="0" marL="0" marR="0" rtl="0" algn="l">
              <a:lnSpc>
                <a:spcPct val="100000"/>
              </a:lnSpc>
              <a:spcBef>
                <a:spcPts val="0"/>
              </a:spcBef>
              <a:spcAft>
                <a:spcPts val="0"/>
              </a:spcAft>
              <a:buClr>
                <a:schemeClr val="dk1"/>
              </a:buClr>
              <a:buSzPct val="25000"/>
              <a:buFont typeface="Trebuchet MS"/>
              <a:buNone/>
            </a:pPr>
            <a:br>
              <a:rPr b="0" i="0" lang="en" sz="2400" u="none" cap="none" strike="noStrike">
                <a:solidFill>
                  <a:srgbClr val="FF0000"/>
                </a:solidFill>
                <a:latin typeface="Trebuchet MS"/>
                <a:ea typeface="Trebuchet MS"/>
                <a:cs typeface="Trebuchet MS"/>
                <a:sym typeface="Trebuchet MS"/>
              </a:rPr>
            </a:b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Shape 438"/>
          <p:cNvSpPr txBox="1"/>
          <p:nvPr>
            <p:ph idx="1" type="subTitle"/>
          </p:nvPr>
        </p:nvSpPr>
        <p:spPr>
          <a:xfrm>
            <a:off x="685800" y="1690477"/>
            <a:ext cx="7772400" cy="784798"/>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2"/>
              </a:buClr>
              <a:buSzPct val="25000"/>
              <a:buFont typeface="Trebuchet MS"/>
              <a:buNone/>
            </a:pPr>
            <a:r>
              <a:rPr b="0" i="0" lang="en" sz="3000" u="none" cap="none" strike="noStrike">
                <a:solidFill>
                  <a:schemeClr val="dk2"/>
                </a:solidFill>
                <a:latin typeface="Trebuchet MS"/>
                <a:ea typeface="Trebuchet MS"/>
                <a:cs typeface="Trebuchet MS"/>
                <a:sym typeface="Trebuchet MS"/>
              </a:rPr>
              <a:t>Lecture 6.4:</a:t>
            </a:r>
          </a:p>
          <a:p>
            <a:pPr indent="0" lvl="0" marL="0" marR="0" rtl="0" algn="ctr">
              <a:lnSpc>
                <a:spcPct val="100000"/>
              </a:lnSpc>
              <a:spcBef>
                <a:spcPts val="0"/>
              </a:spcBef>
              <a:spcAft>
                <a:spcPts val="0"/>
              </a:spcAft>
              <a:buClr>
                <a:schemeClr val="dk2"/>
              </a:buClr>
              <a:buSzPct val="25000"/>
              <a:buFont typeface="Trebuchet MS"/>
              <a:buNone/>
            </a:pPr>
            <a:r>
              <a:t/>
            </a:r>
            <a:endParaRPr b="0" i="0" sz="3000" u="none" cap="none" strike="noStrike">
              <a:solidFill>
                <a:schemeClr val="dk2"/>
              </a:solidFill>
              <a:latin typeface="Trebuchet MS"/>
              <a:ea typeface="Trebuchet MS"/>
              <a:cs typeface="Trebuchet MS"/>
              <a:sym typeface="Trebuchet MS"/>
            </a:endParaRPr>
          </a:p>
          <a:p>
            <a:pPr indent="0" lvl="0" marL="0" marR="0" rtl="0" algn="ctr">
              <a:lnSpc>
                <a:spcPct val="100000"/>
              </a:lnSpc>
              <a:spcBef>
                <a:spcPts val="0"/>
              </a:spcBef>
              <a:spcAft>
                <a:spcPts val="0"/>
              </a:spcAft>
              <a:buClr>
                <a:schemeClr val="dk2"/>
              </a:buClr>
              <a:buSzPct val="25000"/>
              <a:buFont typeface="Trebuchet MS"/>
              <a:buNone/>
            </a:pPr>
            <a:r>
              <a:rPr b="0" i="0" lang="en" sz="3000" u="none" cap="none" strike="noStrike">
                <a:solidFill>
                  <a:schemeClr val="dk2"/>
                </a:solidFill>
                <a:latin typeface="Trebuchet MS"/>
                <a:ea typeface="Trebuchet MS"/>
                <a:cs typeface="Trebuchet MS"/>
                <a:sym typeface="Trebuchet MS"/>
              </a:rPr>
              <a:t>Decentralized mixing</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What do we mean by anonymity?</a:t>
            </a:r>
          </a:p>
        </p:txBody>
      </p:sp>
      <p:sp>
        <p:nvSpPr>
          <p:cNvPr id="57" name="Shape 57"/>
          <p:cNvSpPr txBox="1"/>
          <p:nvPr>
            <p:ph idx="1" type="body"/>
          </p:nvPr>
        </p:nvSpPr>
        <p:spPr>
          <a:xfrm>
            <a:off x="457200" y="1200150"/>
            <a:ext cx="8229600"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Literally: anonymous = without a name</a:t>
            </a:r>
          </a:p>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Bitcoin addresses are public key hashes rather than real identities</a:t>
            </a:r>
          </a:p>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Computer scientists call this </a:t>
            </a:r>
            <a:r>
              <a:rPr b="0" i="0" lang="en" sz="3000" u="sng" cap="none" strike="noStrike">
                <a:solidFill>
                  <a:schemeClr val="dk1"/>
                </a:solidFill>
                <a:latin typeface="Trebuchet MS"/>
                <a:ea typeface="Trebuchet MS"/>
                <a:cs typeface="Trebuchet MS"/>
                <a:sym typeface="Trebuchet MS"/>
              </a:rPr>
              <a:t>pseudonymity</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Shape 443"/>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Why decentralized mixing?</a:t>
            </a:r>
          </a:p>
        </p:txBody>
      </p:sp>
      <p:sp>
        <p:nvSpPr>
          <p:cNvPr id="444" name="Shape 444"/>
          <p:cNvSpPr txBox="1"/>
          <p:nvPr>
            <p:ph idx="1" type="body"/>
          </p:nvPr>
        </p:nvSpPr>
        <p:spPr>
          <a:xfrm>
            <a:off x="457200" y="1200150"/>
            <a:ext cx="8229600" cy="3725679"/>
          </a:xfrm>
          <a:prstGeom prst="rect">
            <a:avLst/>
          </a:prstGeom>
          <a:noFill/>
          <a:ln>
            <a:noFill/>
          </a:ln>
        </p:spPr>
        <p:txBody>
          <a:bodyPr anchorCtr="0" anchor="t" bIns="91425" lIns="91425" rIns="91425" tIns="91425">
            <a:noAutofit/>
          </a:bodyPr>
          <a:lstStyle/>
          <a:p>
            <a:pPr indent="-514350" lvl="0" marL="514350" marR="0" rtl="0" algn="l">
              <a:lnSpc>
                <a:spcPct val="100000"/>
              </a:lnSpc>
              <a:spcBef>
                <a:spcPts val="0"/>
              </a:spcBef>
              <a:spcAft>
                <a:spcPts val="0"/>
              </a:spcAft>
              <a:buClr>
                <a:srgbClr val="A3A3A3"/>
              </a:buClr>
              <a:buSzPct val="100000"/>
              <a:buFont typeface="Arial"/>
              <a:buChar char="•"/>
            </a:pPr>
            <a:r>
              <a:rPr b="0" i="0" lang="en" sz="3000" u="none" cap="none" strike="noStrike">
                <a:solidFill>
                  <a:schemeClr val="dk1"/>
                </a:solidFill>
                <a:latin typeface="Trebuchet MS"/>
                <a:ea typeface="Trebuchet MS"/>
                <a:cs typeface="Trebuchet MS"/>
                <a:sym typeface="Trebuchet MS"/>
              </a:rPr>
              <a:t>No bootstrapping problem</a:t>
            </a:r>
          </a:p>
          <a:p>
            <a:pPr indent="-514350" lvl="0" marL="514350" marR="0" rtl="0" algn="l">
              <a:lnSpc>
                <a:spcPct val="100000"/>
              </a:lnSpc>
              <a:spcBef>
                <a:spcPts val="0"/>
              </a:spcBef>
              <a:spcAft>
                <a:spcPts val="0"/>
              </a:spcAft>
              <a:buClr>
                <a:srgbClr val="A3A3A3"/>
              </a:buClr>
              <a:buSzPct val="100000"/>
              <a:buFont typeface="Arial"/>
              <a:buNone/>
            </a:pPr>
            <a:r>
              <a:t/>
            </a:r>
            <a:endParaRPr b="0" i="0" sz="3000" u="none" cap="none" strike="noStrike">
              <a:solidFill>
                <a:schemeClr val="dk1"/>
              </a:solidFill>
              <a:latin typeface="Trebuchet MS"/>
              <a:ea typeface="Trebuchet MS"/>
              <a:cs typeface="Trebuchet MS"/>
              <a:sym typeface="Trebuchet MS"/>
            </a:endParaRPr>
          </a:p>
          <a:p>
            <a:pPr indent="-514350" lvl="0" marL="514350" marR="0" rtl="0" algn="l">
              <a:lnSpc>
                <a:spcPct val="100000"/>
              </a:lnSpc>
              <a:spcBef>
                <a:spcPts val="0"/>
              </a:spcBef>
              <a:spcAft>
                <a:spcPts val="0"/>
              </a:spcAft>
              <a:buClr>
                <a:srgbClr val="A3A3A3"/>
              </a:buClr>
              <a:buSzPct val="100000"/>
              <a:buFont typeface="Arial"/>
              <a:buChar char="•"/>
            </a:pPr>
            <a:r>
              <a:rPr b="0" i="0" lang="en" sz="3000" u="none" cap="none" strike="noStrike">
                <a:solidFill>
                  <a:schemeClr val="dk1"/>
                </a:solidFill>
                <a:latin typeface="Trebuchet MS"/>
                <a:ea typeface="Trebuchet MS"/>
                <a:cs typeface="Trebuchet MS"/>
                <a:sym typeface="Trebuchet MS"/>
              </a:rPr>
              <a:t>Theft impossible</a:t>
            </a:r>
          </a:p>
          <a:p>
            <a:pPr indent="-514350" lvl="0" marL="514350" marR="0" rtl="0" algn="l">
              <a:lnSpc>
                <a:spcPct val="100000"/>
              </a:lnSpc>
              <a:spcBef>
                <a:spcPts val="0"/>
              </a:spcBef>
              <a:spcAft>
                <a:spcPts val="0"/>
              </a:spcAft>
              <a:buClr>
                <a:srgbClr val="A3A3A3"/>
              </a:buClr>
              <a:buSzPct val="100000"/>
              <a:buFont typeface="Arial"/>
              <a:buNone/>
            </a:pPr>
            <a:r>
              <a:t/>
            </a:r>
            <a:endParaRPr b="0" i="0" sz="3000" u="none" cap="none" strike="noStrike">
              <a:solidFill>
                <a:schemeClr val="dk1"/>
              </a:solidFill>
              <a:latin typeface="Trebuchet MS"/>
              <a:ea typeface="Trebuchet MS"/>
              <a:cs typeface="Trebuchet MS"/>
              <a:sym typeface="Trebuchet MS"/>
            </a:endParaRPr>
          </a:p>
          <a:p>
            <a:pPr indent="-514350" lvl="0" marL="514350" marR="0" rtl="0" algn="l">
              <a:lnSpc>
                <a:spcPct val="100000"/>
              </a:lnSpc>
              <a:spcBef>
                <a:spcPts val="0"/>
              </a:spcBef>
              <a:spcAft>
                <a:spcPts val="0"/>
              </a:spcAft>
              <a:buClr>
                <a:srgbClr val="A3A3A3"/>
              </a:buClr>
              <a:buSzPct val="100000"/>
              <a:buFont typeface="Arial"/>
              <a:buChar char="•"/>
            </a:pPr>
            <a:r>
              <a:rPr b="0" i="0" lang="en" sz="3000" u="none" cap="none" strike="noStrike">
                <a:solidFill>
                  <a:schemeClr val="dk1"/>
                </a:solidFill>
                <a:latin typeface="Trebuchet MS"/>
                <a:ea typeface="Trebuchet MS"/>
                <a:cs typeface="Trebuchet MS"/>
                <a:sym typeface="Trebuchet MS"/>
              </a:rPr>
              <a:t>Possibly better anonymity</a:t>
            </a:r>
          </a:p>
          <a:p>
            <a:pPr indent="-514350" lvl="0" marL="514350" marR="0" rtl="0" algn="l">
              <a:lnSpc>
                <a:spcPct val="100000"/>
              </a:lnSpc>
              <a:spcBef>
                <a:spcPts val="0"/>
              </a:spcBef>
              <a:spcAft>
                <a:spcPts val="0"/>
              </a:spcAft>
              <a:buClr>
                <a:srgbClr val="A3A3A3"/>
              </a:buClr>
              <a:buSzPct val="100000"/>
              <a:buFont typeface="Arial"/>
              <a:buNone/>
            </a:pPr>
            <a:r>
              <a:t/>
            </a:r>
            <a:endParaRPr b="0" i="0" sz="3000" u="none" cap="none" strike="noStrike">
              <a:solidFill>
                <a:schemeClr val="dk1"/>
              </a:solidFill>
              <a:latin typeface="Trebuchet MS"/>
              <a:ea typeface="Trebuchet MS"/>
              <a:cs typeface="Trebuchet MS"/>
              <a:sym typeface="Trebuchet MS"/>
            </a:endParaRPr>
          </a:p>
          <a:p>
            <a:pPr indent="-514350" lvl="0" marL="514350" marR="0" rtl="0" algn="l">
              <a:lnSpc>
                <a:spcPct val="100000"/>
              </a:lnSpc>
              <a:spcBef>
                <a:spcPts val="0"/>
              </a:spcBef>
              <a:spcAft>
                <a:spcPts val="0"/>
              </a:spcAft>
              <a:buClr>
                <a:srgbClr val="A3A3A3"/>
              </a:buClr>
              <a:buSzPct val="100000"/>
              <a:buFont typeface="Arial"/>
              <a:buChar char="•"/>
            </a:pPr>
            <a:r>
              <a:rPr b="0" i="0" lang="en" sz="3000" u="none" cap="none" strike="noStrike">
                <a:solidFill>
                  <a:schemeClr val="dk1"/>
                </a:solidFill>
                <a:latin typeface="Trebuchet MS"/>
                <a:ea typeface="Trebuchet MS"/>
                <a:cs typeface="Trebuchet MS"/>
                <a:sym typeface="Trebuchet MS"/>
              </a:rPr>
              <a:t>More philosophically aligned with Bitcoin</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Shape 449"/>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Coinjoin</a:t>
            </a:r>
          </a:p>
        </p:txBody>
      </p:sp>
      <p:sp>
        <p:nvSpPr>
          <p:cNvPr id="450" name="Shape 450"/>
          <p:cNvSpPr txBox="1"/>
          <p:nvPr>
            <p:ph idx="1" type="body"/>
          </p:nvPr>
        </p:nvSpPr>
        <p:spPr>
          <a:xfrm>
            <a:off x="5410200" y="1200150"/>
            <a:ext cx="3276600"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chemeClr val="dk1"/>
                </a:solidFill>
                <a:latin typeface="Trebuchet MS"/>
                <a:ea typeface="Trebuchet MS"/>
                <a:cs typeface="Trebuchet MS"/>
                <a:sym typeface="Trebuchet MS"/>
              </a:rPr>
              <a:t>Each signature is entirely separate</a:t>
            </a:r>
          </a:p>
          <a:p>
            <a:pPr indent="0" lvl="0" marL="0" marR="0" rtl="0" algn="l">
              <a:lnSpc>
                <a:spcPct val="100000"/>
              </a:lnSpc>
              <a:spcBef>
                <a:spcPts val="0"/>
              </a:spcBef>
              <a:spcAft>
                <a:spcPts val="0"/>
              </a:spcAft>
              <a:buClr>
                <a:schemeClr val="dk1"/>
              </a:buClr>
              <a:buSzPct val="25000"/>
              <a:buFont typeface="Trebuchet MS"/>
              <a:buNone/>
            </a:pPr>
            <a:r>
              <a:t/>
            </a:r>
            <a:endParaRPr b="0" i="0" sz="24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chemeClr val="dk1"/>
                </a:solidFill>
                <a:latin typeface="Trebuchet MS"/>
                <a:ea typeface="Trebuchet MS"/>
                <a:cs typeface="Trebuchet MS"/>
                <a:sym typeface="Trebuchet MS"/>
              </a:rPr>
              <a:t>This is 1 mixing round </a:t>
            </a:r>
          </a:p>
          <a:p>
            <a:pPr indent="0" lvl="0" marL="0" marR="0" rtl="0" algn="l">
              <a:lnSpc>
                <a:spcPct val="100000"/>
              </a:lnSpc>
              <a:spcBef>
                <a:spcPts val="0"/>
              </a:spcBef>
              <a:spcAft>
                <a:spcPts val="0"/>
              </a:spcAft>
              <a:buClr>
                <a:schemeClr val="dk1"/>
              </a:buClr>
              <a:buSzPct val="25000"/>
              <a:buFont typeface="Trebuchet MS"/>
              <a:buNone/>
            </a:pPr>
            <a:r>
              <a:t/>
            </a:r>
            <a:endParaRPr b="0" i="0" sz="24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chemeClr val="dk1"/>
                </a:solidFill>
                <a:latin typeface="Trebuchet MS"/>
                <a:ea typeface="Trebuchet MS"/>
                <a:cs typeface="Trebuchet MS"/>
                <a:sym typeface="Trebuchet MS"/>
              </a:rPr>
              <a:t>Mixing principles from before apply on top of basic protocol</a:t>
            </a:r>
          </a:p>
        </p:txBody>
      </p:sp>
      <p:sp>
        <p:nvSpPr>
          <p:cNvPr id="451" name="Shape 451"/>
          <p:cNvSpPr/>
          <p:nvPr/>
        </p:nvSpPr>
        <p:spPr>
          <a:xfrm>
            <a:off x="1328078" y="1733550"/>
            <a:ext cx="76199" cy="76199"/>
          </a:xfrm>
          <a:prstGeom prst="ellipse">
            <a:avLst/>
          </a:prstGeom>
          <a:solidFill>
            <a:schemeClr val="accent1"/>
          </a:solidFill>
          <a:ln cap="flat" cmpd="sng" w="25400">
            <a:solidFill>
              <a:srgbClr val="2A5E88"/>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pic>
        <p:nvPicPr>
          <p:cNvPr descr="User 1 by cyberscooty - " id="452" name="Shape 452"/>
          <p:cNvPicPr preferRelativeResize="0"/>
          <p:nvPr/>
        </p:nvPicPr>
        <p:blipFill rotWithShape="1">
          <a:blip r:embed="rId3">
            <a:alphaModFix/>
          </a:blip>
          <a:srcRect b="0" l="0" r="0" t="0"/>
          <a:stretch/>
        </p:blipFill>
        <p:spPr>
          <a:xfrm>
            <a:off x="533400" y="1416116"/>
            <a:ext cx="572410" cy="711068"/>
          </a:xfrm>
          <a:prstGeom prst="rect">
            <a:avLst/>
          </a:prstGeom>
          <a:noFill/>
          <a:ln>
            <a:noFill/>
          </a:ln>
        </p:spPr>
      </p:pic>
      <p:pic>
        <p:nvPicPr>
          <p:cNvPr descr="User 2 by cyberscooty - " id="453" name="Shape 453"/>
          <p:cNvPicPr preferRelativeResize="0"/>
          <p:nvPr/>
        </p:nvPicPr>
        <p:blipFill rotWithShape="1">
          <a:blip r:embed="rId4">
            <a:alphaModFix/>
          </a:blip>
          <a:srcRect b="0" l="0" r="0" t="0"/>
          <a:stretch/>
        </p:blipFill>
        <p:spPr>
          <a:xfrm>
            <a:off x="533541" y="3283016"/>
            <a:ext cx="572410" cy="711068"/>
          </a:xfrm>
          <a:prstGeom prst="rect">
            <a:avLst/>
          </a:prstGeom>
          <a:noFill/>
          <a:ln>
            <a:noFill/>
          </a:ln>
        </p:spPr>
      </p:pic>
      <p:pic>
        <p:nvPicPr>
          <p:cNvPr descr="User 3 by cyberscooty - User #3 - special remix for a demand" id="454" name="Shape 454"/>
          <p:cNvPicPr preferRelativeResize="0"/>
          <p:nvPr/>
        </p:nvPicPr>
        <p:blipFill rotWithShape="1">
          <a:blip r:embed="rId5">
            <a:alphaModFix/>
          </a:blip>
          <a:srcRect b="0" l="0" r="0" t="0"/>
          <a:stretch/>
        </p:blipFill>
        <p:spPr>
          <a:xfrm>
            <a:off x="533400" y="2374550"/>
            <a:ext cx="562140" cy="698311"/>
          </a:xfrm>
          <a:prstGeom prst="rect">
            <a:avLst/>
          </a:prstGeom>
          <a:noFill/>
          <a:ln>
            <a:noFill/>
          </a:ln>
        </p:spPr>
      </p:pic>
      <p:cxnSp>
        <p:nvCxnSpPr>
          <p:cNvPr id="455" name="Shape 455"/>
          <p:cNvCxnSpPr>
            <a:stCxn id="451" idx="6"/>
          </p:cNvCxnSpPr>
          <p:nvPr/>
        </p:nvCxnSpPr>
        <p:spPr>
          <a:xfrm>
            <a:off x="1404278" y="1771650"/>
            <a:ext cx="772499" cy="0"/>
          </a:xfrm>
          <a:prstGeom prst="straightConnector1">
            <a:avLst/>
          </a:prstGeom>
          <a:noFill/>
          <a:ln cap="flat" cmpd="sng" w="19050">
            <a:solidFill>
              <a:srgbClr val="A3A3A3"/>
            </a:solidFill>
            <a:prstDash val="solid"/>
            <a:round/>
            <a:headEnd len="med" w="med" type="none"/>
            <a:tailEnd len="med" w="med" type="none"/>
          </a:ln>
        </p:spPr>
      </p:cxnSp>
      <p:sp>
        <p:nvSpPr>
          <p:cNvPr id="456" name="Shape 456"/>
          <p:cNvSpPr/>
          <p:nvPr/>
        </p:nvSpPr>
        <p:spPr>
          <a:xfrm>
            <a:off x="1328963" y="2685607"/>
            <a:ext cx="76199" cy="76199"/>
          </a:xfrm>
          <a:prstGeom prst="ellipse">
            <a:avLst/>
          </a:prstGeom>
          <a:solidFill>
            <a:srgbClr val="FF0000"/>
          </a:solidFill>
          <a:ln cap="flat" cmpd="sng" w="25400">
            <a:solidFill>
              <a:srgbClr val="99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cxnSp>
        <p:nvCxnSpPr>
          <p:cNvPr id="457" name="Shape 457"/>
          <p:cNvCxnSpPr>
            <a:stCxn id="456" idx="6"/>
          </p:cNvCxnSpPr>
          <p:nvPr/>
        </p:nvCxnSpPr>
        <p:spPr>
          <a:xfrm>
            <a:off x="1405163" y="2723707"/>
            <a:ext cx="772499" cy="0"/>
          </a:xfrm>
          <a:prstGeom prst="straightConnector1">
            <a:avLst/>
          </a:prstGeom>
          <a:noFill/>
          <a:ln cap="flat" cmpd="sng" w="19050">
            <a:solidFill>
              <a:srgbClr val="A3A3A3"/>
            </a:solidFill>
            <a:prstDash val="solid"/>
            <a:round/>
            <a:headEnd len="med" w="med" type="none"/>
            <a:tailEnd len="med" w="med" type="none"/>
          </a:ln>
        </p:spPr>
      </p:cxnSp>
      <p:sp>
        <p:nvSpPr>
          <p:cNvPr id="458" name="Shape 458"/>
          <p:cNvSpPr/>
          <p:nvPr/>
        </p:nvSpPr>
        <p:spPr>
          <a:xfrm>
            <a:off x="1328963" y="3600450"/>
            <a:ext cx="76199" cy="76199"/>
          </a:xfrm>
          <a:prstGeom prst="ellipse">
            <a:avLst/>
          </a:prstGeom>
          <a:solidFill>
            <a:srgbClr val="00B050"/>
          </a:solidFill>
          <a:ln cap="flat" cmpd="sng" w="25400">
            <a:solidFill>
              <a:srgbClr val="007434"/>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cxnSp>
        <p:nvCxnSpPr>
          <p:cNvPr id="459" name="Shape 459"/>
          <p:cNvCxnSpPr>
            <a:stCxn id="458" idx="6"/>
          </p:cNvCxnSpPr>
          <p:nvPr/>
        </p:nvCxnSpPr>
        <p:spPr>
          <a:xfrm>
            <a:off x="1405163" y="3638550"/>
            <a:ext cx="771599" cy="0"/>
          </a:xfrm>
          <a:prstGeom prst="straightConnector1">
            <a:avLst/>
          </a:prstGeom>
          <a:noFill/>
          <a:ln cap="flat" cmpd="sng" w="19050">
            <a:solidFill>
              <a:srgbClr val="A3A3A3"/>
            </a:solidFill>
            <a:prstDash val="solid"/>
            <a:round/>
            <a:headEnd len="med" w="med" type="none"/>
            <a:tailEnd len="med" w="med" type="none"/>
          </a:ln>
        </p:spPr>
      </p:cxnSp>
      <p:sp>
        <p:nvSpPr>
          <p:cNvPr id="460" name="Shape 460"/>
          <p:cNvSpPr/>
          <p:nvPr/>
        </p:nvSpPr>
        <p:spPr>
          <a:xfrm>
            <a:off x="1905000" y="1276350"/>
            <a:ext cx="1828800" cy="2895600"/>
          </a:xfrm>
          <a:prstGeom prst="rect">
            <a:avLst/>
          </a:prstGeom>
          <a:noFill/>
          <a:ln cap="flat" cmpd="sng" w="25400">
            <a:solidFill>
              <a:srgbClr val="A3A3A3"/>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461" name="Shape 461"/>
          <p:cNvSpPr/>
          <p:nvPr/>
        </p:nvSpPr>
        <p:spPr>
          <a:xfrm>
            <a:off x="4211382" y="2687382"/>
            <a:ext cx="76199" cy="76199"/>
          </a:xfrm>
          <a:prstGeom prst="ellipse">
            <a:avLst/>
          </a:prstGeom>
          <a:solidFill>
            <a:schemeClr val="accent1"/>
          </a:solidFill>
          <a:ln cap="flat" cmpd="sng" w="25400">
            <a:solidFill>
              <a:srgbClr val="2A5E88"/>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pic>
        <p:nvPicPr>
          <p:cNvPr descr="User 1 by cyberscooty - " id="462" name="Shape 462"/>
          <p:cNvPicPr preferRelativeResize="0"/>
          <p:nvPr/>
        </p:nvPicPr>
        <p:blipFill rotWithShape="1">
          <a:blip r:embed="rId3">
            <a:alphaModFix/>
          </a:blip>
          <a:srcRect b="0" l="0" r="0" t="0"/>
          <a:stretch/>
        </p:blipFill>
        <p:spPr>
          <a:xfrm>
            <a:off x="4452385" y="2369948"/>
            <a:ext cx="572410" cy="711068"/>
          </a:xfrm>
          <a:prstGeom prst="rect">
            <a:avLst/>
          </a:prstGeom>
          <a:noFill/>
          <a:ln>
            <a:noFill/>
          </a:ln>
        </p:spPr>
      </p:pic>
      <p:pic>
        <p:nvPicPr>
          <p:cNvPr descr="User 2 by cyberscooty - " id="463" name="Shape 463"/>
          <p:cNvPicPr preferRelativeResize="0"/>
          <p:nvPr/>
        </p:nvPicPr>
        <p:blipFill rotWithShape="1">
          <a:blip r:embed="rId4">
            <a:alphaModFix/>
          </a:blip>
          <a:srcRect b="0" l="0" r="0" t="0"/>
          <a:stretch/>
        </p:blipFill>
        <p:spPr>
          <a:xfrm>
            <a:off x="4452526" y="1416348"/>
            <a:ext cx="572410" cy="711068"/>
          </a:xfrm>
          <a:prstGeom prst="rect">
            <a:avLst/>
          </a:prstGeom>
          <a:noFill/>
          <a:ln>
            <a:noFill/>
          </a:ln>
        </p:spPr>
      </p:pic>
      <p:pic>
        <p:nvPicPr>
          <p:cNvPr descr="User 3 by cyberscooty - User #3 - special remix for a demand" id="464" name="Shape 464"/>
          <p:cNvPicPr preferRelativeResize="0"/>
          <p:nvPr/>
        </p:nvPicPr>
        <p:blipFill rotWithShape="1">
          <a:blip r:embed="rId5">
            <a:alphaModFix/>
          </a:blip>
          <a:srcRect b="0" l="0" r="0" t="0"/>
          <a:stretch/>
        </p:blipFill>
        <p:spPr>
          <a:xfrm>
            <a:off x="4452385" y="3285851"/>
            <a:ext cx="562140" cy="698311"/>
          </a:xfrm>
          <a:prstGeom prst="rect">
            <a:avLst/>
          </a:prstGeom>
          <a:noFill/>
          <a:ln>
            <a:noFill/>
          </a:ln>
        </p:spPr>
      </p:pic>
      <p:sp>
        <p:nvSpPr>
          <p:cNvPr id="465" name="Shape 465"/>
          <p:cNvSpPr/>
          <p:nvPr/>
        </p:nvSpPr>
        <p:spPr>
          <a:xfrm>
            <a:off x="4212269" y="3596907"/>
            <a:ext cx="76199" cy="76199"/>
          </a:xfrm>
          <a:prstGeom prst="ellipse">
            <a:avLst/>
          </a:prstGeom>
          <a:solidFill>
            <a:srgbClr val="FF0000"/>
          </a:solidFill>
          <a:ln cap="flat" cmpd="sng" w="25400">
            <a:solidFill>
              <a:srgbClr val="99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466" name="Shape 466"/>
          <p:cNvSpPr/>
          <p:nvPr/>
        </p:nvSpPr>
        <p:spPr>
          <a:xfrm>
            <a:off x="4212269" y="1733550"/>
            <a:ext cx="76199" cy="76199"/>
          </a:xfrm>
          <a:prstGeom prst="ellipse">
            <a:avLst/>
          </a:prstGeom>
          <a:solidFill>
            <a:srgbClr val="00B050"/>
          </a:solidFill>
          <a:ln cap="flat" cmpd="sng" w="25400">
            <a:solidFill>
              <a:srgbClr val="007434"/>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cxnSp>
        <p:nvCxnSpPr>
          <p:cNvPr id="467" name="Shape 467"/>
          <p:cNvCxnSpPr/>
          <p:nvPr/>
        </p:nvCxnSpPr>
        <p:spPr>
          <a:xfrm>
            <a:off x="3429885" y="2728582"/>
            <a:ext cx="771746" cy="0"/>
          </a:xfrm>
          <a:prstGeom prst="straightConnector1">
            <a:avLst/>
          </a:prstGeom>
          <a:noFill/>
          <a:ln cap="flat" cmpd="sng" w="19050">
            <a:solidFill>
              <a:srgbClr val="A3A3A3"/>
            </a:solidFill>
            <a:prstDash val="solid"/>
            <a:round/>
            <a:headEnd len="med" w="med" type="none"/>
            <a:tailEnd len="med" w="med" type="none"/>
          </a:ln>
        </p:spPr>
      </p:cxnSp>
      <p:cxnSp>
        <p:nvCxnSpPr>
          <p:cNvPr id="468" name="Shape 468"/>
          <p:cNvCxnSpPr/>
          <p:nvPr/>
        </p:nvCxnSpPr>
        <p:spPr>
          <a:xfrm>
            <a:off x="3429000" y="3635005"/>
            <a:ext cx="773519" cy="3100"/>
          </a:xfrm>
          <a:prstGeom prst="straightConnector1">
            <a:avLst/>
          </a:prstGeom>
          <a:noFill/>
          <a:ln cap="flat" cmpd="sng" w="19050">
            <a:solidFill>
              <a:srgbClr val="A3A3A3"/>
            </a:solidFill>
            <a:prstDash val="solid"/>
            <a:round/>
            <a:headEnd len="med" w="med" type="none"/>
            <a:tailEnd len="med" w="med" type="none"/>
          </a:ln>
        </p:spPr>
      </p:cxnSp>
      <p:cxnSp>
        <p:nvCxnSpPr>
          <p:cNvPr id="469" name="Shape 469"/>
          <p:cNvCxnSpPr/>
          <p:nvPr/>
        </p:nvCxnSpPr>
        <p:spPr>
          <a:xfrm>
            <a:off x="3429000" y="1776750"/>
            <a:ext cx="773519" cy="0"/>
          </a:xfrm>
          <a:prstGeom prst="straightConnector1">
            <a:avLst/>
          </a:prstGeom>
          <a:noFill/>
          <a:ln cap="flat" cmpd="sng" w="19050">
            <a:solidFill>
              <a:srgbClr val="A3A3A3"/>
            </a:solidFill>
            <a:prstDash val="solid"/>
            <a:round/>
            <a:headEnd len="med" w="med" type="none"/>
            <a:tailEnd len="med" w="med" type="none"/>
          </a:ln>
        </p:spPr>
      </p:cxnSp>
      <p:sp>
        <p:nvSpPr>
          <p:cNvPr id="470" name="Shape 470"/>
          <p:cNvSpPr txBox="1"/>
          <p:nvPr/>
        </p:nvSpPr>
        <p:spPr>
          <a:xfrm>
            <a:off x="2133600" y="2419350"/>
            <a:ext cx="1350050" cy="64633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Trebuchet MS"/>
              <a:buNone/>
            </a:pPr>
            <a:r>
              <a:rPr b="0" i="0" lang="en" sz="1800" u="none" cap="none" strike="noStrike">
                <a:solidFill>
                  <a:srgbClr val="000000"/>
                </a:solidFill>
                <a:latin typeface="Trebuchet MS"/>
                <a:ea typeface="Trebuchet MS"/>
                <a:cs typeface="Trebuchet MS"/>
                <a:sym typeface="Trebuchet MS"/>
              </a:rPr>
              <a:t>Single</a:t>
            </a:r>
          </a:p>
          <a:p>
            <a:pPr indent="0" lvl="0" marL="0" marR="0" rtl="0" algn="ctr">
              <a:lnSpc>
                <a:spcPct val="100000"/>
              </a:lnSpc>
              <a:spcBef>
                <a:spcPts val="0"/>
              </a:spcBef>
              <a:spcAft>
                <a:spcPts val="0"/>
              </a:spcAft>
              <a:buClr>
                <a:srgbClr val="000000"/>
              </a:buClr>
              <a:buSzPct val="25000"/>
              <a:buFont typeface="Trebuchet MS"/>
              <a:buNone/>
            </a:pPr>
            <a:r>
              <a:rPr b="0" i="0" lang="en" sz="1800" u="none" cap="none" strike="noStrike">
                <a:solidFill>
                  <a:srgbClr val="000000"/>
                </a:solidFill>
                <a:latin typeface="Trebuchet MS"/>
                <a:ea typeface="Trebuchet MS"/>
                <a:cs typeface="Trebuchet MS"/>
                <a:sym typeface="Trebuchet MS"/>
              </a:rPr>
              <a:t>transaction</a:t>
            </a:r>
          </a:p>
        </p:txBody>
      </p:sp>
      <p:sp>
        <p:nvSpPr>
          <p:cNvPr id="471" name="Shape 471"/>
          <p:cNvSpPr/>
          <p:nvPr/>
        </p:nvSpPr>
        <p:spPr>
          <a:xfrm>
            <a:off x="457200" y="4400550"/>
            <a:ext cx="7143301" cy="46166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Trebuchet MS"/>
              <a:buNone/>
            </a:pPr>
            <a:r>
              <a:rPr b="0" i="0" lang="en" sz="2400" u="none" cap="none" strike="noStrike">
                <a:solidFill>
                  <a:srgbClr val="000000"/>
                </a:solidFill>
                <a:latin typeface="Trebuchet MS"/>
                <a:ea typeface="Trebuchet MS"/>
                <a:cs typeface="Trebuchet MS"/>
                <a:sym typeface="Trebuchet MS"/>
              </a:rPr>
              <a:t>Proposed by Greg Maxwell, Bitcoin core developer</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500"/>
                                        <p:tgtEl>
                                          <p:spTgt spid="461"/>
                                        </p:tgtEl>
                                      </p:cBhvr>
                                    </p:animEffect>
                                  </p:childTnLst>
                                </p:cTn>
                              </p:par>
                              <p:par>
                                <p:cTn fill="hold" nodeType="with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500"/>
                                        <p:tgtEl>
                                          <p:spTgt spid="462"/>
                                        </p:tgtEl>
                                      </p:cBhvr>
                                    </p:animEffect>
                                  </p:childTnLst>
                                </p:cTn>
                              </p:par>
                              <p:par>
                                <p:cTn fill="hold" nodeType="with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500"/>
                                        <p:tgtEl>
                                          <p:spTgt spid="463"/>
                                        </p:tgtEl>
                                      </p:cBhvr>
                                    </p:animEffect>
                                  </p:childTnLst>
                                </p:cTn>
                              </p:par>
                              <p:par>
                                <p:cTn fill="hold" nodeType="with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500"/>
                                        <p:tgtEl>
                                          <p:spTgt spid="464"/>
                                        </p:tgtEl>
                                      </p:cBhvr>
                                    </p:animEffect>
                                  </p:childTnLst>
                                </p:cTn>
                              </p:par>
                              <p:par>
                                <p:cTn fill="hold" nodeType="with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500"/>
                                        <p:tgtEl>
                                          <p:spTgt spid="465"/>
                                        </p:tgtEl>
                                      </p:cBhvr>
                                    </p:animEffect>
                                  </p:childTnLst>
                                </p:cTn>
                              </p:par>
                              <p:par>
                                <p:cTn fill="hold" nodeType="with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500"/>
                                        <p:tgtEl>
                                          <p:spTgt spid="466"/>
                                        </p:tgtEl>
                                      </p:cBhvr>
                                    </p:animEffect>
                                  </p:childTnLst>
                                </p:cTn>
                              </p:par>
                              <p:par>
                                <p:cTn fill="hold" nodeType="with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500"/>
                                        <p:tgtEl>
                                          <p:spTgt spid="467"/>
                                        </p:tgtEl>
                                      </p:cBhvr>
                                    </p:animEffect>
                                  </p:childTnLst>
                                </p:cTn>
                              </p:par>
                              <p:par>
                                <p:cTn fill="hold" nodeType="with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500"/>
                                        <p:tgtEl>
                                          <p:spTgt spid="468"/>
                                        </p:tgtEl>
                                      </p:cBhvr>
                                    </p:animEffect>
                                  </p:childTnLst>
                                </p:cTn>
                              </p:par>
                              <p:par>
                                <p:cTn fill="hold" nodeType="with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500"/>
                                        <p:tgtEl>
                                          <p:spTgt spid="4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Shape 476"/>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Coinjoin algorithm</a:t>
            </a:r>
          </a:p>
        </p:txBody>
      </p:sp>
      <p:sp>
        <p:nvSpPr>
          <p:cNvPr id="477" name="Shape 477"/>
          <p:cNvSpPr txBox="1"/>
          <p:nvPr>
            <p:ph idx="1" type="body"/>
          </p:nvPr>
        </p:nvSpPr>
        <p:spPr>
          <a:xfrm>
            <a:off x="457200" y="1200150"/>
            <a:ext cx="5333999" cy="3725679"/>
          </a:xfrm>
          <a:prstGeom prst="rect">
            <a:avLst/>
          </a:prstGeom>
          <a:noFill/>
          <a:ln>
            <a:noFill/>
          </a:ln>
        </p:spPr>
        <p:txBody>
          <a:bodyPr anchorCtr="0" anchor="t" bIns="91425" lIns="91425" rIns="91425" tIns="91425">
            <a:noAutofit/>
          </a:bodyPr>
          <a:lstStyle/>
          <a:p>
            <a:pPr indent="-514350" lvl="0" marL="514350" marR="0" rtl="0" algn="l">
              <a:lnSpc>
                <a:spcPct val="100000"/>
              </a:lnSpc>
              <a:spcBef>
                <a:spcPts val="0"/>
              </a:spcBef>
              <a:spcAft>
                <a:spcPts val="0"/>
              </a:spcAft>
              <a:buClr>
                <a:schemeClr val="dk1"/>
              </a:buClr>
              <a:buSzPct val="100000"/>
              <a:buFont typeface="Arial"/>
              <a:buAutoNum type="arabicPeriod"/>
            </a:pPr>
            <a:r>
              <a:rPr b="0" i="0" lang="en" sz="2400" u="none" cap="none" strike="noStrike">
                <a:solidFill>
                  <a:schemeClr val="dk1"/>
                </a:solidFill>
                <a:latin typeface="Trebuchet MS"/>
                <a:ea typeface="Trebuchet MS"/>
                <a:cs typeface="Trebuchet MS"/>
                <a:sym typeface="Trebuchet MS"/>
              </a:rPr>
              <a:t>Find peers who want to mix</a:t>
            </a:r>
          </a:p>
          <a:p>
            <a:pPr indent="-514350" lvl="0" marL="514350" marR="0" rtl="0" algn="l">
              <a:lnSpc>
                <a:spcPct val="100000"/>
              </a:lnSpc>
              <a:spcBef>
                <a:spcPts val="0"/>
              </a:spcBef>
              <a:spcAft>
                <a:spcPts val="0"/>
              </a:spcAft>
              <a:buClr>
                <a:schemeClr val="dk1"/>
              </a:buClr>
              <a:buSzPct val="100000"/>
              <a:buFont typeface="Arial"/>
              <a:buAutoNum type="arabicPeriod"/>
            </a:pPr>
            <a:r>
              <a:rPr b="0" i="0" lang="en" sz="2400" u="none" cap="none" strike="noStrike">
                <a:solidFill>
                  <a:schemeClr val="dk1"/>
                </a:solidFill>
                <a:latin typeface="Trebuchet MS"/>
                <a:ea typeface="Trebuchet MS"/>
                <a:cs typeface="Trebuchet MS"/>
                <a:sym typeface="Trebuchet MS"/>
              </a:rPr>
              <a:t>Exchange input/output addresses</a:t>
            </a:r>
          </a:p>
          <a:p>
            <a:pPr indent="-514350" lvl="0" marL="514350" marR="0" rtl="0" algn="l">
              <a:lnSpc>
                <a:spcPct val="100000"/>
              </a:lnSpc>
              <a:spcBef>
                <a:spcPts val="0"/>
              </a:spcBef>
              <a:spcAft>
                <a:spcPts val="0"/>
              </a:spcAft>
              <a:buClr>
                <a:schemeClr val="dk1"/>
              </a:buClr>
              <a:buSzPct val="100000"/>
              <a:buFont typeface="Arial"/>
              <a:buAutoNum type="arabicPeriod"/>
            </a:pPr>
            <a:r>
              <a:rPr b="0" i="0" lang="en" sz="2400" u="none" cap="none" strike="noStrike">
                <a:solidFill>
                  <a:schemeClr val="dk1"/>
                </a:solidFill>
                <a:latin typeface="Trebuchet MS"/>
                <a:ea typeface="Trebuchet MS"/>
                <a:cs typeface="Trebuchet MS"/>
                <a:sym typeface="Trebuchet MS"/>
              </a:rPr>
              <a:t>Construct transaction</a:t>
            </a:r>
          </a:p>
          <a:p>
            <a:pPr indent="-514350" lvl="0" marL="514350" marR="0" rtl="0" algn="l">
              <a:lnSpc>
                <a:spcPct val="100000"/>
              </a:lnSpc>
              <a:spcBef>
                <a:spcPts val="0"/>
              </a:spcBef>
              <a:spcAft>
                <a:spcPts val="0"/>
              </a:spcAft>
              <a:buClr>
                <a:schemeClr val="dk1"/>
              </a:buClr>
              <a:buSzPct val="100000"/>
              <a:buFont typeface="Arial"/>
              <a:buAutoNum type="arabicPeriod"/>
            </a:pPr>
            <a:r>
              <a:rPr b="0" i="0" lang="en" sz="2400" u="none" cap="none" strike="noStrike">
                <a:solidFill>
                  <a:schemeClr val="dk1"/>
                </a:solidFill>
                <a:latin typeface="Trebuchet MS"/>
                <a:ea typeface="Trebuchet MS"/>
                <a:cs typeface="Trebuchet MS"/>
                <a:sym typeface="Trebuchet MS"/>
              </a:rPr>
              <a:t>Send it around, collect signatures</a:t>
            </a:r>
            <a:br>
              <a:rPr b="0" i="0" lang="en" sz="2400" u="none" cap="none" strike="noStrike">
                <a:solidFill>
                  <a:schemeClr val="dk1"/>
                </a:solidFill>
                <a:latin typeface="Trebuchet MS"/>
                <a:ea typeface="Trebuchet MS"/>
                <a:cs typeface="Trebuchet MS"/>
                <a:sym typeface="Trebuchet MS"/>
              </a:rPr>
            </a:br>
            <a:r>
              <a:rPr b="0" i="0" lang="en" sz="2400" u="none" cap="none" strike="noStrike">
                <a:solidFill>
                  <a:schemeClr val="dk1"/>
                </a:solidFill>
                <a:latin typeface="Trebuchet MS"/>
                <a:ea typeface="Trebuchet MS"/>
                <a:cs typeface="Trebuchet MS"/>
                <a:sym typeface="Trebuchet MS"/>
              </a:rPr>
              <a:t>(Before signing, each peer checks if her output is present)</a:t>
            </a:r>
          </a:p>
          <a:p>
            <a:pPr indent="-514350" lvl="0" marL="514350" marR="0" rtl="0" algn="l">
              <a:lnSpc>
                <a:spcPct val="100000"/>
              </a:lnSpc>
              <a:spcBef>
                <a:spcPts val="0"/>
              </a:spcBef>
              <a:spcAft>
                <a:spcPts val="0"/>
              </a:spcAft>
              <a:buClr>
                <a:schemeClr val="dk1"/>
              </a:buClr>
              <a:buSzPct val="100000"/>
              <a:buFont typeface="Arial"/>
              <a:buAutoNum type="arabicPeriod"/>
            </a:pPr>
            <a:r>
              <a:rPr b="0" i="0" lang="en" sz="2400" u="none" cap="none" strike="noStrike">
                <a:solidFill>
                  <a:schemeClr val="dk1"/>
                </a:solidFill>
                <a:latin typeface="Trebuchet MS"/>
                <a:ea typeface="Trebuchet MS"/>
                <a:cs typeface="Trebuchet MS"/>
                <a:sym typeface="Trebuchet MS"/>
              </a:rPr>
              <a:t>Broadcast the transaction</a:t>
            </a:r>
          </a:p>
        </p:txBody>
      </p:sp>
      <p:pic>
        <p:nvPicPr>
          <p:cNvPr id="478" name="Shape 478"/>
          <p:cNvPicPr preferRelativeResize="0"/>
          <p:nvPr/>
        </p:nvPicPr>
        <p:blipFill rotWithShape="1">
          <a:blip r:embed="rId3">
            <a:alphaModFix/>
          </a:blip>
          <a:srcRect b="0" l="0" r="0" t="0"/>
          <a:stretch/>
        </p:blipFill>
        <p:spPr>
          <a:xfrm>
            <a:off x="5791200" y="1211891"/>
            <a:ext cx="2889433" cy="19145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Shape 483"/>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Coinjoin: remaining problems</a:t>
            </a:r>
          </a:p>
        </p:txBody>
      </p:sp>
      <p:sp>
        <p:nvSpPr>
          <p:cNvPr id="484" name="Shape 484"/>
          <p:cNvSpPr txBox="1"/>
          <p:nvPr>
            <p:ph idx="1" type="body"/>
          </p:nvPr>
        </p:nvSpPr>
        <p:spPr>
          <a:xfrm>
            <a:off x="457200" y="1200150"/>
            <a:ext cx="5181600" cy="3725679"/>
          </a:xfrm>
          <a:prstGeom prst="rect">
            <a:avLst/>
          </a:prstGeom>
          <a:noFill/>
          <a:ln>
            <a:noFill/>
          </a:ln>
        </p:spPr>
        <p:txBody>
          <a:bodyPr anchorCtr="0" anchor="t" bIns="91425" lIns="91425" rIns="91425" tIns="91425">
            <a:noAutofit/>
          </a:bodyPr>
          <a:lstStyle/>
          <a:p>
            <a:pPr indent="-514350" lvl="0" marL="514350" marR="0" rtl="0" algn="l">
              <a:lnSpc>
                <a:spcPct val="100000"/>
              </a:lnSpc>
              <a:spcBef>
                <a:spcPts val="0"/>
              </a:spcBef>
              <a:spcAft>
                <a:spcPts val="0"/>
              </a:spcAft>
              <a:buClr>
                <a:srgbClr val="A3A3A3"/>
              </a:buClr>
              <a:buSzPct val="100000"/>
              <a:buFont typeface="Arial"/>
              <a:buChar char="•"/>
            </a:pPr>
            <a:r>
              <a:rPr b="0" i="0" lang="en" sz="2800" u="none" cap="none" strike="noStrike">
                <a:solidFill>
                  <a:schemeClr val="dk1"/>
                </a:solidFill>
                <a:latin typeface="Trebuchet MS"/>
                <a:ea typeface="Trebuchet MS"/>
                <a:cs typeface="Trebuchet MS"/>
                <a:sym typeface="Trebuchet MS"/>
              </a:rPr>
              <a:t>How to find peers</a:t>
            </a:r>
          </a:p>
          <a:p>
            <a:pPr indent="-514350" lvl="0" marL="514350" marR="0" rtl="0" algn="l">
              <a:lnSpc>
                <a:spcPct val="100000"/>
              </a:lnSpc>
              <a:spcBef>
                <a:spcPts val="0"/>
              </a:spcBef>
              <a:spcAft>
                <a:spcPts val="0"/>
              </a:spcAft>
              <a:buClr>
                <a:srgbClr val="A3A3A3"/>
              </a:buClr>
              <a:buSzPct val="100000"/>
              <a:buFont typeface="Arial"/>
              <a:buChar char="•"/>
            </a:pPr>
            <a:r>
              <a:rPr b="0" i="0" lang="en" sz="2800" u="none" cap="none" strike="noStrike">
                <a:solidFill>
                  <a:schemeClr val="dk1"/>
                </a:solidFill>
                <a:latin typeface="Trebuchet MS"/>
                <a:ea typeface="Trebuchet MS"/>
                <a:cs typeface="Trebuchet MS"/>
                <a:sym typeface="Trebuchet MS"/>
              </a:rPr>
              <a:t>Peers know your input-output mapping</a:t>
            </a:r>
            <a:br>
              <a:rPr b="0" i="0" lang="en" sz="2800" u="none" cap="none" strike="noStrike">
                <a:solidFill>
                  <a:schemeClr val="dk1"/>
                </a:solidFill>
                <a:latin typeface="Trebuchet MS"/>
                <a:ea typeface="Trebuchet MS"/>
                <a:cs typeface="Trebuchet MS"/>
                <a:sym typeface="Trebuchet MS"/>
              </a:rPr>
            </a:br>
            <a:r>
              <a:rPr b="0" i="0" lang="en" sz="2800" u="none" cap="none" strike="noStrike">
                <a:solidFill>
                  <a:schemeClr val="dk1"/>
                </a:solidFill>
                <a:latin typeface="Trebuchet MS"/>
                <a:ea typeface="Trebuchet MS"/>
                <a:cs typeface="Trebuchet MS"/>
                <a:sym typeface="Trebuchet MS"/>
              </a:rPr>
              <a:t>(This is a worse problem than for centralized mixes)</a:t>
            </a:r>
          </a:p>
          <a:p>
            <a:pPr indent="-514350" lvl="0" marL="514350" marR="0" rtl="0" algn="l">
              <a:lnSpc>
                <a:spcPct val="100000"/>
              </a:lnSpc>
              <a:spcBef>
                <a:spcPts val="0"/>
              </a:spcBef>
              <a:spcAft>
                <a:spcPts val="0"/>
              </a:spcAft>
              <a:buClr>
                <a:srgbClr val="A3A3A3"/>
              </a:buClr>
              <a:buSzPct val="100000"/>
              <a:buFont typeface="Arial"/>
              <a:buChar char="•"/>
            </a:pPr>
            <a:r>
              <a:rPr b="0" i="0" lang="en" sz="2800" u="none" cap="none" strike="noStrike">
                <a:solidFill>
                  <a:schemeClr val="dk1"/>
                </a:solidFill>
                <a:latin typeface="Trebuchet MS"/>
                <a:ea typeface="Trebuchet MS"/>
                <a:cs typeface="Trebuchet MS"/>
                <a:sym typeface="Trebuchet MS"/>
              </a:rPr>
              <a:t>Denial of service</a:t>
            </a:r>
          </a:p>
          <a:p>
            <a:pPr indent="-457200" lvl="0" marL="457200" marR="0" rtl="0" algn="l">
              <a:lnSpc>
                <a:spcPct val="100000"/>
              </a:lnSpc>
              <a:spcBef>
                <a:spcPts val="0"/>
              </a:spcBef>
              <a:spcAft>
                <a:spcPts val="0"/>
              </a:spcAft>
              <a:buClr>
                <a:srgbClr val="A3A3A3"/>
              </a:buClr>
              <a:buSzPct val="100000"/>
              <a:buFont typeface="Arial"/>
              <a:buNone/>
            </a:pPr>
            <a:r>
              <a:t/>
            </a:r>
            <a:endParaRPr b="0" i="0" sz="2800" u="none" cap="none" strike="noStrike">
              <a:solidFill>
                <a:schemeClr val="dk1"/>
              </a:solidFill>
              <a:latin typeface="Trebuchet MS"/>
              <a:ea typeface="Trebuchet MS"/>
              <a:cs typeface="Trebuchet MS"/>
              <a:sym typeface="Trebuchet MS"/>
            </a:endParaRPr>
          </a:p>
        </p:txBody>
      </p:sp>
      <p:pic>
        <p:nvPicPr>
          <p:cNvPr id="485" name="Shape 485"/>
          <p:cNvPicPr preferRelativeResize="0"/>
          <p:nvPr/>
        </p:nvPicPr>
        <p:blipFill rotWithShape="1">
          <a:blip r:embed="rId3">
            <a:alphaModFix/>
          </a:blip>
          <a:srcRect b="0" l="0" r="0" t="0"/>
          <a:stretch/>
        </p:blipFill>
        <p:spPr>
          <a:xfrm>
            <a:off x="5791200" y="1211891"/>
            <a:ext cx="2889433" cy="19145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Shape 490"/>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Finding peers</a:t>
            </a:r>
          </a:p>
        </p:txBody>
      </p:sp>
      <p:sp>
        <p:nvSpPr>
          <p:cNvPr id="491" name="Shape 491"/>
          <p:cNvSpPr txBox="1"/>
          <p:nvPr>
            <p:ph idx="1" type="body"/>
          </p:nvPr>
        </p:nvSpPr>
        <p:spPr>
          <a:xfrm>
            <a:off x="457200" y="1200150"/>
            <a:ext cx="8229600"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Use an untrusted server</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Shape 496"/>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Peer anonymity</a:t>
            </a:r>
          </a:p>
        </p:txBody>
      </p:sp>
      <p:sp>
        <p:nvSpPr>
          <p:cNvPr id="497" name="Shape 497"/>
          <p:cNvSpPr txBox="1"/>
          <p:nvPr>
            <p:ph idx="1" type="body"/>
          </p:nvPr>
        </p:nvSpPr>
        <p:spPr>
          <a:xfrm>
            <a:off x="457200" y="1200150"/>
            <a:ext cx="8229600"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Strawman solution: </a:t>
            </a:r>
          </a:p>
          <a:p>
            <a:pPr indent="-514350" lvl="0" marL="514350" marR="0" rtl="0" algn="l">
              <a:lnSpc>
                <a:spcPct val="100000"/>
              </a:lnSpc>
              <a:spcBef>
                <a:spcPts val="0"/>
              </a:spcBef>
              <a:spcAft>
                <a:spcPts val="0"/>
              </a:spcAft>
              <a:buClr>
                <a:schemeClr val="dk1"/>
              </a:buClr>
              <a:buSzPct val="100000"/>
              <a:buFont typeface="Arial"/>
              <a:buAutoNum type="arabicPeriod"/>
            </a:pPr>
            <a:r>
              <a:rPr b="0" i="0" lang="en" sz="3000" u="none" cap="none" strike="noStrike">
                <a:solidFill>
                  <a:schemeClr val="dk1"/>
                </a:solidFill>
                <a:latin typeface="Trebuchet MS"/>
                <a:ea typeface="Trebuchet MS"/>
                <a:cs typeface="Trebuchet MS"/>
                <a:sym typeface="Trebuchet MS"/>
              </a:rPr>
              <a:t>exchange inputs</a:t>
            </a:r>
          </a:p>
          <a:p>
            <a:pPr indent="-514350" lvl="0" marL="514350" marR="0" rtl="0" algn="l">
              <a:lnSpc>
                <a:spcPct val="100000"/>
              </a:lnSpc>
              <a:spcBef>
                <a:spcPts val="0"/>
              </a:spcBef>
              <a:spcAft>
                <a:spcPts val="0"/>
              </a:spcAft>
              <a:buClr>
                <a:schemeClr val="dk1"/>
              </a:buClr>
              <a:buSzPct val="100000"/>
              <a:buFont typeface="Arial"/>
              <a:buAutoNum type="arabicPeriod"/>
            </a:pPr>
            <a:r>
              <a:rPr b="0" i="0" lang="en" sz="3000" u="none" cap="none" strike="noStrike">
                <a:solidFill>
                  <a:schemeClr val="dk1"/>
                </a:solidFill>
                <a:latin typeface="Trebuchet MS"/>
                <a:ea typeface="Trebuchet MS"/>
                <a:cs typeface="Trebuchet MS"/>
                <a:sym typeface="Trebuchet MS"/>
              </a:rPr>
              <a:t>disconnect and reconnect over Tor</a:t>
            </a:r>
          </a:p>
          <a:p>
            <a:pPr indent="-514350" lvl="0" marL="514350" marR="0" rtl="0" algn="l">
              <a:lnSpc>
                <a:spcPct val="100000"/>
              </a:lnSpc>
              <a:spcBef>
                <a:spcPts val="0"/>
              </a:spcBef>
              <a:spcAft>
                <a:spcPts val="0"/>
              </a:spcAft>
              <a:buClr>
                <a:schemeClr val="dk1"/>
              </a:buClr>
              <a:buSzPct val="100000"/>
              <a:buFont typeface="Arial"/>
              <a:buAutoNum type="arabicPeriod"/>
            </a:pPr>
            <a:r>
              <a:rPr b="0" i="0" lang="en" sz="3000" u="none" cap="none" strike="noStrike">
                <a:solidFill>
                  <a:schemeClr val="dk1"/>
                </a:solidFill>
                <a:latin typeface="Trebuchet MS"/>
                <a:ea typeface="Trebuchet MS"/>
                <a:cs typeface="Trebuchet MS"/>
                <a:sym typeface="Trebuchet MS"/>
              </a:rPr>
              <a:t>exchange outputs</a:t>
            </a:r>
          </a:p>
          <a:p>
            <a:pPr indent="-514350" lvl="0" marL="514350" marR="0" rtl="0" algn="l">
              <a:lnSpc>
                <a:spcPct val="100000"/>
              </a:lnSpc>
              <a:spcBef>
                <a:spcPts val="0"/>
              </a:spcBef>
              <a:spcAft>
                <a:spcPts val="0"/>
              </a:spcAft>
              <a:buClr>
                <a:schemeClr val="dk1"/>
              </a:buClr>
              <a:buSzPct val="100000"/>
              <a:buFont typeface="Arial"/>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Better solution: </a:t>
            </a:r>
            <a:br>
              <a:rPr b="0" i="0" lang="en" sz="3000" u="none" cap="none" strike="noStrike">
                <a:solidFill>
                  <a:schemeClr val="dk1"/>
                </a:solidFill>
                <a:latin typeface="Trebuchet MS"/>
                <a:ea typeface="Trebuchet MS"/>
                <a:cs typeface="Trebuchet MS"/>
                <a:sym typeface="Trebuchet MS"/>
              </a:rPr>
            </a:br>
            <a:r>
              <a:rPr b="0" i="0" lang="en" sz="3000" u="none" cap="none" strike="noStrike">
                <a:solidFill>
                  <a:schemeClr val="dk1"/>
                </a:solidFill>
                <a:latin typeface="Trebuchet MS"/>
                <a:ea typeface="Trebuchet MS"/>
                <a:cs typeface="Trebuchet MS"/>
                <a:sym typeface="Trebuchet MS"/>
              </a:rPr>
              <a:t>special-purpose anonymous routing mechanism</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Shape 502"/>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Denial of service</a:t>
            </a:r>
          </a:p>
        </p:txBody>
      </p:sp>
      <p:sp>
        <p:nvSpPr>
          <p:cNvPr id="503" name="Shape 503"/>
          <p:cNvSpPr txBox="1"/>
          <p:nvPr>
            <p:ph idx="1" type="body"/>
          </p:nvPr>
        </p:nvSpPr>
        <p:spPr>
          <a:xfrm>
            <a:off x="457200" y="1200150"/>
            <a:ext cx="8229600"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A3A3A3"/>
              </a:buClr>
              <a:buSzPct val="25000"/>
              <a:buFont typeface="Trebuchet MS"/>
              <a:buNone/>
            </a:pPr>
            <a:r>
              <a:rPr b="0" i="0" lang="en" sz="3000" u="none" cap="none" strike="noStrike">
                <a:solidFill>
                  <a:schemeClr val="dk1"/>
                </a:solidFill>
                <a:latin typeface="Trebuchet MS"/>
                <a:ea typeface="Trebuchet MS"/>
                <a:cs typeface="Trebuchet MS"/>
                <a:sym typeface="Trebuchet MS"/>
              </a:rPr>
              <a:t>Proposed solutions:</a:t>
            </a:r>
          </a:p>
          <a:p>
            <a:pPr indent="-457200" lvl="0" marL="457200" marR="0" rtl="0" algn="l">
              <a:lnSpc>
                <a:spcPct val="100000"/>
              </a:lnSpc>
              <a:spcBef>
                <a:spcPts val="0"/>
              </a:spcBef>
              <a:spcAft>
                <a:spcPts val="0"/>
              </a:spcAft>
              <a:buClr>
                <a:srgbClr val="A3A3A3"/>
              </a:buClr>
              <a:buSzPct val="100000"/>
              <a:buFont typeface="Arial"/>
              <a:buChar char="•"/>
            </a:pPr>
            <a:r>
              <a:rPr b="0" i="0" lang="en" sz="3000" u="none" cap="none" strike="noStrike">
                <a:solidFill>
                  <a:schemeClr val="dk1"/>
                </a:solidFill>
                <a:latin typeface="Trebuchet MS"/>
                <a:ea typeface="Trebuchet MS"/>
                <a:cs typeface="Trebuchet MS"/>
                <a:sym typeface="Trebuchet MS"/>
              </a:rPr>
              <a:t>Proof of work</a:t>
            </a:r>
          </a:p>
          <a:p>
            <a:pPr indent="-457200" lvl="0" marL="457200" marR="0" rtl="0" algn="l">
              <a:lnSpc>
                <a:spcPct val="100000"/>
              </a:lnSpc>
              <a:spcBef>
                <a:spcPts val="0"/>
              </a:spcBef>
              <a:spcAft>
                <a:spcPts val="0"/>
              </a:spcAft>
              <a:buClr>
                <a:srgbClr val="A3A3A3"/>
              </a:buClr>
              <a:buSzPct val="100000"/>
              <a:buFont typeface="Arial"/>
              <a:buChar char="•"/>
            </a:pPr>
            <a:r>
              <a:rPr b="0" i="0" lang="en" sz="3000" u="none" cap="none" strike="noStrike">
                <a:solidFill>
                  <a:schemeClr val="dk1"/>
                </a:solidFill>
                <a:latin typeface="Trebuchet MS"/>
                <a:ea typeface="Trebuchet MS"/>
                <a:cs typeface="Trebuchet MS"/>
                <a:sym typeface="Trebuchet MS"/>
              </a:rPr>
              <a:t>Proof of burn</a:t>
            </a:r>
          </a:p>
          <a:p>
            <a:pPr indent="-457200" lvl="0" marL="457200" marR="0" rtl="0" algn="l">
              <a:lnSpc>
                <a:spcPct val="100000"/>
              </a:lnSpc>
              <a:spcBef>
                <a:spcPts val="0"/>
              </a:spcBef>
              <a:spcAft>
                <a:spcPts val="0"/>
              </a:spcAft>
              <a:buClr>
                <a:srgbClr val="A3A3A3"/>
              </a:buClr>
              <a:buSzPct val="100000"/>
              <a:buFont typeface="Arial"/>
              <a:buChar char="•"/>
            </a:pPr>
            <a:r>
              <a:rPr b="0" i="0" lang="en" sz="3000" u="none" cap="none" strike="noStrike">
                <a:solidFill>
                  <a:schemeClr val="dk1"/>
                </a:solidFill>
                <a:latin typeface="Trebuchet MS"/>
                <a:ea typeface="Trebuchet MS"/>
                <a:cs typeface="Trebuchet MS"/>
                <a:sym typeface="Trebuchet MS"/>
              </a:rPr>
              <a:t>Server kicks out malicious participant</a:t>
            </a:r>
          </a:p>
          <a:p>
            <a:pPr indent="-457200" lvl="0" marL="457200" marR="0" rtl="0" algn="l">
              <a:lnSpc>
                <a:spcPct val="100000"/>
              </a:lnSpc>
              <a:spcBef>
                <a:spcPts val="0"/>
              </a:spcBef>
              <a:spcAft>
                <a:spcPts val="0"/>
              </a:spcAft>
              <a:buClr>
                <a:srgbClr val="A3A3A3"/>
              </a:buClr>
              <a:buSzPct val="100000"/>
              <a:buFont typeface="Arial"/>
              <a:buChar char="•"/>
            </a:pPr>
            <a:r>
              <a:rPr b="0" i="0" lang="en" sz="3000" u="none" cap="none" strike="noStrike">
                <a:solidFill>
                  <a:schemeClr val="dk1"/>
                </a:solidFill>
                <a:latin typeface="Trebuchet MS"/>
                <a:ea typeface="Trebuchet MS"/>
                <a:cs typeface="Trebuchet MS"/>
                <a:sym typeface="Trebuchet MS"/>
              </a:rPr>
              <a:t>Cryptographic “blame” protocol</a:t>
            </a:r>
            <a:br>
              <a:rPr b="0" i="0" lang="en" sz="3000" u="none" cap="none" strike="noStrike">
                <a:solidFill>
                  <a:schemeClr val="dk1"/>
                </a:solidFill>
                <a:latin typeface="Trebuchet MS"/>
                <a:ea typeface="Trebuchet MS"/>
                <a:cs typeface="Trebuchet MS"/>
                <a:sym typeface="Trebuchet MS"/>
              </a:rPr>
            </a:br>
            <a:r>
              <a:rPr b="0" i="0" lang="en" sz="3000" u="none" cap="none" strike="noStrike">
                <a:solidFill>
                  <a:schemeClr val="dk1"/>
                </a:solidFill>
                <a:latin typeface="Trebuchet MS"/>
                <a:ea typeface="Trebuchet MS"/>
                <a:cs typeface="Trebuchet MS"/>
                <a:sym typeface="Trebuchet MS"/>
              </a:rPr>
              <a:t>(</a:t>
            </a:r>
            <a:r>
              <a:rPr b="0" i="1" lang="en" sz="3000" u="none" cap="none" strike="noStrike">
                <a:solidFill>
                  <a:schemeClr val="dk1"/>
                </a:solidFill>
                <a:latin typeface="Trebuchet MS"/>
                <a:ea typeface="Trebuchet MS"/>
                <a:cs typeface="Trebuchet MS"/>
                <a:sym typeface="Trebuchet MS"/>
              </a:rPr>
              <a:t>CoinShuffle: Practical Decentralized Coin Mixing for Bitcoin</a:t>
            </a:r>
            <a:br>
              <a:rPr b="0" i="0" lang="en" sz="3000" u="none" cap="none" strike="noStrike">
                <a:solidFill>
                  <a:schemeClr val="dk1"/>
                </a:solidFill>
                <a:latin typeface="Trebuchet MS"/>
                <a:ea typeface="Trebuchet MS"/>
                <a:cs typeface="Trebuchet MS"/>
                <a:sym typeface="Trebuchet MS"/>
              </a:rPr>
            </a:br>
            <a:r>
              <a:rPr b="0" i="0" lang="en" sz="3000" u="none" cap="none" strike="noStrike">
                <a:solidFill>
                  <a:schemeClr val="dk1"/>
                </a:solidFill>
                <a:latin typeface="Trebuchet MS"/>
                <a:ea typeface="Trebuchet MS"/>
                <a:cs typeface="Trebuchet MS"/>
                <a:sym typeface="Trebuchet MS"/>
              </a:rPr>
              <a:t>T. Ruffing et al., PETS 2014)</a:t>
            </a:r>
          </a:p>
          <a:p>
            <a:pPr indent="-514350" lvl="0" marL="514350" marR="0" rtl="0" algn="l">
              <a:lnSpc>
                <a:spcPct val="100000"/>
              </a:lnSpc>
              <a:spcBef>
                <a:spcPts val="0"/>
              </a:spcBef>
              <a:spcAft>
                <a:spcPts val="0"/>
              </a:spcAft>
              <a:buClr>
                <a:srgbClr val="A3A3A3"/>
              </a:buClr>
              <a:buSzPct val="100000"/>
              <a:buFont typeface="Arial"/>
              <a:buNone/>
            </a:pPr>
            <a:r>
              <a:t/>
            </a:r>
            <a:endParaRPr b="0" i="0" sz="3000" u="none" cap="none" strike="noStrike">
              <a:solidFill>
                <a:schemeClr val="dk1"/>
              </a:solidFill>
              <a:latin typeface="Trebuchet MS"/>
              <a:ea typeface="Trebuchet MS"/>
              <a:cs typeface="Trebuchet MS"/>
              <a:sym typeface="Trebuchet MS"/>
            </a:endParaRPr>
          </a:p>
          <a:p>
            <a:pPr indent="-514350" lvl="0" marL="514350" marR="0" rtl="0" algn="l">
              <a:lnSpc>
                <a:spcPct val="100000"/>
              </a:lnSpc>
              <a:spcBef>
                <a:spcPts val="0"/>
              </a:spcBef>
              <a:spcAft>
                <a:spcPts val="0"/>
              </a:spcAft>
              <a:buClr>
                <a:srgbClr val="A3A3A3"/>
              </a:buClr>
              <a:buSzPct val="100000"/>
              <a:buFont typeface="Arial"/>
              <a:buNone/>
            </a:pPr>
            <a:r>
              <a:t/>
            </a:r>
            <a:endParaRPr b="0" i="0" sz="30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Shape 508"/>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High-level flows could be identifying</a:t>
            </a:r>
          </a:p>
        </p:txBody>
      </p:sp>
      <p:sp>
        <p:nvSpPr>
          <p:cNvPr id="509" name="Shape 509"/>
          <p:cNvSpPr txBox="1"/>
          <p:nvPr>
            <p:ph idx="1" type="body"/>
          </p:nvPr>
        </p:nvSpPr>
        <p:spPr>
          <a:xfrm>
            <a:off x="457200" y="1200150"/>
            <a:ext cx="8229600"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t/>
            </a:r>
            <a:endParaRPr b="0" i="0" sz="28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t/>
            </a:r>
            <a:endParaRPr b="0" i="0" sz="28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2800" u="none" cap="none" strike="noStrike">
                <a:solidFill>
                  <a:schemeClr val="dk1"/>
                </a:solidFill>
                <a:latin typeface="Trebuchet MS"/>
                <a:ea typeface="Trebuchet MS"/>
                <a:cs typeface="Trebuchet MS"/>
                <a:sym typeface="Trebuchet MS"/>
              </a:rPr>
              <a:t>Example: </a:t>
            </a:r>
          </a:p>
          <a:p>
            <a:pPr indent="0" lvl="0" marL="0" marR="0" rtl="0" algn="l">
              <a:lnSpc>
                <a:spcPct val="100000"/>
              </a:lnSpc>
              <a:spcBef>
                <a:spcPts val="0"/>
              </a:spcBef>
              <a:spcAft>
                <a:spcPts val="0"/>
              </a:spcAft>
              <a:buClr>
                <a:schemeClr val="dk1"/>
              </a:buClr>
              <a:buSzPct val="25000"/>
              <a:buFont typeface="Trebuchet MS"/>
              <a:buNone/>
            </a:pPr>
            <a:r>
              <a:rPr b="0" i="0" lang="en" sz="2800" u="none" cap="none" strike="noStrike">
                <a:solidFill>
                  <a:schemeClr val="dk1"/>
                </a:solidFill>
                <a:latin typeface="Trebuchet MS"/>
                <a:ea typeface="Trebuchet MS"/>
                <a:cs typeface="Trebuchet MS"/>
                <a:sym typeface="Trebuchet MS"/>
              </a:rPr>
              <a:t>Alice receives 43.12312 BTC / week as income </a:t>
            </a:r>
            <a:br>
              <a:rPr b="0" i="0" lang="en" sz="2800" u="none" cap="none" strike="noStrike">
                <a:solidFill>
                  <a:schemeClr val="dk1"/>
                </a:solidFill>
                <a:latin typeface="Trebuchet MS"/>
                <a:ea typeface="Trebuchet MS"/>
                <a:cs typeface="Trebuchet MS"/>
                <a:sym typeface="Trebuchet MS"/>
              </a:rPr>
            </a:br>
            <a:r>
              <a:rPr b="0" i="0" lang="en" sz="2800" u="none" cap="none" strike="noStrike">
                <a:solidFill>
                  <a:schemeClr val="dk1"/>
                </a:solidFill>
                <a:latin typeface="Trebuchet MS"/>
                <a:ea typeface="Trebuchet MS"/>
                <a:cs typeface="Trebuchet MS"/>
                <a:sym typeface="Trebuchet MS"/>
              </a:rPr>
              <a:t>Always immediately transfers 5% to retirement account</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Shape 514"/>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Heuristic: merge avoidance</a:t>
            </a:r>
          </a:p>
        </p:txBody>
      </p:sp>
      <p:sp>
        <p:nvSpPr>
          <p:cNvPr id="515" name="Shape 515"/>
          <p:cNvSpPr txBox="1"/>
          <p:nvPr>
            <p:ph idx="1" type="body"/>
          </p:nvPr>
        </p:nvSpPr>
        <p:spPr>
          <a:xfrm>
            <a:off x="457200" y="1200150"/>
            <a:ext cx="8229600"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Instead of a single payment transaction</a:t>
            </a:r>
          </a:p>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receiver provides multiple output addresses</a:t>
            </a: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sender avoids combining different inputs</a:t>
            </a:r>
          </a:p>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(Proposed by Mike Hearn)</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9" name="Shape 519"/>
        <p:cNvGrpSpPr/>
        <p:nvPr/>
      </p:nvGrpSpPr>
      <p:grpSpPr>
        <a:xfrm>
          <a:off x="0" y="0"/>
          <a:ext cx="0" cy="0"/>
          <a:chOff x="0" y="0"/>
          <a:chExt cx="0" cy="0"/>
        </a:xfrm>
      </p:grpSpPr>
      <p:sp>
        <p:nvSpPr>
          <p:cNvPr id="520" name="Shape 520"/>
          <p:cNvSpPr txBox="1"/>
          <p:nvPr>
            <p:ph idx="1" type="subTitle"/>
          </p:nvPr>
        </p:nvSpPr>
        <p:spPr>
          <a:xfrm>
            <a:off x="685800" y="1690477"/>
            <a:ext cx="7772400" cy="784798"/>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2"/>
              </a:buClr>
              <a:buSzPct val="25000"/>
              <a:buFont typeface="Trebuchet MS"/>
              <a:buNone/>
            </a:pPr>
            <a:r>
              <a:rPr b="0" i="0" lang="en" sz="3000" u="none" cap="none" strike="noStrike">
                <a:solidFill>
                  <a:schemeClr val="dk2"/>
                </a:solidFill>
                <a:latin typeface="Trebuchet MS"/>
                <a:ea typeface="Trebuchet MS"/>
                <a:cs typeface="Trebuchet MS"/>
                <a:sym typeface="Trebuchet MS"/>
              </a:rPr>
              <a:t>Lecture 6.5:</a:t>
            </a:r>
          </a:p>
          <a:p>
            <a:pPr indent="0" lvl="0" marL="0" marR="0" rtl="0" algn="ctr">
              <a:lnSpc>
                <a:spcPct val="100000"/>
              </a:lnSpc>
              <a:spcBef>
                <a:spcPts val="0"/>
              </a:spcBef>
              <a:spcAft>
                <a:spcPts val="0"/>
              </a:spcAft>
              <a:buClr>
                <a:schemeClr val="dk2"/>
              </a:buClr>
              <a:buSzPct val="25000"/>
              <a:buFont typeface="Trebuchet MS"/>
              <a:buNone/>
            </a:pPr>
            <a:r>
              <a:t/>
            </a:r>
            <a:endParaRPr b="0" i="0" sz="3000" u="none" cap="none" strike="noStrike">
              <a:solidFill>
                <a:schemeClr val="dk2"/>
              </a:solidFill>
              <a:latin typeface="Trebuchet MS"/>
              <a:ea typeface="Trebuchet MS"/>
              <a:cs typeface="Trebuchet MS"/>
              <a:sym typeface="Trebuchet MS"/>
            </a:endParaRPr>
          </a:p>
          <a:p>
            <a:pPr indent="0" lvl="0" marL="0" marR="0" rtl="0" algn="ctr">
              <a:lnSpc>
                <a:spcPct val="100000"/>
              </a:lnSpc>
              <a:spcBef>
                <a:spcPts val="0"/>
              </a:spcBef>
              <a:spcAft>
                <a:spcPts val="0"/>
              </a:spcAft>
              <a:buClr>
                <a:schemeClr val="dk2"/>
              </a:buClr>
              <a:buSzPct val="25000"/>
              <a:buFont typeface="Trebuchet MS"/>
              <a:buNone/>
            </a:pPr>
            <a:r>
              <a:rPr b="0" i="0" lang="en" sz="3000" u="none" cap="none" strike="noStrike">
                <a:solidFill>
                  <a:schemeClr val="dk2"/>
                </a:solidFill>
                <a:latin typeface="Trebuchet MS"/>
                <a:ea typeface="Trebuchet MS"/>
                <a:cs typeface="Trebuchet MS"/>
                <a:sym typeface="Trebuchet MS"/>
              </a:rPr>
              <a:t>Zerocoin and Zerocash</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Anonymity in computer science</a:t>
            </a:r>
          </a:p>
        </p:txBody>
      </p:sp>
      <p:sp>
        <p:nvSpPr>
          <p:cNvPr id="63" name="Shape 63"/>
          <p:cNvSpPr txBox="1"/>
          <p:nvPr>
            <p:ph idx="1" type="body"/>
          </p:nvPr>
        </p:nvSpPr>
        <p:spPr>
          <a:xfrm>
            <a:off x="457200" y="1200150"/>
            <a:ext cx="8229600"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Different interactions of the same user with the system should not be linkable to each other</a:t>
            </a:r>
          </a:p>
        </p:txBody>
      </p:sp>
      <p:sp>
        <p:nvSpPr>
          <p:cNvPr id="64" name="Shape 64"/>
          <p:cNvSpPr/>
          <p:nvPr/>
        </p:nvSpPr>
        <p:spPr>
          <a:xfrm>
            <a:off x="762000" y="1865351"/>
            <a:ext cx="7380547" cy="553997"/>
          </a:xfrm>
          <a:prstGeom prst="rect">
            <a:avLst/>
          </a:prstGeom>
          <a:solidFill>
            <a:srgbClr val="EFD7AE"/>
          </a:solidFill>
          <a:ln cap="flat" cmpd="sng" w="19050">
            <a:solidFill>
              <a:srgbClr val="E7C586"/>
            </a:solidFill>
            <a:prstDash val="solid"/>
            <a:round/>
            <a:headEnd len="med" w="med" type="none"/>
            <a:tailEnd len="med" w="med" type="none"/>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Trebuchet MS"/>
              <a:buNone/>
            </a:pPr>
            <a:r>
              <a:rPr b="0" i="0" lang="en" sz="3000" u="none" cap="none" strike="noStrike">
                <a:solidFill>
                  <a:srgbClr val="000000"/>
                </a:solidFill>
                <a:latin typeface="Trebuchet MS"/>
                <a:ea typeface="Trebuchet MS"/>
                <a:cs typeface="Trebuchet MS"/>
                <a:sym typeface="Trebuchet MS"/>
              </a:rPr>
              <a:t>Anonymity = pseudonymity + unlinkability</a:t>
            </a:r>
          </a:p>
        </p:txBody>
      </p:sp>
      <p:sp>
        <p:nvSpPr>
          <p:cNvPr id="65" name="Shape 65"/>
          <p:cNvSpPr/>
          <p:nvPr/>
        </p:nvSpPr>
        <p:spPr>
          <a:xfrm>
            <a:off x="6858000" y="2419350"/>
            <a:ext cx="304799" cy="685799"/>
          </a:xfrm>
          <a:prstGeom prst="downArrow">
            <a:avLst>
              <a:gd fmla="val 50000" name="adj1"/>
              <a:gd fmla="val 50000" name="adj2"/>
            </a:avLst>
          </a:prstGeom>
          <a:solidFill>
            <a:srgbClr val="EFD7AE"/>
          </a:solidFill>
          <a:ln cap="flat" cmpd="sng" w="25400">
            <a:solidFill>
              <a:srgbClr val="E7C586"/>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
                                        <p:tgtEl>
                                          <p:spTgt spid="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Shape 525"/>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Zerocoin: protocol-level mixing</a:t>
            </a:r>
          </a:p>
        </p:txBody>
      </p:sp>
      <p:sp>
        <p:nvSpPr>
          <p:cNvPr id="526" name="Shape 526"/>
          <p:cNvSpPr txBox="1"/>
          <p:nvPr>
            <p:ph idx="1" type="body"/>
          </p:nvPr>
        </p:nvSpPr>
        <p:spPr>
          <a:xfrm>
            <a:off x="457200" y="1200150"/>
            <a:ext cx="4953000"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Mixing capability baked into protocol</a:t>
            </a:r>
          </a:p>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Advantage: cryptographic guarantee of mixing</a:t>
            </a:r>
          </a:p>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Disadvantage: not currently compatible with Bitcoin</a:t>
            </a:r>
          </a:p>
        </p:txBody>
      </p:sp>
      <p:sp>
        <p:nvSpPr>
          <p:cNvPr id="527" name="Shape 527"/>
          <p:cNvSpPr txBox="1"/>
          <p:nvPr>
            <p:ph idx="2" type="body"/>
          </p:nvPr>
        </p:nvSpPr>
        <p:spPr>
          <a:xfrm>
            <a:off x="5410200" y="1200150"/>
            <a:ext cx="3276597"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0" i="1" lang="en" sz="2400" u="none" cap="none" strike="noStrike">
                <a:solidFill>
                  <a:schemeClr val="dk1"/>
                </a:solidFill>
                <a:latin typeface="Trebuchet MS"/>
                <a:ea typeface="Trebuchet MS"/>
                <a:cs typeface="Trebuchet MS"/>
                <a:sym typeface="Trebuchet MS"/>
              </a:rPr>
              <a:t>Zerocoin: Anonymous Distributed E-Cash from Bitcoin</a:t>
            </a:r>
          </a:p>
          <a:p>
            <a:pPr indent="0" lvl="0" marL="0" marR="0" rtl="0" algn="l">
              <a:lnSpc>
                <a:spcPct val="100000"/>
              </a:lnSpc>
              <a:spcBef>
                <a:spcPts val="0"/>
              </a:spcBef>
              <a:spcAft>
                <a:spcPts val="0"/>
              </a:spcAft>
              <a:buClr>
                <a:schemeClr val="dk1"/>
              </a:buClr>
              <a:buSzPct val="25000"/>
              <a:buFont typeface="Trebuchet MS"/>
              <a:buNone/>
            </a:pPr>
            <a:r>
              <a:t/>
            </a:r>
            <a:endParaRPr b="0" i="0" sz="24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chemeClr val="dk1"/>
                </a:solidFill>
                <a:latin typeface="Trebuchet MS"/>
                <a:ea typeface="Trebuchet MS"/>
                <a:cs typeface="Trebuchet MS"/>
                <a:sym typeface="Trebuchet MS"/>
              </a:rPr>
              <a:t>I. Miers et al.</a:t>
            </a:r>
          </a:p>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chemeClr val="dk1"/>
                </a:solidFill>
                <a:latin typeface="Trebuchet MS"/>
                <a:ea typeface="Trebuchet MS"/>
                <a:cs typeface="Trebuchet MS"/>
                <a:sym typeface="Trebuchet MS"/>
              </a:rPr>
              <a:t>IEEE S&amp;P 2013</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Shape 532"/>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Basecoin and Zerocoin</a:t>
            </a:r>
          </a:p>
        </p:txBody>
      </p:sp>
      <p:sp>
        <p:nvSpPr>
          <p:cNvPr id="533" name="Shape 533"/>
          <p:cNvSpPr txBox="1"/>
          <p:nvPr>
            <p:ph idx="1" type="body"/>
          </p:nvPr>
        </p:nvSpPr>
        <p:spPr>
          <a:xfrm>
            <a:off x="457200" y="1200150"/>
            <a:ext cx="8229600"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t/>
            </a:r>
            <a:endParaRPr b="0" i="0" sz="3000" u="sng"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sng" cap="none" strike="noStrike">
                <a:solidFill>
                  <a:schemeClr val="dk1"/>
                </a:solidFill>
                <a:latin typeface="Trebuchet MS"/>
                <a:ea typeface="Trebuchet MS"/>
                <a:cs typeface="Trebuchet MS"/>
                <a:sym typeface="Trebuchet MS"/>
              </a:rPr>
              <a:t>Basecoin</a:t>
            </a:r>
            <a:r>
              <a:rPr b="0" i="0" lang="en" sz="3000" u="none" cap="none" strike="noStrike">
                <a:solidFill>
                  <a:schemeClr val="dk1"/>
                </a:solidFill>
                <a:latin typeface="Trebuchet MS"/>
                <a:ea typeface="Trebuchet MS"/>
                <a:cs typeface="Trebuchet MS"/>
                <a:sym typeface="Trebuchet MS"/>
              </a:rPr>
              <a:t>: Bitcoin-like Altcoin</a:t>
            </a:r>
          </a:p>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Zerocoin: Extension of Basecoin</a:t>
            </a:r>
          </a:p>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Basecoins can be converted  into zerocoins and back</a:t>
            </a: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Breaks link between original and new basecoin</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Shape 538"/>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Zerocoins</a:t>
            </a:r>
          </a:p>
        </p:txBody>
      </p:sp>
      <p:sp>
        <p:nvSpPr>
          <p:cNvPr id="539" name="Shape 539"/>
          <p:cNvSpPr txBox="1"/>
          <p:nvPr>
            <p:ph idx="1" type="body"/>
          </p:nvPr>
        </p:nvSpPr>
        <p:spPr>
          <a:xfrm>
            <a:off x="457200" y="1200150"/>
            <a:ext cx="8229600"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A Zerocoin is a cryptographic proof that you owned a Basecoin and made it unspendable</a:t>
            </a:r>
          </a:p>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Miners can verify these proofs</a:t>
            </a:r>
          </a:p>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Gives you the right to redeem a new Basecoin</a:t>
            </a: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(Somewhat like poker chips)</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Shape 544"/>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Two challenges</a:t>
            </a:r>
          </a:p>
        </p:txBody>
      </p:sp>
      <p:sp>
        <p:nvSpPr>
          <p:cNvPr id="545" name="Shape 545"/>
          <p:cNvSpPr txBox="1"/>
          <p:nvPr>
            <p:ph idx="1" type="body"/>
          </p:nvPr>
        </p:nvSpPr>
        <p:spPr>
          <a:xfrm>
            <a:off x="457200" y="1200150"/>
            <a:ext cx="8229600"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How to construct these proofs?</a:t>
            </a:r>
          </a:p>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How to make sure each proof can only be “spent” once?</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Shape 550"/>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Zero-knowledge proofs</a:t>
            </a:r>
          </a:p>
        </p:txBody>
      </p:sp>
      <p:sp>
        <p:nvSpPr>
          <p:cNvPr id="551" name="Shape 551"/>
          <p:cNvSpPr txBox="1"/>
          <p:nvPr>
            <p:ph idx="1" type="body"/>
          </p:nvPr>
        </p:nvSpPr>
        <p:spPr>
          <a:xfrm>
            <a:off x="457200" y="1200150"/>
            <a:ext cx="8381999"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A3A3A3"/>
              </a:buClr>
              <a:buSzPct val="25000"/>
              <a:buFont typeface="Trebuchet MS"/>
              <a:buNone/>
            </a:pPr>
            <a:r>
              <a:rPr b="0" i="0" lang="en" sz="2800" u="none" cap="none" strike="noStrike">
                <a:solidFill>
                  <a:schemeClr val="dk1"/>
                </a:solidFill>
                <a:latin typeface="Trebuchet MS"/>
                <a:ea typeface="Trebuchet MS"/>
                <a:cs typeface="Trebuchet MS"/>
                <a:sym typeface="Trebuchet MS"/>
              </a:rPr>
              <a:t>A way to prove a statement </a:t>
            </a:r>
          </a:p>
          <a:p>
            <a:pPr indent="0" lvl="0" marL="0" marR="0" rtl="0" algn="l">
              <a:lnSpc>
                <a:spcPct val="100000"/>
              </a:lnSpc>
              <a:spcBef>
                <a:spcPts val="0"/>
              </a:spcBef>
              <a:spcAft>
                <a:spcPts val="0"/>
              </a:spcAft>
              <a:buClr>
                <a:srgbClr val="A3A3A3"/>
              </a:buClr>
              <a:buSzPct val="25000"/>
              <a:buFont typeface="Trebuchet MS"/>
              <a:buNone/>
            </a:pPr>
            <a:r>
              <a:rPr b="0" i="0" lang="en" sz="2800" u="none" cap="none" strike="noStrike">
                <a:solidFill>
                  <a:schemeClr val="dk1"/>
                </a:solidFill>
                <a:latin typeface="Trebuchet MS"/>
                <a:ea typeface="Trebuchet MS"/>
                <a:cs typeface="Trebuchet MS"/>
                <a:sym typeface="Trebuchet MS"/>
              </a:rPr>
              <a:t>without revealing any other </a:t>
            </a:r>
          </a:p>
          <a:p>
            <a:pPr indent="0" lvl="0" marL="0" marR="0" rtl="0" algn="l">
              <a:lnSpc>
                <a:spcPct val="100000"/>
              </a:lnSpc>
              <a:spcBef>
                <a:spcPts val="0"/>
              </a:spcBef>
              <a:spcAft>
                <a:spcPts val="0"/>
              </a:spcAft>
              <a:buClr>
                <a:srgbClr val="A3A3A3"/>
              </a:buClr>
              <a:buSzPct val="25000"/>
              <a:buFont typeface="Trebuchet MS"/>
              <a:buNone/>
            </a:pPr>
            <a:r>
              <a:rPr b="0" i="0" lang="en" sz="2800" u="none" cap="none" strike="noStrike">
                <a:solidFill>
                  <a:schemeClr val="dk1"/>
                </a:solidFill>
                <a:latin typeface="Trebuchet MS"/>
                <a:ea typeface="Trebuchet MS"/>
                <a:cs typeface="Trebuchet MS"/>
                <a:sym typeface="Trebuchet MS"/>
              </a:rPr>
              <a:t>information</a:t>
            </a:r>
          </a:p>
          <a:p>
            <a:pPr indent="0" lvl="0" marL="0" marR="0" rtl="0" algn="l">
              <a:lnSpc>
                <a:spcPct val="100000"/>
              </a:lnSpc>
              <a:spcBef>
                <a:spcPts val="0"/>
              </a:spcBef>
              <a:spcAft>
                <a:spcPts val="0"/>
              </a:spcAft>
              <a:buClr>
                <a:srgbClr val="A3A3A3"/>
              </a:buClr>
              <a:buSzPct val="25000"/>
              <a:buFont typeface="Trebuchet MS"/>
              <a:buNone/>
            </a:pPr>
            <a:r>
              <a:t/>
            </a:r>
            <a:endParaRPr b="0" i="0" sz="28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A3A3A3"/>
              </a:buClr>
              <a:buSzPct val="25000"/>
              <a:buFont typeface="Trebuchet MS"/>
              <a:buNone/>
            </a:pPr>
            <a:r>
              <a:rPr b="0" i="0" lang="en" sz="2800" u="none" cap="none" strike="noStrike">
                <a:solidFill>
                  <a:schemeClr val="dk1"/>
                </a:solidFill>
                <a:latin typeface="Trebuchet MS"/>
                <a:ea typeface="Trebuchet MS"/>
                <a:cs typeface="Trebuchet MS"/>
                <a:sym typeface="Trebuchet MS"/>
              </a:rPr>
              <a:t>Example:</a:t>
            </a:r>
          </a:p>
          <a:p>
            <a:pPr indent="-457200" lvl="0" marL="457200" marR="0" rtl="0" algn="l">
              <a:lnSpc>
                <a:spcPct val="100000"/>
              </a:lnSpc>
              <a:spcBef>
                <a:spcPts val="0"/>
              </a:spcBef>
              <a:spcAft>
                <a:spcPts val="0"/>
              </a:spcAft>
              <a:buClr>
                <a:srgbClr val="A3A3A3"/>
              </a:buClr>
              <a:buSzPct val="100000"/>
              <a:buFont typeface="Arial"/>
              <a:buChar char="•"/>
            </a:pPr>
            <a:r>
              <a:rPr b="0" i="0" lang="en" sz="2800" u="none" cap="none" strike="noStrike">
                <a:solidFill>
                  <a:schemeClr val="dk1"/>
                </a:solidFill>
                <a:latin typeface="Trebuchet MS"/>
                <a:ea typeface="Trebuchet MS"/>
                <a:cs typeface="Trebuchet MS"/>
                <a:sym typeface="Trebuchet MS"/>
              </a:rPr>
              <a:t>“I know an input that hashes to </a:t>
            </a:r>
            <a:r>
              <a:rPr b="1" i="0" lang="en" sz="2400" u="none" cap="none" strike="noStrike">
                <a:solidFill>
                  <a:schemeClr val="dk1"/>
                </a:solidFill>
                <a:latin typeface="Consolas"/>
                <a:ea typeface="Consolas"/>
                <a:cs typeface="Consolas"/>
                <a:sym typeface="Consolas"/>
              </a:rPr>
              <a:t>da39a3ee5e</a:t>
            </a:r>
            <a:r>
              <a:rPr b="0" i="0" lang="en" sz="2800" u="none" cap="none" strike="noStrike">
                <a:solidFill>
                  <a:schemeClr val="dk1"/>
                </a:solidFill>
                <a:latin typeface="Trebuchet MS"/>
                <a:ea typeface="Trebuchet MS"/>
                <a:cs typeface="Trebuchet MS"/>
                <a:sym typeface="Trebuchet MS"/>
              </a:rPr>
              <a:t>”</a:t>
            </a:r>
          </a:p>
          <a:p>
            <a:pPr indent="-457200" lvl="0" marL="457200" marR="0" rtl="0" algn="l">
              <a:lnSpc>
                <a:spcPct val="100000"/>
              </a:lnSpc>
              <a:spcBef>
                <a:spcPts val="0"/>
              </a:spcBef>
              <a:spcAft>
                <a:spcPts val="0"/>
              </a:spcAft>
              <a:buClr>
                <a:srgbClr val="A3A3A3"/>
              </a:buClr>
              <a:buSzPct val="100000"/>
              <a:buFont typeface="Arial"/>
              <a:buChar char="•"/>
            </a:pPr>
            <a:r>
              <a:rPr b="0" i="0" lang="en" sz="2800" u="none" cap="none" strike="noStrike">
                <a:solidFill>
                  <a:schemeClr val="dk1"/>
                </a:solidFill>
                <a:latin typeface="Trebuchet MS"/>
                <a:ea typeface="Trebuchet MS"/>
                <a:cs typeface="Trebuchet MS"/>
                <a:sym typeface="Trebuchet MS"/>
              </a:rPr>
              <a:t>“I know an input that hashes to some hash in the following set: … ”</a:t>
            </a:r>
          </a:p>
        </p:txBody>
      </p:sp>
      <p:sp>
        <p:nvSpPr>
          <p:cNvPr id="552" name="Shape 552"/>
          <p:cNvSpPr/>
          <p:nvPr/>
        </p:nvSpPr>
        <p:spPr>
          <a:xfrm>
            <a:off x="5257800" y="1123950"/>
            <a:ext cx="3276599" cy="1904999"/>
          </a:xfrm>
          <a:prstGeom prst="irregularSeal2">
            <a:avLst/>
          </a:prstGeom>
          <a:solidFill>
            <a:srgbClr val="EFD7AE"/>
          </a:solidFill>
          <a:ln cap="flat" cmpd="sng" w="19050">
            <a:solidFill>
              <a:srgbClr val="E7C586"/>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Trebuchet MS"/>
              <a:buNone/>
            </a:pPr>
            <a:r>
              <a:rPr b="0" i="0" lang="en" sz="3200" u="none" cap="none" strike="noStrike">
                <a:solidFill>
                  <a:schemeClr val="dk1"/>
                </a:solidFill>
                <a:latin typeface="Trebuchet MS"/>
                <a:ea typeface="Trebuchet MS"/>
                <a:cs typeface="Trebuchet MS"/>
                <a:sym typeface="Trebuchet MS"/>
              </a:rPr>
              <a:t>Crypto </a:t>
            </a:r>
          </a:p>
          <a:p>
            <a:pPr indent="0" lvl="0" marL="0" marR="0" rtl="0" algn="ctr">
              <a:lnSpc>
                <a:spcPct val="100000"/>
              </a:lnSpc>
              <a:spcBef>
                <a:spcPts val="0"/>
              </a:spcBef>
              <a:spcAft>
                <a:spcPts val="0"/>
              </a:spcAft>
              <a:buClr>
                <a:schemeClr val="dk1"/>
              </a:buClr>
              <a:buSzPct val="25000"/>
              <a:buFont typeface="Trebuchet MS"/>
              <a:buNone/>
            </a:pPr>
            <a:r>
              <a:rPr b="0" i="0" lang="en" sz="3200" u="none" cap="none" strike="noStrike">
                <a:solidFill>
                  <a:schemeClr val="dk1"/>
                </a:solidFill>
                <a:latin typeface="Trebuchet MS"/>
                <a:ea typeface="Trebuchet MS"/>
                <a:cs typeface="Trebuchet MS"/>
                <a:sym typeface="Trebuchet MS"/>
              </a:rPr>
              <a:t>magic</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Shape 557"/>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Minting zerocoins</a:t>
            </a:r>
          </a:p>
        </p:txBody>
      </p:sp>
      <p:sp>
        <p:nvSpPr>
          <p:cNvPr id="558" name="Shape 558"/>
          <p:cNvSpPr txBox="1"/>
          <p:nvPr>
            <p:ph idx="1" type="body"/>
          </p:nvPr>
        </p:nvSpPr>
        <p:spPr>
          <a:xfrm>
            <a:off x="457200" y="1200150"/>
            <a:ext cx="8229600"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Zerocoins come in standard denominations</a:t>
            </a: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(Let’s assume 1 basecoin)</a:t>
            </a:r>
          </a:p>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Anyone can make one!</a:t>
            </a:r>
          </a:p>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They have value once put on the block chain</a:t>
            </a: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That costs 1 basecoin</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Shape 563"/>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Minting a zerocoin: “commitment”</a:t>
            </a:r>
          </a:p>
        </p:txBody>
      </p:sp>
      <p:sp>
        <p:nvSpPr>
          <p:cNvPr id="564" name="Shape 564"/>
          <p:cNvSpPr txBox="1"/>
          <p:nvPr>
            <p:ph idx="1" type="body"/>
          </p:nvPr>
        </p:nvSpPr>
        <p:spPr>
          <a:xfrm>
            <a:off x="457199" y="1200150"/>
            <a:ext cx="6019801"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0" i="0" lang="en" sz="2800" u="none" cap="none" strike="noStrike">
                <a:solidFill>
                  <a:schemeClr val="dk1"/>
                </a:solidFill>
                <a:latin typeface="Trebuchet MS"/>
                <a:ea typeface="Trebuchet MS"/>
                <a:cs typeface="Trebuchet MS"/>
                <a:sym typeface="Trebuchet MS"/>
              </a:rPr>
              <a:t>Generate serial number </a:t>
            </a:r>
            <a:r>
              <a:rPr b="0" i="1" lang="en" sz="2800" u="none" cap="none" strike="noStrike">
                <a:solidFill>
                  <a:schemeClr val="dk1"/>
                </a:solidFill>
                <a:latin typeface="Trebuchet MS"/>
                <a:ea typeface="Trebuchet MS"/>
                <a:cs typeface="Trebuchet MS"/>
                <a:sym typeface="Trebuchet MS"/>
              </a:rPr>
              <a:t>S</a:t>
            </a:r>
          </a:p>
          <a:p>
            <a:pPr indent="0" lvl="0" marL="0" marR="0" rtl="0" algn="l">
              <a:lnSpc>
                <a:spcPct val="100000"/>
              </a:lnSpc>
              <a:spcBef>
                <a:spcPts val="0"/>
              </a:spcBef>
              <a:spcAft>
                <a:spcPts val="0"/>
              </a:spcAft>
              <a:buClr>
                <a:schemeClr val="dk1"/>
              </a:buClr>
              <a:buSzPct val="25000"/>
              <a:buFont typeface="Trebuchet MS"/>
              <a:buNone/>
            </a:pPr>
            <a:r>
              <a:rPr b="0" i="0" lang="en" sz="2800" u="none" cap="none" strike="noStrike">
                <a:solidFill>
                  <a:schemeClr val="dk1"/>
                </a:solidFill>
                <a:latin typeface="Trebuchet MS"/>
                <a:ea typeface="Trebuchet MS"/>
                <a:cs typeface="Trebuchet MS"/>
                <a:sym typeface="Trebuchet MS"/>
              </a:rPr>
              <a:t>(eventually made public)</a:t>
            </a:r>
          </a:p>
          <a:p>
            <a:pPr indent="0" lvl="0" marL="0" marR="0" rtl="0" algn="l">
              <a:lnSpc>
                <a:spcPct val="100000"/>
              </a:lnSpc>
              <a:spcBef>
                <a:spcPts val="0"/>
              </a:spcBef>
              <a:spcAft>
                <a:spcPts val="0"/>
              </a:spcAft>
              <a:buClr>
                <a:schemeClr val="dk1"/>
              </a:buClr>
              <a:buSzPct val="25000"/>
              <a:buFont typeface="Trebuchet MS"/>
              <a:buNone/>
            </a:pPr>
            <a:r>
              <a:t/>
            </a:r>
            <a:endParaRPr b="0" i="0" sz="28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2800" u="none" cap="none" strike="noStrike">
                <a:solidFill>
                  <a:schemeClr val="dk1"/>
                </a:solidFill>
                <a:latin typeface="Trebuchet MS"/>
                <a:ea typeface="Trebuchet MS"/>
                <a:cs typeface="Trebuchet MS"/>
                <a:sym typeface="Trebuchet MS"/>
              </a:rPr>
              <a:t>and random secret </a:t>
            </a:r>
            <a:r>
              <a:rPr b="0" i="1" lang="en" sz="2800" u="none" cap="none" strike="noStrike">
                <a:solidFill>
                  <a:schemeClr val="dk1"/>
                </a:solidFill>
                <a:latin typeface="Trebuchet MS"/>
                <a:ea typeface="Trebuchet MS"/>
                <a:cs typeface="Trebuchet MS"/>
                <a:sym typeface="Trebuchet MS"/>
              </a:rPr>
              <a:t>r</a:t>
            </a:r>
          </a:p>
          <a:p>
            <a:pPr indent="0" lvl="0" marL="0" marR="0" rtl="0" algn="l">
              <a:lnSpc>
                <a:spcPct val="100000"/>
              </a:lnSpc>
              <a:spcBef>
                <a:spcPts val="0"/>
              </a:spcBef>
              <a:spcAft>
                <a:spcPts val="0"/>
              </a:spcAft>
              <a:buClr>
                <a:schemeClr val="dk1"/>
              </a:buClr>
              <a:buSzPct val="25000"/>
              <a:buFont typeface="Trebuchet MS"/>
              <a:buNone/>
            </a:pPr>
            <a:r>
              <a:rPr b="0" i="0" lang="en" sz="2800" u="none" cap="none" strike="noStrike">
                <a:solidFill>
                  <a:schemeClr val="dk1"/>
                </a:solidFill>
                <a:latin typeface="Trebuchet MS"/>
                <a:ea typeface="Trebuchet MS"/>
                <a:cs typeface="Trebuchet MS"/>
                <a:sym typeface="Trebuchet MS"/>
              </a:rPr>
              <a:t>(never public, ensures </a:t>
            </a:r>
          </a:p>
          <a:p>
            <a:pPr indent="0" lvl="0" marL="0" marR="0" rtl="0" algn="l">
              <a:lnSpc>
                <a:spcPct val="100000"/>
              </a:lnSpc>
              <a:spcBef>
                <a:spcPts val="0"/>
              </a:spcBef>
              <a:spcAft>
                <a:spcPts val="0"/>
              </a:spcAft>
              <a:buClr>
                <a:schemeClr val="dk1"/>
              </a:buClr>
              <a:buSzPct val="25000"/>
              <a:buFont typeface="Trebuchet MS"/>
              <a:buNone/>
            </a:pPr>
            <a:r>
              <a:rPr b="0" i="0" lang="en" sz="2800" u="none" cap="none" strike="noStrike">
                <a:solidFill>
                  <a:schemeClr val="dk1"/>
                </a:solidFill>
                <a:latin typeface="Trebuchet MS"/>
                <a:ea typeface="Trebuchet MS"/>
                <a:cs typeface="Trebuchet MS"/>
                <a:sym typeface="Trebuchet MS"/>
              </a:rPr>
              <a:t>unlinkability)</a:t>
            </a:r>
          </a:p>
          <a:p>
            <a:pPr indent="0" lvl="0" marL="0" marR="0" rtl="0" algn="l">
              <a:lnSpc>
                <a:spcPct val="100000"/>
              </a:lnSpc>
              <a:spcBef>
                <a:spcPts val="0"/>
              </a:spcBef>
              <a:spcAft>
                <a:spcPts val="0"/>
              </a:spcAft>
              <a:buClr>
                <a:schemeClr val="dk1"/>
              </a:buClr>
              <a:buSzPct val="25000"/>
              <a:buFont typeface="Trebuchet MS"/>
              <a:buNone/>
            </a:pPr>
            <a:r>
              <a:t/>
            </a:r>
            <a:endParaRPr b="0" i="0" sz="28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2800" u="none" cap="none" strike="noStrike">
                <a:solidFill>
                  <a:schemeClr val="dk1"/>
                </a:solidFill>
                <a:latin typeface="Trebuchet MS"/>
                <a:ea typeface="Trebuchet MS"/>
                <a:cs typeface="Trebuchet MS"/>
                <a:sym typeface="Trebuchet MS"/>
              </a:rPr>
              <a:t>Compute </a:t>
            </a:r>
            <a:r>
              <a:rPr b="0" i="1" lang="en" sz="2800" u="none" cap="none" strike="noStrike">
                <a:solidFill>
                  <a:schemeClr val="dk1"/>
                </a:solidFill>
                <a:latin typeface="Trebuchet MS"/>
                <a:ea typeface="Trebuchet MS"/>
                <a:cs typeface="Trebuchet MS"/>
                <a:sym typeface="Trebuchet MS"/>
              </a:rPr>
              <a:t>H(S, r)</a:t>
            </a:r>
          </a:p>
        </p:txBody>
      </p:sp>
      <p:grpSp>
        <p:nvGrpSpPr>
          <p:cNvPr id="565" name="Shape 565"/>
          <p:cNvGrpSpPr/>
          <p:nvPr/>
        </p:nvGrpSpPr>
        <p:grpSpPr>
          <a:xfrm>
            <a:off x="5857875" y="1200150"/>
            <a:ext cx="2752725" cy="2857499"/>
            <a:chOff x="5857875" y="1200150"/>
            <a:chExt cx="2752725" cy="2857499"/>
          </a:xfrm>
        </p:grpSpPr>
        <p:pic>
          <p:nvPicPr>
            <p:cNvPr descr="http://openclipart.org/image/300px/svg_to_png/5333/kuba_Envelope_2.png" id="566" name="Shape 566"/>
            <p:cNvPicPr preferRelativeResize="0"/>
            <p:nvPr/>
          </p:nvPicPr>
          <p:blipFill rotWithShape="1">
            <a:blip r:embed="rId3">
              <a:alphaModFix/>
            </a:blip>
            <a:srcRect b="0" l="0" r="0" t="0"/>
            <a:stretch/>
          </p:blipFill>
          <p:spPr>
            <a:xfrm>
              <a:off x="5857875" y="1200150"/>
              <a:ext cx="2752725" cy="2857499"/>
            </a:xfrm>
            <a:prstGeom prst="rect">
              <a:avLst/>
            </a:prstGeom>
            <a:noFill/>
            <a:ln>
              <a:noFill/>
            </a:ln>
          </p:spPr>
        </p:pic>
        <p:sp>
          <p:nvSpPr>
            <p:cNvPr id="567" name="Shape 567"/>
            <p:cNvSpPr txBox="1"/>
            <p:nvPr/>
          </p:nvSpPr>
          <p:spPr>
            <a:xfrm rot="1444598">
              <a:off x="6348301" y="2088451"/>
              <a:ext cx="1603323" cy="5232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Trebuchet MS"/>
                <a:buNone/>
              </a:pPr>
              <a:r>
                <a:rPr b="0" i="0" lang="en" sz="1400" u="none" cap="none" strike="noStrike">
                  <a:solidFill>
                    <a:srgbClr val="000000"/>
                  </a:solidFill>
                  <a:latin typeface="Trebuchet MS"/>
                  <a:ea typeface="Trebuchet MS"/>
                  <a:cs typeface="Trebuchet MS"/>
                  <a:sym typeface="Trebuchet MS"/>
                </a:rPr>
                <a:t>Serial number: </a:t>
              </a:r>
            </a:p>
            <a:p>
              <a:pPr indent="0" lvl="0" marL="0" marR="0" rtl="0" algn="l">
                <a:lnSpc>
                  <a:spcPct val="100000"/>
                </a:lnSpc>
                <a:spcBef>
                  <a:spcPts val="0"/>
                </a:spcBef>
                <a:spcAft>
                  <a:spcPts val="0"/>
                </a:spcAft>
                <a:buClr>
                  <a:srgbClr val="000000"/>
                </a:buClr>
                <a:buSzPct val="25000"/>
                <a:buFont typeface="Trebuchet MS"/>
                <a:buNone/>
              </a:pPr>
              <a:r>
                <a:rPr b="0" i="0" lang="en" sz="1400" u="none" cap="none" strike="noStrike">
                  <a:solidFill>
                    <a:srgbClr val="000000"/>
                  </a:solidFill>
                  <a:latin typeface="Trebuchet MS"/>
                  <a:ea typeface="Trebuchet MS"/>
                  <a:cs typeface="Trebuchet MS"/>
                  <a:sym typeface="Trebuchet MS"/>
                </a:rPr>
                <a:t>317038628684424</a:t>
              </a:r>
            </a:p>
          </p:txBody>
        </p:sp>
      </p:grpSp>
      <p:sp>
        <p:nvSpPr>
          <p:cNvPr id="568" name="Shape 568"/>
          <p:cNvSpPr/>
          <p:nvPr/>
        </p:nvSpPr>
        <p:spPr>
          <a:xfrm>
            <a:off x="3428998" y="4226883"/>
            <a:ext cx="2438401" cy="523219"/>
          </a:xfrm>
          <a:prstGeom prst="rect">
            <a:avLst/>
          </a:prstGeom>
          <a:solidFill>
            <a:srgbClr val="EFD7AE"/>
          </a:solidFill>
          <a:ln cap="flat" cmpd="sng" w="19050">
            <a:solidFill>
              <a:srgbClr val="E7C586"/>
            </a:solidFill>
            <a:prstDash val="solid"/>
            <a:round/>
            <a:headEnd len="med" w="med" type="none"/>
            <a:tailEnd len="med" w="med" type="none"/>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Trebuchet MS"/>
              <a:buNone/>
            </a:pPr>
            <a:r>
              <a:rPr b="0" i="0" lang="en" sz="2800" u="none" cap="none" strike="noStrike">
                <a:solidFill>
                  <a:srgbClr val="000000"/>
                </a:solidFill>
                <a:latin typeface="Trebuchet MS"/>
                <a:ea typeface="Trebuchet MS"/>
                <a:cs typeface="Trebuchet MS"/>
                <a:sym typeface="Trebuchet MS"/>
              </a:rPr>
              <a:t>Simplification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68"/>
                                        </p:tgtEl>
                                        <p:attrNameLst>
                                          <p:attrName>style.visibility</p:attrName>
                                        </p:attrNameLst>
                                      </p:cBhvr>
                                      <p:to>
                                        <p:strVal val="visible"/>
                                      </p:to>
                                    </p:set>
                                    <p:animEffect filter="fade" transition="in">
                                      <p:cBhvr>
                                        <p:cTn dur="1"/>
                                        <p:tgtEl>
                                          <p:spTgt spid="5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sp>
        <p:nvSpPr>
          <p:cNvPr id="573" name="Shape 573"/>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Minting a zerocoin</a:t>
            </a:r>
          </a:p>
        </p:txBody>
      </p:sp>
      <p:sp>
        <p:nvSpPr>
          <p:cNvPr id="574" name="Shape 574"/>
          <p:cNvSpPr txBox="1"/>
          <p:nvPr>
            <p:ph idx="1" type="body"/>
          </p:nvPr>
        </p:nvSpPr>
        <p:spPr>
          <a:xfrm>
            <a:off x="457200" y="1200150"/>
            <a:ext cx="8229600"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To put </a:t>
            </a:r>
            <a:r>
              <a:rPr b="0" i="1" lang="en" sz="3000" u="none" cap="none" strike="noStrike">
                <a:solidFill>
                  <a:schemeClr val="dk1"/>
                </a:solidFill>
                <a:latin typeface="Trebuchet MS"/>
                <a:ea typeface="Trebuchet MS"/>
                <a:cs typeface="Trebuchet MS"/>
                <a:sym typeface="Trebuchet MS"/>
              </a:rPr>
              <a:t>H(S, r)</a:t>
            </a:r>
            <a:r>
              <a:rPr b="0" i="0" lang="en" sz="3000" u="none" cap="none" strike="noStrike">
                <a:solidFill>
                  <a:schemeClr val="dk1"/>
                </a:solidFill>
                <a:latin typeface="Trebuchet MS"/>
                <a:ea typeface="Trebuchet MS"/>
                <a:cs typeface="Trebuchet MS"/>
                <a:sym typeface="Trebuchet MS"/>
              </a:rPr>
              <a:t> on block chain</a:t>
            </a:r>
          </a:p>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Create Mint Tx with 1 basecoin as input</a:t>
            </a:r>
          </a:p>
        </p:txBody>
      </p:sp>
      <p:grpSp>
        <p:nvGrpSpPr>
          <p:cNvPr id="575" name="Shape 575"/>
          <p:cNvGrpSpPr/>
          <p:nvPr/>
        </p:nvGrpSpPr>
        <p:grpSpPr>
          <a:xfrm>
            <a:off x="1993075" y="3795679"/>
            <a:ext cx="762000" cy="905775"/>
            <a:chOff x="2895600" y="2199375"/>
            <a:chExt cx="762000" cy="905775"/>
          </a:xfrm>
        </p:grpSpPr>
        <p:sp>
          <p:nvSpPr>
            <p:cNvPr id="576" name="Shape 576"/>
            <p:cNvSpPr/>
            <p:nvPr/>
          </p:nvSpPr>
          <p:spPr>
            <a:xfrm>
              <a:off x="2895600" y="2199375"/>
              <a:ext cx="762000" cy="228720"/>
            </a:xfrm>
            <a:prstGeom prst="rect">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000000"/>
                </a:solidFill>
                <a:latin typeface="Trebuchet MS"/>
                <a:ea typeface="Trebuchet MS"/>
                <a:cs typeface="Trebuchet MS"/>
                <a:sym typeface="Trebuchet MS"/>
              </a:endParaRPr>
            </a:p>
          </p:txBody>
        </p:sp>
        <p:sp>
          <p:nvSpPr>
            <p:cNvPr id="577" name="Shape 577"/>
            <p:cNvSpPr/>
            <p:nvPr/>
          </p:nvSpPr>
          <p:spPr>
            <a:xfrm>
              <a:off x="2895600" y="2427975"/>
              <a:ext cx="762000" cy="223642"/>
            </a:xfrm>
            <a:prstGeom prst="rect">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000000"/>
                </a:solidFill>
                <a:latin typeface="Trebuchet MS"/>
                <a:ea typeface="Trebuchet MS"/>
                <a:cs typeface="Trebuchet MS"/>
                <a:sym typeface="Trebuchet MS"/>
              </a:endParaRPr>
            </a:p>
          </p:txBody>
        </p:sp>
        <p:sp>
          <p:nvSpPr>
            <p:cNvPr id="578" name="Shape 578"/>
            <p:cNvSpPr/>
            <p:nvPr/>
          </p:nvSpPr>
          <p:spPr>
            <a:xfrm>
              <a:off x="2895600" y="2647950"/>
              <a:ext cx="762000" cy="216762"/>
            </a:xfrm>
            <a:prstGeom prst="rect">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000000"/>
                </a:solidFill>
                <a:latin typeface="Trebuchet MS"/>
                <a:ea typeface="Trebuchet MS"/>
                <a:cs typeface="Trebuchet MS"/>
                <a:sym typeface="Trebuchet MS"/>
              </a:endParaRPr>
            </a:p>
          </p:txBody>
        </p:sp>
        <p:sp>
          <p:nvSpPr>
            <p:cNvPr id="579" name="Shape 579"/>
            <p:cNvSpPr/>
            <p:nvPr/>
          </p:nvSpPr>
          <p:spPr>
            <a:xfrm>
              <a:off x="2895600" y="2864713"/>
              <a:ext cx="762000" cy="240437"/>
            </a:xfrm>
            <a:prstGeom prst="rect">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000000"/>
                </a:solidFill>
                <a:latin typeface="Trebuchet MS"/>
                <a:ea typeface="Trebuchet MS"/>
                <a:cs typeface="Trebuchet MS"/>
                <a:sym typeface="Trebuchet MS"/>
              </a:endParaRPr>
            </a:p>
          </p:txBody>
        </p:sp>
      </p:grpSp>
      <p:grpSp>
        <p:nvGrpSpPr>
          <p:cNvPr id="580" name="Shape 580"/>
          <p:cNvGrpSpPr/>
          <p:nvPr/>
        </p:nvGrpSpPr>
        <p:grpSpPr>
          <a:xfrm>
            <a:off x="697675" y="3796324"/>
            <a:ext cx="762000" cy="905775"/>
            <a:chOff x="2895600" y="2199375"/>
            <a:chExt cx="762000" cy="905775"/>
          </a:xfrm>
        </p:grpSpPr>
        <p:sp>
          <p:nvSpPr>
            <p:cNvPr id="581" name="Shape 581"/>
            <p:cNvSpPr/>
            <p:nvPr/>
          </p:nvSpPr>
          <p:spPr>
            <a:xfrm>
              <a:off x="2895600" y="2199375"/>
              <a:ext cx="762000" cy="228720"/>
            </a:xfrm>
            <a:prstGeom prst="rect">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000000"/>
                </a:solidFill>
                <a:latin typeface="Trebuchet MS"/>
                <a:ea typeface="Trebuchet MS"/>
                <a:cs typeface="Trebuchet MS"/>
                <a:sym typeface="Trebuchet MS"/>
              </a:endParaRPr>
            </a:p>
          </p:txBody>
        </p:sp>
        <p:sp>
          <p:nvSpPr>
            <p:cNvPr id="582" name="Shape 582"/>
            <p:cNvSpPr/>
            <p:nvPr/>
          </p:nvSpPr>
          <p:spPr>
            <a:xfrm>
              <a:off x="2895600" y="2427975"/>
              <a:ext cx="762000" cy="223642"/>
            </a:xfrm>
            <a:prstGeom prst="rect">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000000"/>
                </a:solidFill>
                <a:latin typeface="Trebuchet MS"/>
                <a:ea typeface="Trebuchet MS"/>
                <a:cs typeface="Trebuchet MS"/>
                <a:sym typeface="Trebuchet MS"/>
              </a:endParaRPr>
            </a:p>
          </p:txBody>
        </p:sp>
        <p:sp>
          <p:nvSpPr>
            <p:cNvPr id="583" name="Shape 583"/>
            <p:cNvSpPr/>
            <p:nvPr/>
          </p:nvSpPr>
          <p:spPr>
            <a:xfrm>
              <a:off x="2895600" y="2647950"/>
              <a:ext cx="762000" cy="216762"/>
            </a:xfrm>
            <a:prstGeom prst="rect">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000000"/>
                </a:solidFill>
                <a:latin typeface="Trebuchet MS"/>
                <a:ea typeface="Trebuchet MS"/>
                <a:cs typeface="Trebuchet MS"/>
                <a:sym typeface="Trebuchet MS"/>
              </a:endParaRPr>
            </a:p>
          </p:txBody>
        </p:sp>
        <p:sp>
          <p:nvSpPr>
            <p:cNvPr id="584" name="Shape 584"/>
            <p:cNvSpPr/>
            <p:nvPr/>
          </p:nvSpPr>
          <p:spPr>
            <a:xfrm>
              <a:off x="2895600" y="2864713"/>
              <a:ext cx="762000" cy="240437"/>
            </a:xfrm>
            <a:prstGeom prst="rect">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000000"/>
                </a:solidFill>
                <a:latin typeface="Trebuchet MS"/>
                <a:ea typeface="Trebuchet MS"/>
                <a:cs typeface="Trebuchet MS"/>
                <a:sym typeface="Trebuchet MS"/>
              </a:endParaRPr>
            </a:p>
          </p:txBody>
        </p:sp>
      </p:grpSp>
      <p:grpSp>
        <p:nvGrpSpPr>
          <p:cNvPr id="585" name="Shape 585"/>
          <p:cNvGrpSpPr/>
          <p:nvPr/>
        </p:nvGrpSpPr>
        <p:grpSpPr>
          <a:xfrm>
            <a:off x="3288475" y="3799575"/>
            <a:ext cx="762000" cy="905775"/>
            <a:chOff x="2895600" y="2199375"/>
            <a:chExt cx="762000" cy="905775"/>
          </a:xfrm>
        </p:grpSpPr>
        <p:sp>
          <p:nvSpPr>
            <p:cNvPr id="586" name="Shape 586"/>
            <p:cNvSpPr/>
            <p:nvPr/>
          </p:nvSpPr>
          <p:spPr>
            <a:xfrm>
              <a:off x="2895600" y="2199375"/>
              <a:ext cx="762000" cy="228720"/>
            </a:xfrm>
            <a:prstGeom prst="rect">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000000"/>
                </a:solidFill>
                <a:latin typeface="Trebuchet MS"/>
                <a:ea typeface="Trebuchet MS"/>
                <a:cs typeface="Trebuchet MS"/>
                <a:sym typeface="Trebuchet MS"/>
              </a:endParaRPr>
            </a:p>
          </p:txBody>
        </p:sp>
        <p:sp>
          <p:nvSpPr>
            <p:cNvPr id="587" name="Shape 587"/>
            <p:cNvSpPr/>
            <p:nvPr/>
          </p:nvSpPr>
          <p:spPr>
            <a:xfrm>
              <a:off x="2895600" y="2427975"/>
              <a:ext cx="762000" cy="223642"/>
            </a:xfrm>
            <a:prstGeom prst="rect">
              <a:avLst/>
            </a:prstGeom>
            <a:solidFill>
              <a:srgbClr val="D1E0AF"/>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Trebuchet MS"/>
                <a:buNone/>
              </a:pPr>
              <a:r>
                <a:rPr b="0" i="0" lang="en" sz="1200" u="none" cap="none" strike="noStrike">
                  <a:solidFill>
                    <a:srgbClr val="000000"/>
                  </a:solidFill>
                  <a:latin typeface="Trebuchet MS"/>
                  <a:ea typeface="Trebuchet MS"/>
                  <a:cs typeface="Trebuchet MS"/>
                  <a:sym typeface="Trebuchet MS"/>
                </a:rPr>
                <a:t>Mint</a:t>
              </a:r>
            </a:p>
          </p:txBody>
        </p:sp>
        <p:sp>
          <p:nvSpPr>
            <p:cNvPr id="588" name="Shape 588"/>
            <p:cNvSpPr/>
            <p:nvPr/>
          </p:nvSpPr>
          <p:spPr>
            <a:xfrm>
              <a:off x="2895600" y="2647950"/>
              <a:ext cx="762000" cy="216762"/>
            </a:xfrm>
            <a:prstGeom prst="rect">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000000"/>
                </a:solidFill>
                <a:latin typeface="Trebuchet MS"/>
                <a:ea typeface="Trebuchet MS"/>
                <a:cs typeface="Trebuchet MS"/>
                <a:sym typeface="Trebuchet MS"/>
              </a:endParaRPr>
            </a:p>
          </p:txBody>
        </p:sp>
        <p:sp>
          <p:nvSpPr>
            <p:cNvPr id="589" name="Shape 589"/>
            <p:cNvSpPr/>
            <p:nvPr/>
          </p:nvSpPr>
          <p:spPr>
            <a:xfrm>
              <a:off x="2895600" y="2864713"/>
              <a:ext cx="762000" cy="240437"/>
            </a:xfrm>
            <a:prstGeom prst="rect">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000000"/>
                </a:solidFill>
                <a:latin typeface="Trebuchet MS"/>
                <a:ea typeface="Trebuchet MS"/>
                <a:cs typeface="Trebuchet MS"/>
                <a:sym typeface="Trebuchet MS"/>
              </a:endParaRPr>
            </a:p>
          </p:txBody>
        </p:sp>
      </p:grpSp>
      <p:cxnSp>
        <p:nvCxnSpPr>
          <p:cNvPr id="590" name="Shape 590"/>
          <p:cNvCxnSpPr/>
          <p:nvPr/>
        </p:nvCxnSpPr>
        <p:spPr>
          <a:xfrm rot="10800000">
            <a:off x="1459675" y="4244360"/>
            <a:ext cx="521523" cy="0"/>
          </a:xfrm>
          <a:prstGeom prst="straightConnector1">
            <a:avLst/>
          </a:prstGeom>
          <a:noFill/>
          <a:ln cap="flat" cmpd="sng" w="25400">
            <a:solidFill>
              <a:schemeClr val="dk1"/>
            </a:solidFill>
            <a:prstDash val="solid"/>
            <a:round/>
            <a:headEnd len="med" w="med" type="none"/>
            <a:tailEnd len="lg" w="lg" type="stealth"/>
          </a:ln>
        </p:spPr>
      </p:cxnSp>
      <p:cxnSp>
        <p:nvCxnSpPr>
          <p:cNvPr id="591" name="Shape 591"/>
          <p:cNvCxnSpPr/>
          <p:nvPr/>
        </p:nvCxnSpPr>
        <p:spPr>
          <a:xfrm rot="10800000">
            <a:off x="2755076" y="4241842"/>
            <a:ext cx="521523" cy="0"/>
          </a:xfrm>
          <a:prstGeom prst="straightConnector1">
            <a:avLst/>
          </a:prstGeom>
          <a:noFill/>
          <a:ln cap="flat" cmpd="sng" w="25400">
            <a:solidFill>
              <a:schemeClr val="dk1"/>
            </a:solidFill>
            <a:prstDash val="solid"/>
            <a:round/>
            <a:headEnd len="med" w="med" type="none"/>
            <a:tailEnd len="lg" w="lg" type="stealth"/>
          </a:ln>
        </p:spPr>
      </p:cxnSp>
      <p:cxnSp>
        <p:nvCxnSpPr>
          <p:cNvPr id="592" name="Shape 592"/>
          <p:cNvCxnSpPr/>
          <p:nvPr/>
        </p:nvCxnSpPr>
        <p:spPr>
          <a:xfrm flipH="1">
            <a:off x="1066802" y="3406055"/>
            <a:ext cx="4942364" cy="16231"/>
          </a:xfrm>
          <a:prstGeom prst="straightConnector1">
            <a:avLst/>
          </a:prstGeom>
          <a:noFill/>
          <a:ln cap="flat" cmpd="sng" w="25400">
            <a:solidFill>
              <a:schemeClr val="dk1"/>
            </a:solidFill>
            <a:prstDash val="solid"/>
            <a:round/>
            <a:headEnd len="med" w="med" type="none"/>
            <a:tailEnd len="med" w="med" type="none"/>
          </a:ln>
        </p:spPr>
      </p:cxnSp>
      <p:cxnSp>
        <p:nvCxnSpPr>
          <p:cNvPr id="593" name="Shape 593"/>
          <p:cNvCxnSpPr/>
          <p:nvPr/>
        </p:nvCxnSpPr>
        <p:spPr>
          <a:xfrm flipH="1" rot="10800000">
            <a:off x="4050475" y="3799575"/>
            <a:ext cx="685802" cy="224702"/>
          </a:xfrm>
          <a:prstGeom prst="straightConnector1">
            <a:avLst/>
          </a:prstGeom>
          <a:noFill/>
          <a:ln cap="flat" cmpd="sng" w="9525">
            <a:solidFill>
              <a:srgbClr val="595959"/>
            </a:solidFill>
            <a:prstDash val="solid"/>
            <a:round/>
            <a:headEnd len="med" w="med" type="none"/>
            <a:tailEnd len="med" w="med" type="none"/>
          </a:ln>
        </p:spPr>
      </p:cxnSp>
      <p:cxnSp>
        <p:nvCxnSpPr>
          <p:cNvPr id="594" name="Shape 594"/>
          <p:cNvCxnSpPr/>
          <p:nvPr/>
        </p:nvCxnSpPr>
        <p:spPr>
          <a:xfrm>
            <a:off x="4050475" y="4244253"/>
            <a:ext cx="685802" cy="112277"/>
          </a:xfrm>
          <a:prstGeom prst="straightConnector1">
            <a:avLst/>
          </a:prstGeom>
          <a:noFill/>
          <a:ln cap="flat" cmpd="sng" w="9525">
            <a:solidFill>
              <a:srgbClr val="595959"/>
            </a:solidFill>
            <a:prstDash val="solid"/>
            <a:round/>
            <a:headEnd len="med" w="med" type="none"/>
            <a:tailEnd len="med" w="med" type="none"/>
          </a:ln>
        </p:spPr>
      </p:cxnSp>
      <p:cxnSp>
        <p:nvCxnSpPr>
          <p:cNvPr id="595" name="Shape 595"/>
          <p:cNvCxnSpPr/>
          <p:nvPr/>
        </p:nvCxnSpPr>
        <p:spPr>
          <a:xfrm>
            <a:off x="1089308" y="3406055"/>
            <a:ext cx="0" cy="503983"/>
          </a:xfrm>
          <a:prstGeom prst="straightConnector1">
            <a:avLst/>
          </a:prstGeom>
          <a:noFill/>
          <a:ln cap="flat" cmpd="sng" w="25400">
            <a:solidFill>
              <a:schemeClr val="dk1"/>
            </a:solidFill>
            <a:prstDash val="solid"/>
            <a:round/>
            <a:headEnd len="med" w="med" type="none"/>
            <a:tailEnd len="lg" w="lg" type="stealth"/>
          </a:ln>
        </p:spPr>
      </p:cxnSp>
      <p:grpSp>
        <p:nvGrpSpPr>
          <p:cNvPr id="596" name="Shape 596"/>
          <p:cNvGrpSpPr/>
          <p:nvPr/>
        </p:nvGrpSpPr>
        <p:grpSpPr>
          <a:xfrm>
            <a:off x="4711469" y="3795678"/>
            <a:ext cx="1524000" cy="582142"/>
            <a:chOff x="4572000" y="1669225"/>
            <a:chExt cx="1905000" cy="582142"/>
          </a:xfrm>
        </p:grpSpPr>
        <p:sp>
          <p:nvSpPr>
            <p:cNvPr id="597" name="Shape 597"/>
            <p:cNvSpPr/>
            <p:nvPr/>
          </p:nvSpPr>
          <p:spPr>
            <a:xfrm>
              <a:off x="4572003" y="1669225"/>
              <a:ext cx="1904996" cy="282298"/>
            </a:xfrm>
            <a:prstGeom prst="rect">
              <a:avLst/>
            </a:prstGeom>
            <a:solidFill>
              <a:srgbClr val="FCE5CD"/>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Trebuchet MS"/>
                <a:buNone/>
              </a:pPr>
              <a:r>
                <a:rPr b="0" i="0" lang="en" sz="1600" u="none" cap="none" strike="noStrike">
                  <a:solidFill>
                    <a:srgbClr val="000000"/>
                  </a:solidFill>
                  <a:latin typeface="Trebuchet MS"/>
                  <a:ea typeface="Trebuchet MS"/>
                  <a:cs typeface="Trebuchet MS"/>
                  <a:sym typeface="Trebuchet MS"/>
                </a:rPr>
                <a:t>signed by A</a:t>
              </a:r>
            </a:p>
          </p:txBody>
        </p:sp>
        <p:sp>
          <p:nvSpPr>
            <p:cNvPr id="598" name="Shape 598"/>
            <p:cNvSpPr/>
            <p:nvPr/>
          </p:nvSpPr>
          <p:spPr>
            <a:xfrm>
              <a:off x="4572000" y="1951524"/>
              <a:ext cx="1904999" cy="299843"/>
            </a:xfrm>
            <a:prstGeom prst="rect">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Trebuchet MS"/>
                <a:buNone/>
              </a:pPr>
              <a:r>
                <a:rPr b="0" i="0" lang="en" sz="1600" u="none" cap="none" strike="noStrike">
                  <a:solidFill>
                    <a:srgbClr val="000000"/>
                  </a:solidFill>
                  <a:latin typeface="Trebuchet MS"/>
                  <a:ea typeface="Trebuchet MS"/>
                  <a:cs typeface="Trebuchet MS"/>
                  <a:sym typeface="Trebuchet MS"/>
                </a:rPr>
                <a:t> H(S, r)	H(  )</a:t>
              </a:r>
            </a:p>
          </p:txBody>
        </p:sp>
      </p:grpSp>
      <p:cxnSp>
        <p:nvCxnSpPr>
          <p:cNvPr id="599" name="Shape 599"/>
          <p:cNvCxnSpPr/>
          <p:nvPr/>
        </p:nvCxnSpPr>
        <p:spPr>
          <a:xfrm flipH="1" rot="10800000">
            <a:off x="6009166" y="3406055"/>
            <a:ext cx="0" cy="820146"/>
          </a:xfrm>
          <a:prstGeom prst="straightConnector1">
            <a:avLst/>
          </a:prstGeom>
          <a:noFill/>
          <a:ln cap="flat" cmpd="sng" w="25400">
            <a:solidFill>
              <a:schemeClr val="dk1"/>
            </a:solidFill>
            <a:prstDash val="solid"/>
            <a:round/>
            <a:headEnd len="med" w="med" type="none"/>
            <a:tailEnd len="med" w="med" type="none"/>
          </a:ln>
        </p:spPr>
      </p:cxn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3" name="Shape 603"/>
        <p:cNvGrpSpPr/>
        <p:nvPr/>
      </p:nvGrpSpPr>
      <p:grpSpPr>
        <a:xfrm>
          <a:off x="0" y="0"/>
          <a:ext cx="0" cy="0"/>
          <a:chOff x="0" y="0"/>
          <a:chExt cx="0" cy="0"/>
        </a:xfrm>
      </p:grpSpPr>
      <p:sp>
        <p:nvSpPr>
          <p:cNvPr id="604" name="Shape 604"/>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To spend a zerocoin </a:t>
            </a:r>
            <a:r>
              <a:rPr b="1" i="1" lang="en" sz="3600" u="none" cap="none" strike="noStrike">
                <a:solidFill>
                  <a:schemeClr val="dk1"/>
                </a:solidFill>
                <a:latin typeface="Trebuchet MS"/>
                <a:ea typeface="Trebuchet MS"/>
                <a:cs typeface="Trebuchet MS"/>
                <a:sym typeface="Trebuchet MS"/>
              </a:rPr>
              <a:t>S</a:t>
            </a:r>
            <a:r>
              <a:rPr b="1" i="0" lang="en" sz="3600" u="none" cap="none" strike="noStrike">
                <a:solidFill>
                  <a:schemeClr val="dk1"/>
                </a:solidFill>
                <a:latin typeface="Trebuchet MS"/>
                <a:ea typeface="Trebuchet MS"/>
                <a:cs typeface="Trebuchet MS"/>
                <a:sym typeface="Trebuchet MS"/>
              </a:rPr>
              <a:t>:</a:t>
            </a:r>
          </a:p>
        </p:txBody>
      </p:sp>
      <p:sp>
        <p:nvSpPr>
          <p:cNvPr id="605" name="Shape 605"/>
          <p:cNvSpPr txBox="1"/>
          <p:nvPr>
            <p:ph idx="1" type="body"/>
          </p:nvPr>
        </p:nvSpPr>
        <p:spPr>
          <a:xfrm>
            <a:off x="457200" y="1200150"/>
            <a:ext cx="8229600" cy="3725679"/>
          </a:xfrm>
          <a:prstGeom prst="rect">
            <a:avLst/>
          </a:prstGeom>
          <a:noFill/>
          <a:ln>
            <a:noFill/>
          </a:ln>
        </p:spPr>
        <p:txBody>
          <a:bodyPr anchorCtr="0" anchor="t" bIns="91425" lIns="91425" rIns="91425" tIns="91425">
            <a:noAutofit/>
          </a:bodyPr>
          <a:lstStyle/>
          <a:p>
            <a:pPr indent="-457200" lvl="0" marL="457200" marR="0" rtl="0" algn="l">
              <a:lnSpc>
                <a:spcPct val="100000"/>
              </a:lnSpc>
              <a:spcBef>
                <a:spcPts val="0"/>
              </a:spcBef>
              <a:spcAft>
                <a:spcPts val="0"/>
              </a:spcAft>
              <a:buClr>
                <a:srgbClr val="A3A3A3"/>
              </a:buClr>
              <a:buSzPct val="100000"/>
              <a:buFont typeface="Arial"/>
              <a:buChar char="•"/>
            </a:pPr>
            <a:r>
              <a:rPr b="0" i="0" lang="en" sz="2400" u="none" cap="none" strike="noStrike">
                <a:solidFill>
                  <a:schemeClr val="dk1"/>
                </a:solidFill>
                <a:latin typeface="Trebuchet MS"/>
                <a:ea typeface="Trebuchet MS"/>
                <a:cs typeface="Trebuchet MS"/>
                <a:sym typeface="Trebuchet MS"/>
              </a:rPr>
              <a:t>Reveal </a:t>
            </a:r>
            <a:r>
              <a:rPr b="0" i="1" lang="en" sz="2400" u="none" cap="none" strike="noStrike">
                <a:solidFill>
                  <a:schemeClr val="dk1"/>
                </a:solidFill>
                <a:latin typeface="Trebuchet MS"/>
                <a:ea typeface="Trebuchet MS"/>
                <a:cs typeface="Trebuchet MS"/>
                <a:sym typeface="Trebuchet MS"/>
              </a:rPr>
              <a:t>S</a:t>
            </a:r>
            <a:r>
              <a:rPr b="0" i="0" lang="en" sz="2400" u="none" cap="none" strike="noStrike">
                <a:solidFill>
                  <a:schemeClr val="dk1"/>
                </a:solidFill>
                <a:latin typeface="Trebuchet MS"/>
                <a:ea typeface="Trebuchet MS"/>
                <a:cs typeface="Trebuchet MS"/>
                <a:sym typeface="Trebuchet MS"/>
              </a:rPr>
              <a:t> </a:t>
            </a:r>
            <a:br>
              <a:rPr b="0" i="0" lang="en" sz="2400" u="none" cap="none" strike="noStrike">
                <a:solidFill>
                  <a:schemeClr val="dk1"/>
                </a:solidFill>
                <a:latin typeface="Trebuchet MS"/>
                <a:ea typeface="Trebuchet MS"/>
                <a:cs typeface="Trebuchet MS"/>
                <a:sym typeface="Trebuchet MS"/>
              </a:rPr>
            </a:br>
            <a:r>
              <a:rPr b="0" i="0" lang="en" sz="2400" u="none" cap="none" strike="noStrike">
                <a:solidFill>
                  <a:schemeClr val="dk1"/>
                </a:solidFill>
                <a:latin typeface="Trebuchet MS"/>
                <a:ea typeface="Trebuchet MS"/>
                <a:cs typeface="Trebuchet MS"/>
                <a:sym typeface="Trebuchet MS"/>
              </a:rPr>
              <a:t>(miners will verify </a:t>
            </a:r>
            <a:r>
              <a:rPr b="0" i="1" lang="en" sz="2400" u="none" cap="none" strike="noStrike">
                <a:solidFill>
                  <a:schemeClr val="dk1"/>
                </a:solidFill>
                <a:latin typeface="Trebuchet MS"/>
                <a:ea typeface="Trebuchet MS"/>
                <a:cs typeface="Trebuchet MS"/>
                <a:sym typeface="Trebuchet MS"/>
              </a:rPr>
              <a:t>S</a:t>
            </a:r>
            <a:r>
              <a:rPr b="0" i="0" lang="en" sz="2400" u="none" cap="none" strike="noStrike">
                <a:solidFill>
                  <a:schemeClr val="dk1"/>
                </a:solidFill>
                <a:latin typeface="Trebuchet MS"/>
                <a:ea typeface="Trebuchet MS"/>
                <a:cs typeface="Trebuchet MS"/>
                <a:sym typeface="Trebuchet MS"/>
              </a:rPr>
              <a:t> hasn’t been spent before)</a:t>
            </a:r>
          </a:p>
          <a:p>
            <a:pPr indent="-457200" lvl="0" marL="457200" marR="0" rtl="0" algn="l">
              <a:lnSpc>
                <a:spcPct val="100000"/>
              </a:lnSpc>
              <a:spcBef>
                <a:spcPts val="0"/>
              </a:spcBef>
              <a:spcAft>
                <a:spcPts val="0"/>
              </a:spcAft>
              <a:buClr>
                <a:srgbClr val="A3A3A3"/>
              </a:buClr>
              <a:buSzPct val="100000"/>
              <a:buFont typeface="Arial"/>
              <a:buNone/>
            </a:pPr>
            <a:r>
              <a:t/>
            </a:r>
            <a:endParaRPr b="0" i="0" sz="2400" u="none" cap="none" strike="noStrike">
              <a:solidFill>
                <a:schemeClr val="dk1"/>
              </a:solidFill>
              <a:latin typeface="Trebuchet MS"/>
              <a:ea typeface="Trebuchet MS"/>
              <a:cs typeface="Trebuchet MS"/>
              <a:sym typeface="Trebuchet MS"/>
            </a:endParaRPr>
          </a:p>
          <a:p>
            <a:pPr indent="-457200" lvl="0" marL="457200" marR="0" rtl="0" algn="l">
              <a:lnSpc>
                <a:spcPct val="100000"/>
              </a:lnSpc>
              <a:spcBef>
                <a:spcPts val="0"/>
              </a:spcBef>
              <a:spcAft>
                <a:spcPts val="0"/>
              </a:spcAft>
              <a:buClr>
                <a:srgbClr val="A3A3A3"/>
              </a:buClr>
              <a:buSzPct val="100000"/>
              <a:buFont typeface="Arial"/>
              <a:buChar char="•"/>
            </a:pPr>
            <a:r>
              <a:rPr b="0" i="0" lang="en" sz="2400" u="none" cap="none" strike="noStrike">
                <a:solidFill>
                  <a:schemeClr val="dk1"/>
                </a:solidFill>
                <a:latin typeface="Trebuchet MS"/>
                <a:ea typeface="Trebuchet MS"/>
                <a:cs typeface="Trebuchet MS"/>
                <a:sym typeface="Trebuchet MS"/>
              </a:rPr>
              <a:t>Create zero-knowledge proof that:</a:t>
            </a:r>
            <a:br>
              <a:rPr b="0" i="0" lang="en" sz="2400" u="none" cap="none" strike="noStrike">
                <a:solidFill>
                  <a:schemeClr val="dk1"/>
                </a:solidFill>
                <a:latin typeface="Trebuchet MS"/>
                <a:ea typeface="Trebuchet MS"/>
                <a:cs typeface="Trebuchet MS"/>
                <a:sym typeface="Trebuchet MS"/>
              </a:rPr>
            </a:br>
            <a:r>
              <a:rPr b="0" i="0" lang="en" sz="2400" u="none" cap="none" strike="noStrike">
                <a:solidFill>
                  <a:schemeClr val="dk1"/>
                </a:solidFill>
                <a:latin typeface="Trebuchet MS"/>
                <a:ea typeface="Trebuchet MS"/>
                <a:cs typeface="Trebuchet MS"/>
                <a:sym typeface="Trebuchet MS"/>
              </a:rPr>
              <a:t>“I know a number </a:t>
            </a:r>
            <a:r>
              <a:rPr b="0" i="1" lang="en" sz="2400" u="none" cap="none" strike="noStrike">
                <a:solidFill>
                  <a:schemeClr val="dk1"/>
                </a:solidFill>
                <a:latin typeface="Trebuchet MS"/>
                <a:ea typeface="Trebuchet MS"/>
                <a:cs typeface="Trebuchet MS"/>
                <a:sym typeface="Trebuchet MS"/>
              </a:rPr>
              <a:t>r</a:t>
            </a:r>
            <a:r>
              <a:rPr b="0" i="0" lang="en" sz="2400" u="none" cap="none" strike="noStrike">
                <a:solidFill>
                  <a:schemeClr val="dk1"/>
                </a:solidFill>
                <a:latin typeface="Trebuchet MS"/>
                <a:ea typeface="Trebuchet MS"/>
                <a:cs typeface="Trebuchet MS"/>
                <a:sym typeface="Trebuchet MS"/>
              </a:rPr>
              <a:t> such that </a:t>
            </a:r>
            <a:r>
              <a:rPr b="0" i="1" lang="en" sz="2400" u="none" cap="none" strike="noStrike">
                <a:solidFill>
                  <a:schemeClr val="dk1"/>
                </a:solidFill>
                <a:latin typeface="Trebuchet MS"/>
                <a:ea typeface="Trebuchet MS"/>
                <a:cs typeface="Trebuchet MS"/>
                <a:sym typeface="Trebuchet MS"/>
              </a:rPr>
              <a:t>H(S, r)</a:t>
            </a:r>
            <a:r>
              <a:rPr b="0" i="0" lang="en" sz="2400" u="none" cap="none" strike="noStrike">
                <a:solidFill>
                  <a:schemeClr val="dk1"/>
                </a:solidFill>
                <a:latin typeface="Trebuchet MS"/>
                <a:ea typeface="Trebuchet MS"/>
                <a:cs typeface="Trebuchet MS"/>
                <a:sym typeface="Trebuchet MS"/>
              </a:rPr>
              <a:t> is one of the zerocoins in the block chain”</a:t>
            </a:r>
          </a:p>
          <a:p>
            <a:pPr indent="-457200" lvl="0" marL="457200" marR="0" rtl="0" algn="l">
              <a:lnSpc>
                <a:spcPct val="100000"/>
              </a:lnSpc>
              <a:spcBef>
                <a:spcPts val="0"/>
              </a:spcBef>
              <a:spcAft>
                <a:spcPts val="0"/>
              </a:spcAft>
              <a:buClr>
                <a:srgbClr val="A3A3A3"/>
              </a:buClr>
              <a:buSzPct val="100000"/>
              <a:buFont typeface="Arial"/>
              <a:buNone/>
            </a:pPr>
            <a:r>
              <a:t/>
            </a:r>
            <a:endParaRPr b="0" i="0" sz="2400" u="none" cap="none" strike="noStrike">
              <a:solidFill>
                <a:schemeClr val="dk1"/>
              </a:solidFill>
              <a:latin typeface="Trebuchet MS"/>
              <a:ea typeface="Trebuchet MS"/>
              <a:cs typeface="Trebuchet MS"/>
              <a:sym typeface="Trebuchet MS"/>
            </a:endParaRPr>
          </a:p>
          <a:p>
            <a:pPr indent="-457200" lvl="0" marL="457200" marR="0" rtl="0" algn="l">
              <a:lnSpc>
                <a:spcPct val="100000"/>
              </a:lnSpc>
              <a:spcBef>
                <a:spcPts val="0"/>
              </a:spcBef>
              <a:spcAft>
                <a:spcPts val="0"/>
              </a:spcAft>
              <a:buClr>
                <a:srgbClr val="A3A3A3"/>
              </a:buClr>
              <a:buSzPct val="100000"/>
              <a:buFont typeface="Arial"/>
              <a:buChar char="•"/>
            </a:pPr>
            <a:r>
              <a:rPr b="0" i="0" lang="en" sz="2400" u="none" cap="none" strike="noStrike">
                <a:solidFill>
                  <a:schemeClr val="dk1"/>
                </a:solidFill>
                <a:latin typeface="Trebuchet MS"/>
                <a:ea typeface="Trebuchet MS"/>
                <a:cs typeface="Trebuchet MS"/>
                <a:sym typeface="Trebuchet MS"/>
              </a:rPr>
              <a:t>Pick arbitrary zerocoin in block chain &amp; use as input to your new transaction</a:t>
            </a:r>
            <a:br>
              <a:rPr b="0" i="0" lang="en" sz="2400" u="none" cap="none" strike="noStrike">
                <a:solidFill>
                  <a:schemeClr val="dk1"/>
                </a:solidFill>
                <a:latin typeface="Trebuchet MS"/>
                <a:ea typeface="Trebuchet MS"/>
                <a:cs typeface="Trebuchet MS"/>
                <a:sym typeface="Trebuchet MS"/>
              </a:rPr>
            </a:b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Shape 610"/>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Zerocoin is anonymous</a:t>
            </a:r>
          </a:p>
        </p:txBody>
      </p:sp>
      <p:sp>
        <p:nvSpPr>
          <p:cNvPr id="611" name="Shape 611"/>
          <p:cNvSpPr txBox="1"/>
          <p:nvPr>
            <p:ph idx="1" type="body"/>
          </p:nvPr>
        </p:nvSpPr>
        <p:spPr>
          <a:xfrm>
            <a:off x="457200" y="1200150"/>
            <a:ext cx="8229600"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Since </a:t>
            </a:r>
            <a:r>
              <a:rPr b="0" i="1" lang="en" sz="3000" u="none" cap="none" strike="noStrike">
                <a:solidFill>
                  <a:schemeClr val="dk1"/>
                </a:solidFill>
                <a:latin typeface="Trebuchet MS"/>
                <a:ea typeface="Trebuchet MS"/>
                <a:cs typeface="Trebuchet MS"/>
                <a:sym typeface="Trebuchet MS"/>
              </a:rPr>
              <a:t>r</a:t>
            </a:r>
            <a:r>
              <a:rPr b="0" i="0" lang="en" sz="3000" u="none" cap="none" strike="noStrike">
                <a:solidFill>
                  <a:schemeClr val="dk1"/>
                </a:solidFill>
                <a:latin typeface="Trebuchet MS"/>
                <a:ea typeface="Trebuchet MS"/>
                <a:cs typeface="Trebuchet MS"/>
                <a:sym typeface="Trebuchet MS"/>
              </a:rPr>
              <a:t> is secret, no one can figure out </a:t>
            </a:r>
            <a:r>
              <a:rPr b="0" i="1" lang="en" sz="3000" u="none" cap="none" strike="noStrike">
                <a:solidFill>
                  <a:schemeClr val="dk1"/>
                </a:solidFill>
                <a:latin typeface="Trebuchet MS"/>
                <a:ea typeface="Trebuchet MS"/>
                <a:cs typeface="Trebuchet MS"/>
                <a:sym typeface="Trebuchet MS"/>
              </a:rPr>
              <a:t>which</a:t>
            </a:r>
            <a:r>
              <a:rPr b="0" i="0" lang="en" sz="3000" u="none" cap="none" strike="noStrike">
                <a:solidFill>
                  <a:schemeClr val="dk1"/>
                </a:solidFill>
                <a:latin typeface="Trebuchet MS"/>
                <a:ea typeface="Trebuchet MS"/>
                <a:cs typeface="Trebuchet MS"/>
                <a:sym typeface="Trebuchet MS"/>
              </a:rPr>
              <a:t> zerocoin corresponds to serial number </a:t>
            </a:r>
            <a:r>
              <a:rPr b="0" i="1" lang="en" sz="3000" u="none" cap="none" strike="noStrike">
                <a:solidFill>
                  <a:schemeClr val="dk1"/>
                </a:solidFill>
                <a:latin typeface="Trebuchet MS"/>
                <a:ea typeface="Trebuchet MS"/>
                <a:cs typeface="Trebuchet MS"/>
                <a:sym typeface="Trebuchet MS"/>
              </a:rPr>
              <a:t>S</a:t>
            </a:r>
          </a:p>
        </p:txBody>
      </p:sp>
      <p:sp>
        <p:nvSpPr>
          <p:cNvPr id="612" name="Shape 612"/>
          <p:cNvSpPr/>
          <p:nvPr/>
        </p:nvSpPr>
        <p:spPr>
          <a:xfrm>
            <a:off x="533400" y="2876550"/>
            <a:ext cx="1244251" cy="52321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Trebuchet MS"/>
              <a:buNone/>
            </a:pPr>
            <a:r>
              <a:rPr b="0" i="1" lang="en" sz="2800" u="none" cap="none" strike="noStrike">
                <a:solidFill>
                  <a:srgbClr val="000000"/>
                </a:solidFill>
                <a:latin typeface="Trebuchet MS"/>
                <a:ea typeface="Trebuchet MS"/>
                <a:cs typeface="Trebuchet MS"/>
                <a:sym typeface="Trebuchet MS"/>
              </a:rPr>
              <a:t>H(S, r)</a:t>
            </a:r>
          </a:p>
        </p:txBody>
      </p:sp>
      <p:pic>
        <p:nvPicPr>
          <p:cNvPr descr="https://openclipart.org/image/300px/svg_to_png/3593/c_schmitz_Closed_envelope.png" id="613" name="Shape 613"/>
          <p:cNvPicPr preferRelativeResize="0"/>
          <p:nvPr/>
        </p:nvPicPr>
        <p:blipFill rotWithShape="1">
          <a:blip r:embed="rId3">
            <a:alphaModFix/>
          </a:blip>
          <a:srcRect b="0" l="0" r="0" t="0"/>
          <a:stretch/>
        </p:blipFill>
        <p:spPr>
          <a:xfrm>
            <a:off x="2362200" y="2678577"/>
            <a:ext cx="1428749" cy="919162"/>
          </a:xfrm>
          <a:prstGeom prst="rect">
            <a:avLst/>
          </a:prstGeom>
          <a:noFill/>
          <a:ln>
            <a:noFill/>
          </a:ln>
        </p:spPr>
      </p:pic>
      <p:pic>
        <p:nvPicPr>
          <p:cNvPr descr="https://openclipart.org/image/300px/svg_to_png/3593/c_schmitz_Closed_envelope.png" id="614" name="Shape 614"/>
          <p:cNvPicPr preferRelativeResize="0"/>
          <p:nvPr/>
        </p:nvPicPr>
        <p:blipFill rotWithShape="1">
          <a:blip r:embed="rId3">
            <a:alphaModFix/>
          </a:blip>
          <a:srcRect b="0" l="0" r="0" t="0"/>
          <a:stretch/>
        </p:blipFill>
        <p:spPr>
          <a:xfrm>
            <a:off x="4267200" y="2678577"/>
            <a:ext cx="1428749" cy="919162"/>
          </a:xfrm>
          <a:prstGeom prst="rect">
            <a:avLst/>
          </a:prstGeom>
          <a:noFill/>
          <a:ln>
            <a:noFill/>
          </a:ln>
        </p:spPr>
      </p:pic>
      <p:sp>
        <p:nvSpPr>
          <p:cNvPr id="615" name="Shape 615"/>
          <p:cNvSpPr/>
          <p:nvPr/>
        </p:nvSpPr>
        <p:spPr>
          <a:xfrm>
            <a:off x="2809514" y="3714750"/>
            <a:ext cx="534121" cy="55399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Trebuchet MS"/>
              <a:buNone/>
            </a:pPr>
            <a:r>
              <a:rPr b="0" i="1" lang="en" sz="3000" u="none" cap="none" strike="noStrike">
                <a:solidFill>
                  <a:srgbClr val="000000"/>
                </a:solidFill>
                <a:latin typeface="Trebuchet MS"/>
                <a:ea typeface="Trebuchet MS"/>
                <a:cs typeface="Trebuchet MS"/>
                <a:sym typeface="Trebuchet MS"/>
              </a:rPr>
              <a:t>h</a:t>
            </a:r>
            <a:r>
              <a:rPr b="0" baseline="-25000" i="1" lang="en" sz="3000" u="none" cap="none" strike="noStrike">
                <a:solidFill>
                  <a:srgbClr val="000000"/>
                </a:solidFill>
                <a:latin typeface="Trebuchet MS"/>
                <a:ea typeface="Trebuchet MS"/>
                <a:cs typeface="Trebuchet MS"/>
                <a:sym typeface="Trebuchet MS"/>
              </a:rPr>
              <a:t>1</a:t>
            </a:r>
          </a:p>
        </p:txBody>
      </p:sp>
      <p:sp>
        <p:nvSpPr>
          <p:cNvPr id="616" name="Shape 616"/>
          <p:cNvSpPr/>
          <p:nvPr/>
        </p:nvSpPr>
        <p:spPr>
          <a:xfrm>
            <a:off x="4714514" y="3711648"/>
            <a:ext cx="534121" cy="55399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Trebuchet MS"/>
              <a:buNone/>
            </a:pPr>
            <a:r>
              <a:rPr b="0" i="1" lang="en" sz="3000" u="none" cap="none" strike="noStrike">
                <a:solidFill>
                  <a:srgbClr val="000000"/>
                </a:solidFill>
                <a:latin typeface="Trebuchet MS"/>
                <a:ea typeface="Trebuchet MS"/>
                <a:cs typeface="Trebuchet MS"/>
                <a:sym typeface="Trebuchet MS"/>
              </a:rPr>
              <a:t>h</a:t>
            </a:r>
            <a:r>
              <a:rPr b="0" baseline="-25000" i="1" lang="en" sz="3000" u="none" cap="none" strike="noStrike">
                <a:solidFill>
                  <a:srgbClr val="000000"/>
                </a:solidFill>
                <a:latin typeface="Trebuchet MS"/>
                <a:ea typeface="Trebuchet MS"/>
                <a:cs typeface="Trebuchet MS"/>
                <a:sym typeface="Trebuchet MS"/>
              </a:rPr>
              <a:t>2</a:t>
            </a:r>
          </a:p>
        </p:txBody>
      </p:sp>
      <p:grpSp>
        <p:nvGrpSpPr>
          <p:cNvPr id="617" name="Shape 617"/>
          <p:cNvGrpSpPr/>
          <p:nvPr/>
        </p:nvGrpSpPr>
        <p:grpSpPr>
          <a:xfrm>
            <a:off x="6724650" y="2678577"/>
            <a:ext cx="1428749" cy="1597700"/>
            <a:chOff x="6172200" y="2678577"/>
            <a:chExt cx="1428749" cy="1597700"/>
          </a:xfrm>
        </p:grpSpPr>
        <p:pic>
          <p:nvPicPr>
            <p:cNvPr descr="https://openclipart.org/image/300px/svg_to_png/3593/c_schmitz_Closed_envelope.png" id="618" name="Shape 618"/>
            <p:cNvPicPr preferRelativeResize="0"/>
            <p:nvPr/>
          </p:nvPicPr>
          <p:blipFill rotWithShape="1">
            <a:blip r:embed="rId3">
              <a:alphaModFix/>
            </a:blip>
            <a:srcRect b="0" l="0" r="0" t="0"/>
            <a:stretch/>
          </p:blipFill>
          <p:spPr>
            <a:xfrm>
              <a:off x="6172200" y="2678577"/>
              <a:ext cx="1428749" cy="919162"/>
            </a:xfrm>
            <a:prstGeom prst="rect">
              <a:avLst/>
            </a:prstGeom>
            <a:noFill/>
            <a:ln>
              <a:noFill/>
            </a:ln>
          </p:spPr>
        </p:pic>
        <p:sp>
          <p:nvSpPr>
            <p:cNvPr id="619" name="Shape 619"/>
            <p:cNvSpPr/>
            <p:nvPr/>
          </p:nvSpPr>
          <p:spPr>
            <a:xfrm>
              <a:off x="6619514" y="3722280"/>
              <a:ext cx="562975" cy="55399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Trebuchet MS"/>
                <a:buNone/>
              </a:pPr>
              <a:r>
                <a:rPr b="0" i="1" lang="en" sz="3000" u="none" cap="none" strike="noStrike">
                  <a:solidFill>
                    <a:srgbClr val="000000"/>
                  </a:solidFill>
                  <a:latin typeface="Trebuchet MS"/>
                  <a:ea typeface="Trebuchet MS"/>
                  <a:cs typeface="Trebuchet MS"/>
                  <a:sym typeface="Trebuchet MS"/>
                </a:rPr>
                <a:t>h</a:t>
              </a:r>
              <a:r>
                <a:rPr b="0" baseline="-25000" i="1" lang="en" sz="3000" u="none" cap="none" strike="noStrike">
                  <a:solidFill>
                    <a:srgbClr val="000000"/>
                  </a:solidFill>
                  <a:latin typeface="Trebuchet MS"/>
                  <a:ea typeface="Trebuchet MS"/>
                  <a:cs typeface="Trebuchet MS"/>
                  <a:sym typeface="Trebuchet MS"/>
                </a:rPr>
                <a:t>N</a:t>
              </a:r>
            </a:p>
          </p:txBody>
        </p:sp>
      </p:grpSp>
      <p:sp>
        <p:nvSpPr>
          <p:cNvPr id="620" name="Shape 620"/>
          <p:cNvSpPr/>
          <p:nvPr/>
        </p:nvSpPr>
        <p:spPr>
          <a:xfrm>
            <a:off x="6010205" y="2800350"/>
            <a:ext cx="466793" cy="553997"/>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Trebuchet MS"/>
              <a:buNone/>
            </a:pPr>
            <a:r>
              <a:rPr b="0" i="1" lang="en" sz="3000" u="none" cap="none" strike="noStrike">
                <a:solidFill>
                  <a:srgbClr val="000000"/>
                </a:solidFill>
                <a:latin typeface="Trebuchet MS"/>
                <a:ea typeface="Trebuchet MS"/>
                <a:cs typeface="Trebuchet MS"/>
                <a:sym typeface="Trebuchet MS"/>
              </a:rPr>
              <a: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05978"/>
            <a:ext cx="8381999"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Pseudonymity vs anonymity in forums</a:t>
            </a:r>
          </a:p>
        </p:txBody>
      </p:sp>
      <p:sp>
        <p:nvSpPr>
          <p:cNvPr id="71" name="Shape 71"/>
          <p:cNvSpPr txBox="1"/>
          <p:nvPr>
            <p:ph idx="1" type="body"/>
          </p:nvPr>
        </p:nvSpPr>
        <p:spPr>
          <a:xfrm>
            <a:off x="457200" y="1200150"/>
            <a:ext cx="8229600"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Reddit: pick a long-term pseudonym</a:t>
            </a:r>
          </a:p>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ctr">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vs. </a:t>
            </a:r>
          </a:p>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4Chan: make posts with no attribution at all</a:t>
            </a: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4" name="Shape 624"/>
        <p:cNvGrpSpPr/>
        <p:nvPr/>
      </p:nvGrpSpPr>
      <p:grpSpPr>
        <a:xfrm>
          <a:off x="0" y="0"/>
          <a:ext cx="0" cy="0"/>
          <a:chOff x="0" y="0"/>
          <a:chExt cx="0" cy="0"/>
        </a:xfrm>
      </p:grpSpPr>
      <p:sp>
        <p:nvSpPr>
          <p:cNvPr id="625" name="Shape 625"/>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Zerocoin is “efficient”</a:t>
            </a:r>
          </a:p>
        </p:txBody>
      </p:sp>
      <p:sp>
        <p:nvSpPr>
          <p:cNvPr id="626" name="Shape 626"/>
          <p:cNvSpPr txBox="1"/>
          <p:nvPr>
            <p:ph idx="1" type="body"/>
          </p:nvPr>
        </p:nvSpPr>
        <p:spPr>
          <a:xfrm>
            <a:off x="457200" y="1200150"/>
            <a:ext cx="3994524"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The proof is a giant disjunction over all zerocoins</a:t>
            </a:r>
          </a:p>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Yet the proof is relatively small!</a:t>
            </a:r>
          </a:p>
        </p:txBody>
      </p:sp>
      <p:sp>
        <p:nvSpPr>
          <p:cNvPr id="627" name="Shape 627"/>
          <p:cNvSpPr txBox="1"/>
          <p:nvPr>
            <p:ph idx="2" type="body"/>
          </p:nvPr>
        </p:nvSpPr>
        <p:spPr>
          <a:xfrm>
            <a:off x="4038600" y="1200150"/>
            <a:ext cx="3994524" cy="3725679"/>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1"/>
              </a:buClr>
              <a:buSzPct val="25000"/>
              <a:buFont typeface="Trebuchet MS"/>
              <a:buNone/>
            </a:pPr>
            <a:r>
              <a:rPr b="0" i="1" lang="en" sz="2800" u="none" cap="none" strike="noStrike">
                <a:solidFill>
                  <a:schemeClr val="dk1"/>
                </a:solidFill>
                <a:latin typeface="Trebuchet MS"/>
                <a:ea typeface="Trebuchet MS"/>
                <a:cs typeface="Trebuchet MS"/>
                <a:sym typeface="Trebuchet MS"/>
              </a:rPr>
              <a:t>I know r such that</a:t>
            </a:r>
          </a:p>
          <a:p>
            <a:pPr indent="0" lvl="0" marL="0" marR="0" rtl="0" algn="ctr">
              <a:lnSpc>
                <a:spcPct val="100000"/>
              </a:lnSpc>
              <a:spcBef>
                <a:spcPts val="0"/>
              </a:spcBef>
              <a:spcAft>
                <a:spcPts val="0"/>
              </a:spcAft>
              <a:buClr>
                <a:schemeClr val="dk1"/>
              </a:buClr>
              <a:buSzPct val="25000"/>
              <a:buFont typeface="Trebuchet MS"/>
              <a:buNone/>
            </a:pPr>
            <a:r>
              <a:rPr b="0" i="1" lang="en" sz="2800" u="none" cap="none" strike="noStrike">
                <a:solidFill>
                  <a:schemeClr val="dk1"/>
                </a:solidFill>
                <a:latin typeface="Trebuchet MS"/>
                <a:ea typeface="Trebuchet MS"/>
                <a:cs typeface="Trebuchet MS"/>
                <a:sym typeface="Trebuchet MS"/>
              </a:rPr>
              <a:t>H(S, r) = h</a:t>
            </a:r>
            <a:r>
              <a:rPr b="0" baseline="-25000" i="1" lang="en" sz="2800" u="none" cap="none" strike="noStrike">
                <a:solidFill>
                  <a:schemeClr val="dk1"/>
                </a:solidFill>
                <a:latin typeface="Trebuchet MS"/>
                <a:ea typeface="Trebuchet MS"/>
                <a:cs typeface="Trebuchet MS"/>
                <a:sym typeface="Trebuchet MS"/>
              </a:rPr>
              <a:t>1</a:t>
            </a:r>
            <a:r>
              <a:rPr b="0" i="1" lang="en" sz="2800" u="none" cap="none" strike="noStrike">
                <a:solidFill>
                  <a:schemeClr val="dk1"/>
                </a:solidFill>
                <a:latin typeface="Trebuchet MS"/>
                <a:ea typeface="Trebuchet MS"/>
                <a:cs typeface="Trebuchet MS"/>
                <a:sym typeface="Trebuchet MS"/>
              </a:rPr>
              <a:t> </a:t>
            </a:r>
          </a:p>
          <a:p>
            <a:pPr indent="0" lvl="0" marL="0" marR="0" rtl="0" algn="ctr">
              <a:lnSpc>
                <a:spcPct val="100000"/>
              </a:lnSpc>
              <a:spcBef>
                <a:spcPts val="0"/>
              </a:spcBef>
              <a:spcAft>
                <a:spcPts val="0"/>
              </a:spcAft>
              <a:buClr>
                <a:schemeClr val="dk1"/>
              </a:buClr>
              <a:buSzPct val="25000"/>
              <a:buFont typeface="Trebuchet MS"/>
              <a:buNone/>
            </a:pPr>
            <a:r>
              <a:rPr b="0" i="1" lang="en" sz="2800" u="none" cap="none" strike="noStrike">
                <a:solidFill>
                  <a:srgbClr val="D07375"/>
                </a:solidFill>
                <a:latin typeface="Trebuchet MS"/>
                <a:ea typeface="Trebuchet MS"/>
                <a:cs typeface="Trebuchet MS"/>
                <a:sym typeface="Trebuchet MS"/>
              </a:rPr>
              <a:t>OR</a:t>
            </a:r>
            <a:r>
              <a:rPr b="0" i="1" lang="en" sz="2800" u="none" cap="none" strike="noStrike">
                <a:solidFill>
                  <a:schemeClr val="dk1"/>
                </a:solidFill>
                <a:latin typeface="Trebuchet MS"/>
                <a:ea typeface="Trebuchet MS"/>
                <a:cs typeface="Trebuchet MS"/>
                <a:sym typeface="Trebuchet MS"/>
              </a:rPr>
              <a:t> </a:t>
            </a:r>
          </a:p>
          <a:p>
            <a:pPr indent="0" lvl="0" marL="0" marR="0" rtl="0" algn="ctr">
              <a:lnSpc>
                <a:spcPct val="100000"/>
              </a:lnSpc>
              <a:spcBef>
                <a:spcPts val="0"/>
              </a:spcBef>
              <a:spcAft>
                <a:spcPts val="0"/>
              </a:spcAft>
              <a:buClr>
                <a:schemeClr val="dk1"/>
              </a:buClr>
              <a:buSzPct val="25000"/>
              <a:buFont typeface="Trebuchet MS"/>
              <a:buNone/>
            </a:pPr>
            <a:r>
              <a:rPr b="0" i="1" lang="en" sz="2800" u="none" cap="none" strike="noStrike">
                <a:solidFill>
                  <a:schemeClr val="dk1"/>
                </a:solidFill>
                <a:latin typeface="Trebuchet MS"/>
                <a:ea typeface="Trebuchet MS"/>
                <a:cs typeface="Trebuchet MS"/>
                <a:sym typeface="Trebuchet MS"/>
              </a:rPr>
              <a:t>H(S, r) = h</a:t>
            </a:r>
            <a:r>
              <a:rPr b="0" baseline="-25000" i="1" lang="en" sz="2800" u="none" cap="none" strike="noStrike">
                <a:solidFill>
                  <a:schemeClr val="dk1"/>
                </a:solidFill>
                <a:latin typeface="Trebuchet MS"/>
                <a:ea typeface="Trebuchet MS"/>
                <a:cs typeface="Trebuchet MS"/>
                <a:sym typeface="Trebuchet MS"/>
              </a:rPr>
              <a:t>2</a:t>
            </a:r>
            <a:r>
              <a:rPr b="0" i="1" lang="en" sz="2800" u="none" cap="none" strike="noStrike">
                <a:solidFill>
                  <a:schemeClr val="dk1"/>
                </a:solidFill>
                <a:latin typeface="Trebuchet MS"/>
                <a:ea typeface="Trebuchet MS"/>
                <a:cs typeface="Trebuchet MS"/>
                <a:sym typeface="Trebuchet MS"/>
              </a:rPr>
              <a:t> </a:t>
            </a:r>
          </a:p>
          <a:p>
            <a:pPr indent="0" lvl="0" marL="0" marR="0" rtl="0" algn="ctr">
              <a:lnSpc>
                <a:spcPct val="100000"/>
              </a:lnSpc>
              <a:spcBef>
                <a:spcPts val="0"/>
              </a:spcBef>
              <a:spcAft>
                <a:spcPts val="0"/>
              </a:spcAft>
              <a:buClr>
                <a:schemeClr val="dk1"/>
              </a:buClr>
              <a:buSzPct val="25000"/>
              <a:buFont typeface="Trebuchet MS"/>
              <a:buNone/>
            </a:pPr>
            <a:r>
              <a:rPr b="0" i="1" lang="en" sz="2800" u="none" cap="none" strike="noStrike">
                <a:solidFill>
                  <a:srgbClr val="D07375"/>
                </a:solidFill>
                <a:latin typeface="Trebuchet MS"/>
                <a:ea typeface="Trebuchet MS"/>
                <a:cs typeface="Trebuchet MS"/>
                <a:sym typeface="Trebuchet MS"/>
              </a:rPr>
              <a:t>OR</a:t>
            </a:r>
            <a:r>
              <a:rPr b="0" i="1" lang="en" sz="2800" u="none" cap="none" strike="noStrike">
                <a:solidFill>
                  <a:schemeClr val="dk1"/>
                </a:solidFill>
                <a:latin typeface="Trebuchet MS"/>
                <a:ea typeface="Trebuchet MS"/>
                <a:cs typeface="Trebuchet MS"/>
                <a:sym typeface="Trebuchet MS"/>
              </a:rPr>
              <a:t> </a:t>
            </a:r>
          </a:p>
          <a:p>
            <a:pPr indent="0" lvl="0" marL="0" marR="0" rtl="0" algn="ctr">
              <a:lnSpc>
                <a:spcPct val="100000"/>
              </a:lnSpc>
              <a:spcBef>
                <a:spcPts val="0"/>
              </a:spcBef>
              <a:spcAft>
                <a:spcPts val="0"/>
              </a:spcAft>
              <a:buClr>
                <a:schemeClr val="dk1"/>
              </a:buClr>
              <a:buSzPct val="25000"/>
              <a:buFont typeface="Trebuchet MS"/>
              <a:buNone/>
            </a:pPr>
            <a:r>
              <a:rPr b="0" i="1" lang="en" sz="2800" u="none" cap="none" strike="noStrike">
                <a:solidFill>
                  <a:schemeClr val="dk1"/>
                </a:solidFill>
                <a:latin typeface="Trebuchet MS"/>
                <a:ea typeface="Trebuchet MS"/>
                <a:cs typeface="Trebuchet MS"/>
                <a:sym typeface="Trebuchet MS"/>
              </a:rPr>
              <a:t>… </a:t>
            </a:r>
          </a:p>
          <a:p>
            <a:pPr indent="0" lvl="0" marL="0" marR="0" rtl="0" algn="ctr">
              <a:lnSpc>
                <a:spcPct val="100000"/>
              </a:lnSpc>
              <a:spcBef>
                <a:spcPts val="0"/>
              </a:spcBef>
              <a:spcAft>
                <a:spcPts val="0"/>
              </a:spcAft>
              <a:buClr>
                <a:schemeClr val="dk1"/>
              </a:buClr>
              <a:buSzPct val="25000"/>
              <a:buFont typeface="Trebuchet MS"/>
              <a:buNone/>
            </a:pPr>
            <a:r>
              <a:rPr b="0" i="1" lang="en" sz="2800" u="none" cap="none" strike="noStrike">
                <a:solidFill>
                  <a:srgbClr val="D07375"/>
                </a:solidFill>
                <a:latin typeface="Trebuchet MS"/>
                <a:ea typeface="Trebuchet MS"/>
                <a:cs typeface="Trebuchet MS"/>
                <a:sym typeface="Trebuchet MS"/>
              </a:rPr>
              <a:t>OR</a:t>
            </a:r>
            <a:r>
              <a:rPr b="0" i="1" lang="en" sz="2800" u="none" cap="none" strike="noStrike">
                <a:solidFill>
                  <a:schemeClr val="dk1"/>
                </a:solidFill>
                <a:latin typeface="Trebuchet MS"/>
                <a:ea typeface="Trebuchet MS"/>
                <a:cs typeface="Trebuchet MS"/>
                <a:sym typeface="Trebuchet MS"/>
              </a:rPr>
              <a:t> </a:t>
            </a:r>
          </a:p>
          <a:p>
            <a:pPr indent="0" lvl="0" marL="0" marR="0" rtl="0" algn="ctr">
              <a:lnSpc>
                <a:spcPct val="100000"/>
              </a:lnSpc>
              <a:spcBef>
                <a:spcPts val="0"/>
              </a:spcBef>
              <a:spcAft>
                <a:spcPts val="0"/>
              </a:spcAft>
              <a:buClr>
                <a:schemeClr val="dk1"/>
              </a:buClr>
              <a:buSzPct val="25000"/>
              <a:buFont typeface="Trebuchet MS"/>
              <a:buNone/>
            </a:pPr>
            <a:r>
              <a:rPr b="0" i="1" lang="en" sz="2800" u="none" cap="none" strike="noStrike">
                <a:solidFill>
                  <a:schemeClr val="dk1"/>
                </a:solidFill>
                <a:latin typeface="Trebuchet MS"/>
                <a:ea typeface="Trebuchet MS"/>
                <a:cs typeface="Trebuchet MS"/>
                <a:sym typeface="Trebuchet MS"/>
              </a:rPr>
              <a:t>H(S, r) = h</a:t>
            </a:r>
            <a:r>
              <a:rPr b="0" baseline="-25000" i="1" lang="en" sz="2800" u="none" cap="none" strike="noStrike">
                <a:solidFill>
                  <a:schemeClr val="dk1"/>
                </a:solidFill>
                <a:latin typeface="Trebuchet MS"/>
                <a:ea typeface="Trebuchet MS"/>
                <a:cs typeface="Trebuchet MS"/>
                <a:sym typeface="Trebuchet MS"/>
              </a:rPr>
              <a:t>N</a:t>
            </a:r>
          </a:p>
          <a:p>
            <a:pPr indent="0" lvl="0" marL="0" marR="0" rtl="0" algn="ctr">
              <a:lnSpc>
                <a:spcPct val="100000"/>
              </a:lnSpc>
              <a:spcBef>
                <a:spcPts val="0"/>
              </a:spcBef>
              <a:spcAft>
                <a:spcPts val="0"/>
              </a:spcAft>
              <a:buClr>
                <a:schemeClr val="dk1"/>
              </a:buClr>
              <a:buSzPct val="25000"/>
              <a:buFont typeface="Trebuchet MS"/>
              <a:buNone/>
            </a:pPr>
            <a:r>
              <a:t/>
            </a:r>
            <a:endParaRPr b="0" i="0" sz="28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1" name="Shape 631"/>
        <p:cNvGrpSpPr/>
        <p:nvPr/>
      </p:nvGrpSpPr>
      <p:grpSpPr>
        <a:xfrm>
          <a:off x="0" y="0"/>
          <a:ext cx="0" cy="0"/>
          <a:chOff x="0" y="0"/>
          <a:chExt cx="0" cy="0"/>
        </a:xfrm>
      </p:grpSpPr>
      <p:sp>
        <p:nvSpPr>
          <p:cNvPr id="632" name="Shape 632"/>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Zerocash: Zerocoin without Basecoin</a:t>
            </a:r>
          </a:p>
        </p:txBody>
      </p:sp>
      <p:sp>
        <p:nvSpPr>
          <p:cNvPr id="633" name="Shape 633"/>
          <p:cNvSpPr txBox="1"/>
          <p:nvPr>
            <p:ph idx="1" type="body"/>
          </p:nvPr>
        </p:nvSpPr>
        <p:spPr>
          <a:xfrm>
            <a:off x="457200" y="1200150"/>
            <a:ext cx="4953000"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A3A3A3"/>
              </a:buClr>
              <a:buSzPct val="25000"/>
              <a:buFont typeface="Trebuchet MS"/>
              <a:buNone/>
            </a:pPr>
            <a:r>
              <a:rPr b="0" i="0" lang="en" sz="2800" u="none" cap="none" strike="noStrike">
                <a:solidFill>
                  <a:schemeClr val="dk1"/>
                </a:solidFill>
                <a:latin typeface="Trebuchet MS"/>
                <a:ea typeface="Trebuchet MS"/>
                <a:cs typeface="Trebuchet MS"/>
                <a:sym typeface="Trebuchet MS"/>
              </a:rPr>
              <a:t>Two differences</a:t>
            </a:r>
          </a:p>
          <a:p>
            <a:pPr indent="-457200" lvl="0" marL="457200" marR="0" rtl="0" algn="l">
              <a:lnSpc>
                <a:spcPct val="100000"/>
              </a:lnSpc>
              <a:spcBef>
                <a:spcPts val="0"/>
              </a:spcBef>
              <a:spcAft>
                <a:spcPts val="0"/>
              </a:spcAft>
              <a:buClr>
                <a:srgbClr val="A3A3A3"/>
              </a:buClr>
              <a:buSzPct val="100000"/>
              <a:buFont typeface="Arial"/>
              <a:buChar char="•"/>
            </a:pPr>
            <a:r>
              <a:rPr b="0" i="0" lang="en" sz="2800" u="none" cap="none" strike="noStrike">
                <a:solidFill>
                  <a:schemeClr val="dk1"/>
                </a:solidFill>
                <a:latin typeface="Trebuchet MS"/>
                <a:ea typeface="Trebuchet MS"/>
                <a:cs typeface="Trebuchet MS"/>
                <a:sym typeface="Trebuchet MS"/>
              </a:rPr>
              <a:t>Different crypto for proofs</a:t>
            </a:r>
            <a:br>
              <a:rPr b="0" i="0" lang="en" sz="2800" u="none" cap="none" strike="noStrike">
                <a:solidFill>
                  <a:schemeClr val="dk1"/>
                </a:solidFill>
                <a:latin typeface="Trebuchet MS"/>
                <a:ea typeface="Trebuchet MS"/>
                <a:cs typeface="Trebuchet MS"/>
                <a:sym typeface="Trebuchet MS"/>
              </a:rPr>
            </a:br>
            <a:r>
              <a:rPr b="0" i="0" lang="en" sz="2800" u="none" cap="none" strike="noStrike">
                <a:solidFill>
                  <a:schemeClr val="dk1"/>
                </a:solidFill>
                <a:latin typeface="Trebuchet MS"/>
                <a:ea typeface="Trebuchet MS"/>
                <a:cs typeface="Trebuchet MS"/>
                <a:sym typeface="Trebuchet MS"/>
              </a:rPr>
              <a:t>(More efficient)</a:t>
            </a:r>
          </a:p>
          <a:p>
            <a:pPr indent="-457200" lvl="0" marL="457200" marR="0" rtl="0" algn="l">
              <a:lnSpc>
                <a:spcPct val="100000"/>
              </a:lnSpc>
              <a:spcBef>
                <a:spcPts val="0"/>
              </a:spcBef>
              <a:spcAft>
                <a:spcPts val="0"/>
              </a:spcAft>
              <a:buClr>
                <a:srgbClr val="A3A3A3"/>
              </a:buClr>
              <a:buSzPct val="100000"/>
              <a:buFont typeface="Arial"/>
              <a:buChar char="•"/>
            </a:pPr>
            <a:r>
              <a:rPr b="0" i="0" lang="en" sz="2800" u="none" cap="none" strike="noStrike">
                <a:solidFill>
                  <a:schemeClr val="dk1"/>
                </a:solidFill>
                <a:latin typeface="Trebuchet MS"/>
                <a:ea typeface="Trebuchet MS"/>
                <a:cs typeface="Trebuchet MS"/>
                <a:sym typeface="Trebuchet MS"/>
              </a:rPr>
              <a:t>Proposal to run system without Basecoin</a:t>
            </a:r>
          </a:p>
          <a:p>
            <a:pPr indent="0" lvl="0" marL="0" marR="0" rtl="0" algn="l">
              <a:lnSpc>
                <a:spcPct val="100000"/>
              </a:lnSpc>
              <a:spcBef>
                <a:spcPts val="0"/>
              </a:spcBef>
              <a:spcAft>
                <a:spcPts val="0"/>
              </a:spcAft>
              <a:buClr>
                <a:srgbClr val="A3A3A3"/>
              </a:buClr>
              <a:buSzPct val="25000"/>
              <a:buFont typeface="Trebuchet MS"/>
              <a:buNone/>
            </a:pPr>
            <a:r>
              <a:t/>
            </a:r>
            <a:endParaRPr b="0" i="0" sz="2800" u="none" cap="none" strike="noStrike">
              <a:solidFill>
                <a:schemeClr val="dk1"/>
              </a:solidFill>
              <a:latin typeface="Trebuchet MS"/>
              <a:ea typeface="Trebuchet MS"/>
              <a:cs typeface="Trebuchet MS"/>
              <a:sym typeface="Trebuchet MS"/>
            </a:endParaRPr>
          </a:p>
        </p:txBody>
      </p:sp>
      <p:sp>
        <p:nvSpPr>
          <p:cNvPr id="634" name="Shape 634"/>
          <p:cNvSpPr txBox="1"/>
          <p:nvPr/>
        </p:nvSpPr>
        <p:spPr>
          <a:xfrm>
            <a:off x="5410200" y="1200150"/>
            <a:ext cx="3276597" cy="372567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SzPct val="25000"/>
              <a:buFont typeface="Trebuchet MS"/>
              <a:buNone/>
            </a:pPr>
            <a:r>
              <a:rPr b="0" i="1" lang="en" sz="2400" u="none" cap="none" strike="noStrike">
                <a:solidFill>
                  <a:srgbClr val="000000"/>
                </a:solidFill>
                <a:latin typeface="Trebuchet MS"/>
                <a:ea typeface="Trebuchet MS"/>
                <a:cs typeface="Trebuchet MS"/>
                <a:sym typeface="Trebuchet MS"/>
              </a:rPr>
              <a:t>Zerocash: Decentralized Anonymous Payments from Bitcoin</a:t>
            </a: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ct val="25000"/>
              <a:buFont typeface="Trebuchet MS"/>
              <a:buNone/>
            </a:pPr>
            <a:r>
              <a:rPr b="0" i="0" lang="en" sz="2400" u="none" cap="none" strike="noStrike">
                <a:solidFill>
                  <a:srgbClr val="000000"/>
                </a:solidFill>
                <a:latin typeface="Trebuchet MS"/>
                <a:ea typeface="Trebuchet MS"/>
                <a:cs typeface="Trebuchet MS"/>
                <a:sym typeface="Trebuchet MS"/>
              </a:rPr>
              <a:t>E. Ben-Sasson et al.</a:t>
            </a:r>
          </a:p>
          <a:p>
            <a:pPr indent="0" lvl="0" marL="0" marR="0" rtl="0" algn="l">
              <a:lnSpc>
                <a:spcPct val="100000"/>
              </a:lnSpc>
              <a:spcBef>
                <a:spcPts val="0"/>
              </a:spcBef>
              <a:spcAft>
                <a:spcPts val="0"/>
              </a:spcAft>
              <a:buClr>
                <a:srgbClr val="000000"/>
              </a:buClr>
              <a:buSzPct val="25000"/>
              <a:buFont typeface="Trebuchet MS"/>
              <a:buNone/>
            </a:pPr>
            <a:r>
              <a:rPr b="0" i="0" lang="en" sz="2400" u="none" cap="none" strike="noStrike">
                <a:solidFill>
                  <a:srgbClr val="000000"/>
                </a:solidFill>
                <a:latin typeface="Trebuchet MS"/>
                <a:ea typeface="Trebuchet MS"/>
                <a:cs typeface="Trebuchet MS"/>
                <a:sym typeface="Trebuchet MS"/>
              </a:rPr>
              <a:t>Usenix Security 2014</a:t>
            </a: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8" name="Shape 638"/>
        <p:cNvGrpSpPr/>
        <p:nvPr/>
      </p:nvGrpSpPr>
      <p:grpSpPr>
        <a:xfrm>
          <a:off x="0" y="0"/>
          <a:ext cx="0" cy="0"/>
          <a:chOff x="0" y="0"/>
          <a:chExt cx="0" cy="0"/>
        </a:xfrm>
      </p:grpSpPr>
      <p:sp>
        <p:nvSpPr>
          <p:cNvPr id="639" name="Shape 639"/>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Zerocash: </a:t>
            </a:r>
            <a:r>
              <a:rPr b="1" i="0" lang="en" sz="3600" u="sng" cap="none" strike="noStrike">
                <a:solidFill>
                  <a:schemeClr val="dk1"/>
                </a:solidFill>
                <a:latin typeface="Trebuchet MS"/>
                <a:ea typeface="Trebuchet MS"/>
                <a:cs typeface="Trebuchet MS"/>
                <a:sym typeface="Trebuchet MS"/>
              </a:rPr>
              <a:t>untraceable</a:t>
            </a:r>
            <a:r>
              <a:rPr b="1" i="0" lang="en" sz="3600" u="none" cap="none" strike="noStrike">
                <a:solidFill>
                  <a:schemeClr val="dk1"/>
                </a:solidFill>
                <a:latin typeface="Trebuchet MS"/>
                <a:ea typeface="Trebuchet MS"/>
                <a:cs typeface="Trebuchet MS"/>
                <a:sym typeface="Trebuchet MS"/>
              </a:rPr>
              <a:t> e-cash</a:t>
            </a:r>
          </a:p>
        </p:txBody>
      </p:sp>
      <p:sp>
        <p:nvSpPr>
          <p:cNvPr id="640" name="Shape 640"/>
          <p:cNvSpPr txBox="1"/>
          <p:nvPr>
            <p:ph idx="1" type="body"/>
          </p:nvPr>
        </p:nvSpPr>
        <p:spPr>
          <a:xfrm>
            <a:off x="457200" y="1200150"/>
            <a:ext cx="8229600"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t/>
            </a:r>
            <a:endParaRPr b="0" i="0" sz="28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2800" u="none" cap="none" strike="noStrike">
                <a:solidFill>
                  <a:schemeClr val="dk1"/>
                </a:solidFill>
                <a:latin typeface="Trebuchet MS"/>
                <a:ea typeface="Trebuchet MS"/>
                <a:cs typeface="Trebuchet MS"/>
                <a:sym typeface="Trebuchet MS"/>
              </a:rPr>
              <a:t>All transactions are zerocoins</a:t>
            </a:r>
          </a:p>
          <a:p>
            <a:pPr indent="0" lvl="0" marL="0" marR="0" rtl="0" algn="l">
              <a:lnSpc>
                <a:spcPct val="100000"/>
              </a:lnSpc>
              <a:spcBef>
                <a:spcPts val="0"/>
              </a:spcBef>
              <a:spcAft>
                <a:spcPts val="0"/>
              </a:spcAft>
              <a:buClr>
                <a:schemeClr val="dk1"/>
              </a:buClr>
              <a:buSzPct val="25000"/>
              <a:buFont typeface="Trebuchet MS"/>
              <a:buNone/>
            </a:pPr>
            <a:r>
              <a:t/>
            </a:r>
            <a:endParaRPr b="0" i="0" sz="28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2800" u="none" cap="none" strike="noStrike">
                <a:solidFill>
                  <a:schemeClr val="dk1"/>
                </a:solidFill>
                <a:latin typeface="Trebuchet MS"/>
                <a:ea typeface="Trebuchet MS"/>
                <a:cs typeface="Trebuchet MS"/>
                <a:sym typeface="Trebuchet MS"/>
              </a:rPr>
              <a:t>Splitting and merging supported </a:t>
            </a:r>
          </a:p>
          <a:p>
            <a:pPr indent="0" lvl="0" marL="0" marR="0" rtl="0" algn="l">
              <a:lnSpc>
                <a:spcPct val="100000"/>
              </a:lnSpc>
              <a:spcBef>
                <a:spcPts val="0"/>
              </a:spcBef>
              <a:spcAft>
                <a:spcPts val="0"/>
              </a:spcAft>
              <a:buClr>
                <a:schemeClr val="dk1"/>
              </a:buClr>
              <a:buSzPct val="25000"/>
              <a:buFont typeface="Trebuchet MS"/>
              <a:buNone/>
            </a:pPr>
            <a:r>
              <a:rPr b="0" i="0" lang="en" sz="2800" u="none" cap="none" strike="noStrike">
                <a:solidFill>
                  <a:schemeClr val="dk1"/>
                </a:solidFill>
                <a:latin typeface="Trebuchet MS"/>
                <a:ea typeface="Trebuchet MS"/>
                <a:cs typeface="Trebuchet MS"/>
                <a:sym typeface="Trebuchet MS"/>
              </a:rPr>
              <a:t>Put transaction value </a:t>
            </a:r>
            <a:r>
              <a:rPr b="0" i="0" lang="en" sz="2800" u="sng" cap="none" strike="noStrike">
                <a:solidFill>
                  <a:schemeClr val="dk1"/>
                </a:solidFill>
                <a:latin typeface="Trebuchet MS"/>
                <a:ea typeface="Trebuchet MS"/>
                <a:cs typeface="Trebuchet MS"/>
                <a:sym typeface="Trebuchet MS"/>
              </a:rPr>
              <a:t>inside the envelope</a:t>
            </a:r>
          </a:p>
          <a:p>
            <a:pPr indent="0" lvl="0" marL="0" marR="0" rtl="0" algn="l">
              <a:lnSpc>
                <a:spcPct val="100000"/>
              </a:lnSpc>
              <a:spcBef>
                <a:spcPts val="0"/>
              </a:spcBef>
              <a:spcAft>
                <a:spcPts val="0"/>
              </a:spcAft>
              <a:buClr>
                <a:schemeClr val="dk1"/>
              </a:buClr>
              <a:buSzPct val="25000"/>
              <a:buFont typeface="Trebuchet MS"/>
              <a:buNone/>
            </a:pPr>
            <a:r>
              <a:t/>
            </a:r>
            <a:endParaRPr b="0" i="0" sz="28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2800" u="none" cap="none" strike="noStrike">
                <a:solidFill>
                  <a:schemeClr val="dk1"/>
                </a:solidFill>
                <a:latin typeface="Trebuchet MS"/>
                <a:ea typeface="Trebuchet MS"/>
                <a:cs typeface="Trebuchet MS"/>
                <a:sym typeface="Trebuchet MS"/>
              </a:rPr>
              <a:t>Ledger merely records existence of transactions</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4" name="Shape 644"/>
        <p:cNvGrpSpPr/>
        <p:nvPr/>
      </p:nvGrpSpPr>
      <p:grpSpPr>
        <a:xfrm>
          <a:off x="0" y="0"/>
          <a:ext cx="0" cy="0"/>
          <a:chOff x="0" y="0"/>
          <a:chExt cx="0" cy="0"/>
        </a:xfrm>
      </p:grpSpPr>
      <p:sp>
        <p:nvSpPr>
          <p:cNvPr id="645" name="Shape 645"/>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Zerocash: the catch</a:t>
            </a:r>
          </a:p>
        </p:txBody>
      </p:sp>
      <p:sp>
        <p:nvSpPr>
          <p:cNvPr id="646" name="Shape 646"/>
          <p:cNvSpPr txBox="1"/>
          <p:nvPr>
            <p:ph idx="1" type="body"/>
          </p:nvPr>
        </p:nvSpPr>
        <p:spPr>
          <a:xfrm>
            <a:off x="457200" y="1200150"/>
            <a:ext cx="8229600"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Random, secret inputs are required to generate public parameters</a:t>
            </a:r>
          </a:p>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These secret inputs must then be securely destroyed</a:t>
            </a:r>
          </a:p>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sng" cap="none" strike="noStrike">
                <a:solidFill>
                  <a:schemeClr val="dk1"/>
                </a:solidFill>
                <a:latin typeface="Trebuchet MS"/>
                <a:ea typeface="Trebuchet MS"/>
                <a:cs typeface="Trebuchet MS"/>
                <a:sym typeface="Trebuchet MS"/>
              </a:rPr>
              <a:t>No one</a:t>
            </a:r>
            <a:r>
              <a:rPr b="0" i="0" lang="en" sz="3000" u="none" cap="none" strike="noStrike">
                <a:solidFill>
                  <a:schemeClr val="dk1"/>
                </a:solidFill>
                <a:latin typeface="Trebuchet MS"/>
                <a:ea typeface="Trebuchet MS"/>
                <a:cs typeface="Trebuchet MS"/>
                <a:sym typeface="Trebuchet MS"/>
              </a:rPr>
              <a:t> can know them (anyone who does can break the system)</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0" name="Shape 650"/>
        <p:cNvGrpSpPr/>
        <p:nvPr/>
      </p:nvGrpSpPr>
      <p:grpSpPr>
        <a:xfrm>
          <a:off x="0" y="0"/>
          <a:ext cx="0" cy="0"/>
          <a:chOff x="0" y="0"/>
          <a:chExt cx="0" cy="0"/>
        </a:xfrm>
      </p:grpSpPr>
      <p:sp>
        <p:nvSpPr>
          <p:cNvPr id="651" name="Shape 651"/>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5 levels of anonymity</a:t>
            </a:r>
          </a:p>
        </p:txBody>
      </p:sp>
      <p:graphicFrame>
        <p:nvGraphicFramePr>
          <p:cNvPr id="652" name="Shape 652"/>
          <p:cNvGraphicFramePr/>
          <p:nvPr/>
        </p:nvGraphicFramePr>
        <p:xfrm>
          <a:off x="609599" y="1581150"/>
          <a:ext cx="3000000" cy="3000000"/>
        </p:xfrm>
        <a:graphic>
          <a:graphicData uri="http://schemas.openxmlformats.org/drawingml/2006/table">
            <a:tbl>
              <a:tblPr bandRow="1" firstRow="1">
                <a:noFill/>
                <a:tableStyleId>{68510C9C-7CF6-4250-81DE-A554C855DFBD}</a:tableStyleId>
              </a:tblPr>
              <a:tblGrid>
                <a:gridCol w="1143000"/>
                <a:gridCol w="1905000"/>
                <a:gridCol w="3200400"/>
                <a:gridCol w="2057400"/>
              </a:tblGrid>
              <a:tr h="404975">
                <a:tc>
                  <a:txBody>
                    <a:bodyPr>
                      <a:noAutofit/>
                    </a:bodyPr>
                    <a:lstStyle/>
                    <a:p>
                      <a:pPr indent="0" lvl="0" marL="0" marR="0" rtl="0" algn="l">
                        <a:lnSpc>
                          <a:spcPct val="100000"/>
                        </a:lnSpc>
                        <a:spcBef>
                          <a:spcPts val="0"/>
                        </a:spcBef>
                        <a:spcAft>
                          <a:spcPts val="0"/>
                        </a:spcAft>
                        <a:buClr>
                          <a:schemeClr val="dk1"/>
                        </a:buClr>
                        <a:buSzPct val="25000"/>
                        <a:buFont typeface="Trebuchet MS"/>
                        <a:buNone/>
                      </a:pPr>
                      <a:r>
                        <a:rPr lang="en" sz="1600" u="none" cap="none" strike="noStrike">
                          <a:solidFill>
                            <a:schemeClr val="dk1"/>
                          </a:solidFill>
                          <a:latin typeface="Trebuchet MS"/>
                          <a:ea typeface="Trebuchet MS"/>
                          <a:cs typeface="Trebuchet MS"/>
                          <a:sym typeface="Trebuchet MS"/>
                        </a:rPr>
                        <a:t>System</a:t>
                      </a:r>
                    </a:p>
                  </a:txBody>
                  <a:tcPr marT="45725" marB="45725" marR="91450" marL="91450" anchor="ctr">
                    <a:solidFill>
                      <a:srgbClr val="ADCCE5"/>
                    </a:solidFill>
                  </a:tcPr>
                </a:tc>
                <a:tc>
                  <a:txBody>
                    <a:bodyPr>
                      <a:noAutofit/>
                    </a:bodyPr>
                    <a:lstStyle/>
                    <a:p>
                      <a:pPr indent="0" lvl="0" marL="0" marR="0" rtl="0" algn="l">
                        <a:lnSpc>
                          <a:spcPct val="100000"/>
                        </a:lnSpc>
                        <a:spcBef>
                          <a:spcPts val="0"/>
                        </a:spcBef>
                        <a:spcAft>
                          <a:spcPts val="0"/>
                        </a:spcAft>
                        <a:buClr>
                          <a:schemeClr val="dk1"/>
                        </a:buClr>
                        <a:buSzPct val="25000"/>
                        <a:buFont typeface="Trebuchet MS"/>
                        <a:buNone/>
                      </a:pPr>
                      <a:r>
                        <a:rPr lang="en" sz="1600" u="none" cap="none" strike="noStrike">
                          <a:solidFill>
                            <a:schemeClr val="dk1"/>
                          </a:solidFill>
                          <a:latin typeface="Trebuchet MS"/>
                          <a:ea typeface="Trebuchet MS"/>
                          <a:cs typeface="Trebuchet MS"/>
                          <a:sym typeface="Trebuchet MS"/>
                        </a:rPr>
                        <a:t>Type</a:t>
                      </a:r>
                    </a:p>
                  </a:txBody>
                  <a:tcPr marT="45725" marB="45725" marR="91450" marL="91450" anchor="ctr">
                    <a:solidFill>
                      <a:srgbClr val="ADCCE5"/>
                    </a:solidFill>
                  </a:tcPr>
                </a:tc>
                <a:tc>
                  <a:txBody>
                    <a:bodyPr>
                      <a:noAutofit/>
                    </a:bodyPr>
                    <a:lstStyle/>
                    <a:p>
                      <a:pPr indent="0" lvl="0" marL="0" marR="0" rtl="0" algn="l">
                        <a:lnSpc>
                          <a:spcPct val="100000"/>
                        </a:lnSpc>
                        <a:spcBef>
                          <a:spcPts val="0"/>
                        </a:spcBef>
                        <a:spcAft>
                          <a:spcPts val="0"/>
                        </a:spcAft>
                        <a:buClr>
                          <a:schemeClr val="dk1"/>
                        </a:buClr>
                        <a:buSzPct val="25000"/>
                        <a:buFont typeface="Trebuchet MS"/>
                        <a:buNone/>
                      </a:pPr>
                      <a:r>
                        <a:rPr lang="en" sz="1600" u="none" cap="none" strike="noStrike">
                          <a:solidFill>
                            <a:schemeClr val="dk1"/>
                          </a:solidFill>
                          <a:latin typeface="Trebuchet MS"/>
                          <a:ea typeface="Trebuchet MS"/>
                          <a:cs typeface="Trebuchet MS"/>
                          <a:sym typeface="Trebuchet MS"/>
                        </a:rPr>
                        <a:t>Anonymity attacks</a:t>
                      </a:r>
                    </a:p>
                  </a:txBody>
                  <a:tcPr marT="45725" marB="45725" marR="91450" marL="91450" anchor="ctr">
                    <a:solidFill>
                      <a:srgbClr val="ADCCE5"/>
                    </a:solidFill>
                  </a:tcPr>
                </a:tc>
                <a:tc>
                  <a:txBody>
                    <a:bodyPr>
                      <a:noAutofit/>
                    </a:bodyPr>
                    <a:lstStyle/>
                    <a:p>
                      <a:pPr indent="0" lvl="0" marL="0" marR="0" rtl="0" algn="l">
                        <a:lnSpc>
                          <a:spcPct val="100000"/>
                        </a:lnSpc>
                        <a:spcBef>
                          <a:spcPts val="0"/>
                        </a:spcBef>
                        <a:spcAft>
                          <a:spcPts val="0"/>
                        </a:spcAft>
                        <a:buClr>
                          <a:schemeClr val="dk1"/>
                        </a:buClr>
                        <a:buSzPct val="25000"/>
                        <a:buFont typeface="Trebuchet MS"/>
                        <a:buNone/>
                      </a:pPr>
                      <a:r>
                        <a:rPr lang="en" sz="1600" u="none" cap="none" strike="noStrike">
                          <a:solidFill>
                            <a:schemeClr val="dk1"/>
                          </a:solidFill>
                          <a:latin typeface="Trebuchet MS"/>
                          <a:ea typeface="Trebuchet MS"/>
                          <a:cs typeface="Trebuchet MS"/>
                          <a:sym typeface="Trebuchet MS"/>
                        </a:rPr>
                        <a:t>Deployability</a:t>
                      </a:r>
                    </a:p>
                  </a:txBody>
                  <a:tcPr marT="45725" marB="45725" marR="91450" marL="91450" anchor="ctr">
                    <a:solidFill>
                      <a:srgbClr val="ADCCE5"/>
                    </a:solidFill>
                  </a:tcPr>
                </a:tc>
              </a:tr>
              <a:tr h="404975">
                <a:tc>
                  <a:txBody>
                    <a:bodyPr>
                      <a:noAutofit/>
                    </a:bodyPr>
                    <a:lstStyle/>
                    <a:p>
                      <a:pPr indent="0" lvl="0" marL="0" marR="0" rtl="0" algn="l">
                        <a:lnSpc>
                          <a:spcPct val="100000"/>
                        </a:lnSpc>
                        <a:spcBef>
                          <a:spcPts val="0"/>
                        </a:spcBef>
                        <a:spcAft>
                          <a:spcPts val="0"/>
                        </a:spcAft>
                        <a:buClr>
                          <a:srgbClr val="000000"/>
                        </a:buClr>
                        <a:buSzPct val="25000"/>
                        <a:buFont typeface="Trebuchet MS"/>
                        <a:buNone/>
                      </a:pPr>
                      <a:r>
                        <a:rPr lang="en" sz="1600" u="none" cap="none" strike="noStrike">
                          <a:latin typeface="Trebuchet MS"/>
                          <a:ea typeface="Trebuchet MS"/>
                          <a:cs typeface="Trebuchet MS"/>
                          <a:sym typeface="Trebuchet MS"/>
                        </a:rPr>
                        <a:t>Bitcoin</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Trebuchet MS"/>
                        <a:buNone/>
                      </a:pPr>
                      <a:r>
                        <a:rPr lang="en" sz="1600" u="none" cap="none" strike="noStrike">
                          <a:latin typeface="Trebuchet MS"/>
                          <a:ea typeface="Trebuchet MS"/>
                          <a:cs typeface="Trebuchet MS"/>
                          <a:sym typeface="Trebuchet MS"/>
                        </a:rPr>
                        <a:t>Pseudonymous</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Trebuchet MS"/>
                        <a:buNone/>
                      </a:pPr>
                      <a:r>
                        <a:rPr lang="en" sz="1600" u="none" cap="none" strike="noStrike">
                          <a:latin typeface="Trebuchet MS"/>
                          <a:ea typeface="Trebuchet MS"/>
                          <a:cs typeface="Trebuchet MS"/>
                          <a:sym typeface="Trebuchet MS"/>
                        </a:rPr>
                        <a:t>Tx graph analysis</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Trebuchet MS"/>
                        <a:buNone/>
                      </a:pPr>
                      <a:r>
                        <a:rPr lang="en" sz="1600" u="none" cap="none" strike="noStrike">
                          <a:latin typeface="Trebuchet MS"/>
                          <a:ea typeface="Trebuchet MS"/>
                          <a:cs typeface="Trebuchet MS"/>
                          <a:sym typeface="Trebuchet MS"/>
                        </a:rPr>
                        <a:t>Default</a:t>
                      </a:r>
                    </a:p>
                  </a:txBody>
                  <a:tcPr marT="45725" marB="45725" marR="91450" marL="91450" anchor="ctr"/>
                </a:tc>
              </a:tr>
              <a:tr h="404975">
                <a:tc>
                  <a:txBody>
                    <a:bodyPr>
                      <a:noAutofit/>
                    </a:bodyPr>
                    <a:lstStyle/>
                    <a:p>
                      <a:pPr indent="0" lvl="0" marL="0" marR="0" rtl="0" algn="l">
                        <a:lnSpc>
                          <a:spcPct val="100000"/>
                        </a:lnSpc>
                        <a:spcBef>
                          <a:spcPts val="0"/>
                        </a:spcBef>
                        <a:spcAft>
                          <a:spcPts val="0"/>
                        </a:spcAft>
                        <a:buClr>
                          <a:srgbClr val="000000"/>
                        </a:buClr>
                        <a:buSzPct val="25000"/>
                        <a:buFont typeface="Trebuchet MS"/>
                        <a:buNone/>
                      </a:pPr>
                      <a:r>
                        <a:rPr lang="en" sz="1600" u="none" cap="none" strike="noStrike">
                          <a:latin typeface="Trebuchet MS"/>
                          <a:ea typeface="Trebuchet MS"/>
                          <a:cs typeface="Trebuchet MS"/>
                          <a:sym typeface="Trebuchet MS"/>
                        </a:rPr>
                        <a:t>Single mix</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Trebuchet MS"/>
                        <a:buNone/>
                      </a:pPr>
                      <a:r>
                        <a:rPr lang="en" sz="1600" u="none" cap="none" strike="noStrike">
                          <a:latin typeface="Trebuchet MS"/>
                          <a:ea typeface="Trebuchet MS"/>
                          <a:cs typeface="Trebuchet MS"/>
                          <a:sym typeface="Trebuchet MS"/>
                        </a:rPr>
                        <a:t>Mix</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Trebuchet MS"/>
                        <a:buNone/>
                      </a:pPr>
                      <a:r>
                        <a:rPr lang="en" sz="1600" u="none" cap="none" strike="noStrike">
                          <a:latin typeface="Trebuchet MS"/>
                          <a:ea typeface="Trebuchet MS"/>
                          <a:cs typeface="Trebuchet MS"/>
                          <a:sym typeface="Trebuchet MS"/>
                        </a:rPr>
                        <a:t>Tx graph analysis, bad mix</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Trebuchet MS"/>
                        <a:buNone/>
                      </a:pPr>
                      <a:r>
                        <a:rPr lang="en" sz="1600" u="none" cap="none" strike="noStrike">
                          <a:latin typeface="Trebuchet MS"/>
                          <a:ea typeface="Trebuchet MS"/>
                          <a:cs typeface="Trebuchet MS"/>
                          <a:sym typeface="Trebuchet MS"/>
                        </a:rPr>
                        <a:t>Usable today</a:t>
                      </a:r>
                    </a:p>
                  </a:txBody>
                  <a:tcPr marT="45725" marB="45725" marR="91450" marL="91450" anchor="ctr"/>
                </a:tc>
              </a:tr>
              <a:tr h="404975">
                <a:tc>
                  <a:txBody>
                    <a:bodyPr>
                      <a:noAutofit/>
                    </a:bodyPr>
                    <a:lstStyle/>
                    <a:p>
                      <a:pPr indent="0" lvl="0" marL="0" marR="0" rtl="0" algn="l">
                        <a:lnSpc>
                          <a:spcPct val="100000"/>
                        </a:lnSpc>
                        <a:spcBef>
                          <a:spcPts val="0"/>
                        </a:spcBef>
                        <a:spcAft>
                          <a:spcPts val="0"/>
                        </a:spcAft>
                        <a:buClr>
                          <a:srgbClr val="000000"/>
                        </a:buClr>
                        <a:buSzPct val="25000"/>
                        <a:buFont typeface="Trebuchet MS"/>
                        <a:buNone/>
                      </a:pPr>
                      <a:r>
                        <a:rPr lang="en" sz="1600" u="none" cap="none" strike="noStrike">
                          <a:latin typeface="Trebuchet MS"/>
                          <a:ea typeface="Trebuchet MS"/>
                          <a:cs typeface="Trebuchet MS"/>
                          <a:sym typeface="Trebuchet MS"/>
                        </a:rPr>
                        <a:t>Mix chain</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Trebuchet MS"/>
                        <a:buNone/>
                      </a:pPr>
                      <a:r>
                        <a:rPr lang="en" sz="1600" u="none" cap="none" strike="noStrike">
                          <a:latin typeface="Trebuchet MS"/>
                          <a:ea typeface="Trebuchet MS"/>
                          <a:cs typeface="Trebuchet MS"/>
                          <a:sym typeface="Trebuchet MS"/>
                        </a:rPr>
                        <a:t>Mix</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Trebuchet MS"/>
                        <a:buNone/>
                      </a:pPr>
                      <a:r>
                        <a:rPr lang="en" sz="1600" u="none" cap="none" strike="noStrike">
                          <a:latin typeface="Trebuchet MS"/>
                          <a:ea typeface="Trebuchet MS"/>
                          <a:cs typeface="Trebuchet MS"/>
                          <a:sym typeface="Trebuchet MS"/>
                        </a:rPr>
                        <a:t>Side channels, bad mixes/peers</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Trebuchet MS"/>
                        <a:buNone/>
                      </a:pPr>
                      <a:r>
                        <a:rPr lang="en" sz="1600" u="none" cap="none" strike="noStrike">
                          <a:latin typeface="Trebuchet MS"/>
                          <a:ea typeface="Trebuchet MS"/>
                          <a:cs typeface="Trebuchet MS"/>
                          <a:sym typeface="Trebuchet MS"/>
                        </a:rPr>
                        <a:t>Bitcoin-compatible</a:t>
                      </a:r>
                    </a:p>
                  </a:txBody>
                  <a:tcPr marT="45725" marB="45725" marR="91450" marL="91450" anchor="ctr"/>
                </a:tc>
              </a:tr>
              <a:tr h="437450">
                <a:tc>
                  <a:txBody>
                    <a:bodyPr>
                      <a:noAutofit/>
                    </a:bodyPr>
                    <a:lstStyle/>
                    <a:p>
                      <a:pPr indent="0" lvl="0" marL="0" marR="0" rtl="0" algn="l">
                        <a:lnSpc>
                          <a:spcPct val="100000"/>
                        </a:lnSpc>
                        <a:spcBef>
                          <a:spcPts val="0"/>
                        </a:spcBef>
                        <a:spcAft>
                          <a:spcPts val="0"/>
                        </a:spcAft>
                        <a:buClr>
                          <a:srgbClr val="000000"/>
                        </a:buClr>
                        <a:buSzPct val="25000"/>
                        <a:buFont typeface="Trebuchet MS"/>
                        <a:buNone/>
                      </a:pPr>
                      <a:r>
                        <a:rPr lang="en" sz="1600" u="none" cap="none" strike="noStrike">
                          <a:latin typeface="Trebuchet MS"/>
                          <a:ea typeface="Trebuchet MS"/>
                          <a:cs typeface="Trebuchet MS"/>
                          <a:sym typeface="Trebuchet MS"/>
                        </a:rPr>
                        <a:t>Zerocoin</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Trebuchet MS"/>
                        <a:buNone/>
                      </a:pPr>
                      <a:r>
                        <a:rPr lang="en" sz="1600" u="none" cap="none" strike="noStrike">
                          <a:latin typeface="Trebuchet MS"/>
                          <a:ea typeface="Trebuchet MS"/>
                          <a:cs typeface="Trebuchet MS"/>
                          <a:sym typeface="Trebuchet MS"/>
                        </a:rPr>
                        <a:t>Cryptographic mix</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Trebuchet MS"/>
                        <a:buNone/>
                      </a:pPr>
                      <a:r>
                        <a:rPr lang="en" sz="1600" u="none" cap="none" strike="noStrike">
                          <a:latin typeface="Trebuchet MS"/>
                          <a:ea typeface="Trebuchet MS"/>
                          <a:cs typeface="Trebuchet MS"/>
                          <a:sym typeface="Trebuchet MS"/>
                        </a:rPr>
                        <a:t>Side channels (possibly)</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Trebuchet MS"/>
                        <a:buNone/>
                      </a:pPr>
                      <a:r>
                        <a:rPr lang="en" sz="1600" u="none" cap="none" strike="noStrike">
                          <a:latin typeface="Trebuchet MS"/>
                          <a:ea typeface="Trebuchet MS"/>
                          <a:cs typeface="Trebuchet MS"/>
                          <a:sym typeface="Trebuchet MS"/>
                        </a:rPr>
                        <a:t>Altcoin</a:t>
                      </a:r>
                    </a:p>
                  </a:txBody>
                  <a:tcPr marT="45725" marB="45725" marR="91450" marL="91450" anchor="ctr"/>
                </a:tc>
              </a:tr>
              <a:tr h="404975">
                <a:tc>
                  <a:txBody>
                    <a:bodyPr>
                      <a:noAutofit/>
                    </a:bodyPr>
                    <a:lstStyle/>
                    <a:p>
                      <a:pPr indent="0" lvl="0" marL="0" marR="0" rtl="0" algn="l">
                        <a:lnSpc>
                          <a:spcPct val="100000"/>
                        </a:lnSpc>
                        <a:spcBef>
                          <a:spcPts val="0"/>
                        </a:spcBef>
                        <a:spcAft>
                          <a:spcPts val="0"/>
                        </a:spcAft>
                        <a:buClr>
                          <a:srgbClr val="000000"/>
                        </a:buClr>
                        <a:buSzPct val="25000"/>
                        <a:buFont typeface="Trebuchet MS"/>
                        <a:buNone/>
                      </a:pPr>
                      <a:r>
                        <a:rPr lang="en" sz="1600" u="none" cap="none" strike="noStrike">
                          <a:latin typeface="Trebuchet MS"/>
                          <a:ea typeface="Trebuchet MS"/>
                          <a:cs typeface="Trebuchet MS"/>
                          <a:sym typeface="Trebuchet MS"/>
                        </a:rPr>
                        <a:t>Zerocash</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Trebuchet MS"/>
                        <a:buNone/>
                      </a:pPr>
                      <a:r>
                        <a:rPr lang="en" sz="1600" u="none" cap="none" strike="noStrike">
                          <a:latin typeface="Trebuchet MS"/>
                          <a:ea typeface="Trebuchet MS"/>
                          <a:cs typeface="Trebuchet MS"/>
                          <a:sym typeface="Trebuchet MS"/>
                        </a:rPr>
                        <a:t>Untraceable</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Trebuchet MS"/>
                        <a:buNone/>
                      </a:pPr>
                      <a:r>
                        <a:rPr lang="en" sz="1600" u="none" cap="none" strike="noStrike">
                          <a:latin typeface="Trebuchet MS"/>
                          <a:ea typeface="Trebuchet MS"/>
                          <a:cs typeface="Trebuchet MS"/>
                          <a:sym typeface="Trebuchet MS"/>
                        </a:rPr>
                        <a:t>None</a:t>
                      </a:r>
                    </a:p>
                  </a:txBody>
                  <a:tcPr marT="45725" marB="45725" marR="91450" marL="91450" anchor="ctr"/>
                </a:tc>
                <a:tc>
                  <a:txBody>
                    <a:bodyPr>
                      <a:noAutofit/>
                    </a:bodyPr>
                    <a:lstStyle/>
                    <a:p>
                      <a:pPr indent="0" lvl="0" marL="0" marR="0" rtl="0" algn="l">
                        <a:lnSpc>
                          <a:spcPct val="100000"/>
                        </a:lnSpc>
                        <a:spcBef>
                          <a:spcPts val="0"/>
                        </a:spcBef>
                        <a:spcAft>
                          <a:spcPts val="0"/>
                        </a:spcAft>
                        <a:buClr>
                          <a:srgbClr val="000000"/>
                        </a:buClr>
                        <a:buSzPct val="25000"/>
                        <a:buFont typeface="Trebuchet MS"/>
                        <a:buNone/>
                      </a:pPr>
                      <a:r>
                        <a:rPr lang="en" sz="1600" u="none" cap="none" strike="noStrike">
                          <a:latin typeface="Trebuchet MS"/>
                          <a:ea typeface="Trebuchet MS"/>
                          <a:cs typeface="Trebuchet MS"/>
                          <a:sym typeface="Trebuchet MS"/>
                        </a:rPr>
                        <a:t>Altcoin, tricky setup</a:t>
                      </a:r>
                    </a:p>
                  </a:txBody>
                  <a:tcPr marT="45725" marB="45725" marR="91450" marL="91450" anchor="ct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6" name="Shape 656"/>
        <p:cNvGrpSpPr/>
        <p:nvPr/>
      </p:nvGrpSpPr>
      <p:grpSpPr>
        <a:xfrm>
          <a:off x="0" y="0"/>
          <a:ext cx="0" cy="0"/>
          <a:chOff x="0" y="0"/>
          <a:chExt cx="0" cy="0"/>
        </a:xfrm>
      </p:grpSpPr>
      <p:sp>
        <p:nvSpPr>
          <p:cNvPr id="657" name="Shape 657"/>
          <p:cNvSpPr txBox="1"/>
          <p:nvPr>
            <p:ph idx="1" type="subTitle"/>
          </p:nvPr>
        </p:nvSpPr>
        <p:spPr>
          <a:xfrm>
            <a:off x="685800" y="1690477"/>
            <a:ext cx="7772400" cy="784798"/>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2"/>
              </a:buClr>
              <a:buSzPct val="25000"/>
              <a:buFont typeface="Trebuchet MS"/>
              <a:buNone/>
            </a:pPr>
            <a:r>
              <a:rPr b="0" i="0" lang="en" sz="3000" u="none" cap="none" strike="noStrike">
                <a:solidFill>
                  <a:schemeClr val="dk2"/>
                </a:solidFill>
                <a:latin typeface="Trebuchet MS"/>
                <a:ea typeface="Trebuchet MS"/>
                <a:cs typeface="Trebuchet MS"/>
                <a:sym typeface="Trebuchet MS"/>
              </a:rPr>
              <a:t>Lecture 6.6:</a:t>
            </a:r>
          </a:p>
          <a:p>
            <a:pPr indent="0" lvl="0" marL="0" marR="0" rtl="0" algn="ctr">
              <a:lnSpc>
                <a:spcPct val="100000"/>
              </a:lnSpc>
              <a:spcBef>
                <a:spcPts val="0"/>
              </a:spcBef>
              <a:spcAft>
                <a:spcPts val="0"/>
              </a:spcAft>
              <a:buClr>
                <a:schemeClr val="dk2"/>
              </a:buClr>
              <a:buSzPct val="25000"/>
              <a:buFont typeface="Trebuchet MS"/>
              <a:buNone/>
            </a:pPr>
            <a:r>
              <a:t/>
            </a:r>
            <a:endParaRPr b="0" i="0" sz="3000" u="none" cap="none" strike="noStrike">
              <a:solidFill>
                <a:schemeClr val="dk2"/>
              </a:solidFill>
              <a:latin typeface="Trebuchet MS"/>
              <a:ea typeface="Trebuchet MS"/>
              <a:cs typeface="Trebuchet MS"/>
              <a:sym typeface="Trebuchet MS"/>
            </a:endParaRPr>
          </a:p>
          <a:p>
            <a:pPr indent="0" lvl="0" marL="0" marR="0" rtl="0" algn="ctr">
              <a:lnSpc>
                <a:spcPct val="100000"/>
              </a:lnSpc>
              <a:spcBef>
                <a:spcPts val="0"/>
              </a:spcBef>
              <a:spcAft>
                <a:spcPts val="0"/>
              </a:spcAft>
              <a:buClr>
                <a:schemeClr val="dk2"/>
              </a:buClr>
              <a:buSzPct val="25000"/>
              <a:buFont typeface="Trebuchet MS"/>
              <a:buNone/>
            </a:pPr>
            <a:r>
              <a:rPr b="0" i="0" lang="en" sz="3000" u="none" cap="none" strike="noStrike">
                <a:solidFill>
                  <a:schemeClr val="dk2"/>
                </a:solidFill>
                <a:latin typeface="Trebuchet MS"/>
                <a:ea typeface="Trebuchet MS"/>
                <a:cs typeface="Trebuchet MS"/>
                <a:sym typeface="Trebuchet MS"/>
              </a:rPr>
              <a:t>Tor and the Silk Road</a:t>
            </a: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1" name="Shape 661"/>
        <p:cNvGrpSpPr/>
        <p:nvPr/>
      </p:nvGrpSpPr>
      <p:grpSpPr>
        <a:xfrm>
          <a:off x="0" y="0"/>
          <a:ext cx="0" cy="0"/>
          <a:chOff x="0" y="0"/>
          <a:chExt cx="0" cy="0"/>
        </a:xfrm>
      </p:grpSpPr>
      <p:sp>
        <p:nvSpPr>
          <p:cNvPr id="662" name="Shape 662"/>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br>
              <a:rPr b="1" i="0" lang="en" sz="3600" u="none" cap="none" strike="noStrike">
                <a:solidFill>
                  <a:schemeClr val="dk1"/>
                </a:solidFill>
                <a:latin typeface="Trebuchet MS"/>
                <a:ea typeface="Trebuchet MS"/>
                <a:cs typeface="Trebuchet MS"/>
                <a:sym typeface="Trebuchet MS"/>
              </a:rPr>
            </a:br>
            <a:r>
              <a:rPr b="1" i="0" lang="en" sz="3600" u="none" cap="none" strike="noStrike">
                <a:solidFill>
                  <a:schemeClr val="dk1"/>
                </a:solidFill>
                <a:latin typeface="Trebuchet MS"/>
                <a:ea typeface="Trebuchet MS"/>
                <a:cs typeface="Trebuchet MS"/>
                <a:sym typeface="Trebuchet MS"/>
              </a:rPr>
              <a:t>Anonymous communication</a:t>
            </a:r>
          </a:p>
        </p:txBody>
      </p:sp>
      <p:pic>
        <p:nvPicPr>
          <p:cNvPr id="663" name="Shape 663"/>
          <p:cNvPicPr preferRelativeResize="0"/>
          <p:nvPr/>
        </p:nvPicPr>
        <p:blipFill rotWithShape="1">
          <a:blip r:embed="rId3">
            <a:alphaModFix/>
          </a:blip>
          <a:srcRect b="5129" l="6182" r="10727" t="38253"/>
          <a:stretch/>
        </p:blipFill>
        <p:spPr>
          <a:xfrm>
            <a:off x="565264" y="1504950"/>
            <a:ext cx="7597832" cy="3225339"/>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7" name="Shape 667"/>
        <p:cNvGrpSpPr/>
        <p:nvPr/>
      </p:nvGrpSpPr>
      <p:grpSpPr>
        <a:xfrm>
          <a:off x="0" y="0"/>
          <a:ext cx="0" cy="0"/>
          <a:chOff x="0" y="0"/>
          <a:chExt cx="0" cy="0"/>
        </a:xfrm>
      </p:grpSpPr>
      <p:sp>
        <p:nvSpPr>
          <p:cNvPr id="668" name="Shape 668"/>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Threat model</a:t>
            </a:r>
          </a:p>
        </p:txBody>
      </p:sp>
      <p:pic>
        <p:nvPicPr>
          <p:cNvPr id="669" name="Shape 669"/>
          <p:cNvPicPr preferRelativeResize="0"/>
          <p:nvPr/>
        </p:nvPicPr>
        <p:blipFill rotWithShape="1">
          <a:blip r:embed="rId3">
            <a:alphaModFix/>
          </a:blip>
          <a:srcRect b="14468" l="6000" r="10364" t="25411"/>
          <a:stretch/>
        </p:blipFill>
        <p:spPr>
          <a:xfrm>
            <a:off x="548639" y="1504950"/>
            <a:ext cx="7647708" cy="342484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3" name="Shape 673"/>
        <p:cNvGrpSpPr/>
        <p:nvPr/>
      </p:nvGrpSpPr>
      <p:grpSpPr>
        <a:xfrm>
          <a:off x="0" y="0"/>
          <a:ext cx="0" cy="0"/>
          <a:chOff x="0" y="0"/>
          <a:chExt cx="0" cy="0"/>
        </a:xfrm>
      </p:grpSpPr>
      <p:sp>
        <p:nvSpPr>
          <p:cNvPr id="674" name="Shape 674"/>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How Tor works</a:t>
            </a:r>
          </a:p>
        </p:txBody>
      </p:sp>
      <p:sp>
        <p:nvSpPr>
          <p:cNvPr id="675" name="Shape 675"/>
          <p:cNvSpPr txBox="1"/>
          <p:nvPr>
            <p:ph idx="1" type="body"/>
          </p:nvPr>
        </p:nvSpPr>
        <p:spPr>
          <a:xfrm>
            <a:off x="5562600" y="1276350"/>
            <a:ext cx="3124199" cy="364948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chemeClr val="dk1"/>
                </a:solidFill>
                <a:latin typeface="Trebuchet MS"/>
                <a:ea typeface="Trebuchet MS"/>
                <a:cs typeface="Trebuchet MS"/>
                <a:sym typeface="Trebuchet MS"/>
              </a:rPr>
              <a:t>Safe(ish) if at least one router honest</a:t>
            </a:r>
          </a:p>
          <a:p>
            <a:pPr indent="0" lvl="0" marL="0" marR="0" rtl="0" algn="l">
              <a:lnSpc>
                <a:spcPct val="100000"/>
              </a:lnSpc>
              <a:spcBef>
                <a:spcPts val="0"/>
              </a:spcBef>
              <a:spcAft>
                <a:spcPts val="0"/>
              </a:spcAft>
              <a:buClr>
                <a:schemeClr val="dk1"/>
              </a:buClr>
              <a:buSzPct val="25000"/>
              <a:buFont typeface="Trebuchet MS"/>
              <a:buNone/>
            </a:pPr>
            <a:r>
              <a:t/>
            </a:r>
            <a:endParaRPr b="0" i="0" sz="24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chemeClr val="dk1"/>
                </a:solidFill>
                <a:latin typeface="Trebuchet MS"/>
                <a:ea typeface="Trebuchet MS"/>
                <a:cs typeface="Trebuchet MS"/>
                <a:sym typeface="Trebuchet MS"/>
              </a:rPr>
              <a:t>Key challenge: hiding routing information</a:t>
            </a:r>
          </a:p>
        </p:txBody>
      </p:sp>
      <p:grpSp>
        <p:nvGrpSpPr>
          <p:cNvPr id="676" name="Shape 676"/>
          <p:cNvGrpSpPr/>
          <p:nvPr/>
        </p:nvGrpSpPr>
        <p:grpSpPr>
          <a:xfrm>
            <a:off x="552450" y="1428750"/>
            <a:ext cx="4857750" cy="3105150"/>
            <a:chOff x="552450" y="1428750"/>
            <a:chExt cx="4857750" cy="3105150"/>
          </a:xfrm>
        </p:grpSpPr>
        <p:pic>
          <p:nvPicPr>
            <p:cNvPr descr="https://ssd.eff.org/files/tor.png" id="677" name="Shape 677"/>
            <p:cNvPicPr preferRelativeResize="0"/>
            <p:nvPr/>
          </p:nvPicPr>
          <p:blipFill rotWithShape="1">
            <a:blip r:embed="rId3">
              <a:alphaModFix/>
            </a:blip>
            <a:srcRect b="0" l="0" r="0" t="0"/>
            <a:stretch/>
          </p:blipFill>
          <p:spPr>
            <a:xfrm>
              <a:off x="552450" y="1428750"/>
              <a:ext cx="4857750" cy="3105150"/>
            </a:xfrm>
            <a:prstGeom prst="rect">
              <a:avLst/>
            </a:prstGeom>
            <a:noFill/>
            <a:ln>
              <a:noFill/>
            </a:ln>
          </p:spPr>
        </p:pic>
        <p:sp>
          <p:nvSpPr>
            <p:cNvPr id="678" name="Shape 678"/>
            <p:cNvSpPr/>
            <p:nvPr/>
          </p:nvSpPr>
          <p:spPr>
            <a:xfrm>
              <a:off x="990600" y="1504950"/>
              <a:ext cx="1828800" cy="304799"/>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gr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2" name="Shape 682"/>
        <p:cNvGrpSpPr/>
        <p:nvPr/>
      </p:nvGrpSpPr>
      <p:grpSpPr>
        <a:xfrm>
          <a:off x="0" y="0"/>
          <a:ext cx="0" cy="0"/>
          <a:chOff x="0" y="0"/>
          <a:chExt cx="0" cy="0"/>
        </a:xfrm>
      </p:grpSpPr>
      <p:sp>
        <p:nvSpPr>
          <p:cNvPr id="683" name="Shape 683"/>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Solution: layered encryption</a:t>
            </a:r>
          </a:p>
        </p:txBody>
      </p:sp>
      <p:sp>
        <p:nvSpPr>
          <p:cNvPr id="684" name="Shape 684"/>
          <p:cNvSpPr txBox="1"/>
          <p:nvPr>
            <p:ph idx="1" type="body"/>
          </p:nvPr>
        </p:nvSpPr>
        <p:spPr>
          <a:xfrm>
            <a:off x="5715000" y="1308249"/>
            <a:ext cx="2971799"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t/>
            </a:r>
            <a:endParaRPr b="0" i="0" sz="2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2000" u="none" cap="none" strike="noStrike">
                <a:solidFill>
                  <a:schemeClr val="dk1"/>
                </a:solidFill>
                <a:latin typeface="Trebuchet MS"/>
                <a:ea typeface="Trebuchet MS"/>
                <a:cs typeface="Trebuchet MS"/>
                <a:sym typeface="Trebuchet MS"/>
              </a:rPr>
              <a:t>Side effect: contents encrypted from </a:t>
            </a:r>
            <a:br>
              <a:rPr b="0" i="0" lang="en" sz="2000" u="none" cap="none" strike="noStrike">
                <a:solidFill>
                  <a:schemeClr val="dk1"/>
                </a:solidFill>
                <a:latin typeface="Trebuchet MS"/>
                <a:ea typeface="Trebuchet MS"/>
                <a:cs typeface="Trebuchet MS"/>
                <a:sym typeface="Trebuchet MS"/>
              </a:rPr>
            </a:br>
            <a:r>
              <a:rPr b="0" i="0" lang="en" sz="2000" u="none" cap="none" strike="noStrike">
                <a:solidFill>
                  <a:schemeClr val="dk1"/>
                </a:solidFill>
                <a:latin typeface="Trebuchet MS"/>
                <a:ea typeface="Trebuchet MS"/>
                <a:cs typeface="Trebuchet MS"/>
                <a:sym typeface="Trebuchet MS"/>
              </a:rPr>
              <a:t>Alice to exit node</a:t>
            </a:r>
          </a:p>
          <a:p>
            <a:pPr indent="0" lvl="0" marL="0" marR="0" rtl="0" algn="l">
              <a:lnSpc>
                <a:spcPct val="100000"/>
              </a:lnSpc>
              <a:spcBef>
                <a:spcPts val="0"/>
              </a:spcBef>
              <a:spcAft>
                <a:spcPts val="0"/>
              </a:spcAft>
              <a:buClr>
                <a:schemeClr val="dk1"/>
              </a:buClr>
              <a:buSzPct val="25000"/>
              <a:buFont typeface="Trebuchet MS"/>
              <a:buNone/>
            </a:pPr>
            <a:r>
              <a:t/>
            </a:r>
            <a:endParaRPr b="0" i="0" sz="2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2000" u="sng" cap="none" strike="noStrike">
                <a:solidFill>
                  <a:schemeClr val="dk1"/>
                </a:solidFill>
                <a:latin typeface="Trebuchet MS"/>
                <a:ea typeface="Trebuchet MS"/>
                <a:cs typeface="Trebuchet MS"/>
                <a:sym typeface="Trebuchet MS"/>
              </a:rPr>
              <a:t>BUT</a:t>
            </a:r>
            <a:r>
              <a:rPr b="0" i="0" lang="en" sz="2000" u="none" cap="none" strike="noStrike">
                <a:solidFill>
                  <a:schemeClr val="dk1"/>
                </a:solidFill>
                <a:latin typeface="Trebuchet MS"/>
                <a:ea typeface="Trebuchet MS"/>
                <a:cs typeface="Trebuchet MS"/>
                <a:sym typeface="Trebuchet MS"/>
              </a:rPr>
              <a:t>: Unencrypted from exit node to Bob</a:t>
            </a:r>
          </a:p>
        </p:txBody>
      </p:sp>
      <p:grpSp>
        <p:nvGrpSpPr>
          <p:cNvPr id="685" name="Shape 685"/>
          <p:cNvGrpSpPr/>
          <p:nvPr/>
        </p:nvGrpSpPr>
        <p:grpSpPr>
          <a:xfrm>
            <a:off x="533400" y="1447800"/>
            <a:ext cx="5043488" cy="2898878"/>
            <a:chOff x="2133600" y="1447800"/>
            <a:chExt cx="5043488" cy="2898878"/>
          </a:xfrm>
        </p:grpSpPr>
        <p:pic>
          <p:nvPicPr>
            <p:cNvPr descr="C:\Users\me\Dropbox\teaching\cos432\Screenshot.png" id="686" name="Shape 686"/>
            <p:cNvPicPr preferRelativeResize="0"/>
            <p:nvPr/>
          </p:nvPicPr>
          <p:blipFill rotWithShape="1">
            <a:blip r:embed="rId3">
              <a:alphaModFix/>
            </a:blip>
            <a:srcRect b="0" l="0" r="0" t="0"/>
            <a:stretch/>
          </p:blipFill>
          <p:spPr>
            <a:xfrm>
              <a:off x="2133600" y="1752600"/>
              <a:ext cx="5043488" cy="2594078"/>
            </a:xfrm>
            <a:prstGeom prst="rect">
              <a:avLst/>
            </a:prstGeom>
            <a:noFill/>
            <a:ln>
              <a:noFill/>
            </a:ln>
          </p:spPr>
        </p:pic>
        <p:sp>
          <p:nvSpPr>
            <p:cNvPr id="687" name="Shape 687"/>
            <p:cNvSpPr/>
            <p:nvPr/>
          </p:nvSpPr>
          <p:spPr>
            <a:xfrm>
              <a:off x="3581400" y="1447800"/>
              <a:ext cx="1981199" cy="457200"/>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Why is unlinkability needed?</a:t>
            </a:r>
          </a:p>
        </p:txBody>
      </p:sp>
      <p:sp>
        <p:nvSpPr>
          <p:cNvPr id="77" name="Shape 77"/>
          <p:cNvSpPr txBox="1"/>
          <p:nvPr>
            <p:ph idx="1" type="body"/>
          </p:nvPr>
        </p:nvSpPr>
        <p:spPr>
          <a:xfrm>
            <a:off x="457200" y="1200150"/>
            <a:ext cx="8229600" cy="3725679"/>
          </a:xfrm>
          <a:prstGeom prst="rect">
            <a:avLst/>
          </a:prstGeom>
          <a:noFill/>
          <a:ln>
            <a:noFill/>
          </a:ln>
        </p:spPr>
        <p:txBody>
          <a:bodyPr anchorCtr="0" anchor="t" bIns="91425" lIns="91425" rIns="91425" tIns="91425">
            <a:noAutofit/>
          </a:bodyPr>
          <a:lstStyle/>
          <a:p>
            <a:pPr indent="-514350" lvl="0" marL="514350" marR="0" rtl="0" algn="l">
              <a:lnSpc>
                <a:spcPct val="100000"/>
              </a:lnSpc>
              <a:spcBef>
                <a:spcPts val="0"/>
              </a:spcBef>
              <a:spcAft>
                <a:spcPts val="0"/>
              </a:spcAft>
              <a:buClr>
                <a:schemeClr val="dk1"/>
              </a:buClr>
              <a:buSzPct val="100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514350" lvl="0" marL="514350" marR="0" rtl="0" algn="l">
              <a:lnSpc>
                <a:spcPct val="100000"/>
              </a:lnSpc>
              <a:spcBef>
                <a:spcPts val="0"/>
              </a:spcBef>
              <a:spcAft>
                <a:spcPts val="0"/>
              </a:spcAft>
              <a:buClr>
                <a:schemeClr val="dk1"/>
              </a:buClr>
              <a:buSzPct val="100000"/>
              <a:buFont typeface="Trebuchet MS"/>
              <a:buAutoNum type="arabicPeriod"/>
            </a:pPr>
            <a:r>
              <a:rPr b="0" i="0" lang="en" sz="3000" u="none" cap="none" strike="noStrike">
                <a:solidFill>
                  <a:schemeClr val="dk1"/>
                </a:solidFill>
                <a:latin typeface="Trebuchet MS"/>
                <a:ea typeface="Trebuchet MS"/>
                <a:cs typeface="Trebuchet MS"/>
                <a:sym typeface="Trebuchet MS"/>
              </a:rPr>
              <a:t>Many Bitcoin services require real identity</a:t>
            </a:r>
          </a:p>
          <a:p>
            <a:pPr indent="-514350" lvl="0" marL="514350" marR="0" rtl="0" algn="l">
              <a:lnSpc>
                <a:spcPct val="100000"/>
              </a:lnSpc>
              <a:spcBef>
                <a:spcPts val="0"/>
              </a:spcBef>
              <a:spcAft>
                <a:spcPts val="0"/>
              </a:spcAft>
              <a:buClr>
                <a:schemeClr val="dk1"/>
              </a:buClr>
              <a:buSzPct val="100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514350" lvl="0" marL="514350" marR="0" rtl="0" algn="l">
              <a:lnSpc>
                <a:spcPct val="100000"/>
              </a:lnSpc>
              <a:spcBef>
                <a:spcPts val="0"/>
              </a:spcBef>
              <a:spcAft>
                <a:spcPts val="0"/>
              </a:spcAft>
              <a:buClr>
                <a:schemeClr val="dk1"/>
              </a:buClr>
              <a:buSzPct val="100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514350" lvl="0" marL="514350" marR="0" rtl="0" algn="l">
              <a:lnSpc>
                <a:spcPct val="100000"/>
              </a:lnSpc>
              <a:spcBef>
                <a:spcPts val="0"/>
              </a:spcBef>
              <a:spcAft>
                <a:spcPts val="0"/>
              </a:spcAft>
              <a:buClr>
                <a:schemeClr val="dk1"/>
              </a:buClr>
              <a:buSzPct val="100000"/>
              <a:buFont typeface="Trebuchet MS"/>
              <a:buAutoNum type="arabicPeriod"/>
            </a:pPr>
            <a:r>
              <a:rPr b="0" i="0" lang="en" sz="3000" u="none" cap="none" strike="noStrike">
                <a:solidFill>
                  <a:schemeClr val="dk1"/>
                </a:solidFill>
                <a:latin typeface="Trebuchet MS"/>
                <a:ea typeface="Trebuchet MS"/>
                <a:cs typeface="Trebuchet MS"/>
                <a:sym typeface="Trebuchet MS"/>
              </a:rPr>
              <a:t>Linked profiles can be deanonymized by a variety of side channels</a:t>
            </a: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1" name="Shape 691"/>
        <p:cNvGrpSpPr/>
        <p:nvPr/>
      </p:nvGrpSpPr>
      <p:grpSpPr>
        <a:xfrm>
          <a:off x="0" y="0"/>
          <a:ext cx="0" cy="0"/>
          <a:chOff x="0" y="0"/>
          <a:chExt cx="0" cy="0"/>
        </a:xfrm>
      </p:grpSpPr>
      <p:sp>
        <p:nvSpPr>
          <p:cNvPr id="692" name="Shape 692"/>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Hidden services</a:t>
            </a:r>
          </a:p>
        </p:txBody>
      </p:sp>
      <p:sp>
        <p:nvSpPr>
          <p:cNvPr id="693" name="Shape 693"/>
          <p:cNvSpPr txBox="1"/>
          <p:nvPr>
            <p:ph idx="1" type="body"/>
          </p:nvPr>
        </p:nvSpPr>
        <p:spPr>
          <a:xfrm>
            <a:off x="457200" y="1200150"/>
            <a:ext cx="8229600"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chemeClr val="dk1"/>
                </a:solidFill>
                <a:latin typeface="Trebuchet MS"/>
                <a:ea typeface="Trebuchet MS"/>
                <a:cs typeface="Trebuchet MS"/>
                <a:sym typeface="Trebuchet MS"/>
              </a:rPr>
              <a:t>What if the </a:t>
            </a:r>
            <a:r>
              <a:rPr b="0" i="0" lang="en" sz="2400" u="sng" cap="none" strike="noStrike">
                <a:solidFill>
                  <a:schemeClr val="dk1"/>
                </a:solidFill>
                <a:latin typeface="Trebuchet MS"/>
                <a:ea typeface="Trebuchet MS"/>
                <a:cs typeface="Trebuchet MS"/>
                <a:sym typeface="Trebuchet MS"/>
              </a:rPr>
              <a:t>server</a:t>
            </a:r>
            <a:r>
              <a:rPr b="0" i="0" lang="en" sz="2400" u="none" cap="none" strike="noStrike">
                <a:solidFill>
                  <a:schemeClr val="dk1"/>
                </a:solidFill>
                <a:latin typeface="Trebuchet MS"/>
                <a:ea typeface="Trebuchet MS"/>
                <a:cs typeface="Trebuchet MS"/>
                <a:sym typeface="Trebuchet MS"/>
              </a:rPr>
              <a:t> wants to hide its address?</a:t>
            </a:r>
          </a:p>
          <a:p>
            <a:pPr indent="0" lvl="0" marL="0" marR="0" rtl="0" algn="l">
              <a:lnSpc>
                <a:spcPct val="100000"/>
              </a:lnSpc>
              <a:spcBef>
                <a:spcPts val="0"/>
              </a:spcBef>
              <a:spcAft>
                <a:spcPts val="0"/>
              </a:spcAft>
              <a:buClr>
                <a:schemeClr val="dk1"/>
              </a:buClr>
              <a:buSzPct val="25000"/>
              <a:buFont typeface="Trebuchet MS"/>
              <a:buNone/>
            </a:pPr>
            <a:r>
              <a:t/>
            </a:r>
            <a:endParaRPr b="0" i="0" sz="24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chemeClr val="dk1"/>
                </a:solidFill>
                <a:latin typeface="Trebuchet MS"/>
                <a:ea typeface="Trebuchet MS"/>
                <a:cs typeface="Trebuchet MS"/>
                <a:sym typeface="Trebuchet MS"/>
              </a:rPr>
              <a:t>Simplified:</a:t>
            </a:r>
          </a:p>
          <a:p>
            <a:pPr indent="-514350" lvl="0" marL="514350" marR="0" rtl="0" algn="l">
              <a:lnSpc>
                <a:spcPct val="100000"/>
              </a:lnSpc>
              <a:spcBef>
                <a:spcPts val="0"/>
              </a:spcBef>
              <a:spcAft>
                <a:spcPts val="0"/>
              </a:spcAft>
              <a:buClr>
                <a:schemeClr val="dk1"/>
              </a:buClr>
              <a:buSzPct val="100000"/>
              <a:buFont typeface="Arial"/>
              <a:buAutoNum type="arabicPeriod"/>
            </a:pPr>
            <a:r>
              <a:rPr b="0" i="0" lang="en" sz="2400" u="none" cap="none" strike="noStrike">
                <a:solidFill>
                  <a:schemeClr val="dk1"/>
                </a:solidFill>
                <a:latin typeface="Trebuchet MS"/>
                <a:ea typeface="Trebuchet MS"/>
                <a:cs typeface="Trebuchet MS"/>
                <a:sym typeface="Trebuchet MS"/>
              </a:rPr>
              <a:t>Connect to “rendezvous point” through Tor</a:t>
            </a:r>
          </a:p>
          <a:p>
            <a:pPr indent="-514350" lvl="0" marL="514350" marR="0" rtl="0" algn="l">
              <a:lnSpc>
                <a:spcPct val="100000"/>
              </a:lnSpc>
              <a:spcBef>
                <a:spcPts val="0"/>
              </a:spcBef>
              <a:spcAft>
                <a:spcPts val="0"/>
              </a:spcAft>
              <a:buClr>
                <a:schemeClr val="dk1"/>
              </a:buClr>
              <a:buSzPct val="100000"/>
              <a:buFont typeface="Arial"/>
              <a:buAutoNum type="arabicPeriod"/>
            </a:pPr>
            <a:r>
              <a:rPr b="0" i="0" lang="en" sz="2400" u="none" cap="none" strike="noStrike">
                <a:solidFill>
                  <a:schemeClr val="dk1"/>
                </a:solidFill>
                <a:latin typeface="Trebuchet MS"/>
                <a:ea typeface="Trebuchet MS"/>
                <a:cs typeface="Trebuchet MS"/>
                <a:sym typeface="Trebuchet MS"/>
              </a:rPr>
              <a:t>Publish name → rendezvous point mapping</a:t>
            </a:r>
          </a:p>
          <a:p>
            <a:pPr indent="-514350" lvl="0" marL="514350" marR="0" rtl="0" algn="l">
              <a:lnSpc>
                <a:spcPct val="100000"/>
              </a:lnSpc>
              <a:spcBef>
                <a:spcPts val="0"/>
              </a:spcBef>
              <a:spcAft>
                <a:spcPts val="0"/>
              </a:spcAft>
              <a:buClr>
                <a:schemeClr val="dk1"/>
              </a:buClr>
              <a:buSzPct val="100000"/>
              <a:buFont typeface="Arial"/>
              <a:buAutoNum type="arabicPeriod"/>
            </a:pPr>
            <a:r>
              <a:rPr b="0" i="0" lang="en" sz="2400" u="none" cap="none" strike="noStrike">
                <a:solidFill>
                  <a:schemeClr val="dk1"/>
                </a:solidFill>
                <a:latin typeface="Trebuchet MS"/>
                <a:ea typeface="Trebuchet MS"/>
                <a:cs typeface="Trebuchet MS"/>
                <a:sym typeface="Trebuchet MS"/>
              </a:rPr>
              <a:t>Client connects to rendezvous point</a:t>
            </a:r>
          </a:p>
          <a:p>
            <a:pPr indent="-514350" lvl="0" marL="514350" marR="0" rtl="0" algn="l">
              <a:lnSpc>
                <a:spcPct val="100000"/>
              </a:lnSpc>
              <a:spcBef>
                <a:spcPts val="0"/>
              </a:spcBef>
              <a:spcAft>
                <a:spcPts val="0"/>
              </a:spcAft>
              <a:buClr>
                <a:schemeClr val="dk1"/>
              </a:buClr>
              <a:buSzPct val="100000"/>
              <a:buFont typeface="Arial"/>
              <a:buNone/>
            </a:pPr>
            <a:r>
              <a:t/>
            </a:r>
            <a:endParaRPr b="0" i="0" sz="24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2400" u="none" cap="none" strike="noStrike">
                <a:solidFill>
                  <a:schemeClr val="dk1"/>
                </a:solidFill>
                <a:latin typeface="Trebuchet MS"/>
                <a:ea typeface="Trebuchet MS"/>
                <a:cs typeface="Trebuchet MS"/>
                <a:sym typeface="Trebuchet MS"/>
              </a:rPr>
              <a:t>Onion address looks like </a:t>
            </a:r>
            <a:r>
              <a:rPr b="1" i="0" lang="en" sz="2400" u="none" cap="none" strike="noStrike">
                <a:solidFill>
                  <a:schemeClr val="dk1"/>
                </a:solidFill>
                <a:latin typeface="Consolas"/>
                <a:ea typeface="Consolas"/>
                <a:cs typeface="Consolas"/>
                <a:sym typeface="Consolas"/>
              </a:rPr>
              <a:t>http://3g2upl4pq6kufc4m.onion/</a:t>
            </a:r>
            <a:r>
              <a:rPr b="1" i="0" lang="en" sz="2400" u="none" cap="none" strike="noStrike">
                <a:solidFill>
                  <a:schemeClr val="dk1"/>
                </a:solidFill>
                <a:latin typeface="Trebuchet MS"/>
                <a:ea typeface="Trebuchet MS"/>
                <a:cs typeface="Trebuchet MS"/>
                <a:sym typeface="Trebuchet MS"/>
              </a:rPr>
              <a:t> </a:t>
            </a: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7" name="Shape 697"/>
        <p:cNvGrpSpPr/>
        <p:nvPr/>
      </p:nvGrpSpPr>
      <p:grpSpPr>
        <a:xfrm>
          <a:off x="0" y="0"/>
          <a:ext cx="0" cy="0"/>
          <a:chOff x="0" y="0"/>
          <a:chExt cx="0" cy="0"/>
        </a:xfrm>
      </p:grpSpPr>
      <p:sp>
        <p:nvSpPr>
          <p:cNvPr id="698" name="Shape 698"/>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Silk Road</a:t>
            </a:r>
          </a:p>
        </p:txBody>
      </p:sp>
      <p:sp>
        <p:nvSpPr>
          <p:cNvPr id="699" name="Shape 699"/>
          <p:cNvSpPr txBox="1"/>
          <p:nvPr>
            <p:ph idx="1" type="body"/>
          </p:nvPr>
        </p:nvSpPr>
        <p:spPr>
          <a:xfrm>
            <a:off x="457200" y="1200150"/>
            <a:ext cx="8229600" cy="3725679"/>
          </a:xfrm>
          <a:prstGeom prst="rect">
            <a:avLst/>
          </a:prstGeom>
          <a:noFill/>
          <a:ln>
            <a:noFill/>
          </a:ln>
        </p:spPr>
        <p:txBody>
          <a:bodyPr anchorCtr="0" anchor="t" bIns="91425" lIns="91425" rIns="91425" tIns="91425">
            <a:noAutofit/>
          </a:bodyPr>
          <a:lstStyle/>
          <a:p>
            <a:pPr indent="-457200" lvl="0" marL="457200" marR="0" rtl="0" algn="l">
              <a:lnSpc>
                <a:spcPct val="100000"/>
              </a:lnSpc>
              <a:spcBef>
                <a:spcPts val="0"/>
              </a:spcBef>
              <a:spcAft>
                <a:spcPts val="0"/>
              </a:spcAft>
              <a:buClr>
                <a:srgbClr val="A3A3A3"/>
              </a:buClr>
              <a:buSzPct val="100000"/>
              <a:buFont typeface="Arial"/>
              <a:buChar char="•"/>
            </a:pPr>
            <a:r>
              <a:rPr b="0" i="0" lang="en" sz="3000" u="none" cap="none" strike="noStrike">
                <a:solidFill>
                  <a:schemeClr val="dk1"/>
                </a:solidFill>
                <a:latin typeface="Trebuchet MS"/>
                <a:ea typeface="Trebuchet MS"/>
                <a:cs typeface="Trebuchet MS"/>
                <a:sym typeface="Trebuchet MS"/>
              </a:rPr>
              <a:t>Communication: Tor hidden service</a:t>
            </a:r>
          </a:p>
          <a:p>
            <a:pPr indent="-457200" lvl="0" marL="457200" marR="0" rtl="0" algn="l">
              <a:lnSpc>
                <a:spcPct val="100000"/>
              </a:lnSpc>
              <a:spcBef>
                <a:spcPts val="0"/>
              </a:spcBef>
              <a:spcAft>
                <a:spcPts val="0"/>
              </a:spcAft>
              <a:buClr>
                <a:srgbClr val="A3A3A3"/>
              </a:buClr>
              <a:buSzPct val="100000"/>
              <a:buFont typeface="Arial"/>
              <a:buNone/>
            </a:pPr>
            <a:r>
              <a:t/>
            </a:r>
            <a:endParaRPr b="0" i="0" sz="3000" u="none" cap="none" strike="noStrike">
              <a:solidFill>
                <a:schemeClr val="dk1"/>
              </a:solidFill>
              <a:latin typeface="Trebuchet MS"/>
              <a:ea typeface="Trebuchet MS"/>
              <a:cs typeface="Trebuchet MS"/>
              <a:sym typeface="Trebuchet MS"/>
            </a:endParaRPr>
          </a:p>
          <a:p>
            <a:pPr indent="-457200" lvl="0" marL="457200" marR="0" rtl="0" algn="l">
              <a:lnSpc>
                <a:spcPct val="100000"/>
              </a:lnSpc>
              <a:spcBef>
                <a:spcPts val="0"/>
              </a:spcBef>
              <a:spcAft>
                <a:spcPts val="0"/>
              </a:spcAft>
              <a:buClr>
                <a:srgbClr val="A3A3A3"/>
              </a:buClr>
              <a:buSzPct val="100000"/>
              <a:buFont typeface="Arial"/>
              <a:buChar char="•"/>
            </a:pPr>
            <a:r>
              <a:rPr b="0" i="0" lang="en" sz="3000" u="none" cap="none" strike="noStrike">
                <a:solidFill>
                  <a:schemeClr val="dk1"/>
                </a:solidFill>
                <a:latin typeface="Trebuchet MS"/>
                <a:ea typeface="Trebuchet MS"/>
                <a:cs typeface="Trebuchet MS"/>
                <a:sym typeface="Trebuchet MS"/>
              </a:rPr>
              <a:t>Payment: Bitcoin</a:t>
            </a:r>
          </a:p>
          <a:p>
            <a:pPr indent="-457200" lvl="0" marL="457200" marR="0" rtl="0" algn="l">
              <a:lnSpc>
                <a:spcPct val="100000"/>
              </a:lnSpc>
              <a:spcBef>
                <a:spcPts val="0"/>
              </a:spcBef>
              <a:spcAft>
                <a:spcPts val="0"/>
              </a:spcAft>
              <a:buClr>
                <a:srgbClr val="A3A3A3"/>
              </a:buClr>
              <a:buSzPct val="100000"/>
              <a:buFont typeface="Arial"/>
              <a:buNone/>
            </a:pPr>
            <a:r>
              <a:t/>
            </a:r>
            <a:endParaRPr b="0" i="0" sz="3000" u="none" cap="none" strike="noStrike">
              <a:solidFill>
                <a:schemeClr val="dk1"/>
              </a:solidFill>
              <a:latin typeface="Trebuchet MS"/>
              <a:ea typeface="Trebuchet MS"/>
              <a:cs typeface="Trebuchet MS"/>
              <a:sym typeface="Trebuchet MS"/>
            </a:endParaRPr>
          </a:p>
          <a:p>
            <a:pPr indent="-457200" lvl="0" marL="457200" marR="0" rtl="0" algn="l">
              <a:lnSpc>
                <a:spcPct val="100000"/>
              </a:lnSpc>
              <a:spcBef>
                <a:spcPts val="0"/>
              </a:spcBef>
              <a:spcAft>
                <a:spcPts val="0"/>
              </a:spcAft>
              <a:buClr>
                <a:srgbClr val="A3A3A3"/>
              </a:buClr>
              <a:buSzPct val="100000"/>
              <a:buFont typeface="Arial"/>
              <a:buChar char="•"/>
            </a:pPr>
            <a:r>
              <a:rPr b="0" i="0" lang="en" sz="3000" u="none" cap="none" strike="noStrike">
                <a:solidFill>
                  <a:schemeClr val="dk1"/>
                </a:solidFill>
                <a:latin typeface="Trebuchet MS"/>
                <a:ea typeface="Trebuchet MS"/>
                <a:cs typeface="Trebuchet MS"/>
                <a:sym typeface="Trebuchet MS"/>
              </a:rPr>
              <a:t>Security?</a:t>
            </a:r>
          </a:p>
          <a:p>
            <a:pPr indent="-457200" lvl="0" marL="457200" marR="0" rtl="0" algn="l">
              <a:lnSpc>
                <a:spcPct val="100000"/>
              </a:lnSpc>
              <a:spcBef>
                <a:spcPts val="0"/>
              </a:spcBef>
              <a:spcAft>
                <a:spcPts val="0"/>
              </a:spcAft>
              <a:buClr>
                <a:srgbClr val="A3A3A3"/>
              </a:buClr>
              <a:buSzPct val="100000"/>
              <a:buFont typeface="Arial"/>
              <a:buNone/>
            </a:pPr>
            <a:r>
              <a:t/>
            </a:r>
            <a:endParaRPr b="0" i="0" sz="3000" u="none" cap="none" strike="noStrike">
              <a:solidFill>
                <a:schemeClr val="dk1"/>
              </a:solidFill>
              <a:latin typeface="Trebuchet MS"/>
              <a:ea typeface="Trebuchet MS"/>
              <a:cs typeface="Trebuchet MS"/>
              <a:sym typeface="Trebuchet MS"/>
            </a:endParaRPr>
          </a:p>
          <a:p>
            <a:pPr indent="-457200" lvl="0" marL="457200" marR="0" rtl="0" algn="l">
              <a:lnSpc>
                <a:spcPct val="100000"/>
              </a:lnSpc>
              <a:spcBef>
                <a:spcPts val="0"/>
              </a:spcBef>
              <a:spcAft>
                <a:spcPts val="0"/>
              </a:spcAft>
              <a:buClr>
                <a:srgbClr val="A3A3A3"/>
              </a:buClr>
              <a:buSzPct val="100000"/>
              <a:buFont typeface="Arial"/>
              <a:buChar char="•"/>
            </a:pPr>
            <a:r>
              <a:rPr b="0" i="0" lang="en" sz="3000" u="none" cap="none" strike="noStrike">
                <a:solidFill>
                  <a:schemeClr val="dk1"/>
                </a:solidFill>
                <a:latin typeface="Trebuchet MS"/>
                <a:ea typeface="Trebuchet MS"/>
                <a:cs typeface="Trebuchet MS"/>
                <a:sym typeface="Trebuchet MS"/>
              </a:rPr>
              <a:t>Anonymous shipping?</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457200" y="205978"/>
            <a:ext cx="8229600" cy="85725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1" i="0" lang="en" sz="3600" u="none" cap="none" strike="noStrike">
                <a:solidFill>
                  <a:schemeClr val="dk1"/>
                </a:solidFill>
                <a:latin typeface="Trebuchet MS"/>
                <a:ea typeface="Trebuchet MS"/>
                <a:cs typeface="Trebuchet MS"/>
                <a:sym typeface="Trebuchet MS"/>
              </a:rPr>
              <a:t>Defining unlinkability in Bitcoin</a:t>
            </a:r>
          </a:p>
        </p:txBody>
      </p:sp>
      <p:sp>
        <p:nvSpPr>
          <p:cNvPr id="83" name="Shape 83"/>
          <p:cNvSpPr txBox="1"/>
          <p:nvPr>
            <p:ph idx="1" type="body"/>
          </p:nvPr>
        </p:nvSpPr>
        <p:spPr>
          <a:xfrm>
            <a:off x="457200" y="1200150"/>
            <a:ext cx="8229600" cy="372567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Hard to link different addresses of the same user</a:t>
            </a:r>
          </a:p>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Hard to link different transactions of the same user</a:t>
            </a:r>
          </a:p>
          <a:p>
            <a:pPr indent="0" lvl="0" marL="0" marR="0" rtl="0" algn="l">
              <a:lnSpc>
                <a:spcPct val="100000"/>
              </a:lnSpc>
              <a:spcBef>
                <a:spcPts val="0"/>
              </a:spcBef>
              <a:spcAft>
                <a:spcPts val="0"/>
              </a:spcAft>
              <a:buClr>
                <a:schemeClr val="dk1"/>
              </a:buClr>
              <a:buSzPct val="25000"/>
              <a:buFont typeface="Trebuchet MS"/>
              <a:buNone/>
            </a:pPr>
            <a:r>
              <a:t/>
            </a:r>
            <a:endParaRPr b="0" i="0" sz="3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ct val="25000"/>
              <a:buFont typeface="Trebuchet MS"/>
              <a:buNone/>
            </a:pPr>
            <a:r>
              <a:rPr b="0" i="0" lang="en" sz="3000" u="none" cap="none" strike="noStrike">
                <a:solidFill>
                  <a:schemeClr val="dk1"/>
                </a:solidFill>
                <a:latin typeface="Trebuchet MS"/>
                <a:ea typeface="Trebuchet MS"/>
                <a:cs typeface="Trebuchet MS"/>
                <a:sym typeface="Trebuchet MS"/>
              </a:rPr>
              <a:t>Hard to link sender of a payment to its recipient</a:t>
            </a:r>
          </a:p>
        </p:txBody>
      </p:sp>
    </p:spTree>
  </p:cSld>
  <p:clrMapOvr>
    <a:masterClrMapping/>
  </p:clrMapOvr>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