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2" name="Shape 12"/>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2" name="Shape 22"/>
        <p:cNvGrpSpPr/>
        <p:nvPr/>
      </p:nvGrpSpPr>
      <p:grpSpPr>
        <a:xfrm>
          <a:off x="0" y="0"/>
          <a:ext cx="0" cy="0"/>
          <a:chOff x="0" y="0"/>
          <a:chExt cx="0" cy="0"/>
        </a:xfrm>
      </p:grpSpPr>
      <p:sp>
        <p:nvSpPr>
          <p:cNvPr id="23" name="Shape 23"/>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1pPr>
            <a:lvl2pPr lvl="1">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2pPr>
            <a:lvl3pPr lvl="2">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3pPr>
            <a:lvl4pPr lvl="3">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4pPr>
            <a:lvl5pPr lvl="4">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5pPr>
            <a:lvl6pPr lvl="5">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6pPr>
            <a:lvl7pPr lvl="6">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7pPr>
            <a:lvl8pPr lvl="7">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8pPr>
            <a:lvl9pPr lvl="8">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buFont typeface="Trebuchet MS"/>
              <a:buChar char="●"/>
              <a:defRPr sz="3000">
                <a:solidFill>
                  <a:schemeClr val="dk1"/>
                </a:solidFill>
                <a:latin typeface="Trebuchet MS"/>
                <a:ea typeface="Trebuchet MS"/>
                <a:cs typeface="Trebuchet MS"/>
                <a:sym typeface="Trebuchet MS"/>
              </a:defRPr>
            </a:lvl1pPr>
            <a:lvl2pPr lvl="1">
              <a:spcBef>
                <a:spcPts val="480"/>
              </a:spcBef>
              <a:buClr>
                <a:schemeClr val="dk1"/>
              </a:buClr>
              <a:buSzPct val="100000"/>
              <a:buFont typeface="Trebuchet MS"/>
              <a:buChar char="○"/>
              <a:defRPr sz="2400">
                <a:solidFill>
                  <a:schemeClr val="dk1"/>
                </a:solidFill>
                <a:latin typeface="Trebuchet MS"/>
                <a:ea typeface="Trebuchet MS"/>
                <a:cs typeface="Trebuchet MS"/>
                <a:sym typeface="Trebuchet MS"/>
              </a:defRPr>
            </a:lvl2pPr>
            <a:lvl3pPr lvl="2">
              <a:spcBef>
                <a:spcPts val="480"/>
              </a:spcBef>
              <a:buClr>
                <a:schemeClr val="dk1"/>
              </a:buClr>
              <a:buSzPct val="100000"/>
              <a:buFont typeface="Trebuchet MS"/>
              <a:buChar char="■"/>
              <a:defRPr sz="2400">
                <a:solidFill>
                  <a:schemeClr val="dk1"/>
                </a:solidFill>
                <a:latin typeface="Trebuchet MS"/>
                <a:ea typeface="Trebuchet MS"/>
                <a:cs typeface="Trebuchet MS"/>
                <a:sym typeface="Trebuchet MS"/>
              </a:defRPr>
            </a:lvl3pPr>
            <a:lvl4pPr lvl="3">
              <a:spcBef>
                <a:spcPts val="360"/>
              </a:spcBef>
              <a:buClr>
                <a:schemeClr val="dk1"/>
              </a:buClr>
              <a:buSzPct val="100000"/>
              <a:buFont typeface="Trebuchet MS"/>
              <a:buChar char="●"/>
              <a:defRPr sz="1800">
                <a:solidFill>
                  <a:schemeClr val="dk1"/>
                </a:solidFill>
                <a:latin typeface="Trebuchet MS"/>
                <a:ea typeface="Trebuchet MS"/>
                <a:cs typeface="Trebuchet MS"/>
                <a:sym typeface="Trebuchet MS"/>
              </a:defRPr>
            </a:lvl4pPr>
            <a:lvl5pPr lvl="4">
              <a:spcBef>
                <a:spcPts val="360"/>
              </a:spcBef>
              <a:buClr>
                <a:schemeClr val="dk1"/>
              </a:buClr>
              <a:buSzPct val="100000"/>
              <a:buFont typeface="Trebuchet MS"/>
              <a:buChar char="○"/>
              <a:defRPr sz="1800">
                <a:solidFill>
                  <a:schemeClr val="dk1"/>
                </a:solidFill>
                <a:latin typeface="Trebuchet MS"/>
                <a:ea typeface="Trebuchet MS"/>
                <a:cs typeface="Trebuchet MS"/>
                <a:sym typeface="Trebuchet MS"/>
              </a:defRPr>
            </a:lvl5pPr>
            <a:lvl6pPr lvl="5">
              <a:spcBef>
                <a:spcPts val="360"/>
              </a:spcBef>
              <a:buClr>
                <a:schemeClr val="dk1"/>
              </a:buClr>
              <a:buSzPct val="100000"/>
              <a:buFont typeface="Trebuchet MS"/>
              <a:buChar char="■"/>
              <a:defRPr sz="1800">
                <a:solidFill>
                  <a:schemeClr val="dk1"/>
                </a:solidFill>
                <a:latin typeface="Trebuchet MS"/>
                <a:ea typeface="Trebuchet MS"/>
                <a:cs typeface="Trebuchet MS"/>
                <a:sym typeface="Trebuchet MS"/>
              </a:defRPr>
            </a:lvl6pPr>
            <a:lvl7pPr lvl="6">
              <a:spcBef>
                <a:spcPts val="360"/>
              </a:spcBef>
              <a:buClr>
                <a:schemeClr val="dk1"/>
              </a:buClr>
              <a:buSzPct val="100000"/>
              <a:buFont typeface="Trebuchet MS"/>
              <a:buChar char="●"/>
              <a:defRPr sz="1800">
                <a:solidFill>
                  <a:schemeClr val="dk1"/>
                </a:solidFill>
                <a:latin typeface="Trebuchet MS"/>
                <a:ea typeface="Trebuchet MS"/>
                <a:cs typeface="Trebuchet MS"/>
                <a:sym typeface="Trebuchet MS"/>
              </a:defRPr>
            </a:lvl7pPr>
            <a:lvl8pPr lvl="7">
              <a:spcBef>
                <a:spcPts val="360"/>
              </a:spcBef>
              <a:buClr>
                <a:schemeClr val="dk1"/>
              </a:buClr>
              <a:buSzPct val="100000"/>
              <a:buFont typeface="Trebuchet MS"/>
              <a:buChar char="○"/>
              <a:defRPr sz="1800">
                <a:solidFill>
                  <a:schemeClr val="dk1"/>
                </a:solidFill>
                <a:latin typeface="Trebuchet MS"/>
                <a:ea typeface="Trebuchet MS"/>
                <a:cs typeface="Trebuchet MS"/>
                <a:sym typeface="Trebuchet MS"/>
              </a:defRPr>
            </a:lvl8pPr>
            <a:lvl9pPr lvl="8">
              <a:spcBef>
                <a:spcPts val="360"/>
              </a:spcBef>
              <a:buClr>
                <a:schemeClr val="dk1"/>
              </a:buClr>
              <a:buSzPct val="100000"/>
              <a:buFont typeface="Trebuchet MS"/>
              <a:buChar char="■"/>
              <a:defRPr sz="1800">
                <a:solidFill>
                  <a:schemeClr val="dk1"/>
                </a:solidFill>
                <a:latin typeface="Trebuchet MS"/>
                <a:ea typeface="Trebuchet MS"/>
                <a:cs typeface="Trebuchet MS"/>
                <a:sym typeface="Trebuchet MS"/>
              </a:defRPr>
            </a:lvl9pPr>
          </a:lstStyle>
          <a:p/>
        </p:txBody>
      </p:sp>
      <p:sp>
        <p:nvSpPr>
          <p:cNvPr id="8" name="Shape 8"/>
          <p:cNvSpPr/>
          <p:nvPr/>
        </p:nvSpPr>
        <p:spPr>
          <a:xfrm>
            <a:off x="9124900" y="-2575"/>
            <a:ext cx="95400" cy="5143499"/>
          </a:xfrm>
          <a:prstGeom prst="rec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9" name="Shape 9"/>
          <p:cNvSpPr/>
          <p:nvPr/>
        </p:nvSpPr>
        <p:spPr>
          <a:xfrm>
            <a:off x="9029500" y="0"/>
            <a:ext cx="95400" cy="5143499"/>
          </a:xfrm>
          <a:prstGeom prst="rect">
            <a:avLst/>
          </a:prstGeom>
          <a:solidFill>
            <a:srgbClr val="000000"/>
          </a:solidFill>
          <a:ln>
            <a:noFill/>
          </a:ln>
        </p:spPr>
        <p:txBody>
          <a:bodyPr anchorCtr="0" anchor="ctr" bIns="91425" lIns="91425" rIns="91425" tIns="91425">
            <a:noAutofit/>
          </a:bodyPr>
          <a:lstStyle/>
          <a:p>
            <a:pPr lvl="0" rtl="0">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Shape 29"/>
          <p:cNvSpPr txBox="1"/>
          <p:nvPr>
            <p:ph type="ctrTitle"/>
          </p:nvPr>
        </p:nvSpPr>
        <p:spPr>
          <a:xfrm>
            <a:off x="685800" y="1583342"/>
            <a:ext cx="7772400" cy="1159856"/>
          </a:xfrm>
          <a:prstGeom prst="rect">
            <a:avLst/>
          </a:prstGeom>
        </p:spPr>
        <p:txBody>
          <a:bodyPr anchorCtr="0" anchor="b" bIns="91425" lIns="91425" rIns="91425" tIns="91425">
            <a:noAutofit/>
          </a:bodyPr>
          <a:lstStyle/>
          <a:p>
            <a:pPr lvl="0">
              <a:spcBef>
                <a:spcPts val="0"/>
              </a:spcBef>
              <a:buNone/>
            </a:pPr>
            <a:r>
              <a:rPr lang="en">
                <a:latin typeface="Trebuchet MS"/>
                <a:ea typeface="Trebuchet MS"/>
                <a:cs typeface="Trebuchet MS"/>
                <a:sym typeface="Trebuchet MS"/>
              </a:rPr>
              <a:t>Lecture </a:t>
            </a:r>
            <a:r>
              <a:rPr lang="en"/>
              <a:t>7</a:t>
            </a:r>
          </a:p>
        </p:txBody>
      </p:sp>
      <p:sp>
        <p:nvSpPr>
          <p:cNvPr id="30" name="Shape 30"/>
          <p:cNvSpPr txBox="1"/>
          <p:nvPr>
            <p:ph idx="1" type="subTitle"/>
          </p:nvPr>
        </p:nvSpPr>
        <p:spPr>
          <a:xfrm>
            <a:off x="685800" y="2840053"/>
            <a:ext cx="7772400" cy="784737"/>
          </a:xfrm>
          <a:prstGeom prst="rect">
            <a:avLst/>
          </a:prstGeom>
        </p:spPr>
        <p:txBody>
          <a:bodyPr anchorCtr="0" anchor="t" bIns="91425" lIns="91425" rIns="91425" tIns="91425">
            <a:noAutofit/>
          </a:bodyPr>
          <a:lstStyle/>
          <a:p>
            <a:pPr lvl="0">
              <a:spcBef>
                <a:spcPts val="0"/>
              </a:spcBef>
              <a:buNone/>
            </a:pPr>
            <a:r>
              <a:rPr lang="en"/>
              <a:t>Community, Politics, and Regulation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nvSpPr>
        <p:spPr>
          <a:xfrm>
            <a:off x="952200" y="127900"/>
            <a:ext cx="8153999" cy="457200"/>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Core developers: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p:txBody>
      </p:sp>
      <p:sp>
        <p:nvSpPr>
          <p:cNvPr id="87" name="Shape 87"/>
          <p:cNvSpPr txBox="1"/>
          <p:nvPr/>
        </p:nvSpPr>
        <p:spPr>
          <a:xfrm>
            <a:off x="967662" y="2223275"/>
            <a:ext cx="2129099" cy="457200"/>
          </a:xfrm>
          <a:prstGeom prst="rect">
            <a:avLst/>
          </a:prstGeom>
          <a:noFill/>
          <a:ln>
            <a:noFill/>
          </a:ln>
        </p:spPr>
        <p:txBody>
          <a:bodyPr anchorCtr="0" anchor="t" bIns="91425" lIns="91425" rIns="91425" tIns="91425">
            <a:noAutofit/>
          </a:bodyPr>
          <a:lstStyle/>
          <a:p>
            <a:pPr lvl="0">
              <a:spcBef>
                <a:spcPts val="0"/>
              </a:spcBef>
              <a:buNone/>
            </a:pPr>
            <a:r>
              <a:rPr lang="en">
                <a:latin typeface="Trebuchet MS"/>
                <a:ea typeface="Trebuchet MS"/>
                <a:cs typeface="Trebuchet MS"/>
                <a:sym typeface="Trebuchet MS"/>
              </a:rPr>
              <a:t>Wladimir van der Laan</a:t>
            </a:r>
          </a:p>
        </p:txBody>
      </p:sp>
      <p:pic>
        <p:nvPicPr>
          <p:cNvPr id="88" name="Shape 88"/>
          <p:cNvPicPr preferRelativeResize="0"/>
          <p:nvPr/>
        </p:nvPicPr>
        <p:blipFill>
          <a:blip r:embed="rId3">
            <a:alphaModFix/>
          </a:blip>
          <a:stretch>
            <a:fillRect/>
          </a:stretch>
        </p:blipFill>
        <p:spPr>
          <a:xfrm>
            <a:off x="3399899" y="871522"/>
            <a:ext cx="1421599" cy="1427952"/>
          </a:xfrm>
          <a:prstGeom prst="rect">
            <a:avLst/>
          </a:prstGeom>
          <a:noFill/>
          <a:ln>
            <a:noFill/>
          </a:ln>
        </p:spPr>
      </p:pic>
      <p:sp>
        <p:nvSpPr>
          <p:cNvPr id="89" name="Shape 89"/>
          <p:cNvSpPr txBox="1"/>
          <p:nvPr/>
        </p:nvSpPr>
        <p:spPr>
          <a:xfrm>
            <a:off x="3248309" y="2223275"/>
            <a:ext cx="1573199" cy="457200"/>
          </a:xfrm>
          <a:prstGeom prst="rect">
            <a:avLst/>
          </a:prstGeom>
          <a:noFill/>
          <a:ln>
            <a:noFill/>
          </a:ln>
        </p:spPr>
        <p:txBody>
          <a:bodyPr anchorCtr="0" anchor="t" bIns="91425" lIns="91425" rIns="91425" tIns="91425">
            <a:noAutofit/>
          </a:bodyPr>
          <a:lstStyle/>
          <a:p>
            <a:pPr lvl="0" rtl="0" algn="ctr">
              <a:spcBef>
                <a:spcPts val="0"/>
              </a:spcBef>
              <a:buNone/>
            </a:pPr>
            <a:r>
              <a:rPr lang="en">
                <a:latin typeface="Trebuchet MS"/>
                <a:ea typeface="Trebuchet MS"/>
                <a:cs typeface="Trebuchet MS"/>
                <a:sym typeface="Trebuchet MS"/>
              </a:rPr>
              <a:t>Gavin Andresen</a:t>
            </a:r>
          </a:p>
        </p:txBody>
      </p:sp>
      <p:pic>
        <p:nvPicPr>
          <p:cNvPr id="90" name="Shape 90"/>
          <p:cNvPicPr preferRelativeResize="0"/>
          <p:nvPr/>
        </p:nvPicPr>
        <p:blipFill>
          <a:blip r:embed="rId4">
            <a:alphaModFix/>
          </a:blip>
          <a:stretch>
            <a:fillRect/>
          </a:stretch>
        </p:blipFill>
        <p:spPr>
          <a:xfrm>
            <a:off x="5317550" y="830650"/>
            <a:ext cx="1497574" cy="1497574"/>
          </a:xfrm>
          <a:prstGeom prst="rect">
            <a:avLst/>
          </a:prstGeom>
          <a:noFill/>
          <a:ln>
            <a:noFill/>
          </a:ln>
        </p:spPr>
      </p:pic>
      <p:sp>
        <p:nvSpPr>
          <p:cNvPr id="91" name="Shape 91"/>
          <p:cNvSpPr txBox="1"/>
          <p:nvPr/>
        </p:nvSpPr>
        <p:spPr>
          <a:xfrm>
            <a:off x="5279746" y="2299475"/>
            <a:ext cx="1573199" cy="457200"/>
          </a:xfrm>
          <a:prstGeom prst="rect">
            <a:avLst/>
          </a:prstGeom>
          <a:noFill/>
          <a:ln>
            <a:noFill/>
          </a:ln>
        </p:spPr>
        <p:txBody>
          <a:bodyPr anchorCtr="0" anchor="t" bIns="91425" lIns="91425" rIns="91425" tIns="91425">
            <a:noAutofit/>
          </a:bodyPr>
          <a:lstStyle/>
          <a:p>
            <a:pPr lvl="0" rtl="0" algn="ctr">
              <a:spcBef>
                <a:spcPts val="0"/>
              </a:spcBef>
              <a:buNone/>
            </a:pPr>
            <a:r>
              <a:rPr lang="en">
                <a:latin typeface="Trebuchet MS"/>
                <a:ea typeface="Trebuchet MS"/>
                <a:cs typeface="Trebuchet MS"/>
                <a:sym typeface="Trebuchet MS"/>
              </a:rPr>
              <a:t>Jeff Garzik</a:t>
            </a:r>
          </a:p>
        </p:txBody>
      </p:sp>
      <p:pic>
        <p:nvPicPr>
          <p:cNvPr id="92" name="Shape 92"/>
          <p:cNvPicPr preferRelativeResize="0"/>
          <p:nvPr/>
        </p:nvPicPr>
        <p:blipFill>
          <a:blip r:embed="rId5">
            <a:alphaModFix/>
          </a:blip>
          <a:stretch>
            <a:fillRect/>
          </a:stretch>
        </p:blipFill>
        <p:spPr>
          <a:xfrm>
            <a:off x="1218950" y="2704202"/>
            <a:ext cx="1877824" cy="1848472"/>
          </a:xfrm>
          <a:prstGeom prst="rect">
            <a:avLst/>
          </a:prstGeom>
          <a:noFill/>
          <a:ln>
            <a:noFill/>
          </a:ln>
        </p:spPr>
      </p:pic>
      <p:sp>
        <p:nvSpPr>
          <p:cNvPr id="93" name="Shape 93"/>
          <p:cNvSpPr txBox="1"/>
          <p:nvPr/>
        </p:nvSpPr>
        <p:spPr>
          <a:xfrm>
            <a:off x="1371271" y="4552675"/>
            <a:ext cx="1573199" cy="457200"/>
          </a:xfrm>
          <a:prstGeom prst="rect">
            <a:avLst/>
          </a:prstGeom>
          <a:noFill/>
          <a:ln>
            <a:noFill/>
          </a:ln>
        </p:spPr>
        <p:txBody>
          <a:bodyPr anchorCtr="0" anchor="t" bIns="91425" lIns="91425" rIns="91425" tIns="91425">
            <a:noAutofit/>
          </a:bodyPr>
          <a:lstStyle/>
          <a:p>
            <a:pPr lvl="0" rtl="0" algn="ctr">
              <a:spcBef>
                <a:spcPts val="0"/>
              </a:spcBef>
              <a:buNone/>
            </a:pPr>
            <a:r>
              <a:rPr lang="en">
                <a:latin typeface="Trebuchet MS"/>
                <a:ea typeface="Trebuchet MS"/>
                <a:cs typeface="Trebuchet MS"/>
                <a:sym typeface="Trebuchet MS"/>
              </a:rPr>
              <a:t>Gregory Maxwell</a:t>
            </a:r>
          </a:p>
        </p:txBody>
      </p:sp>
      <p:pic>
        <p:nvPicPr>
          <p:cNvPr id="94" name="Shape 94"/>
          <p:cNvPicPr preferRelativeResize="0"/>
          <p:nvPr/>
        </p:nvPicPr>
        <p:blipFill>
          <a:blip r:embed="rId6">
            <a:alphaModFix/>
          </a:blip>
          <a:stretch>
            <a:fillRect/>
          </a:stretch>
        </p:blipFill>
        <p:spPr>
          <a:xfrm>
            <a:off x="5399250" y="2783450"/>
            <a:ext cx="1334175" cy="1689974"/>
          </a:xfrm>
          <a:prstGeom prst="rect">
            <a:avLst/>
          </a:prstGeom>
          <a:noFill/>
          <a:ln>
            <a:noFill/>
          </a:ln>
        </p:spPr>
      </p:pic>
      <p:sp>
        <p:nvSpPr>
          <p:cNvPr id="95" name="Shape 95"/>
          <p:cNvSpPr txBox="1"/>
          <p:nvPr/>
        </p:nvSpPr>
        <p:spPr>
          <a:xfrm>
            <a:off x="5279734" y="4451275"/>
            <a:ext cx="1573199" cy="457200"/>
          </a:xfrm>
          <a:prstGeom prst="rect">
            <a:avLst/>
          </a:prstGeom>
          <a:noFill/>
          <a:ln>
            <a:noFill/>
          </a:ln>
        </p:spPr>
        <p:txBody>
          <a:bodyPr anchorCtr="0" anchor="t" bIns="91425" lIns="91425" rIns="91425" tIns="91425">
            <a:noAutofit/>
          </a:bodyPr>
          <a:lstStyle/>
          <a:p>
            <a:pPr lvl="0" rtl="0" algn="ctr">
              <a:spcBef>
                <a:spcPts val="0"/>
              </a:spcBef>
              <a:buNone/>
            </a:pPr>
            <a:r>
              <a:rPr lang="en">
                <a:latin typeface="Trebuchet MS"/>
                <a:ea typeface="Trebuchet MS"/>
                <a:cs typeface="Trebuchet MS"/>
                <a:sym typeface="Trebuchet MS"/>
              </a:rPr>
              <a:t>Pieter Wuille</a:t>
            </a:r>
          </a:p>
        </p:txBody>
      </p:sp>
      <p:pic>
        <p:nvPicPr>
          <p:cNvPr id="96" name="Shape 96"/>
          <p:cNvPicPr preferRelativeResize="0"/>
          <p:nvPr/>
        </p:nvPicPr>
        <p:blipFill>
          <a:blip r:embed="rId7">
            <a:alphaModFix/>
          </a:blip>
          <a:stretch>
            <a:fillRect/>
          </a:stretch>
        </p:blipFill>
        <p:spPr>
          <a:xfrm>
            <a:off x="3475700" y="2704200"/>
            <a:ext cx="1334174" cy="1775372"/>
          </a:xfrm>
          <a:prstGeom prst="rect">
            <a:avLst/>
          </a:prstGeom>
          <a:noFill/>
          <a:ln>
            <a:noFill/>
          </a:ln>
        </p:spPr>
      </p:pic>
      <p:sp>
        <p:nvSpPr>
          <p:cNvPr id="97" name="Shape 97"/>
          <p:cNvSpPr txBox="1"/>
          <p:nvPr/>
        </p:nvSpPr>
        <p:spPr>
          <a:xfrm>
            <a:off x="3248300" y="4445675"/>
            <a:ext cx="1680899" cy="457200"/>
          </a:xfrm>
          <a:prstGeom prst="rect">
            <a:avLst/>
          </a:prstGeom>
          <a:noFill/>
          <a:ln>
            <a:noFill/>
          </a:ln>
        </p:spPr>
        <p:txBody>
          <a:bodyPr anchorCtr="0" anchor="t" bIns="91425" lIns="91425" rIns="91425" tIns="91425">
            <a:noAutofit/>
          </a:bodyPr>
          <a:lstStyle/>
          <a:p>
            <a:pPr lvl="0" rtl="0" algn="ctr">
              <a:spcBef>
                <a:spcPts val="0"/>
              </a:spcBef>
              <a:buNone/>
            </a:pPr>
            <a:r>
              <a:rPr lang="en">
                <a:latin typeface="Trebuchet MS"/>
                <a:ea typeface="Trebuchet MS"/>
                <a:cs typeface="Trebuchet MS"/>
                <a:sym typeface="Trebuchet MS"/>
              </a:rPr>
              <a:t>Satoshi Nakamoto</a:t>
            </a:r>
          </a:p>
        </p:txBody>
      </p:sp>
      <p:pic>
        <p:nvPicPr>
          <p:cNvPr descr="Screen Shot 2014-08-08 at 10.16.36 AM.png" id="98" name="Shape 98"/>
          <p:cNvPicPr preferRelativeResize="0"/>
          <p:nvPr/>
        </p:nvPicPr>
        <p:blipFill>
          <a:blip r:embed="rId8">
            <a:alphaModFix/>
          </a:blip>
          <a:stretch>
            <a:fillRect/>
          </a:stretch>
        </p:blipFill>
        <p:spPr>
          <a:xfrm>
            <a:off x="1365150" y="878587"/>
            <a:ext cx="1421599" cy="14640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441750" y="719575"/>
            <a:ext cx="8153999" cy="20651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How powerful are the lead developers?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their rule changes will be followed by default</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but anyone can fork the software at any time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Lead devs are “leading the parade”.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nvSpPr>
        <p:spPr>
          <a:xfrm>
            <a:off x="495000" y="676900"/>
            <a:ext cx="8153999" cy="20651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If users don’t like a rule change:</a:t>
            </a:r>
          </a:p>
          <a:p>
            <a:pPr lvl="0" rtl="0">
              <a:spcBef>
                <a:spcPts val="0"/>
              </a:spcBef>
              <a:buNone/>
            </a:pPr>
            <a:r>
              <a:t/>
            </a:r>
            <a:endParaRPr sz="2400">
              <a:latin typeface="Trebuchet MS"/>
              <a:ea typeface="Trebuchet MS"/>
              <a:cs typeface="Trebuchet MS"/>
              <a:sym typeface="Trebuchet MS"/>
            </a:endParaRPr>
          </a:p>
          <a:p>
            <a:pPr indent="457200" lvl="0" rtl="0">
              <a:spcBef>
                <a:spcPts val="0"/>
              </a:spcBef>
              <a:buNone/>
            </a:pPr>
            <a:r>
              <a:rPr lang="en" sz="2400">
                <a:latin typeface="Trebuchet MS"/>
                <a:ea typeface="Trebuchet MS"/>
                <a:cs typeface="Trebuchet MS"/>
                <a:sym typeface="Trebuchet MS"/>
              </a:rPr>
              <a:t>Centralized currency:  Users have the right to exit.</a:t>
            </a:r>
          </a:p>
          <a:p>
            <a:pPr lvl="0" rtl="0">
              <a:spcBef>
                <a:spcPts val="0"/>
              </a:spcBef>
              <a:buNone/>
            </a:pPr>
            <a:r>
              <a:t/>
            </a:r>
            <a:endParaRPr sz="2400">
              <a:latin typeface="Trebuchet MS"/>
              <a:ea typeface="Trebuchet MS"/>
              <a:cs typeface="Trebuchet MS"/>
              <a:sym typeface="Trebuchet MS"/>
            </a:endParaRPr>
          </a:p>
          <a:p>
            <a:pPr indent="457200" lvl="0" rtl="0">
              <a:spcBef>
                <a:spcPts val="0"/>
              </a:spcBef>
              <a:buNone/>
            </a:pPr>
            <a:r>
              <a:rPr lang="en" sz="2400">
                <a:latin typeface="Trebuchet MS"/>
                <a:ea typeface="Trebuchet MS"/>
                <a:cs typeface="Trebuchet MS"/>
                <a:sym typeface="Trebuchet MS"/>
              </a:rPr>
              <a:t>Bitcoin: Users have the right to fork the rules.</a:t>
            </a:r>
          </a:p>
          <a:p>
            <a:pPr indent="457200" lvl="0" rtl="0">
              <a:spcBef>
                <a:spcPts val="0"/>
              </a:spcBef>
              <a:buNone/>
            </a:pPr>
            <a:r>
              <a:rPr lang="en" sz="2400">
                <a:latin typeface="Trebuchet MS"/>
                <a:ea typeface="Trebuchet MS"/>
                <a:cs typeface="Trebuchet MS"/>
                <a:sym typeface="Trebuchet MS"/>
              </a:rPr>
              <a:t>	</a:t>
            </a:r>
          </a:p>
          <a:p>
            <a:pPr indent="457200" lvl="0" rtl="0">
              <a:spcBef>
                <a:spcPts val="0"/>
              </a:spcBef>
              <a:buNone/>
            </a:pPr>
            <a:r>
              <a:t/>
            </a:r>
            <a:endParaRPr sz="18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Right to fork is more empowering than right to exit.</a:t>
            </a:r>
          </a:p>
          <a:p>
            <a:pPr lvl="0" rtl="0">
              <a:spcBef>
                <a:spcPts val="0"/>
              </a:spcBef>
              <a:buNone/>
            </a:pPr>
            <a:r>
              <a:t/>
            </a:r>
            <a:endParaRPr sz="2400">
              <a:latin typeface="Trebuchet MS"/>
              <a:ea typeface="Trebuchet MS"/>
              <a:cs typeface="Trebuchet MS"/>
              <a:sym typeface="Trebuchet MS"/>
            </a:endParaRPr>
          </a:p>
          <a:p>
            <a:pPr indent="457200" lvl="0" rtl="0">
              <a:spcBef>
                <a:spcPts val="0"/>
              </a:spcBef>
              <a:buNone/>
            </a:pPr>
            <a:r>
              <a:rPr lang="en" sz="2400">
                <a:latin typeface="Trebuchet MS"/>
                <a:ea typeface="Trebuchet MS"/>
                <a:cs typeface="Trebuchet MS"/>
                <a:sym typeface="Trebuchet MS"/>
              </a:rPr>
              <a:t>⇒ community retains more power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495000" y="410150"/>
            <a:ext cx="8153999" cy="6098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If there’s a (hard) fork in the rules:	</a:t>
            </a:r>
          </a:p>
          <a:p>
            <a:pPr lvl="0" rtl="0">
              <a:spcBef>
                <a:spcPts val="0"/>
              </a:spcBef>
              <a:buNone/>
            </a:pPr>
            <a:r>
              <a:rPr lang="en" sz="2400">
                <a:latin typeface="Trebuchet MS"/>
                <a:ea typeface="Trebuchet MS"/>
                <a:cs typeface="Trebuchet MS"/>
                <a:sym typeface="Trebuchet MS"/>
              </a:rPr>
              <a:t>	</a:t>
            </a:r>
          </a:p>
        </p:txBody>
      </p:sp>
      <p:sp>
        <p:nvSpPr>
          <p:cNvPr id="114" name="Shape 114"/>
          <p:cNvSpPr/>
          <p:nvPr/>
        </p:nvSpPr>
        <p:spPr>
          <a:xfrm>
            <a:off x="333900" y="2373575"/>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1190075" y="2373575"/>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6" name="Shape 116"/>
          <p:cNvCxnSpPr>
            <a:stCxn id="115" idx="1"/>
            <a:endCxn id="114" idx="3"/>
          </p:cNvCxnSpPr>
          <p:nvPr/>
        </p:nvCxnSpPr>
        <p:spPr>
          <a:xfrm rot="10800000">
            <a:off x="803375" y="2592274"/>
            <a:ext cx="386700" cy="0"/>
          </a:xfrm>
          <a:prstGeom prst="straightConnector1">
            <a:avLst/>
          </a:prstGeom>
          <a:noFill/>
          <a:ln cap="flat" cmpd="sng" w="19050">
            <a:solidFill>
              <a:srgbClr val="660000"/>
            </a:solidFill>
            <a:prstDash val="solid"/>
            <a:round/>
            <a:headEnd len="lg" w="lg" type="none"/>
            <a:tailEnd len="lg" w="lg" type="triangle"/>
          </a:ln>
        </p:spPr>
      </p:cxnSp>
      <p:sp>
        <p:nvSpPr>
          <p:cNvPr id="117" name="Shape 117"/>
          <p:cNvSpPr/>
          <p:nvPr/>
        </p:nvSpPr>
        <p:spPr>
          <a:xfrm>
            <a:off x="2046250" y="2373575"/>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8" name="Shape 118"/>
          <p:cNvCxnSpPr/>
          <p:nvPr/>
        </p:nvCxnSpPr>
        <p:spPr>
          <a:xfrm flipH="1">
            <a:off x="1659624" y="2586975"/>
            <a:ext cx="378300" cy="5399"/>
          </a:xfrm>
          <a:prstGeom prst="straightConnector1">
            <a:avLst/>
          </a:prstGeom>
          <a:noFill/>
          <a:ln cap="flat" cmpd="sng" w="19050">
            <a:solidFill>
              <a:srgbClr val="660000"/>
            </a:solidFill>
            <a:prstDash val="solid"/>
            <a:round/>
            <a:headEnd len="lg" w="lg" type="none"/>
            <a:tailEnd len="lg" w="lg" type="triangle"/>
          </a:ln>
        </p:spPr>
      </p:cxnSp>
      <p:cxnSp>
        <p:nvCxnSpPr>
          <p:cNvPr id="119" name="Shape 119"/>
          <p:cNvCxnSpPr/>
          <p:nvPr/>
        </p:nvCxnSpPr>
        <p:spPr>
          <a:xfrm rot="10800000">
            <a:off x="0" y="2592275"/>
            <a:ext cx="333899" cy="0"/>
          </a:xfrm>
          <a:prstGeom prst="straightConnector1">
            <a:avLst/>
          </a:prstGeom>
          <a:noFill/>
          <a:ln cap="flat" cmpd="sng" w="19050">
            <a:solidFill>
              <a:srgbClr val="660000"/>
            </a:solidFill>
            <a:prstDash val="solid"/>
            <a:round/>
            <a:headEnd len="lg" w="lg" type="none"/>
            <a:tailEnd len="lg" w="lg" type="triangle"/>
          </a:ln>
        </p:spPr>
      </p:cxnSp>
      <p:sp>
        <p:nvSpPr>
          <p:cNvPr id="120" name="Shape 120"/>
          <p:cNvSpPr/>
          <p:nvPr/>
        </p:nvSpPr>
        <p:spPr>
          <a:xfrm>
            <a:off x="2987550" y="1788325"/>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2987550" y="2917750"/>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2" name="Shape 122"/>
          <p:cNvCxnSpPr/>
          <p:nvPr/>
        </p:nvCxnSpPr>
        <p:spPr>
          <a:xfrm flipH="1">
            <a:off x="2515749" y="2237850"/>
            <a:ext cx="470100" cy="114300"/>
          </a:xfrm>
          <a:prstGeom prst="straightConnector1">
            <a:avLst/>
          </a:prstGeom>
          <a:noFill/>
          <a:ln cap="flat" cmpd="sng" w="19050">
            <a:solidFill>
              <a:srgbClr val="660000"/>
            </a:solidFill>
            <a:prstDash val="solid"/>
            <a:round/>
            <a:headEnd len="lg" w="lg" type="none"/>
            <a:tailEnd len="lg" w="lg" type="triangle"/>
          </a:ln>
        </p:spPr>
      </p:cxnSp>
      <p:cxnSp>
        <p:nvCxnSpPr>
          <p:cNvPr id="123" name="Shape 123"/>
          <p:cNvCxnSpPr/>
          <p:nvPr/>
        </p:nvCxnSpPr>
        <p:spPr>
          <a:xfrm rot="10800000">
            <a:off x="2539350" y="2803449"/>
            <a:ext cx="448199" cy="114300"/>
          </a:xfrm>
          <a:prstGeom prst="straightConnector1">
            <a:avLst/>
          </a:prstGeom>
          <a:noFill/>
          <a:ln cap="flat" cmpd="sng" w="19050">
            <a:solidFill>
              <a:srgbClr val="660000"/>
            </a:solidFill>
            <a:prstDash val="solid"/>
            <a:round/>
            <a:headEnd len="lg" w="lg" type="none"/>
            <a:tailEnd len="lg" w="lg" type="triangle"/>
          </a:ln>
        </p:spPr>
      </p:cxnSp>
      <p:sp>
        <p:nvSpPr>
          <p:cNvPr id="124" name="Shape 124"/>
          <p:cNvSpPr/>
          <p:nvPr/>
        </p:nvSpPr>
        <p:spPr>
          <a:xfrm>
            <a:off x="3843675" y="1800450"/>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5" name="Shape 125"/>
          <p:cNvCxnSpPr/>
          <p:nvPr/>
        </p:nvCxnSpPr>
        <p:spPr>
          <a:xfrm flipH="1">
            <a:off x="3457049" y="2013850"/>
            <a:ext cx="378300" cy="5399"/>
          </a:xfrm>
          <a:prstGeom prst="straightConnector1">
            <a:avLst/>
          </a:prstGeom>
          <a:noFill/>
          <a:ln cap="flat" cmpd="sng" w="19050">
            <a:solidFill>
              <a:srgbClr val="660000"/>
            </a:solidFill>
            <a:prstDash val="solid"/>
            <a:round/>
            <a:headEnd len="lg" w="lg" type="none"/>
            <a:tailEnd len="lg" w="lg" type="triangle"/>
          </a:ln>
        </p:spPr>
      </p:cxnSp>
      <p:sp>
        <p:nvSpPr>
          <p:cNvPr id="126" name="Shape 126"/>
          <p:cNvSpPr/>
          <p:nvPr/>
        </p:nvSpPr>
        <p:spPr>
          <a:xfrm>
            <a:off x="4708125" y="1800450"/>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7" name="Shape 127"/>
          <p:cNvCxnSpPr/>
          <p:nvPr/>
        </p:nvCxnSpPr>
        <p:spPr>
          <a:xfrm flipH="1">
            <a:off x="4321499" y="2013850"/>
            <a:ext cx="378300" cy="5399"/>
          </a:xfrm>
          <a:prstGeom prst="straightConnector1">
            <a:avLst/>
          </a:prstGeom>
          <a:noFill/>
          <a:ln cap="flat" cmpd="sng" w="19050">
            <a:solidFill>
              <a:srgbClr val="660000"/>
            </a:solidFill>
            <a:prstDash val="solid"/>
            <a:round/>
            <a:headEnd len="lg" w="lg" type="none"/>
            <a:tailEnd len="lg" w="lg" type="triangle"/>
          </a:ln>
        </p:spPr>
      </p:cxnSp>
      <p:sp>
        <p:nvSpPr>
          <p:cNvPr id="128" name="Shape 128"/>
          <p:cNvSpPr/>
          <p:nvPr/>
        </p:nvSpPr>
        <p:spPr>
          <a:xfrm>
            <a:off x="5572575" y="1800450"/>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9" name="Shape 129"/>
          <p:cNvCxnSpPr/>
          <p:nvPr/>
        </p:nvCxnSpPr>
        <p:spPr>
          <a:xfrm flipH="1">
            <a:off x="5185949" y="2013850"/>
            <a:ext cx="378300" cy="5399"/>
          </a:xfrm>
          <a:prstGeom prst="straightConnector1">
            <a:avLst/>
          </a:prstGeom>
          <a:noFill/>
          <a:ln cap="flat" cmpd="sng" w="19050">
            <a:solidFill>
              <a:srgbClr val="660000"/>
            </a:solidFill>
            <a:prstDash val="solid"/>
            <a:round/>
            <a:headEnd len="lg" w="lg" type="none"/>
            <a:tailEnd len="lg" w="lg" type="triangle"/>
          </a:ln>
        </p:spPr>
      </p:cxnSp>
      <p:sp>
        <p:nvSpPr>
          <p:cNvPr id="130" name="Shape 130"/>
          <p:cNvSpPr/>
          <p:nvPr/>
        </p:nvSpPr>
        <p:spPr>
          <a:xfrm>
            <a:off x="3843675" y="2917750"/>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1" name="Shape 131"/>
          <p:cNvCxnSpPr/>
          <p:nvPr/>
        </p:nvCxnSpPr>
        <p:spPr>
          <a:xfrm flipH="1">
            <a:off x="3457049" y="3131150"/>
            <a:ext cx="378300" cy="5399"/>
          </a:xfrm>
          <a:prstGeom prst="straightConnector1">
            <a:avLst/>
          </a:prstGeom>
          <a:noFill/>
          <a:ln cap="flat" cmpd="sng" w="19050">
            <a:solidFill>
              <a:srgbClr val="660000"/>
            </a:solidFill>
            <a:prstDash val="solid"/>
            <a:round/>
            <a:headEnd len="lg" w="lg" type="none"/>
            <a:tailEnd len="lg" w="lg" type="triangle"/>
          </a:ln>
        </p:spPr>
      </p:cxnSp>
      <p:sp>
        <p:nvSpPr>
          <p:cNvPr id="132" name="Shape 132"/>
          <p:cNvSpPr/>
          <p:nvPr/>
        </p:nvSpPr>
        <p:spPr>
          <a:xfrm>
            <a:off x="4708125" y="2915150"/>
            <a:ext cx="469499" cy="43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3" name="Shape 133"/>
          <p:cNvCxnSpPr/>
          <p:nvPr/>
        </p:nvCxnSpPr>
        <p:spPr>
          <a:xfrm flipH="1">
            <a:off x="4321499" y="3128550"/>
            <a:ext cx="378300" cy="5399"/>
          </a:xfrm>
          <a:prstGeom prst="straightConnector1">
            <a:avLst/>
          </a:prstGeom>
          <a:noFill/>
          <a:ln cap="flat" cmpd="sng" w="19050">
            <a:solidFill>
              <a:srgbClr val="660000"/>
            </a:solidFill>
            <a:prstDash val="solid"/>
            <a:round/>
            <a:headEnd len="lg" w="lg" type="none"/>
            <a:tailEnd len="lg" w="lg" type="triangle"/>
          </a:ln>
        </p:spPr>
      </p:cxnSp>
      <p:sp>
        <p:nvSpPr>
          <p:cNvPr id="134" name="Shape 134"/>
          <p:cNvSpPr txBox="1"/>
          <p:nvPr/>
        </p:nvSpPr>
        <p:spPr>
          <a:xfrm>
            <a:off x="6050400" y="1656175"/>
            <a:ext cx="3076500" cy="701699"/>
          </a:xfrm>
          <a:prstGeom prst="rect">
            <a:avLst/>
          </a:prstGeom>
          <a:noFill/>
          <a:ln>
            <a:noFill/>
          </a:ln>
        </p:spPr>
        <p:txBody>
          <a:bodyPr anchorCtr="0" anchor="t" bIns="91425" lIns="91425" rIns="91425" tIns="91425">
            <a:noAutofit/>
          </a:bodyPr>
          <a:lstStyle/>
          <a:p>
            <a:pPr lvl="0" rtl="0">
              <a:spcBef>
                <a:spcPts val="0"/>
              </a:spcBef>
              <a:buNone/>
            </a:pPr>
            <a:r>
              <a:rPr lang="en" sz="1800">
                <a:latin typeface="Trebuchet MS"/>
                <a:ea typeface="Trebuchet MS"/>
                <a:cs typeface="Trebuchet MS"/>
                <a:sym typeface="Trebuchet MS"/>
              </a:rPr>
              <a:t>Valid under A rules</a:t>
            </a:r>
          </a:p>
          <a:p>
            <a:pPr lvl="0" rtl="0">
              <a:spcBef>
                <a:spcPts val="0"/>
              </a:spcBef>
              <a:buNone/>
            </a:pPr>
            <a:r>
              <a:rPr lang="en" sz="1800">
                <a:latin typeface="Trebuchet MS"/>
                <a:ea typeface="Trebuchet MS"/>
                <a:cs typeface="Trebuchet MS"/>
                <a:sym typeface="Trebuchet MS"/>
              </a:rPr>
              <a:t>Invalid under B rules</a:t>
            </a:r>
          </a:p>
          <a:p>
            <a:pPr lvl="0" rtl="0">
              <a:spcBef>
                <a:spcPts val="0"/>
              </a:spcBef>
              <a:buNone/>
            </a:pPr>
            <a:r>
              <a:rPr lang="en" sz="1800">
                <a:latin typeface="Trebuchet MS"/>
                <a:ea typeface="Trebuchet MS"/>
                <a:cs typeface="Trebuchet MS"/>
                <a:sym typeface="Trebuchet MS"/>
              </a:rPr>
              <a:t>	</a:t>
            </a:r>
          </a:p>
        </p:txBody>
      </p:sp>
      <p:sp>
        <p:nvSpPr>
          <p:cNvPr id="135" name="Shape 135"/>
          <p:cNvSpPr txBox="1"/>
          <p:nvPr/>
        </p:nvSpPr>
        <p:spPr>
          <a:xfrm>
            <a:off x="5359875" y="2803450"/>
            <a:ext cx="3076500" cy="701699"/>
          </a:xfrm>
          <a:prstGeom prst="rect">
            <a:avLst/>
          </a:prstGeom>
          <a:noFill/>
          <a:ln>
            <a:noFill/>
          </a:ln>
        </p:spPr>
        <p:txBody>
          <a:bodyPr anchorCtr="0" anchor="t" bIns="91425" lIns="91425" rIns="91425" tIns="91425">
            <a:noAutofit/>
          </a:bodyPr>
          <a:lstStyle/>
          <a:p>
            <a:pPr lvl="0" rtl="0">
              <a:spcBef>
                <a:spcPts val="0"/>
              </a:spcBef>
              <a:buNone/>
            </a:pPr>
            <a:r>
              <a:rPr lang="en" sz="1800">
                <a:latin typeface="Trebuchet MS"/>
                <a:ea typeface="Trebuchet MS"/>
                <a:cs typeface="Trebuchet MS"/>
                <a:sym typeface="Trebuchet MS"/>
              </a:rPr>
              <a:t>Valid under B rules</a:t>
            </a:r>
          </a:p>
          <a:p>
            <a:pPr lvl="0" rtl="0">
              <a:spcBef>
                <a:spcPts val="0"/>
              </a:spcBef>
              <a:buNone/>
            </a:pPr>
            <a:r>
              <a:rPr lang="en" sz="1800">
                <a:latin typeface="Trebuchet MS"/>
                <a:ea typeface="Trebuchet MS"/>
                <a:cs typeface="Trebuchet MS"/>
                <a:sym typeface="Trebuchet MS"/>
              </a:rPr>
              <a:t>Invalid under A rules</a:t>
            </a:r>
          </a:p>
          <a:p>
            <a:pPr lvl="0" rtl="0">
              <a:spcBef>
                <a:spcPts val="0"/>
              </a:spcBef>
              <a:buNone/>
            </a:pPr>
            <a:r>
              <a:rPr lang="en" sz="1800">
                <a:latin typeface="Trebuchet MS"/>
                <a:ea typeface="Trebuchet MS"/>
                <a:cs typeface="Trebuchet MS"/>
                <a:sym typeface="Trebuchet MS"/>
              </a:rPr>
              <a:t>	</a:t>
            </a:r>
          </a:p>
        </p:txBody>
      </p:sp>
      <p:sp>
        <p:nvSpPr>
          <p:cNvPr id="136" name="Shape 136"/>
          <p:cNvSpPr txBox="1"/>
          <p:nvPr/>
        </p:nvSpPr>
        <p:spPr>
          <a:xfrm>
            <a:off x="281075" y="1819650"/>
            <a:ext cx="1229100" cy="437399"/>
          </a:xfrm>
          <a:prstGeom prst="rect">
            <a:avLst/>
          </a:prstGeom>
          <a:solidFill>
            <a:srgbClr val="FFF2CC"/>
          </a:solid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latin typeface="Trebuchet MS"/>
                <a:ea typeface="Trebuchet MS"/>
                <a:cs typeface="Trebuchet MS"/>
                <a:sym typeface="Trebuchet MS"/>
              </a:rPr>
              <a:t>“Bitcoin”</a:t>
            </a:r>
          </a:p>
          <a:p>
            <a:pPr lvl="0" rtl="0" algn="ctr">
              <a:spcBef>
                <a:spcPts val="0"/>
              </a:spcBef>
              <a:buNone/>
            </a:pPr>
            <a:r>
              <a:rPr lang="en" sz="1800">
                <a:latin typeface="Trebuchet MS"/>
                <a:ea typeface="Trebuchet MS"/>
                <a:cs typeface="Trebuchet MS"/>
                <a:sym typeface="Trebuchet MS"/>
              </a:rPr>
              <a:t>	</a:t>
            </a:r>
          </a:p>
        </p:txBody>
      </p:sp>
      <p:sp>
        <p:nvSpPr>
          <p:cNvPr id="137" name="Shape 137"/>
          <p:cNvSpPr txBox="1"/>
          <p:nvPr/>
        </p:nvSpPr>
        <p:spPr>
          <a:xfrm>
            <a:off x="4402625" y="1218775"/>
            <a:ext cx="1229100" cy="437399"/>
          </a:xfrm>
          <a:prstGeom prst="rect">
            <a:avLst/>
          </a:prstGeom>
          <a:solidFill>
            <a:srgbClr val="FFF2CC"/>
          </a:solid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latin typeface="Trebuchet MS"/>
                <a:ea typeface="Trebuchet MS"/>
                <a:cs typeface="Trebuchet MS"/>
                <a:sym typeface="Trebuchet MS"/>
              </a:rPr>
              <a:t>“A-coin”</a:t>
            </a:r>
          </a:p>
          <a:p>
            <a:pPr lvl="0" rtl="0" algn="ctr">
              <a:spcBef>
                <a:spcPts val="0"/>
              </a:spcBef>
              <a:buNone/>
            </a:pPr>
            <a:r>
              <a:rPr lang="en" sz="1800">
                <a:latin typeface="Trebuchet MS"/>
                <a:ea typeface="Trebuchet MS"/>
                <a:cs typeface="Trebuchet MS"/>
                <a:sym typeface="Trebuchet MS"/>
              </a:rPr>
              <a:t>	</a:t>
            </a:r>
          </a:p>
        </p:txBody>
      </p:sp>
      <p:sp>
        <p:nvSpPr>
          <p:cNvPr id="138" name="Shape 138"/>
          <p:cNvSpPr txBox="1"/>
          <p:nvPr/>
        </p:nvSpPr>
        <p:spPr>
          <a:xfrm>
            <a:off x="3835350" y="3505150"/>
            <a:ext cx="1229100" cy="437399"/>
          </a:xfrm>
          <a:prstGeom prst="rect">
            <a:avLst/>
          </a:prstGeom>
          <a:solidFill>
            <a:srgbClr val="FFF2CC"/>
          </a:solid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latin typeface="Trebuchet MS"/>
                <a:ea typeface="Trebuchet MS"/>
                <a:cs typeface="Trebuchet MS"/>
                <a:sym typeface="Trebuchet MS"/>
              </a:rPr>
              <a:t>“B-coin”</a:t>
            </a:r>
          </a:p>
          <a:p>
            <a:pPr lvl="0" rtl="0" algn="ctr">
              <a:spcBef>
                <a:spcPts val="0"/>
              </a:spcBef>
              <a:buNone/>
            </a:pPr>
            <a:r>
              <a:rPr lang="en" sz="1800">
                <a:latin typeface="Trebuchet MS"/>
                <a:ea typeface="Trebuchet MS"/>
                <a:cs typeface="Trebuchet MS"/>
                <a:sym typeface="Trebuchet MS"/>
              </a:rPr>
              <a:t>	</a:t>
            </a:r>
          </a:p>
        </p:txBody>
      </p:sp>
      <p:sp>
        <p:nvSpPr>
          <p:cNvPr id="139" name="Shape 139"/>
          <p:cNvSpPr txBox="1"/>
          <p:nvPr/>
        </p:nvSpPr>
        <p:spPr>
          <a:xfrm>
            <a:off x="6050400" y="4348025"/>
            <a:ext cx="2490899" cy="437399"/>
          </a:xfrm>
          <a:prstGeom prst="rect">
            <a:avLst/>
          </a:prstGeom>
          <a:solidFill>
            <a:srgbClr val="F4CCCC"/>
          </a:solid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latin typeface="Trebuchet MS"/>
                <a:ea typeface="Trebuchet MS"/>
                <a:cs typeface="Trebuchet MS"/>
                <a:sym typeface="Trebuchet MS"/>
              </a:rPr>
              <a:t>“the currency forked”</a:t>
            </a:r>
          </a:p>
          <a:p>
            <a:pPr lvl="0" rtl="0" algn="ctr">
              <a:spcBef>
                <a:spcPts val="0"/>
              </a:spcBef>
              <a:buNone/>
            </a:pPr>
            <a:r>
              <a:rPr lang="en" sz="1800">
                <a:latin typeface="Trebuchet MS"/>
                <a:ea typeface="Trebuchet MS"/>
                <a:cs typeface="Trebuchet MS"/>
                <a:sym typeface="Trebuchet MS"/>
              </a:rPr>
              <a:t>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nvSpPr>
        <p:spPr>
          <a:xfrm>
            <a:off x="495000" y="676900"/>
            <a:ext cx="8153999" cy="3604200"/>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After a hard fork:</a:t>
            </a:r>
          </a:p>
          <a:p>
            <a:pPr lvl="0" rtl="0">
              <a:spcBef>
                <a:spcPts val="0"/>
              </a:spcBef>
              <a:buNone/>
            </a:pPr>
            <a:r>
              <a:t/>
            </a:r>
            <a:endParaRPr sz="2400">
              <a:latin typeface="Trebuchet MS"/>
              <a:ea typeface="Trebuchet MS"/>
              <a:cs typeface="Trebuchet MS"/>
              <a:sym typeface="Trebuchet MS"/>
            </a:endParaRPr>
          </a:p>
          <a:p>
            <a:pPr indent="457200" lvl="0" rtl="0">
              <a:spcBef>
                <a:spcPts val="0"/>
              </a:spcBef>
              <a:buNone/>
            </a:pPr>
            <a:r>
              <a:rPr lang="en" sz="2400">
                <a:latin typeface="Trebuchet MS"/>
                <a:ea typeface="Trebuchet MS"/>
                <a:cs typeface="Trebuchet MS"/>
                <a:sym typeface="Trebuchet MS"/>
              </a:rPr>
              <a:t>(If fork was meant to start an altcoin:</a:t>
            </a:r>
          </a:p>
          <a:p>
            <a:pPr indent="457200" lvl="0" rtl="0">
              <a:spcBef>
                <a:spcPts val="0"/>
              </a:spcBef>
              <a:buNone/>
            </a:pPr>
            <a:r>
              <a:rPr lang="en" sz="2400">
                <a:latin typeface="Trebuchet MS"/>
                <a:ea typeface="Trebuchet MS"/>
                <a:cs typeface="Trebuchet MS"/>
                <a:sym typeface="Trebuchet MS"/>
              </a:rPr>
              <a:t>	altcoin goes its separate way</a:t>
            </a:r>
          </a:p>
          <a:p>
            <a:pPr indent="457200" lvl="0" rtl="0">
              <a:spcBef>
                <a:spcPts val="0"/>
              </a:spcBef>
              <a:buNone/>
            </a:pPr>
            <a:r>
              <a:rPr lang="en" sz="2400">
                <a:latin typeface="Trebuchet MS"/>
                <a:ea typeface="Trebuchet MS"/>
                <a:cs typeface="Trebuchet MS"/>
                <a:sym typeface="Trebuchet MS"/>
              </a:rPr>
              <a:t>	branches coexist nicely)</a:t>
            </a:r>
          </a:p>
          <a:p>
            <a:pPr indent="457200" lvl="0" rtl="0">
              <a:spcBef>
                <a:spcPts val="0"/>
              </a:spcBef>
              <a:buNone/>
            </a:pPr>
            <a:r>
              <a:t/>
            </a:r>
            <a:endParaRPr sz="2400">
              <a:latin typeface="Trebuchet MS"/>
              <a:ea typeface="Trebuchet MS"/>
              <a:cs typeface="Trebuchet MS"/>
              <a:sym typeface="Trebuchet MS"/>
            </a:endParaRPr>
          </a:p>
          <a:p>
            <a:pPr indent="457200" lvl="0" rtl="0">
              <a:spcBef>
                <a:spcPts val="0"/>
              </a:spcBef>
              <a:buNone/>
            </a:pPr>
            <a:r>
              <a:rPr lang="en" sz="2400">
                <a:latin typeface="Trebuchet MS"/>
                <a:ea typeface="Trebuchet MS"/>
                <a:cs typeface="Trebuchet MS"/>
                <a:sym typeface="Trebuchet MS"/>
              </a:rPr>
              <a:t>If fork reflected a fight over future of Bitcoin:</a:t>
            </a:r>
          </a:p>
          <a:p>
            <a:pPr indent="457200" lvl="0" rtl="0">
              <a:spcBef>
                <a:spcPts val="0"/>
              </a:spcBef>
              <a:buNone/>
            </a:pPr>
            <a:r>
              <a:rPr lang="en" sz="2400">
                <a:latin typeface="Trebuchet MS"/>
                <a:ea typeface="Trebuchet MS"/>
                <a:cs typeface="Trebuchet MS"/>
                <a:sym typeface="Trebuchet MS"/>
              </a:rPr>
              <a:t>	branches fight for market share</a:t>
            </a:r>
          </a:p>
          <a:p>
            <a:pPr indent="457200" lvl="0" rtl="0">
              <a:spcBef>
                <a:spcPts val="0"/>
              </a:spcBef>
              <a:buNone/>
            </a:pPr>
            <a:r>
              <a:rPr lang="en" sz="2400">
                <a:latin typeface="Trebuchet MS"/>
                <a:ea typeface="Trebuchet MS"/>
                <a:cs typeface="Trebuchet MS"/>
                <a:sym typeface="Trebuchet MS"/>
              </a:rPr>
              <a:t>	branches fight to be seen as “the real Bitcoin”</a:t>
            </a:r>
          </a:p>
          <a:p>
            <a:pPr indent="457200" lvl="0" rtl="0">
              <a:spcBef>
                <a:spcPts val="0"/>
              </a:spcBef>
              <a:buNone/>
            </a:pPr>
            <a:r>
              <a:rPr lang="en" sz="2400">
                <a:latin typeface="Trebuchet MS"/>
                <a:ea typeface="Trebuchet MS"/>
                <a:cs typeface="Trebuchet MS"/>
                <a:sym typeface="Trebuchet MS"/>
              </a:rPr>
              <a:t>	probably one branch wins, one melts away</a:t>
            </a:r>
          </a:p>
          <a:p>
            <a:pPr indent="457200"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1" type="subTitle"/>
          </p:nvPr>
        </p:nvSpPr>
        <p:spPr>
          <a:xfrm>
            <a:off x="685800" y="1690478"/>
            <a:ext cx="7772400" cy="784799"/>
          </a:xfrm>
          <a:prstGeom prst="rect">
            <a:avLst/>
          </a:prstGeom>
        </p:spPr>
        <p:txBody>
          <a:bodyPr anchorCtr="0" anchor="t" bIns="91425" lIns="91425" rIns="91425" tIns="91425">
            <a:noAutofit/>
          </a:bodyPr>
          <a:lstStyle/>
          <a:p>
            <a:pPr lvl="0" rtl="0">
              <a:spcBef>
                <a:spcPts val="0"/>
              </a:spcBef>
              <a:buNone/>
            </a:pPr>
            <a:r>
              <a:rPr lang="en"/>
              <a:t>Lecture 7.3:</a:t>
            </a:r>
          </a:p>
          <a:p>
            <a:pPr lvl="0" rtl="0">
              <a:spcBef>
                <a:spcPts val="0"/>
              </a:spcBef>
              <a:buNone/>
            </a:pPr>
            <a:r>
              <a:t/>
            </a:r>
            <a:endParaRPr/>
          </a:p>
          <a:p>
            <a:pPr lvl="0" rtl="0">
              <a:spcBef>
                <a:spcPts val="0"/>
              </a:spcBef>
              <a:buNone/>
            </a:pPr>
            <a:r>
              <a:rPr lang="en"/>
              <a:t>Stakeholders : Who’s in Charge?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nvSpPr>
        <p:spPr>
          <a:xfrm>
            <a:off x="426800" y="753275"/>
            <a:ext cx="8365199" cy="37130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Who has the power in the Bitcoin ecosystem?</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Suppose there is a negotiation about rule-setting.</a:t>
            </a:r>
          </a:p>
          <a:p>
            <a:pPr lvl="0" rtl="0">
              <a:spcBef>
                <a:spcPts val="0"/>
              </a:spcBef>
              <a:buNone/>
            </a:pPr>
            <a:r>
              <a:rPr lang="en" sz="2400">
                <a:latin typeface="Trebuchet MS"/>
                <a:ea typeface="Trebuchet MS"/>
                <a:cs typeface="Trebuchet MS"/>
                <a:sym typeface="Trebuchet MS"/>
              </a:rPr>
              <a:t>Who controls the outcome?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Depends who would win the fight if they fail to agree.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nvSpPr>
        <p:spPr>
          <a:xfrm>
            <a:off x="431075" y="550550"/>
            <a:ext cx="8153999" cy="3915899"/>
          </a:xfrm>
          <a:prstGeom prst="rect">
            <a:avLst/>
          </a:prstGeom>
          <a:noFill/>
          <a:ln>
            <a:noFill/>
          </a:ln>
        </p:spPr>
        <p:txBody>
          <a:bodyPr anchorCtr="0" anchor="t" bIns="91425" lIns="91425" rIns="91425" tIns="91425">
            <a:noAutofit/>
          </a:bodyPr>
          <a:lstStyle/>
          <a:p>
            <a:pPr lvl="0" rtl="0">
              <a:spcBef>
                <a:spcPts val="0"/>
              </a:spcBef>
              <a:buNone/>
            </a:pPr>
            <a:r>
              <a:rPr i="1" lang="en" sz="2400" u="sng">
                <a:latin typeface="Trebuchet MS"/>
                <a:ea typeface="Trebuchet MS"/>
                <a:cs typeface="Trebuchet MS"/>
                <a:sym typeface="Trebuchet MS"/>
              </a:rPr>
              <a:t>Claim: Bitcoin Core developers have the power.</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They write the rulebook.</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Almost everybody uses their code, follows their rules.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nvSpPr>
        <p:spPr>
          <a:xfrm>
            <a:off x="431075" y="550550"/>
            <a:ext cx="8153999" cy="3915899"/>
          </a:xfrm>
          <a:prstGeom prst="rect">
            <a:avLst/>
          </a:prstGeom>
          <a:noFill/>
          <a:ln>
            <a:noFill/>
          </a:ln>
        </p:spPr>
        <p:txBody>
          <a:bodyPr anchorCtr="0" anchor="t" bIns="91425" lIns="91425" rIns="91425" tIns="91425">
            <a:noAutofit/>
          </a:bodyPr>
          <a:lstStyle/>
          <a:p>
            <a:pPr lvl="0" rtl="0">
              <a:spcBef>
                <a:spcPts val="0"/>
              </a:spcBef>
              <a:buNone/>
            </a:pPr>
            <a:r>
              <a:rPr i="1" lang="en" sz="2400" u="sng">
                <a:latin typeface="Trebuchet MS"/>
                <a:ea typeface="Trebuchet MS"/>
                <a:cs typeface="Trebuchet MS"/>
                <a:sym typeface="Trebuchet MS"/>
              </a:rPr>
              <a:t>Claim: Miners have the power.</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Miners write the history.</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History will be consistent with miners’ consensus rules.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nvSpPr>
        <p:spPr>
          <a:xfrm>
            <a:off x="431075" y="550550"/>
            <a:ext cx="8153999" cy="3915899"/>
          </a:xfrm>
          <a:prstGeom prst="rect">
            <a:avLst/>
          </a:prstGeom>
          <a:noFill/>
          <a:ln>
            <a:noFill/>
          </a:ln>
        </p:spPr>
        <p:txBody>
          <a:bodyPr anchorCtr="0" anchor="t" bIns="91425" lIns="91425" rIns="91425" tIns="91425">
            <a:noAutofit/>
          </a:bodyPr>
          <a:lstStyle/>
          <a:p>
            <a:pPr lvl="0" rtl="0">
              <a:spcBef>
                <a:spcPts val="0"/>
              </a:spcBef>
              <a:buNone/>
            </a:pPr>
            <a:r>
              <a:rPr i="1" lang="en" sz="2400" u="sng">
                <a:latin typeface="Trebuchet MS"/>
                <a:ea typeface="Trebuchet MS"/>
                <a:cs typeface="Trebuchet MS"/>
                <a:sym typeface="Trebuchet MS"/>
              </a:rPr>
              <a:t>Claim: Investors have the power.</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Investors determine whether Bitcoin has any value.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In case of hard-fork, investors decide which branch wins.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Shape 35"/>
          <p:cNvSpPr txBox="1"/>
          <p:nvPr>
            <p:ph idx="1" type="subTitle"/>
          </p:nvPr>
        </p:nvSpPr>
        <p:spPr>
          <a:xfrm>
            <a:off x="685800" y="1690478"/>
            <a:ext cx="7772400" cy="784799"/>
          </a:xfrm>
          <a:prstGeom prst="rect">
            <a:avLst/>
          </a:prstGeom>
        </p:spPr>
        <p:txBody>
          <a:bodyPr anchorCtr="0" anchor="t" bIns="91425" lIns="91425" rIns="91425" tIns="91425">
            <a:noAutofit/>
          </a:bodyPr>
          <a:lstStyle/>
          <a:p>
            <a:pPr lvl="0" rtl="0">
              <a:spcBef>
                <a:spcPts val="0"/>
              </a:spcBef>
              <a:buNone/>
            </a:pPr>
            <a:r>
              <a:rPr lang="en"/>
              <a:t>Lecture 7.1:</a:t>
            </a:r>
          </a:p>
          <a:p>
            <a:pPr lvl="0" rtl="0">
              <a:spcBef>
                <a:spcPts val="0"/>
              </a:spcBef>
              <a:buNone/>
            </a:pPr>
            <a:r>
              <a:t/>
            </a:r>
            <a:endParaRPr/>
          </a:p>
          <a:p>
            <a:pPr lvl="0" rtl="0">
              <a:spcBef>
                <a:spcPts val="0"/>
              </a:spcBef>
              <a:buNone/>
            </a:pPr>
            <a:r>
              <a:rPr lang="en"/>
              <a:t>Consensus in Bitcoin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nvSpPr>
        <p:spPr>
          <a:xfrm>
            <a:off x="431075" y="550550"/>
            <a:ext cx="8153999" cy="3915899"/>
          </a:xfrm>
          <a:prstGeom prst="rect">
            <a:avLst/>
          </a:prstGeom>
          <a:noFill/>
          <a:ln>
            <a:noFill/>
          </a:ln>
        </p:spPr>
        <p:txBody>
          <a:bodyPr anchorCtr="0" anchor="t" bIns="91425" lIns="91425" rIns="91425" tIns="91425">
            <a:noAutofit/>
          </a:bodyPr>
          <a:lstStyle/>
          <a:p>
            <a:pPr lvl="0" rtl="0">
              <a:spcBef>
                <a:spcPts val="0"/>
              </a:spcBef>
              <a:buNone/>
            </a:pPr>
            <a:r>
              <a:rPr i="1" lang="en" sz="2400" u="sng">
                <a:latin typeface="Trebuchet MS"/>
                <a:ea typeface="Trebuchet MS"/>
                <a:cs typeface="Trebuchet MS"/>
                <a:sym typeface="Trebuchet MS"/>
              </a:rPr>
              <a:t>Claim: Merchants and their customers have the power.</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They generate the primary demand for Bitcoins.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They drive the long-term price of Bitcoin.</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Investors are just guessing where merchants and customers will go.</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nvSpPr>
        <p:spPr>
          <a:xfrm>
            <a:off x="431075" y="550550"/>
            <a:ext cx="8153999" cy="3915899"/>
          </a:xfrm>
          <a:prstGeom prst="rect">
            <a:avLst/>
          </a:prstGeom>
          <a:noFill/>
          <a:ln>
            <a:noFill/>
          </a:ln>
        </p:spPr>
        <p:txBody>
          <a:bodyPr anchorCtr="0" anchor="t" bIns="91425" lIns="91425" rIns="91425" tIns="91425">
            <a:noAutofit/>
          </a:bodyPr>
          <a:lstStyle/>
          <a:p>
            <a:pPr lvl="0" rtl="0">
              <a:spcBef>
                <a:spcPts val="0"/>
              </a:spcBef>
              <a:buNone/>
            </a:pPr>
            <a:r>
              <a:rPr i="1" lang="en" sz="2400" u="sng">
                <a:latin typeface="Trebuchet MS"/>
                <a:ea typeface="Trebuchet MS"/>
                <a:cs typeface="Trebuchet MS"/>
                <a:sym typeface="Trebuchet MS"/>
              </a:rPr>
              <a:t>Claim: Payment services have the power.</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They are the ones that really handle transactions.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So they drive primary demand.</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Merchants, customers, and investors will follow them.</a:t>
            </a: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nvSpPr>
        <p:spPr>
          <a:xfrm>
            <a:off x="431075" y="639625"/>
            <a:ext cx="8153999" cy="38267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The Bitcoin Foundation (founded 2012)</a:t>
            </a:r>
          </a:p>
          <a:p>
            <a:pPr lvl="0" rtl="0">
              <a:spcBef>
                <a:spcPts val="0"/>
              </a:spcBef>
              <a:buNone/>
            </a:pPr>
            <a:r>
              <a:t/>
            </a:r>
            <a:endParaRPr sz="2400">
              <a:latin typeface="Trebuchet MS"/>
              <a:ea typeface="Trebuchet MS"/>
              <a:cs typeface="Trebuchet MS"/>
              <a:sym typeface="Trebuchet MS"/>
            </a:endParaRPr>
          </a:p>
          <a:p>
            <a:pPr indent="0" lvl="0" marL="457200" rtl="0">
              <a:spcBef>
                <a:spcPts val="0"/>
              </a:spcBef>
              <a:buNone/>
            </a:pPr>
            <a:r>
              <a:rPr lang="en" sz="2400">
                <a:latin typeface="Trebuchet MS"/>
                <a:ea typeface="Trebuchet MS"/>
                <a:cs typeface="Trebuchet MS"/>
                <a:sym typeface="Trebuchet MS"/>
              </a:rPr>
              <a:t>pays core developers</a:t>
            </a:r>
          </a:p>
          <a:p>
            <a:pPr indent="0" lvl="0" marL="457200" rtl="0">
              <a:spcBef>
                <a:spcPts val="0"/>
              </a:spcBef>
              <a:buNone/>
            </a:pPr>
            <a:r>
              <a:t/>
            </a:r>
            <a:endParaRPr sz="2400">
              <a:latin typeface="Trebuchet MS"/>
              <a:ea typeface="Trebuchet MS"/>
              <a:cs typeface="Trebuchet MS"/>
              <a:sym typeface="Trebuchet MS"/>
            </a:endParaRPr>
          </a:p>
          <a:p>
            <a:pPr indent="0" lvl="0" marL="457200" rtl="0">
              <a:spcBef>
                <a:spcPts val="0"/>
              </a:spcBef>
              <a:buNone/>
            </a:pPr>
            <a:r>
              <a:rPr lang="en" sz="2400">
                <a:latin typeface="Trebuchet MS"/>
                <a:ea typeface="Trebuchet MS"/>
                <a:cs typeface="Trebuchet MS"/>
                <a:sym typeface="Trebuchet MS"/>
              </a:rPr>
              <a:t>talk to governments as “voice of Bitcoin”</a:t>
            </a:r>
          </a:p>
          <a:p>
            <a:pPr indent="0" lvl="0" marL="457200" rtl="0">
              <a:spcBef>
                <a:spcPts val="0"/>
              </a:spcBef>
              <a:buNone/>
            </a:pPr>
            <a:r>
              <a:t/>
            </a:r>
            <a:endParaRPr sz="2400">
              <a:latin typeface="Trebuchet MS"/>
              <a:ea typeface="Trebuchet MS"/>
              <a:cs typeface="Trebuchet MS"/>
              <a:sym typeface="Trebuchet MS"/>
            </a:endParaRPr>
          </a:p>
          <a:p>
            <a:pPr indent="0" lvl="0" marL="457200" rtl="0">
              <a:spcBef>
                <a:spcPts val="0"/>
              </a:spcBef>
              <a:buNone/>
            </a:pPr>
            <a:r>
              <a:t/>
            </a:r>
            <a:endParaRPr sz="2400">
              <a:latin typeface="Trebuchet MS"/>
              <a:ea typeface="Trebuchet MS"/>
              <a:cs typeface="Trebuchet MS"/>
              <a:sym typeface="Trebuchet MS"/>
            </a:endParaRPr>
          </a:p>
          <a:p>
            <a:pPr indent="0" lvl="0" marL="0" rtl="0">
              <a:spcBef>
                <a:spcPts val="0"/>
              </a:spcBef>
              <a:buNone/>
            </a:pPr>
            <a:r>
              <a:rPr lang="en" sz="1800">
                <a:latin typeface="Trebuchet MS"/>
                <a:ea typeface="Trebuchet MS"/>
                <a:cs typeface="Trebuchet MS"/>
                <a:sym typeface="Trebuchet MS"/>
              </a:rPr>
              <a:t>some controversy ...</a:t>
            </a:r>
          </a:p>
          <a:p>
            <a:pPr indent="0" lvl="0" marL="45720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subTitle"/>
          </p:nvPr>
        </p:nvSpPr>
        <p:spPr>
          <a:xfrm>
            <a:off x="685800" y="1690478"/>
            <a:ext cx="7772400" cy="784799"/>
          </a:xfrm>
          <a:prstGeom prst="rect">
            <a:avLst/>
          </a:prstGeom>
        </p:spPr>
        <p:txBody>
          <a:bodyPr anchorCtr="0" anchor="t" bIns="91425" lIns="91425" rIns="91425" tIns="91425">
            <a:noAutofit/>
          </a:bodyPr>
          <a:lstStyle/>
          <a:p>
            <a:pPr lvl="0" rtl="0">
              <a:spcBef>
                <a:spcPts val="0"/>
              </a:spcBef>
              <a:buNone/>
            </a:pPr>
            <a:r>
              <a:rPr lang="en"/>
              <a:t>Lecture 7.4:</a:t>
            </a:r>
          </a:p>
          <a:p>
            <a:pPr lvl="0" rtl="0">
              <a:spcBef>
                <a:spcPts val="0"/>
              </a:spcBef>
              <a:buNone/>
            </a:pPr>
            <a:r>
              <a:t/>
            </a:r>
            <a:endParaRPr/>
          </a:p>
          <a:p>
            <a:pPr lvl="0" rtl="0">
              <a:spcBef>
                <a:spcPts val="0"/>
              </a:spcBef>
              <a:buNone/>
            </a:pPr>
            <a:r>
              <a:rPr lang="en"/>
              <a:t>Roots of Bitcoin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nvSpPr>
        <p:spPr>
          <a:xfrm>
            <a:off x="431075" y="1146375"/>
            <a:ext cx="8153999" cy="33200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Precursors to Bitcoin:</a:t>
            </a:r>
          </a:p>
          <a:p>
            <a:pPr lvl="0" rtl="0">
              <a:spcBef>
                <a:spcPts val="0"/>
              </a:spcBef>
              <a:buNone/>
            </a:pPr>
            <a:r>
              <a:t/>
            </a:r>
            <a:endParaRPr sz="2400">
              <a:latin typeface="Trebuchet MS"/>
              <a:ea typeface="Trebuchet MS"/>
              <a:cs typeface="Trebuchet MS"/>
              <a:sym typeface="Trebuchet MS"/>
            </a:endParaRPr>
          </a:p>
          <a:p>
            <a:pPr indent="457200" lvl="0" marL="457200" rtl="0">
              <a:spcBef>
                <a:spcPts val="0"/>
              </a:spcBef>
              <a:buNone/>
            </a:pPr>
            <a:r>
              <a:rPr lang="en" sz="2400">
                <a:latin typeface="Trebuchet MS"/>
                <a:ea typeface="Trebuchet MS"/>
                <a:cs typeface="Trebuchet MS"/>
                <a:sym typeface="Trebuchet MS"/>
              </a:rPr>
              <a:t>Cypherpunk movement</a:t>
            </a:r>
          </a:p>
          <a:p>
            <a:pPr indent="457200" lvl="0" marL="457200" rtl="0">
              <a:spcBef>
                <a:spcPts val="0"/>
              </a:spcBef>
              <a:buNone/>
            </a:pPr>
            <a:r>
              <a:t/>
            </a:r>
            <a:endParaRPr sz="2400">
              <a:latin typeface="Trebuchet MS"/>
              <a:ea typeface="Trebuchet MS"/>
              <a:cs typeface="Trebuchet MS"/>
              <a:sym typeface="Trebuchet MS"/>
            </a:endParaRPr>
          </a:p>
          <a:p>
            <a:pPr indent="457200" lvl="0" marL="457200" rtl="0">
              <a:spcBef>
                <a:spcPts val="0"/>
              </a:spcBef>
              <a:buNone/>
            </a:pPr>
            <a:r>
              <a:rPr lang="en" sz="2400">
                <a:latin typeface="Trebuchet MS"/>
                <a:ea typeface="Trebuchet MS"/>
                <a:cs typeface="Trebuchet MS"/>
                <a:sym typeface="Trebuchet MS"/>
              </a:rPr>
              <a:t>Early digital cash (Chaum et al.)</a:t>
            </a:r>
          </a:p>
          <a:p>
            <a:pPr indent="457200" lvl="0" marL="45720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descr="Screen Shot 2014-08-07 at 1.12.55 PM.png" id="199" name="Shape 199"/>
          <p:cNvPicPr preferRelativeResize="0"/>
          <p:nvPr/>
        </p:nvPicPr>
        <p:blipFill>
          <a:blip r:embed="rId3">
            <a:alphaModFix/>
          </a:blip>
          <a:stretch>
            <a:fillRect/>
          </a:stretch>
        </p:blipFill>
        <p:spPr>
          <a:xfrm>
            <a:off x="2589405" y="0"/>
            <a:ext cx="3965187" cy="5143498"/>
          </a:xfrm>
          <a:prstGeom prst="rect">
            <a:avLst/>
          </a:prstGeom>
          <a:noFill/>
          <a:ln cap="flat" cmpd="sng" w="19050">
            <a:solidFill>
              <a:srgbClr val="434343"/>
            </a:solidFill>
            <a:prstDash val="solid"/>
            <a:round/>
            <a:headEnd len="med" w="med" type="none"/>
            <a:tailEnd len="med" w="med" type="none"/>
          </a:ln>
        </p:spPr>
      </p:pic>
      <p:sp>
        <p:nvSpPr>
          <p:cNvPr id="200" name="Shape 200"/>
          <p:cNvSpPr txBox="1"/>
          <p:nvPr/>
        </p:nvSpPr>
        <p:spPr>
          <a:xfrm>
            <a:off x="1813850" y="209125"/>
            <a:ext cx="597600" cy="457200"/>
          </a:xfrm>
          <a:prstGeom prst="rect">
            <a:avLst/>
          </a:prstGeom>
          <a:noFill/>
          <a:ln>
            <a:noFill/>
          </a:ln>
        </p:spPr>
        <p:txBody>
          <a:bodyPr anchorCtr="0" anchor="t" bIns="91425" lIns="91425" rIns="91425" tIns="91425">
            <a:noAutofit/>
          </a:bodyPr>
          <a:lstStyle/>
          <a:p>
            <a:pPr lvl="0">
              <a:spcBef>
                <a:spcPts val="0"/>
              </a:spcBef>
              <a:buNone/>
            </a:pPr>
            <a:r>
              <a:rPr lang="en">
                <a:latin typeface="Trebuchet MS"/>
                <a:ea typeface="Trebuchet MS"/>
                <a:cs typeface="Trebuchet MS"/>
                <a:sym typeface="Trebuchet MS"/>
              </a:rPr>
              <a:t>2008</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431075" y="667925"/>
            <a:ext cx="8153999" cy="37985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Satoshi Nakamoto</a:t>
            </a:r>
          </a:p>
          <a:p>
            <a:pPr lvl="0" rtl="0">
              <a:spcBef>
                <a:spcPts val="0"/>
              </a:spcBef>
              <a:buNone/>
            </a:pPr>
            <a:r>
              <a:rPr lang="en" sz="2400">
                <a:latin typeface="Trebuchet MS"/>
                <a:ea typeface="Trebuchet MS"/>
                <a:cs typeface="Trebuchet MS"/>
                <a:sym typeface="Trebuchet MS"/>
              </a:rPr>
              <a:t>		author of white paper and original Bitcoin software</a:t>
            </a:r>
          </a:p>
          <a:p>
            <a:pPr indent="0" lvl="0" marL="0" rtl="0">
              <a:spcBef>
                <a:spcPts val="0"/>
              </a:spcBef>
              <a:buNone/>
            </a:pPr>
            <a:r>
              <a:rPr lang="en" sz="2400">
                <a:latin typeface="Trebuchet MS"/>
                <a:ea typeface="Trebuchet MS"/>
                <a:cs typeface="Trebuchet MS"/>
                <a:sym typeface="Trebuchet MS"/>
              </a:rPr>
              <a:t>		almost certainly a pseudonym</a:t>
            </a:r>
          </a:p>
          <a:p>
            <a:pPr indent="0" lvl="0" marL="0" rtl="0">
              <a:spcBef>
                <a:spcPts val="0"/>
              </a:spcBef>
              <a:buNone/>
            </a:pPr>
            <a:r>
              <a:rPr lang="en" sz="2400">
                <a:latin typeface="Trebuchet MS"/>
                <a:ea typeface="Trebuchet MS"/>
                <a:cs typeface="Trebuchet MS"/>
                <a:sym typeface="Trebuchet MS"/>
              </a:rPr>
              <a:t>		identity associated with certain public keys</a:t>
            </a:r>
          </a:p>
          <a:p>
            <a:pPr indent="0" lvl="0" marL="0" rtl="0">
              <a:spcBef>
                <a:spcPts val="0"/>
              </a:spcBef>
              <a:buNone/>
            </a:pPr>
            <a:r>
              <a:rPr lang="en" sz="2400">
                <a:latin typeface="Trebuchet MS"/>
                <a:ea typeface="Trebuchet MS"/>
                <a:cs typeface="Trebuchet MS"/>
                <a:sym typeface="Trebuchet MS"/>
              </a:rPr>
              <a:t>		writes fairly well in English</a:t>
            </a:r>
          </a:p>
          <a:p>
            <a:pPr indent="0" lvl="0" marL="0" rtl="0">
              <a:spcBef>
                <a:spcPts val="0"/>
              </a:spcBef>
              <a:buNone/>
            </a:pPr>
            <a:r>
              <a:rPr lang="en" sz="2400">
                <a:latin typeface="Trebuchet MS"/>
                <a:ea typeface="Trebuchet MS"/>
                <a:cs typeface="Trebuchet MS"/>
                <a:sym typeface="Trebuchet MS"/>
              </a:rPr>
              <a:t>		has barely been heard from since 2010</a:t>
            </a:r>
          </a:p>
          <a:p>
            <a:pPr indent="0" lvl="0" marL="0" rtl="0">
              <a:spcBef>
                <a:spcPts val="0"/>
              </a:spcBef>
              <a:buNone/>
            </a:pPr>
            <a:r>
              <a:rPr lang="en" sz="2400">
                <a:latin typeface="Trebuchet MS"/>
                <a:ea typeface="Trebuchet MS"/>
                <a:cs typeface="Trebuchet MS"/>
                <a:sym typeface="Trebuchet MS"/>
              </a:rPr>
              <a:t>		owns lots of Bitcoins from early mining</a:t>
            </a:r>
          </a:p>
          <a:p>
            <a:pPr indent="457200" lvl="0" marL="45720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Real identity unknown.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descr="Screen Shot 2014-08-07 at 1.26.03 PM.png" id="210" name="Shape 210"/>
          <p:cNvPicPr preferRelativeResize="0"/>
          <p:nvPr/>
        </p:nvPicPr>
        <p:blipFill>
          <a:blip r:embed="rId3">
            <a:alphaModFix/>
          </a:blip>
          <a:stretch>
            <a:fillRect/>
          </a:stretch>
        </p:blipFill>
        <p:spPr>
          <a:xfrm>
            <a:off x="1106410" y="0"/>
            <a:ext cx="6931181" cy="5143500"/>
          </a:xfrm>
          <a:prstGeom prst="rect">
            <a:avLst/>
          </a:prstGeom>
          <a:noFill/>
          <a:ln cap="flat" cmpd="sng" w="19050">
            <a:solidFill>
              <a:srgbClr val="434343"/>
            </a:solidFill>
            <a:prstDash val="solid"/>
            <a:round/>
            <a:headEnd len="med" w="med" type="none"/>
            <a:tailEnd len="med" w="med" type="none"/>
          </a:ln>
        </p:spPr>
      </p:pic>
      <p:sp>
        <p:nvSpPr>
          <p:cNvPr id="211" name="Shape 211"/>
          <p:cNvSpPr txBox="1"/>
          <p:nvPr/>
        </p:nvSpPr>
        <p:spPr>
          <a:xfrm>
            <a:off x="1845875" y="849300"/>
            <a:ext cx="3094199" cy="736199"/>
          </a:xfrm>
          <a:prstGeom prst="rect">
            <a:avLst/>
          </a:prstGeom>
          <a:solidFill>
            <a:srgbClr val="FFF2CC"/>
          </a:solid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Trebuchet MS"/>
                <a:ea typeface="Trebuchet MS"/>
                <a:cs typeface="Trebuchet MS"/>
                <a:sym typeface="Trebuchet MS"/>
              </a:rPr>
              <a:t>transaction volume / day</a:t>
            </a:r>
          </a:p>
          <a:p>
            <a:pPr lvl="0">
              <a:spcBef>
                <a:spcPts val="0"/>
              </a:spcBef>
              <a:buNone/>
            </a:pPr>
            <a:r>
              <a:rPr lang="en" sz="1800">
                <a:latin typeface="Trebuchet MS"/>
                <a:ea typeface="Trebuchet MS"/>
                <a:cs typeface="Trebuchet MS"/>
                <a:sym typeface="Trebuchet MS"/>
              </a:rPr>
              <a:t>2009-2014</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descr="Screen Shot 2014-08-11 at 2.33.15 PM.png" id="216" name="Shape 216"/>
          <p:cNvPicPr preferRelativeResize="0"/>
          <p:nvPr/>
        </p:nvPicPr>
        <p:blipFill>
          <a:blip r:embed="rId3">
            <a:alphaModFix/>
          </a:blip>
          <a:stretch>
            <a:fillRect/>
          </a:stretch>
        </p:blipFill>
        <p:spPr>
          <a:xfrm>
            <a:off x="0" y="0"/>
            <a:ext cx="8894873" cy="5143499"/>
          </a:xfrm>
          <a:prstGeom prst="rect">
            <a:avLst/>
          </a:prstGeom>
          <a:noFill/>
          <a:ln>
            <a:noFill/>
          </a:ln>
        </p:spPr>
      </p:pic>
      <p:sp>
        <p:nvSpPr>
          <p:cNvPr id="217" name="Shape 217"/>
          <p:cNvSpPr txBox="1"/>
          <p:nvPr/>
        </p:nvSpPr>
        <p:spPr>
          <a:xfrm>
            <a:off x="1845875" y="849300"/>
            <a:ext cx="3094199" cy="736199"/>
          </a:xfrm>
          <a:prstGeom prst="rect">
            <a:avLst/>
          </a:prstGeom>
          <a:solidFill>
            <a:srgbClr val="FFF2CC"/>
          </a:solid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Trebuchet MS"/>
                <a:ea typeface="Trebuchet MS"/>
                <a:cs typeface="Trebuchet MS"/>
                <a:sym typeface="Trebuchet MS"/>
              </a:rPr>
              <a:t>Bitcoin total value</a:t>
            </a:r>
          </a:p>
          <a:p>
            <a:pPr lvl="0" rtl="0">
              <a:spcBef>
                <a:spcPts val="0"/>
              </a:spcBef>
              <a:buNone/>
            </a:pPr>
            <a:r>
              <a:rPr lang="en" sz="1800">
                <a:latin typeface="Trebuchet MS"/>
                <a:ea typeface="Trebuchet MS"/>
                <a:cs typeface="Trebuchet MS"/>
                <a:sym typeface="Trebuchet MS"/>
              </a:rPr>
              <a:t>2009-2014</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 type="subTitle"/>
          </p:nvPr>
        </p:nvSpPr>
        <p:spPr>
          <a:xfrm>
            <a:off x="685800" y="1690478"/>
            <a:ext cx="7772400" cy="784799"/>
          </a:xfrm>
          <a:prstGeom prst="rect">
            <a:avLst/>
          </a:prstGeom>
        </p:spPr>
        <p:txBody>
          <a:bodyPr anchorCtr="0" anchor="t" bIns="91425" lIns="91425" rIns="91425" tIns="91425">
            <a:noAutofit/>
          </a:bodyPr>
          <a:lstStyle/>
          <a:p>
            <a:pPr lvl="0" rtl="0">
              <a:spcBef>
                <a:spcPts val="0"/>
              </a:spcBef>
              <a:buNone/>
            </a:pPr>
            <a:r>
              <a:rPr lang="en"/>
              <a:t>Lecture 7.5:</a:t>
            </a:r>
          </a:p>
          <a:p>
            <a:pPr lvl="0" rtl="0">
              <a:spcBef>
                <a:spcPts val="0"/>
              </a:spcBef>
              <a:buNone/>
            </a:pPr>
            <a:r>
              <a:t/>
            </a:r>
            <a:endParaRPr/>
          </a:p>
          <a:p>
            <a:pPr lvl="0" rtl="0">
              <a:spcBef>
                <a:spcPts val="0"/>
              </a:spcBef>
              <a:buNone/>
            </a:pPr>
            <a:r>
              <a:rPr lang="en"/>
              <a:t>Governments Notice Bitcoin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Consensus about Rules</a:t>
            </a: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Agree on:</a:t>
            </a:r>
          </a:p>
          <a:p>
            <a:pPr lvl="0" rtl="0">
              <a:spcBef>
                <a:spcPts val="0"/>
              </a:spcBef>
              <a:buNone/>
            </a:pPr>
            <a:r>
              <a:rPr lang="en" sz="2400"/>
              <a:t>	- what makes a transaction valid</a:t>
            </a:r>
          </a:p>
          <a:p>
            <a:pPr lvl="0" rtl="0">
              <a:spcBef>
                <a:spcPts val="0"/>
              </a:spcBef>
              <a:buNone/>
            </a:pPr>
            <a:r>
              <a:rPr lang="en" sz="2400"/>
              <a:t>	- what makes a block valid</a:t>
            </a:r>
          </a:p>
          <a:p>
            <a:pPr lvl="0" rtl="0">
              <a:spcBef>
                <a:spcPts val="0"/>
              </a:spcBef>
              <a:buNone/>
            </a:pPr>
            <a:r>
              <a:rPr lang="en" sz="2400"/>
              <a:t>	- how P2P nodes should behave</a:t>
            </a:r>
          </a:p>
          <a:p>
            <a:pPr lvl="0" rtl="0">
              <a:spcBef>
                <a:spcPts val="0"/>
              </a:spcBef>
              <a:buNone/>
            </a:pPr>
            <a:r>
              <a:rPr lang="en" sz="2400"/>
              <a:t>	- protocols and formats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nvSpPr>
        <p:spPr>
          <a:xfrm>
            <a:off x="431075" y="1137400"/>
            <a:ext cx="8153999" cy="3329099"/>
          </a:xfrm>
          <a:prstGeom prst="rect">
            <a:avLst/>
          </a:prstGeom>
          <a:noFill/>
          <a:ln>
            <a:noFill/>
          </a:ln>
        </p:spPr>
        <p:txBody>
          <a:bodyPr anchorCtr="0" anchor="t" bIns="91425" lIns="91425" rIns="91425" tIns="91425">
            <a:noAutofit/>
          </a:bodyPr>
          <a:lstStyle/>
          <a:p>
            <a:pPr indent="0" lvl="0" marL="0" rtl="0">
              <a:spcBef>
                <a:spcPts val="0"/>
              </a:spcBef>
              <a:buNone/>
            </a:pPr>
            <a:r>
              <a:rPr lang="en" sz="2400">
                <a:latin typeface="Trebuchet MS"/>
                <a:ea typeface="Trebuchet MS"/>
                <a:cs typeface="Trebuchet MS"/>
                <a:sym typeface="Trebuchet MS"/>
              </a:rPr>
              <a:t>Untraceable digital cash defeats capital controls:</a:t>
            </a:r>
          </a:p>
          <a:p>
            <a:pPr indent="0" lvl="0" marL="0" rtl="0">
              <a:spcBef>
                <a:spcPts val="0"/>
              </a:spcBef>
              <a:buNone/>
            </a:pPr>
            <a:r>
              <a:t/>
            </a:r>
            <a:endParaRPr sz="2400">
              <a:latin typeface="Trebuchet MS"/>
              <a:ea typeface="Trebuchet MS"/>
              <a:cs typeface="Trebuchet MS"/>
              <a:sym typeface="Trebuchet MS"/>
            </a:endParaRPr>
          </a:p>
          <a:p>
            <a:pPr indent="0" lvl="0" marL="0" rtl="0">
              <a:spcBef>
                <a:spcPts val="0"/>
              </a:spcBef>
              <a:buNone/>
            </a:pPr>
            <a:r>
              <a:rPr lang="en" sz="2400">
                <a:latin typeface="Trebuchet MS"/>
                <a:ea typeface="Trebuchet MS"/>
                <a:cs typeface="Trebuchet MS"/>
                <a:sym typeface="Trebuchet MS"/>
              </a:rPr>
              <a:t>	country can’t stop Bitcoin value from flowing in or out</a:t>
            </a:r>
          </a:p>
          <a:p>
            <a:pPr indent="0" lvl="0" marL="0" rtl="0">
              <a:spcBef>
                <a:spcPts val="0"/>
              </a:spcBef>
              <a:buNone/>
            </a:pPr>
            <a:r>
              <a:t/>
            </a:r>
            <a:endParaRPr sz="2400">
              <a:latin typeface="Trebuchet MS"/>
              <a:ea typeface="Trebuchet MS"/>
              <a:cs typeface="Trebuchet MS"/>
              <a:sym typeface="Trebuchet MS"/>
            </a:endParaRPr>
          </a:p>
          <a:p>
            <a:pPr indent="0" lvl="0" marL="0" rtl="0">
              <a:spcBef>
                <a:spcPts val="0"/>
              </a:spcBef>
              <a:buNone/>
            </a:pPr>
            <a:r>
              <a:rPr lang="en" sz="2400">
                <a:latin typeface="Trebuchet MS"/>
                <a:ea typeface="Trebuchet MS"/>
                <a:cs typeface="Trebuchet MS"/>
                <a:sym typeface="Trebuchet MS"/>
              </a:rPr>
              <a:t>	government countermeasure: disconnect BTC world </a:t>
            </a:r>
          </a:p>
          <a:p>
            <a:pPr indent="457200" lvl="0" marL="1371600" rtl="0">
              <a:spcBef>
                <a:spcPts val="0"/>
              </a:spcBef>
              <a:buNone/>
            </a:pPr>
            <a:r>
              <a:rPr lang="en" sz="2400">
                <a:latin typeface="Trebuchet MS"/>
                <a:ea typeface="Trebuchet MS"/>
                <a:cs typeface="Trebuchet MS"/>
                <a:sym typeface="Trebuchet MS"/>
              </a:rPr>
              <a:t>from fiat currency financial institutions</a:t>
            </a:r>
          </a:p>
          <a:p>
            <a:pPr indent="0" lvl="0" marL="0" rtl="0">
              <a:spcBef>
                <a:spcPts val="0"/>
              </a:spcBef>
              <a:buNone/>
            </a:pPr>
            <a:r>
              <a:rPr lang="en" sz="2400">
                <a:latin typeface="Trebuchet MS"/>
                <a:ea typeface="Trebuchet MS"/>
                <a:cs typeface="Trebuchet MS"/>
                <a:sym typeface="Trebuchet MS"/>
              </a:rPr>
              <a:t>	example: China</a:t>
            </a:r>
          </a:p>
          <a:p>
            <a:pPr indent="0" lvl="0" marL="0" rtl="0">
              <a:spcBef>
                <a:spcPts val="0"/>
              </a:spcBef>
              <a:buNone/>
            </a:pPr>
            <a:r>
              <a:rPr lang="en" sz="2400">
                <a:latin typeface="Trebuchet MS"/>
                <a:ea typeface="Trebuchet MS"/>
                <a:cs typeface="Trebuchet MS"/>
                <a:sym typeface="Trebuchet MS"/>
              </a:rPr>
              <a:t>	</a:t>
            </a:r>
          </a:p>
          <a:p>
            <a:pPr indent="457200" lvl="0" marL="45720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431075" y="1137400"/>
            <a:ext cx="8153999" cy="3329099"/>
          </a:xfrm>
          <a:prstGeom prst="rect">
            <a:avLst/>
          </a:prstGeom>
          <a:noFill/>
          <a:ln>
            <a:noFill/>
          </a:ln>
        </p:spPr>
        <p:txBody>
          <a:bodyPr anchorCtr="0" anchor="t" bIns="91425" lIns="91425" rIns="91425" tIns="91425">
            <a:noAutofit/>
          </a:bodyPr>
          <a:lstStyle/>
          <a:p>
            <a:pPr indent="0" lvl="0" marL="0" rtl="0">
              <a:spcBef>
                <a:spcPts val="0"/>
              </a:spcBef>
              <a:buNone/>
            </a:pPr>
            <a:r>
              <a:rPr lang="en" sz="2400">
                <a:latin typeface="Trebuchet MS"/>
                <a:ea typeface="Trebuchet MS"/>
                <a:cs typeface="Trebuchet MS"/>
                <a:sym typeface="Trebuchet MS"/>
              </a:rPr>
              <a:t>Untraceable digital cash facilitates some crimes:</a:t>
            </a:r>
          </a:p>
          <a:p>
            <a:pPr indent="0" lvl="0" marL="0" rtl="0">
              <a:spcBef>
                <a:spcPts val="0"/>
              </a:spcBef>
              <a:buNone/>
            </a:pPr>
            <a:r>
              <a:t/>
            </a:r>
            <a:endParaRPr sz="2400">
              <a:latin typeface="Trebuchet MS"/>
              <a:ea typeface="Trebuchet MS"/>
              <a:cs typeface="Trebuchet MS"/>
              <a:sym typeface="Trebuchet MS"/>
            </a:endParaRPr>
          </a:p>
          <a:p>
            <a:pPr indent="0" lvl="0" marL="0" rtl="0">
              <a:spcBef>
                <a:spcPts val="0"/>
              </a:spcBef>
              <a:buNone/>
            </a:pPr>
            <a:r>
              <a:rPr lang="en" sz="2400">
                <a:latin typeface="Trebuchet MS"/>
                <a:ea typeface="Trebuchet MS"/>
                <a:cs typeface="Trebuchet MS"/>
                <a:sym typeface="Trebuchet MS"/>
              </a:rPr>
              <a:t>	kidnapping and extortion</a:t>
            </a:r>
          </a:p>
          <a:p>
            <a:pPr indent="0" lvl="0" marL="0" rtl="0">
              <a:spcBef>
                <a:spcPts val="0"/>
              </a:spcBef>
              <a:buNone/>
            </a:pPr>
            <a:r>
              <a:t/>
            </a:r>
            <a:endParaRPr sz="2400">
              <a:latin typeface="Trebuchet MS"/>
              <a:ea typeface="Trebuchet MS"/>
              <a:cs typeface="Trebuchet MS"/>
              <a:sym typeface="Trebuchet MS"/>
            </a:endParaRPr>
          </a:p>
          <a:p>
            <a:pPr indent="0" lvl="0" marL="0" rtl="0">
              <a:spcBef>
                <a:spcPts val="0"/>
              </a:spcBef>
              <a:buNone/>
            </a:pPr>
            <a:r>
              <a:rPr lang="en" sz="2400">
                <a:latin typeface="Trebuchet MS"/>
                <a:ea typeface="Trebuchet MS"/>
                <a:cs typeface="Trebuchet MS"/>
                <a:sym typeface="Trebuchet MS"/>
              </a:rPr>
              <a:t>	tax evasion</a:t>
            </a:r>
          </a:p>
          <a:p>
            <a:pPr indent="0" lvl="0" marL="0" rtl="0">
              <a:spcBef>
                <a:spcPts val="0"/>
              </a:spcBef>
              <a:buNone/>
            </a:pPr>
            <a:r>
              <a:t/>
            </a:r>
            <a:endParaRPr sz="2400">
              <a:latin typeface="Trebuchet MS"/>
              <a:ea typeface="Trebuchet MS"/>
              <a:cs typeface="Trebuchet MS"/>
              <a:sym typeface="Trebuchet MS"/>
            </a:endParaRPr>
          </a:p>
          <a:p>
            <a:pPr indent="0" lvl="0" marL="0" rtl="0">
              <a:spcBef>
                <a:spcPts val="0"/>
              </a:spcBef>
              <a:buNone/>
            </a:pPr>
            <a:r>
              <a:rPr lang="en" sz="2400">
                <a:latin typeface="Trebuchet MS"/>
                <a:ea typeface="Trebuchet MS"/>
                <a:cs typeface="Trebuchet MS"/>
                <a:sym typeface="Trebuchet MS"/>
              </a:rPr>
              <a:t>	sale of illegal items</a:t>
            </a:r>
          </a:p>
          <a:p>
            <a:pPr indent="457200" lvl="0" marL="45720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Shape 237"/>
          <p:cNvPicPr preferRelativeResize="0"/>
          <p:nvPr/>
        </p:nvPicPr>
        <p:blipFill>
          <a:blip r:embed="rId3">
            <a:alphaModFix/>
          </a:blip>
          <a:stretch>
            <a:fillRect/>
          </a:stretch>
        </p:blipFill>
        <p:spPr>
          <a:xfrm>
            <a:off x="1045550" y="0"/>
            <a:ext cx="6824854" cy="5143499"/>
          </a:xfrm>
          <a:prstGeom prst="rect">
            <a:avLst/>
          </a:prstGeom>
          <a:noFill/>
          <a:ln cap="flat" cmpd="sng" w="9525">
            <a:solidFill>
              <a:srgbClr val="434343"/>
            </a:solidFill>
            <a:prstDash val="solid"/>
            <a:round/>
            <a:headEnd len="med" w="med" type="none"/>
            <a:tailEnd len="med" w="med"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nvSpPr>
        <p:spPr>
          <a:xfrm>
            <a:off x="431075" y="1137400"/>
            <a:ext cx="8153999" cy="3329099"/>
          </a:xfrm>
          <a:prstGeom prst="rect">
            <a:avLst/>
          </a:prstGeom>
          <a:noFill/>
          <a:ln>
            <a:noFill/>
          </a:ln>
        </p:spPr>
        <p:txBody>
          <a:bodyPr anchorCtr="0" anchor="t" bIns="91425" lIns="91425" rIns="91425" tIns="91425">
            <a:noAutofit/>
          </a:bodyPr>
          <a:lstStyle/>
          <a:p>
            <a:pPr indent="0" lvl="0" marL="0" rtl="0">
              <a:spcBef>
                <a:spcPts val="0"/>
              </a:spcBef>
              <a:buNone/>
            </a:pPr>
            <a:r>
              <a:rPr lang="en" sz="2400">
                <a:latin typeface="Trebuchet MS"/>
                <a:ea typeface="Trebuchet MS"/>
                <a:cs typeface="Trebuchet MS"/>
                <a:sym typeface="Trebuchet MS"/>
              </a:rPr>
              <a:t>Silk Road</a:t>
            </a:r>
          </a:p>
          <a:p>
            <a:pPr indent="0" lvl="0" marL="0" rtl="0">
              <a:spcBef>
                <a:spcPts val="0"/>
              </a:spcBef>
              <a:buNone/>
            </a:pPr>
            <a:r>
              <a:rPr lang="en" sz="2400">
                <a:latin typeface="Trebuchet MS"/>
                <a:ea typeface="Trebuchet MS"/>
                <a:cs typeface="Trebuchet MS"/>
                <a:sym typeface="Trebuchet MS"/>
              </a:rPr>
              <a:t>	largest online market for illegal drugs</a:t>
            </a:r>
          </a:p>
          <a:p>
            <a:pPr indent="0" lvl="0" marL="0" rtl="0">
              <a:spcBef>
                <a:spcPts val="0"/>
              </a:spcBef>
              <a:buNone/>
            </a:pPr>
            <a:r>
              <a:rPr lang="en" sz="2400">
                <a:latin typeface="Trebuchet MS"/>
                <a:ea typeface="Trebuchet MS"/>
                <a:cs typeface="Trebuchet MS"/>
                <a:sym typeface="Trebuchet MS"/>
              </a:rPr>
              <a:t>	ran as a Tor hidden service</a:t>
            </a:r>
          </a:p>
          <a:p>
            <a:pPr indent="0" lvl="0" marL="0" rtl="0">
              <a:spcBef>
                <a:spcPts val="0"/>
              </a:spcBef>
              <a:buNone/>
            </a:pPr>
            <a:r>
              <a:rPr lang="en" sz="2400">
                <a:latin typeface="Trebuchet MS"/>
                <a:ea typeface="Trebuchet MS"/>
                <a:cs typeface="Trebuchet MS"/>
                <a:sym typeface="Trebuchet MS"/>
              </a:rPr>
              <a:t>	payment in Bitcoins</a:t>
            </a:r>
          </a:p>
          <a:p>
            <a:pPr indent="0" lvl="0" marL="0" rtl="0">
              <a:spcBef>
                <a:spcPts val="0"/>
              </a:spcBef>
              <a:buNone/>
            </a:pPr>
            <a:r>
              <a:rPr lang="en" sz="2400">
                <a:latin typeface="Trebuchet MS"/>
                <a:ea typeface="Trebuchet MS"/>
                <a:cs typeface="Trebuchet MS"/>
                <a:sym typeface="Trebuchet MS"/>
              </a:rPr>
              <a:t>	site held BTC in escrow while goods shipped</a:t>
            </a:r>
          </a:p>
          <a:p>
            <a:pPr indent="0" lvl="0" marL="0" rtl="0">
              <a:spcBef>
                <a:spcPts val="0"/>
              </a:spcBef>
              <a:buNone/>
            </a:pPr>
            <a:r>
              <a:rPr lang="en" sz="2400">
                <a:latin typeface="Trebuchet MS"/>
                <a:ea typeface="Trebuchet MS"/>
                <a:cs typeface="Trebuchet MS"/>
                <a:sym typeface="Trebuchet MS"/>
              </a:rPr>
              <a:t>	eBay-like reputation system</a:t>
            </a:r>
          </a:p>
          <a:p>
            <a:pPr indent="0" lvl="0" marL="0" rtl="0">
              <a:spcBef>
                <a:spcPts val="0"/>
              </a:spcBef>
              <a:buNone/>
            </a:pPr>
            <a:r>
              <a:rPr lang="en" sz="2400">
                <a:latin typeface="Trebuchet MS"/>
                <a:ea typeface="Trebuchet MS"/>
                <a:cs typeface="Trebuchet MS"/>
                <a:sym typeface="Trebuchet MS"/>
              </a:rPr>
              <a:t>	run by “Dread Pirate Roberts”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operated February 2011 to October 2013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nvSpPr>
        <p:spPr>
          <a:xfrm>
            <a:off x="202475" y="1137400"/>
            <a:ext cx="8153999" cy="3329099"/>
          </a:xfrm>
          <a:prstGeom prst="rect">
            <a:avLst/>
          </a:prstGeom>
          <a:noFill/>
          <a:ln>
            <a:noFill/>
          </a:ln>
        </p:spPr>
        <p:txBody>
          <a:bodyPr anchorCtr="0" anchor="t" bIns="91425" lIns="91425" rIns="91425" tIns="91425">
            <a:noAutofit/>
          </a:bodyPr>
          <a:lstStyle/>
          <a:p>
            <a:pPr lvl="0" rtl="0">
              <a:spcBef>
                <a:spcPts val="0"/>
              </a:spcBef>
              <a:buNone/>
            </a:pPr>
            <a:r>
              <a:t/>
            </a:r>
            <a:endParaRPr sz="2400">
              <a:latin typeface="Trebuchet MS"/>
              <a:ea typeface="Trebuchet MS"/>
              <a:cs typeface="Trebuchet MS"/>
              <a:sym typeface="Trebuchet MS"/>
            </a:endParaRPr>
          </a:p>
        </p:txBody>
      </p:sp>
      <p:pic>
        <p:nvPicPr>
          <p:cNvPr id="248" name="Shape 248"/>
          <p:cNvPicPr preferRelativeResize="0"/>
          <p:nvPr/>
        </p:nvPicPr>
        <p:blipFill>
          <a:blip r:embed="rId3">
            <a:alphaModFix/>
          </a:blip>
          <a:stretch>
            <a:fillRect/>
          </a:stretch>
        </p:blipFill>
        <p:spPr>
          <a:xfrm>
            <a:off x="702700" y="813900"/>
            <a:ext cx="2457149" cy="2436099"/>
          </a:xfrm>
          <a:prstGeom prst="rect">
            <a:avLst/>
          </a:prstGeom>
          <a:noFill/>
          <a:ln>
            <a:noFill/>
          </a:ln>
        </p:spPr>
      </p:pic>
      <p:sp>
        <p:nvSpPr>
          <p:cNvPr id="249" name="Shape 249"/>
          <p:cNvSpPr txBox="1"/>
          <p:nvPr/>
        </p:nvSpPr>
        <p:spPr>
          <a:xfrm>
            <a:off x="309475" y="3250000"/>
            <a:ext cx="3243600" cy="725699"/>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Trebuchet MS"/>
                <a:ea typeface="Trebuchet MS"/>
                <a:cs typeface="Trebuchet MS"/>
                <a:sym typeface="Trebuchet MS"/>
              </a:rPr>
              <a:t>Ross Ulbricht</a:t>
            </a:r>
          </a:p>
          <a:p>
            <a:pPr lvl="0" algn="ctr">
              <a:spcBef>
                <a:spcPts val="0"/>
              </a:spcBef>
              <a:buNone/>
            </a:pPr>
            <a:r>
              <a:rPr lang="en" sz="1800">
                <a:latin typeface="Trebuchet MS"/>
                <a:ea typeface="Trebuchet MS"/>
                <a:cs typeface="Trebuchet MS"/>
                <a:sym typeface="Trebuchet MS"/>
              </a:rPr>
              <a:t>alleged operator of Silk Road</a:t>
            </a:r>
          </a:p>
        </p:txBody>
      </p:sp>
      <p:sp>
        <p:nvSpPr>
          <p:cNvPr id="250" name="Shape 250"/>
          <p:cNvSpPr txBox="1"/>
          <p:nvPr/>
        </p:nvSpPr>
        <p:spPr>
          <a:xfrm>
            <a:off x="3937150" y="813900"/>
            <a:ext cx="5068199" cy="725699"/>
          </a:xfrm>
          <a:prstGeom prst="rect">
            <a:avLst/>
          </a:prstGeom>
          <a:noFill/>
          <a:ln>
            <a:noFill/>
          </a:ln>
        </p:spPr>
        <p:txBody>
          <a:bodyPr anchorCtr="0" anchor="t" bIns="91425" lIns="91425" rIns="91425" tIns="91425">
            <a:noAutofit/>
          </a:bodyPr>
          <a:lstStyle/>
          <a:p>
            <a:pPr lvl="0" rtl="0">
              <a:spcBef>
                <a:spcPts val="0"/>
              </a:spcBef>
              <a:buNone/>
            </a:pPr>
            <a:r>
              <a:rPr lang="en" sz="1800">
                <a:latin typeface="Trebuchet MS"/>
                <a:ea typeface="Trebuchet MS"/>
                <a:cs typeface="Trebuchet MS"/>
                <a:sym typeface="Trebuchet MS"/>
              </a:rPr>
              <a:t>arrested October 2013</a:t>
            </a:r>
          </a:p>
          <a:p>
            <a:pPr lvl="0" rtl="0">
              <a:spcBef>
                <a:spcPts val="0"/>
              </a:spcBef>
              <a:buNone/>
            </a:pPr>
            <a:r>
              <a:rPr lang="en" sz="1800">
                <a:latin typeface="Trebuchet MS"/>
                <a:ea typeface="Trebuchet MS"/>
                <a:cs typeface="Trebuchet MS"/>
                <a:sym typeface="Trebuchet MS"/>
              </a:rPr>
              <a:t>awaiting trial</a:t>
            </a:r>
          </a:p>
          <a:p>
            <a:pPr lvl="0" rtl="0">
              <a:spcBef>
                <a:spcPts val="0"/>
              </a:spcBef>
              <a:buNone/>
            </a:pPr>
            <a:r>
              <a:t/>
            </a:r>
            <a:endParaRPr sz="1800">
              <a:latin typeface="Trebuchet MS"/>
              <a:ea typeface="Trebuchet MS"/>
              <a:cs typeface="Trebuchet MS"/>
              <a:sym typeface="Trebuchet MS"/>
            </a:endParaRPr>
          </a:p>
          <a:p>
            <a:pPr lvl="0" rtl="0">
              <a:spcBef>
                <a:spcPts val="0"/>
              </a:spcBef>
              <a:buNone/>
            </a:pPr>
            <a:r>
              <a:rPr lang="en" sz="1800">
                <a:latin typeface="Trebuchet MS"/>
                <a:ea typeface="Trebuchet MS"/>
                <a:cs typeface="Trebuchet MS"/>
                <a:sym typeface="Trebuchet MS"/>
              </a:rPr>
              <a:t>government says he tried to cover his tracks, but they connected the dots</a:t>
            </a:r>
          </a:p>
          <a:p>
            <a:pPr lvl="0" rtl="0">
              <a:spcBef>
                <a:spcPts val="0"/>
              </a:spcBef>
              <a:buNone/>
            </a:pPr>
            <a:r>
              <a:t/>
            </a:r>
            <a:endParaRPr sz="1800">
              <a:latin typeface="Trebuchet MS"/>
              <a:ea typeface="Trebuchet MS"/>
              <a:cs typeface="Trebuchet MS"/>
              <a:sym typeface="Trebuchet MS"/>
            </a:endParaRPr>
          </a:p>
          <a:p>
            <a:pPr lvl="0" rtl="0">
              <a:spcBef>
                <a:spcPts val="0"/>
              </a:spcBef>
              <a:buNone/>
            </a:pPr>
            <a:r>
              <a:t/>
            </a:r>
            <a:endParaRPr sz="1800">
              <a:latin typeface="Trebuchet MS"/>
              <a:ea typeface="Trebuchet MS"/>
              <a:cs typeface="Trebuchet MS"/>
              <a:sym typeface="Trebuchet MS"/>
            </a:endParaRPr>
          </a:p>
          <a:p>
            <a:pPr lvl="0" rtl="0">
              <a:spcBef>
                <a:spcPts val="0"/>
              </a:spcBef>
              <a:buNone/>
            </a:pPr>
            <a:r>
              <a:rPr lang="en" sz="1800">
                <a:latin typeface="Trebuchet MS"/>
                <a:ea typeface="Trebuchet MS"/>
                <a:cs typeface="Trebuchet MS"/>
                <a:sym typeface="Trebuchet MS"/>
              </a:rPr>
              <a:t>government seized 174,000 BTC </a:t>
            </a:r>
          </a:p>
          <a:p>
            <a:pPr lvl="0" rtl="0">
              <a:spcBef>
                <a:spcPts val="0"/>
              </a:spcBef>
              <a:buNone/>
            </a:pPr>
            <a:r>
              <a:rPr lang="en" sz="1800">
                <a:latin typeface="Trebuchet MS"/>
                <a:ea typeface="Trebuchet MS"/>
                <a:cs typeface="Trebuchet MS"/>
                <a:sym typeface="Trebuchet MS"/>
              </a:rPr>
              <a:t>	auctioned them to the public</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nvSpPr>
        <p:spPr>
          <a:xfrm>
            <a:off x="431075" y="1137400"/>
            <a:ext cx="8153999" cy="33290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lessons: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hard to keep real and virtual separate</a:t>
            </a:r>
          </a:p>
          <a:p>
            <a:pPr lvl="0" rtl="0">
              <a:spcBef>
                <a:spcPts val="0"/>
              </a:spcBef>
              <a:buNone/>
            </a:pPr>
            <a:r>
              <a:rPr lang="en" sz="2400">
                <a:latin typeface="Trebuchet MS"/>
                <a:ea typeface="Trebuchet MS"/>
                <a:cs typeface="Trebuchet MS"/>
                <a:sym typeface="Trebuchet MS"/>
              </a:rPr>
              <a:t>	hard to stay anonymous for a long time</a:t>
            </a:r>
          </a:p>
          <a:p>
            <a:pPr lvl="0" rtl="0">
              <a:spcBef>
                <a:spcPts val="0"/>
              </a:spcBef>
              <a:buNone/>
            </a:pPr>
            <a:r>
              <a:rPr lang="en" sz="2400">
                <a:latin typeface="Trebuchet MS"/>
                <a:ea typeface="Trebuchet MS"/>
                <a:cs typeface="Trebuchet MS"/>
                <a:sym typeface="Trebuchet MS"/>
              </a:rPr>
              <a:t>	Feds can “follow the money”</a:t>
            </a:r>
          </a:p>
          <a:p>
            <a:pPr lvl="0" rtl="0">
              <a:spcBef>
                <a:spcPts val="0"/>
              </a:spcBef>
              <a:buNone/>
            </a:pPr>
            <a:r>
              <a:rPr lang="en" sz="2400">
                <a:latin typeface="Trebuchet MS"/>
                <a:ea typeface="Trebuchet MS"/>
                <a:cs typeface="Trebuchet MS"/>
                <a:sym typeface="Trebuchet MS"/>
              </a:rPr>
              <a:t>		⇒ money becomes untouchable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idx="1" type="subTitle"/>
          </p:nvPr>
        </p:nvSpPr>
        <p:spPr>
          <a:xfrm>
            <a:off x="685800" y="1690478"/>
            <a:ext cx="7772400" cy="784799"/>
          </a:xfrm>
          <a:prstGeom prst="rect">
            <a:avLst/>
          </a:prstGeom>
        </p:spPr>
        <p:txBody>
          <a:bodyPr anchorCtr="0" anchor="t" bIns="91425" lIns="91425" rIns="91425" tIns="91425">
            <a:noAutofit/>
          </a:bodyPr>
          <a:lstStyle/>
          <a:p>
            <a:pPr lvl="0" rtl="0">
              <a:spcBef>
                <a:spcPts val="0"/>
              </a:spcBef>
              <a:buNone/>
            </a:pPr>
            <a:r>
              <a:rPr lang="en"/>
              <a:t>Lecture 7.6:</a:t>
            </a:r>
          </a:p>
          <a:p>
            <a:pPr lvl="0" rtl="0">
              <a:spcBef>
                <a:spcPts val="0"/>
              </a:spcBef>
              <a:buNone/>
            </a:pPr>
            <a:r>
              <a:t/>
            </a:r>
            <a:endParaRPr/>
          </a:p>
          <a:p>
            <a:pPr lvl="0" rtl="0">
              <a:spcBef>
                <a:spcPts val="0"/>
              </a:spcBef>
              <a:buNone/>
            </a:pPr>
            <a:r>
              <a:rPr lang="en"/>
              <a:t>Anti Money-Laundering</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nvSpPr>
        <p:spPr>
          <a:xfrm>
            <a:off x="431075" y="1137400"/>
            <a:ext cx="8153999" cy="33290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goal of AML: stop large amounts of money from</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(1) crossing borders, or</a:t>
            </a:r>
          </a:p>
          <a:p>
            <a:pPr lvl="0" rtl="0">
              <a:spcBef>
                <a:spcPts val="0"/>
              </a:spcBef>
              <a:buNone/>
            </a:pPr>
            <a:r>
              <a:rPr lang="en" sz="2400">
                <a:latin typeface="Trebuchet MS"/>
                <a:ea typeface="Trebuchet MS"/>
                <a:cs typeface="Trebuchet MS"/>
                <a:sym typeface="Trebuchet MS"/>
              </a:rPr>
              <a:t>	(2) moving from underground to legitimate economy</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without detection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nvSpPr>
        <p:spPr>
          <a:xfrm>
            <a:off x="431075" y="1137400"/>
            <a:ext cx="8153999" cy="33290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Know Your Customer (KYC):</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(1) identify and authenticate clients,</a:t>
            </a:r>
          </a:p>
          <a:p>
            <a:pPr lvl="0" rtl="0">
              <a:spcBef>
                <a:spcPts val="0"/>
              </a:spcBef>
              <a:buNone/>
            </a:pPr>
            <a:r>
              <a:rPr lang="en" sz="2400">
                <a:latin typeface="Trebuchet MS"/>
                <a:ea typeface="Trebuchet MS"/>
                <a:cs typeface="Trebuchet MS"/>
                <a:sym typeface="Trebuchet MS"/>
              </a:rPr>
              <a:t>	(2) evaluate risk of client,</a:t>
            </a:r>
          </a:p>
          <a:p>
            <a:pPr lvl="0" rtl="0">
              <a:spcBef>
                <a:spcPts val="0"/>
              </a:spcBef>
              <a:buNone/>
            </a:pPr>
            <a:r>
              <a:rPr lang="en" sz="2400">
                <a:latin typeface="Trebuchet MS"/>
                <a:ea typeface="Trebuchet MS"/>
                <a:cs typeface="Trebuchet MS"/>
                <a:sym typeface="Trebuchet MS"/>
              </a:rPr>
              <a:t>	(3) watch for anomalous behavior.</a:t>
            </a:r>
          </a:p>
          <a:p>
            <a:pPr lvl="0" rtl="0">
              <a:spcBef>
                <a:spcPts val="0"/>
              </a:spcBef>
              <a:buNone/>
            </a:pPr>
            <a:r>
              <a:t/>
            </a:r>
            <a:endParaRPr sz="2400">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nvSpPr>
        <p:spPr>
          <a:xfrm>
            <a:off x="431075" y="398925"/>
            <a:ext cx="8153999" cy="4067700"/>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Mandatory reporting in U.S.: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Must report currency transactions over $10,000.</a:t>
            </a:r>
          </a:p>
          <a:p>
            <a:pPr lvl="0" rtl="0">
              <a:spcBef>
                <a:spcPts val="0"/>
              </a:spcBef>
              <a:buNone/>
            </a:pPr>
            <a:r>
              <a:rPr lang="en" sz="2400">
                <a:latin typeface="Trebuchet MS"/>
                <a:ea typeface="Trebuchet MS"/>
                <a:cs typeface="Trebuchet MS"/>
                <a:sym typeface="Trebuchet MS"/>
              </a:rPr>
              <a:t>			⇒ file “currency transaction report”</a:t>
            </a:r>
          </a:p>
          <a:p>
            <a:pPr lvl="0" rtl="0">
              <a:spcBef>
                <a:spcPts val="0"/>
              </a:spcBef>
              <a:buNone/>
            </a:pPr>
            <a:r>
              <a:t/>
            </a:r>
            <a:endParaRPr sz="2400">
              <a:latin typeface="Trebuchet MS"/>
              <a:ea typeface="Trebuchet MS"/>
              <a:cs typeface="Trebuchet MS"/>
              <a:sym typeface="Trebuchet MS"/>
            </a:endParaRPr>
          </a:p>
          <a:p>
            <a:pPr indent="0" lvl="0" marL="457200" rtl="0">
              <a:spcBef>
                <a:spcPts val="0"/>
              </a:spcBef>
              <a:buNone/>
            </a:pPr>
            <a:r>
              <a:rPr lang="en" sz="2400">
                <a:latin typeface="Trebuchet MS"/>
                <a:ea typeface="Trebuchet MS"/>
                <a:cs typeface="Trebuchet MS"/>
                <a:sym typeface="Trebuchet MS"/>
              </a:rPr>
              <a:t>Must watch for clients “structuring” transactions to</a:t>
            </a:r>
          </a:p>
          <a:p>
            <a:pPr indent="0" lvl="0" marL="457200" rtl="0">
              <a:spcBef>
                <a:spcPts val="0"/>
              </a:spcBef>
              <a:buNone/>
            </a:pPr>
            <a:r>
              <a:rPr lang="en" sz="2400">
                <a:latin typeface="Trebuchet MS"/>
                <a:ea typeface="Trebuchet MS"/>
                <a:cs typeface="Trebuchet MS"/>
                <a:sym typeface="Trebuchet MS"/>
              </a:rPr>
              <a:t>	avoid reporting.</a:t>
            </a:r>
          </a:p>
          <a:p>
            <a:pPr indent="0" lvl="0" marL="457200" rtl="0">
              <a:spcBef>
                <a:spcPts val="0"/>
              </a:spcBef>
              <a:buNone/>
            </a:pPr>
            <a:r>
              <a:rPr lang="en" sz="2400">
                <a:latin typeface="Trebuchet MS"/>
                <a:ea typeface="Trebuchet MS"/>
                <a:cs typeface="Trebuchet MS"/>
                <a:sym typeface="Trebuchet MS"/>
              </a:rPr>
              <a:t>		⇒ file “suspicious activity report”</a:t>
            </a:r>
          </a:p>
          <a:p>
            <a:pPr indent="0" lvl="0" marL="457200" rtl="0">
              <a:spcBef>
                <a:spcPts val="0"/>
              </a:spcBef>
              <a:buNone/>
            </a:pPr>
            <a:r>
              <a:t/>
            </a:r>
            <a:endParaRPr sz="2400">
              <a:latin typeface="Trebuchet MS"/>
              <a:ea typeface="Trebuchet MS"/>
              <a:cs typeface="Trebuchet MS"/>
              <a:sym typeface="Trebuchet MS"/>
            </a:endParaRPr>
          </a:p>
          <a:p>
            <a:pPr indent="0" lvl="0" marL="457200" rtl="0">
              <a:spcBef>
                <a:spcPts val="0"/>
              </a:spcBef>
              <a:buNone/>
            </a:pPr>
            <a:r>
              <a:t/>
            </a:r>
            <a:endParaRPr sz="2400">
              <a:latin typeface="Trebuchet MS"/>
              <a:ea typeface="Trebuchet MS"/>
              <a:cs typeface="Trebuchet MS"/>
              <a:sym typeface="Trebuchet MS"/>
            </a:endParaRPr>
          </a:p>
          <a:p>
            <a:pPr indent="0" lvl="0" marL="0" rtl="0">
              <a:spcBef>
                <a:spcPts val="0"/>
              </a:spcBef>
              <a:buNone/>
            </a:pPr>
            <a:r>
              <a:rPr lang="en" sz="2400">
                <a:latin typeface="Trebuchet MS"/>
                <a:ea typeface="Trebuchet MS"/>
                <a:cs typeface="Trebuchet MS"/>
                <a:sym typeface="Trebuchet MS"/>
              </a:rPr>
              <a:t>Requirements differ by country; consult your lawyer.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Consensus about History</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2400"/>
          </a:p>
          <a:p>
            <a:pPr lvl="0" rtl="0">
              <a:spcBef>
                <a:spcPts val="0"/>
              </a:spcBef>
              <a:buNone/>
            </a:pPr>
            <a:r>
              <a:rPr lang="en" sz="2400"/>
              <a:t>Agree on contents of the blockchain</a:t>
            </a:r>
          </a:p>
          <a:p>
            <a:pPr lvl="0" rtl="0">
              <a:spcBef>
                <a:spcPts val="0"/>
              </a:spcBef>
              <a:buNone/>
            </a:pPr>
            <a:r>
              <a:rPr lang="en" sz="2400"/>
              <a:t>	therefore: which transactions have occurred</a:t>
            </a:r>
          </a:p>
          <a:p>
            <a:pPr lvl="0" rtl="0">
              <a:spcBef>
                <a:spcPts val="0"/>
              </a:spcBef>
              <a:buNone/>
            </a:pPr>
            <a:r>
              <a:rPr lang="en" sz="2400"/>
              <a:t>	therefore: which coins exist and who owns them</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nvSpPr>
        <p:spPr>
          <a:xfrm>
            <a:off x="431075" y="398925"/>
            <a:ext cx="8153999" cy="4067700"/>
          </a:xfrm>
          <a:prstGeom prst="rect">
            <a:avLst/>
          </a:prstGeom>
          <a:noFill/>
          <a:ln>
            <a:noFill/>
          </a:ln>
        </p:spPr>
        <p:txBody>
          <a:bodyPr anchorCtr="0" anchor="t" bIns="91425" lIns="91425" rIns="91425" tIns="91425">
            <a:noAutofit/>
          </a:bodyPr>
          <a:lstStyle/>
          <a:p>
            <a:pPr lvl="0" rtl="0">
              <a:spcBef>
                <a:spcPts val="0"/>
              </a:spcBef>
              <a:buNone/>
            </a:pPr>
            <a:r>
              <a:t/>
            </a:r>
            <a:endParaRPr sz="2400">
              <a:latin typeface="Trebuchet MS"/>
              <a:ea typeface="Trebuchet MS"/>
              <a:cs typeface="Trebuchet MS"/>
              <a:sym typeface="Trebuchet MS"/>
            </a:endParaRP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Note well: government takes this very seriously!</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Bitcoin businesses have been shut down.</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Businesspeople have been arrested.</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idx="1" type="subTitle"/>
          </p:nvPr>
        </p:nvSpPr>
        <p:spPr>
          <a:xfrm>
            <a:off x="685800" y="1690478"/>
            <a:ext cx="7772400" cy="784799"/>
          </a:xfrm>
          <a:prstGeom prst="rect">
            <a:avLst/>
          </a:prstGeom>
        </p:spPr>
        <p:txBody>
          <a:bodyPr anchorCtr="0" anchor="t" bIns="91425" lIns="91425" rIns="91425" tIns="91425">
            <a:noAutofit/>
          </a:bodyPr>
          <a:lstStyle/>
          <a:p>
            <a:pPr lvl="0" rtl="0">
              <a:spcBef>
                <a:spcPts val="0"/>
              </a:spcBef>
              <a:buNone/>
            </a:pPr>
            <a:r>
              <a:rPr lang="en"/>
              <a:t>Lecture 7.7:</a:t>
            </a:r>
          </a:p>
          <a:p>
            <a:pPr lvl="0" rtl="0">
              <a:spcBef>
                <a:spcPts val="0"/>
              </a:spcBef>
              <a:buNone/>
            </a:pPr>
            <a:r>
              <a:t/>
            </a:r>
            <a:endParaRPr/>
          </a:p>
          <a:p>
            <a:pPr lvl="0" rtl="0">
              <a:spcBef>
                <a:spcPts val="0"/>
              </a:spcBef>
              <a:buNone/>
            </a:pPr>
            <a:r>
              <a:rPr lang="en"/>
              <a:t>Regulation</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nvSpPr>
        <p:spPr>
          <a:xfrm>
            <a:off x="420475" y="664025"/>
            <a:ext cx="8153999" cy="3526800"/>
          </a:xfrm>
          <a:prstGeom prst="rect">
            <a:avLst/>
          </a:prstGeom>
          <a:noFill/>
          <a:ln>
            <a:noFill/>
          </a:ln>
        </p:spPr>
        <p:txBody>
          <a:bodyPr anchorCtr="0" anchor="t" bIns="91425" lIns="91425" rIns="91425" tIns="91425">
            <a:noAutofit/>
          </a:bodyPr>
          <a:lstStyle/>
          <a:p>
            <a:pPr lvl="0" rtl="0">
              <a:spcBef>
                <a:spcPts val="0"/>
              </a:spcBef>
              <a:buNone/>
            </a:pPr>
            <a:r>
              <a:t/>
            </a:r>
            <a:endParaRPr sz="2400">
              <a:latin typeface="Trebuchet MS"/>
              <a:ea typeface="Trebuchet MS"/>
              <a:cs typeface="Trebuchet MS"/>
              <a:sym typeface="Trebuchet MS"/>
            </a:endParaRP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Argument against regulation is common, well understood.</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Argument for regulation not as well understood.</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r>
              <a:rPr i="1" lang="en" sz="2400">
                <a:latin typeface="Trebuchet MS"/>
                <a:ea typeface="Trebuchet MS"/>
                <a:cs typeface="Trebuchet MS"/>
                <a:sym typeface="Trebuchet MS"/>
              </a:rPr>
              <a:t>When markets fail and produce bad outcomes,</a:t>
            </a:r>
          </a:p>
          <a:p>
            <a:pPr lvl="0" rtl="0">
              <a:spcBef>
                <a:spcPts val="0"/>
              </a:spcBef>
              <a:buNone/>
            </a:pPr>
            <a:r>
              <a:rPr i="1" lang="en" sz="2400">
                <a:latin typeface="Trebuchet MS"/>
                <a:ea typeface="Trebuchet MS"/>
                <a:cs typeface="Trebuchet MS"/>
                <a:sym typeface="Trebuchet MS"/>
              </a:rPr>
              <a:t>			regulation can address the failure.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nvSpPr>
        <p:spPr>
          <a:xfrm>
            <a:off x="420475" y="536750"/>
            <a:ext cx="8153999" cy="4211400"/>
          </a:xfrm>
          <a:prstGeom prst="rect">
            <a:avLst/>
          </a:prstGeom>
          <a:noFill/>
          <a:ln>
            <a:noFill/>
          </a:ln>
        </p:spPr>
        <p:txBody>
          <a:bodyPr anchorCtr="0" anchor="t" bIns="91425" lIns="91425" rIns="91425" tIns="91425">
            <a:noAutofit/>
          </a:bodyPr>
          <a:lstStyle/>
          <a:p>
            <a:pPr lvl="0" rtl="0">
              <a:spcBef>
                <a:spcPts val="0"/>
              </a:spcBef>
              <a:buNone/>
            </a:pPr>
            <a:r>
              <a:rPr i="1" lang="en" sz="2400">
                <a:latin typeface="Trebuchet MS"/>
                <a:ea typeface="Trebuchet MS"/>
                <a:cs typeface="Trebuchet MS"/>
                <a:sym typeface="Trebuchet MS"/>
              </a:rPr>
              <a:t>Market failure example: Lemons market</a:t>
            </a:r>
          </a:p>
          <a:p>
            <a:pPr lvl="0" rtl="0">
              <a:spcBef>
                <a:spcPts val="0"/>
              </a:spcBef>
              <a:buNone/>
            </a:pPr>
            <a:r>
              <a:t/>
            </a:r>
            <a:endParaRPr i="1"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Market for widgets, can be low-quality or high-quality</a:t>
            </a:r>
          </a:p>
          <a:p>
            <a:pPr lvl="0" rtl="0">
              <a:spcBef>
                <a:spcPts val="0"/>
              </a:spcBef>
              <a:buNone/>
            </a:pPr>
            <a:r>
              <a:rPr lang="en" sz="2400">
                <a:latin typeface="Trebuchet MS"/>
                <a:ea typeface="Trebuchet MS"/>
                <a:cs typeface="Trebuchet MS"/>
                <a:sym typeface="Trebuchet MS"/>
              </a:rPr>
              <a:t>High-quality (HQ)</a:t>
            </a:r>
          </a:p>
          <a:p>
            <a:pPr lvl="0" rtl="0">
              <a:spcBef>
                <a:spcPts val="0"/>
              </a:spcBef>
              <a:buNone/>
            </a:pPr>
            <a:r>
              <a:rPr lang="en" sz="2400">
                <a:latin typeface="Trebuchet MS"/>
                <a:ea typeface="Trebuchet MS"/>
                <a:cs typeface="Trebuchet MS"/>
                <a:sym typeface="Trebuchet MS"/>
              </a:rPr>
              <a:t>	- costs a bit more to make</a:t>
            </a:r>
          </a:p>
          <a:p>
            <a:pPr lvl="0" rtl="0">
              <a:spcBef>
                <a:spcPts val="0"/>
              </a:spcBef>
              <a:buNone/>
            </a:pPr>
            <a:r>
              <a:rPr lang="en" sz="2400">
                <a:latin typeface="Trebuchet MS"/>
                <a:ea typeface="Trebuchet MS"/>
                <a:cs typeface="Trebuchet MS"/>
                <a:sym typeface="Trebuchet MS"/>
              </a:rPr>
              <a:t>	- consumers like them much better</a:t>
            </a:r>
          </a:p>
          <a:p>
            <a:pPr lvl="0" rtl="0">
              <a:spcBef>
                <a:spcPts val="0"/>
              </a:spcBef>
              <a:buNone/>
            </a:pPr>
            <a:r>
              <a:rPr lang="en" sz="2400">
                <a:latin typeface="Trebuchet MS"/>
                <a:ea typeface="Trebuchet MS"/>
                <a:cs typeface="Trebuchet MS"/>
                <a:sym typeface="Trebuchet MS"/>
              </a:rPr>
              <a:t>Efficient market would deliver mostly HQ</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What if consumers can’t tell HQ apart from LQ?</a:t>
            </a:r>
          </a:p>
          <a:p>
            <a:pPr lvl="0" rtl="0">
              <a:spcBef>
                <a:spcPts val="0"/>
              </a:spcBef>
              <a:buNone/>
            </a:pPr>
            <a:r>
              <a:rPr lang="en" sz="2400">
                <a:latin typeface="Trebuchet MS"/>
                <a:ea typeface="Trebuchet MS"/>
                <a:cs typeface="Trebuchet MS"/>
                <a:sym typeface="Trebuchet MS"/>
              </a:rPr>
              <a:t>		⇒ consumers won’t pay extra for HQ</a:t>
            </a:r>
          </a:p>
          <a:p>
            <a:pPr lvl="0" rtl="0">
              <a:spcBef>
                <a:spcPts val="0"/>
              </a:spcBef>
              <a:buNone/>
            </a:pPr>
            <a:r>
              <a:rPr lang="en" sz="2400">
                <a:latin typeface="Trebuchet MS"/>
                <a:ea typeface="Trebuchet MS"/>
                <a:cs typeface="Trebuchet MS"/>
                <a:sym typeface="Trebuchet MS"/>
              </a:rPr>
              <a:t>		⇒ sellers won’t sell HQ</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nvSpPr>
        <p:spPr>
          <a:xfrm>
            <a:off x="420475" y="536750"/>
            <a:ext cx="8153999" cy="4211400"/>
          </a:xfrm>
          <a:prstGeom prst="rect">
            <a:avLst/>
          </a:prstGeom>
          <a:noFill/>
          <a:ln>
            <a:noFill/>
          </a:ln>
        </p:spPr>
        <p:txBody>
          <a:bodyPr anchorCtr="0" anchor="t" bIns="91425" lIns="91425" rIns="91425" tIns="91425">
            <a:noAutofit/>
          </a:bodyPr>
          <a:lstStyle/>
          <a:p>
            <a:pPr lvl="0" rtl="0">
              <a:spcBef>
                <a:spcPts val="0"/>
              </a:spcBef>
              <a:buNone/>
            </a:pPr>
            <a:r>
              <a:rPr b="1" lang="en" sz="2400">
                <a:latin typeface="Trebuchet MS"/>
                <a:ea typeface="Trebuchet MS"/>
                <a:cs typeface="Trebuchet MS"/>
                <a:sym typeface="Trebuchet MS"/>
              </a:rPr>
              <a:t>Fixing a lemons market</a:t>
            </a:r>
          </a:p>
          <a:p>
            <a:pPr lvl="0" rtl="0">
              <a:spcBef>
                <a:spcPts val="0"/>
              </a:spcBef>
              <a:buNone/>
            </a:pPr>
            <a:r>
              <a:t/>
            </a:r>
            <a:endParaRPr i="1"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Market-based approaches</a:t>
            </a:r>
          </a:p>
          <a:p>
            <a:pPr lvl="0" rtl="0">
              <a:spcBef>
                <a:spcPts val="0"/>
              </a:spcBef>
              <a:buNone/>
            </a:pPr>
            <a:r>
              <a:rPr lang="en" sz="2400">
                <a:latin typeface="Trebuchet MS"/>
                <a:ea typeface="Trebuchet MS"/>
                <a:cs typeface="Trebuchet MS"/>
                <a:sym typeface="Trebuchet MS"/>
              </a:rPr>
              <a:t>	seller reputation</a:t>
            </a:r>
          </a:p>
          <a:p>
            <a:pPr lvl="0" rtl="0">
              <a:spcBef>
                <a:spcPts val="0"/>
              </a:spcBef>
              <a:buNone/>
            </a:pPr>
            <a:r>
              <a:rPr lang="en" sz="2400">
                <a:latin typeface="Trebuchet MS"/>
                <a:ea typeface="Trebuchet MS"/>
                <a:cs typeface="Trebuchet MS"/>
                <a:sym typeface="Trebuchet MS"/>
              </a:rPr>
              <a:t>	warranties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Regulation</a:t>
            </a:r>
          </a:p>
          <a:p>
            <a:pPr lvl="0" rtl="0">
              <a:spcBef>
                <a:spcPts val="0"/>
              </a:spcBef>
              <a:buNone/>
            </a:pPr>
            <a:r>
              <a:rPr lang="en" sz="2400">
                <a:latin typeface="Trebuchet MS"/>
                <a:ea typeface="Trebuchet MS"/>
                <a:cs typeface="Trebuchet MS"/>
                <a:sym typeface="Trebuchet MS"/>
              </a:rPr>
              <a:t>	required disclosure, with penalties for lying</a:t>
            </a:r>
          </a:p>
          <a:p>
            <a:pPr lvl="0" rtl="0">
              <a:spcBef>
                <a:spcPts val="0"/>
              </a:spcBef>
              <a:buNone/>
            </a:pPr>
            <a:r>
              <a:rPr lang="en" sz="2400">
                <a:latin typeface="Trebuchet MS"/>
                <a:ea typeface="Trebuchet MS"/>
                <a:cs typeface="Trebuchet MS"/>
                <a:sym typeface="Trebuchet MS"/>
              </a:rPr>
              <a:t>	quality standards, with enforcement</a:t>
            </a:r>
          </a:p>
          <a:p>
            <a:pPr lvl="0" rtl="0">
              <a:spcBef>
                <a:spcPts val="0"/>
              </a:spcBef>
              <a:buNone/>
            </a:pPr>
            <a:r>
              <a:rPr lang="en" sz="2400">
                <a:latin typeface="Trebuchet MS"/>
                <a:ea typeface="Trebuchet MS"/>
                <a:cs typeface="Trebuchet MS"/>
                <a:sym typeface="Trebuchet MS"/>
              </a:rPr>
              <a:t>	required warranties, with enforcement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nvSpPr>
        <p:spPr>
          <a:xfrm>
            <a:off x="420475" y="536750"/>
            <a:ext cx="8153999" cy="4211400"/>
          </a:xfrm>
          <a:prstGeom prst="rect">
            <a:avLst/>
          </a:prstGeom>
          <a:noFill/>
          <a:ln>
            <a:noFill/>
          </a:ln>
        </p:spPr>
        <p:txBody>
          <a:bodyPr anchorCtr="0" anchor="t" bIns="91425" lIns="91425" rIns="91425" tIns="91425">
            <a:noAutofit/>
          </a:bodyPr>
          <a:lstStyle/>
          <a:p>
            <a:pPr lvl="0" rtl="0">
              <a:spcBef>
                <a:spcPts val="0"/>
              </a:spcBef>
              <a:buNone/>
            </a:pPr>
            <a:r>
              <a:rPr i="1" lang="en" sz="2400">
                <a:latin typeface="Trebuchet MS"/>
                <a:ea typeface="Trebuchet MS"/>
                <a:cs typeface="Trebuchet MS"/>
                <a:sym typeface="Trebuchet MS"/>
              </a:rPr>
              <a:t>Market failure example: Price fixing</a:t>
            </a:r>
          </a:p>
          <a:p>
            <a:pPr lvl="0" rtl="0">
              <a:spcBef>
                <a:spcPts val="0"/>
              </a:spcBef>
              <a:buNone/>
            </a:pPr>
            <a:r>
              <a:t/>
            </a:r>
            <a:endParaRPr i="1" sz="2400">
              <a:latin typeface="Trebuchet MS"/>
              <a:ea typeface="Trebuchet MS"/>
              <a:cs typeface="Trebuchet MS"/>
              <a:sym typeface="Trebuchet MS"/>
            </a:endParaRP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Sellers agree to raise prices</a:t>
            </a:r>
          </a:p>
          <a:p>
            <a:pPr lvl="0" rtl="0">
              <a:spcBef>
                <a:spcPts val="0"/>
              </a:spcBef>
              <a:buNone/>
            </a:pPr>
            <a:r>
              <a:rPr lang="en" sz="2400">
                <a:latin typeface="Trebuchet MS"/>
                <a:ea typeface="Trebuchet MS"/>
                <a:cs typeface="Trebuchet MS"/>
                <a:sym typeface="Trebuchet MS"/>
              </a:rPr>
              <a:t>	related: agreement not to compete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These are illegal in most jurisdictions.</a:t>
            </a:r>
          </a:p>
          <a:p>
            <a:pPr lvl="0" rtl="0">
              <a:spcBef>
                <a:spcPts val="0"/>
              </a:spcBef>
              <a:buNone/>
            </a:pPr>
            <a:r>
              <a:rPr lang="en" sz="2400">
                <a:latin typeface="Trebuchet MS"/>
                <a:ea typeface="Trebuchet MS"/>
                <a:cs typeface="Trebuchet MS"/>
                <a:sym typeface="Trebuchet MS"/>
              </a:rPr>
              <a:t>	part of “antitrust” or “competition” law</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idx="1" type="subTitle"/>
          </p:nvPr>
        </p:nvSpPr>
        <p:spPr>
          <a:xfrm>
            <a:off x="685800" y="1690478"/>
            <a:ext cx="7772400" cy="784799"/>
          </a:xfrm>
          <a:prstGeom prst="rect">
            <a:avLst/>
          </a:prstGeom>
        </p:spPr>
        <p:txBody>
          <a:bodyPr anchorCtr="0" anchor="t" bIns="91425" lIns="91425" rIns="91425" tIns="91425">
            <a:noAutofit/>
          </a:bodyPr>
          <a:lstStyle/>
          <a:p>
            <a:pPr lvl="0" rtl="0">
              <a:spcBef>
                <a:spcPts val="0"/>
              </a:spcBef>
              <a:buNone/>
            </a:pPr>
            <a:r>
              <a:rPr lang="en"/>
              <a:t>Lecture 7.8:</a:t>
            </a:r>
          </a:p>
          <a:p>
            <a:pPr lvl="0" rtl="0">
              <a:spcBef>
                <a:spcPts val="0"/>
              </a:spcBef>
              <a:buNone/>
            </a:pPr>
            <a:r>
              <a:t/>
            </a:r>
            <a:endParaRPr/>
          </a:p>
          <a:p>
            <a:pPr lvl="0" rtl="0">
              <a:spcBef>
                <a:spcPts val="0"/>
              </a:spcBef>
              <a:buNone/>
            </a:pPr>
            <a:r>
              <a:rPr lang="en"/>
              <a:t>New York’s BitLicense Proposal</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descr="Screen Shot 2014-08-07 at 8.06.07 PM.png" id="315" name="Shape 315"/>
          <p:cNvPicPr preferRelativeResize="0"/>
          <p:nvPr/>
        </p:nvPicPr>
        <p:blipFill>
          <a:blip r:embed="rId3">
            <a:alphaModFix/>
          </a:blip>
          <a:stretch>
            <a:fillRect/>
          </a:stretch>
        </p:blipFill>
        <p:spPr>
          <a:xfrm>
            <a:off x="1252525" y="662200"/>
            <a:ext cx="6638925" cy="2933700"/>
          </a:xfrm>
          <a:prstGeom prst="rect">
            <a:avLst/>
          </a:prstGeom>
          <a:noFill/>
          <a:ln cap="flat" cmpd="sng" w="19050">
            <a:solidFill>
              <a:srgbClr val="434343"/>
            </a:solidFill>
            <a:prstDash val="solid"/>
            <a:round/>
            <a:headEnd len="med" w="med" type="none"/>
            <a:tailEnd len="med" w="med" type="none"/>
          </a:ln>
        </p:spPr>
      </p:pic>
      <p:sp>
        <p:nvSpPr>
          <p:cNvPr id="316" name="Shape 316"/>
          <p:cNvSpPr txBox="1"/>
          <p:nvPr/>
        </p:nvSpPr>
        <p:spPr>
          <a:xfrm>
            <a:off x="1252525" y="3921925"/>
            <a:ext cx="6756299" cy="457200"/>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Trebuchet MS"/>
                <a:ea typeface="Trebuchet MS"/>
                <a:cs typeface="Trebuchet MS"/>
                <a:sym typeface="Trebuchet MS"/>
              </a:rPr>
              <a:t>New York “BitLicense” proposal</a:t>
            </a:r>
          </a:p>
          <a:p>
            <a:pPr lvl="0" rtl="0" algn="ctr">
              <a:spcBef>
                <a:spcPts val="0"/>
              </a:spcBef>
              <a:buNone/>
            </a:pPr>
            <a:r>
              <a:rPr lang="en" sz="1800">
                <a:latin typeface="Trebuchet MS"/>
                <a:ea typeface="Trebuchet MS"/>
                <a:cs typeface="Trebuchet MS"/>
                <a:sym typeface="Trebuchet MS"/>
              </a:rPr>
              <a:t>July 2014</a:t>
            </a:r>
          </a:p>
          <a:p>
            <a:pPr lvl="0" algn="ctr">
              <a:spcBef>
                <a:spcPts val="0"/>
              </a:spcBef>
              <a:buNone/>
            </a:pPr>
            <a:r>
              <a:rPr lang="en">
                <a:latin typeface="Trebuchet MS"/>
                <a:ea typeface="Trebuchet MS"/>
                <a:cs typeface="Trebuchet MS"/>
                <a:sym typeface="Trebuchet MS"/>
              </a:rPr>
              <a:t>http://www.dfs.ny.gov/about/press2014/pr1407171-vc.pdf</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nvSpPr>
        <p:spPr>
          <a:xfrm>
            <a:off x="519775" y="999325"/>
            <a:ext cx="7743900" cy="4053299"/>
          </a:xfrm>
          <a:prstGeom prst="rect">
            <a:avLst/>
          </a:prstGeom>
          <a:solidFill>
            <a:srgbClr val="FFF2CC"/>
          </a:solidFill>
          <a:ln>
            <a:noFill/>
          </a:ln>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Trebuchet MS"/>
                <a:ea typeface="Trebuchet MS"/>
                <a:cs typeface="Trebuchet MS"/>
                <a:sym typeface="Trebuchet MS"/>
              </a:rPr>
              <a:t>Virtual Currency Business Activity means the conduct of any one of the following  … </a:t>
            </a:r>
          </a:p>
          <a:p>
            <a:pPr lvl="0" rtl="0">
              <a:spcBef>
                <a:spcPts val="0"/>
              </a:spcBef>
              <a:buNone/>
            </a:pPr>
            <a:r>
              <a:rPr lang="en" sz="1800">
                <a:latin typeface="Trebuchet MS"/>
                <a:ea typeface="Trebuchet MS"/>
                <a:cs typeface="Trebuchet MS"/>
                <a:sym typeface="Trebuchet MS"/>
              </a:rPr>
              <a:t>involving New York or a New York Resident:</a:t>
            </a:r>
          </a:p>
          <a:p>
            <a:pPr lvl="0" rtl="0">
              <a:spcBef>
                <a:spcPts val="0"/>
              </a:spcBef>
              <a:buClr>
                <a:schemeClr val="dk1"/>
              </a:buClr>
              <a:buFont typeface="Arial"/>
              <a:buNone/>
            </a:pPr>
            <a:r>
              <a:t/>
            </a:r>
            <a:endParaRPr sz="1800">
              <a:latin typeface="Trebuchet MS"/>
              <a:ea typeface="Trebuchet MS"/>
              <a:cs typeface="Trebuchet MS"/>
              <a:sym typeface="Trebuchet MS"/>
            </a:endParaRPr>
          </a:p>
          <a:p>
            <a:pPr lvl="0" rtl="0">
              <a:spcBef>
                <a:spcPts val="0"/>
              </a:spcBef>
              <a:buClr>
                <a:schemeClr val="dk1"/>
              </a:buClr>
              <a:buSzPct val="61111"/>
              <a:buFont typeface="Arial"/>
              <a:buNone/>
            </a:pPr>
            <a:r>
              <a:rPr lang="en" sz="1800">
                <a:latin typeface="Trebuchet MS"/>
                <a:ea typeface="Trebuchet MS"/>
                <a:cs typeface="Trebuchet MS"/>
                <a:sym typeface="Trebuchet MS"/>
              </a:rPr>
              <a:t>(1) receiving Virtual Currency for transmission or transmitting the same;</a:t>
            </a:r>
          </a:p>
          <a:p>
            <a:pPr lvl="0" rtl="0">
              <a:spcBef>
                <a:spcPts val="0"/>
              </a:spcBef>
              <a:buClr>
                <a:schemeClr val="dk1"/>
              </a:buClr>
              <a:buSzPct val="61111"/>
              <a:buFont typeface="Arial"/>
              <a:buNone/>
            </a:pPr>
            <a:r>
              <a:rPr lang="en" sz="1800">
                <a:latin typeface="Trebuchet MS"/>
                <a:ea typeface="Trebuchet MS"/>
                <a:cs typeface="Trebuchet MS"/>
                <a:sym typeface="Trebuchet MS"/>
              </a:rPr>
              <a:t>(2) securing, storing, holding, or maintaining custody or control of Virtual Currency on behalf of others; </a:t>
            </a:r>
          </a:p>
          <a:p>
            <a:pPr lvl="0" rtl="0">
              <a:spcBef>
                <a:spcPts val="0"/>
              </a:spcBef>
              <a:buClr>
                <a:schemeClr val="dk1"/>
              </a:buClr>
              <a:buSzPct val="61111"/>
              <a:buFont typeface="Arial"/>
              <a:buNone/>
            </a:pPr>
            <a:r>
              <a:rPr lang="en" sz="1800">
                <a:latin typeface="Trebuchet MS"/>
                <a:ea typeface="Trebuchet MS"/>
                <a:cs typeface="Trebuchet MS"/>
                <a:sym typeface="Trebuchet MS"/>
              </a:rPr>
              <a:t>(3) buying and selling Virtual Currency as a customer business;</a:t>
            </a:r>
          </a:p>
          <a:p>
            <a:pPr lvl="0" rtl="0">
              <a:spcBef>
                <a:spcPts val="0"/>
              </a:spcBef>
              <a:buClr>
                <a:schemeClr val="dk1"/>
              </a:buClr>
              <a:buSzPct val="61111"/>
              <a:buFont typeface="Arial"/>
              <a:buNone/>
            </a:pPr>
            <a:r>
              <a:rPr lang="en" sz="1800">
                <a:latin typeface="Trebuchet MS"/>
                <a:ea typeface="Trebuchet MS"/>
                <a:cs typeface="Trebuchet MS"/>
                <a:sym typeface="Trebuchet MS"/>
              </a:rPr>
              <a:t>(4) performing retail conversion services, including the conversion or exchange of Fiat Currency or other value into Virtual Currency, the conversion or exchange of Virtual Currency into Fiat Currency or other value, or the conversion or exchange of one form of Virtual Currency into another form of Virtual Currency; or </a:t>
            </a:r>
          </a:p>
          <a:p>
            <a:pPr lvl="0" rtl="0">
              <a:spcBef>
                <a:spcPts val="0"/>
              </a:spcBef>
              <a:buClr>
                <a:schemeClr val="dk1"/>
              </a:buClr>
              <a:buSzPct val="61111"/>
              <a:buFont typeface="Arial"/>
              <a:buNone/>
            </a:pPr>
            <a:r>
              <a:rPr lang="en" sz="1800">
                <a:latin typeface="Trebuchet MS"/>
                <a:ea typeface="Trebuchet MS"/>
                <a:cs typeface="Trebuchet MS"/>
                <a:sym typeface="Trebuchet MS"/>
              </a:rPr>
              <a:t>(5) controlling, administering, or issuing a Virtual Currency</a:t>
            </a:r>
          </a:p>
          <a:p>
            <a:pPr lvl="0">
              <a:spcBef>
                <a:spcPts val="0"/>
              </a:spcBef>
              <a:buNone/>
            </a:pPr>
            <a:r>
              <a:t/>
            </a:r>
            <a:endParaRPr sz="1800">
              <a:latin typeface="Trebuchet MS"/>
              <a:ea typeface="Trebuchet MS"/>
              <a:cs typeface="Trebuchet MS"/>
              <a:sym typeface="Trebuchet MS"/>
            </a:endParaRPr>
          </a:p>
        </p:txBody>
      </p:sp>
      <p:sp>
        <p:nvSpPr>
          <p:cNvPr id="322" name="Shape 322"/>
          <p:cNvSpPr txBox="1"/>
          <p:nvPr/>
        </p:nvSpPr>
        <p:spPr>
          <a:xfrm>
            <a:off x="519775" y="451925"/>
            <a:ext cx="7510499" cy="457200"/>
          </a:xfrm>
          <a:prstGeom prst="rect">
            <a:avLst/>
          </a:prstGeom>
          <a:noFill/>
          <a:ln>
            <a:noFill/>
          </a:ln>
        </p:spPr>
        <p:txBody>
          <a:bodyPr anchorCtr="0" anchor="t" bIns="91425" lIns="91425" rIns="91425" tIns="91425">
            <a:noAutofit/>
          </a:bodyPr>
          <a:lstStyle/>
          <a:p>
            <a:pPr lvl="0">
              <a:spcBef>
                <a:spcPts val="0"/>
              </a:spcBef>
              <a:buNone/>
            </a:pPr>
            <a:r>
              <a:rPr lang="en" sz="1800" u="sng">
                <a:latin typeface="Trebuchet MS"/>
                <a:ea typeface="Trebuchet MS"/>
                <a:cs typeface="Trebuchet MS"/>
                <a:sym typeface="Trebuchet MS"/>
              </a:rPr>
              <a:t>Would need a “BitLicense” from NYDFS to do any of these things: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nvSpPr>
        <p:spPr>
          <a:xfrm>
            <a:off x="420475" y="536750"/>
            <a:ext cx="8153999" cy="4211400"/>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Applying for a licence</a:t>
            </a:r>
          </a:p>
          <a:p>
            <a:pPr lvl="0" rtl="0">
              <a:spcBef>
                <a:spcPts val="0"/>
              </a:spcBef>
              <a:buNone/>
            </a:pPr>
            <a:r>
              <a:t/>
            </a:r>
            <a:endParaRPr i="1" sz="2400">
              <a:latin typeface="Trebuchet MS"/>
              <a:ea typeface="Trebuchet MS"/>
              <a:cs typeface="Trebuchet MS"/>
              <a:sym typeface="Trebuchet MS"/>
            </a:endParaRPr>
          </a:p>
          <a:p>
            <a:pPr lvl="0" rtl="0">
              <a:spcBef>
                <a:spcPts val="0"/>
              </a:spcBef>
              <a:buNone/>
            </a:pPr>
            <a:r>
              <a:t/>
            </a:r>
            <a:endParaRPr i="1"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Provide information on </a:t>
            </a:r>
          </a:p>
          <a:p>
            <a:pPr lvl="0" rtl="0">
              <a:spcBef>
                <a:spcPts val="0"/>
              </a:spcBef>
              <a:buNone/>
            </a:pPr>
            <a:r>
              <a:rPr lang="en" sz="2400">
                <a:latin typeface="Trebuchet MS"/>
                <a:ea typeface="Trebuchet MS"/>
                <a:cs typeface="Trebuchet MS"/>
                <a:sym typeface="Trebuchet MS"/>
              </a:rPr>
              <a:t>	ownership</a:t>
            </a:r>
          </a:p>
          <a:p>
            <a:pPr lvl="0" rtl="0">
              <a:spcBef>
                <a:spcPts val="0"/>
              </a:spcBef>
              <a:buNone/>
            </a:pPr>
            <a:r>
              <a:rPr lang="en" sz="2400">
                <a:latin typeface="Trebuchet MS"/>
                <a:ea typeface="Trebuchet MS"/>
                <a:cs typeface="Trebuchet MS"/>
                <a:sym typeface="Trebuchet MS"/>
              </a:rPr>
              <a:t>	finances and insurance</a:t>
            </a:r>
          </a:p>
          <a:p>
            <a:pPr lvl="0" rtl="0">
              <a:spcBef>
                <a:spcPts val="0"/>
              </a:spcBef>
              <a:buNone/>
            </a:pPr>
            <a:r>
              <a:rPr lang="en" sz="2400">
                <a:latin typeface="Trebuchet MS"/>
                <a:ea typeface="Trebuchet MS"/>
                <a:cs typeface="Trebuchet MS"/>
                <a:sym typeface="Trebuchet MS"/>
              </a:rPr>
              <a:t>	business plan</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Pay an application fee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Consensus that Coins are Valuable</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2400"/>
          </a:p>
          <a:p>
            <a:pPr lvl="0" rtl="0">
              <a:spcBef>
                <a:spcPts val="0"/>
              </a:spcBef>
              <a:buNone/>
            </a:pPr>
            <a:r>
              <a:rPr lang="en" sz="2400"/>
              <a:t>General agreement that coins have value</a:t>
            </a:r>
          </a:p>
          <a:p>
            <a:pPr lvl="0" rtl="0">
              <a:spcBef>
                <a:spcPts val="0"/>
              </a:spcBef>
              <a:buNone/>
            </a:pPr>
            <a:r>
              <a:t/>
            </a:r>
            <a:endParaRPr sz="2400"/>
          </a:p>
          <a:p>
            <a:pPr lvl="0" rtl="0">
              <a:spcBef>
                <a:spcPts val="0"/>
              </a:spcBef>
              <a:buNone/>
            </a:pPr>
            <a:r>
              <a:rPr lang="en" sz="2400"/>
              <a:t>Any currency needs this</a:t>
            </a:r>
          </a:p>
          <a:p>
            <a:pPr lvl="0" rtl="0">
              <a:spcBef>
                <a:spcPts val="0"/>
              </a:spcBef>
              <a:buNone/>
            </a:pPr>
            <a:r>
              <a:t/>
            </a:r>
            <a:endParaRPr sz="2400"/>
          </a:p>
          <a:p>
            <a:pPr lvl="0" rtl="0">
              <a:spcBef>
                <a:spcPts val="0"/>
              </a:spcBef>
              <a:buNone/>
            </a:pPr>
            <a:r>
              <a:rPr lang="en" sz="2400"/>
              <a:t>“Tinkerbell effect”</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nvSpPr>
        <p:spPr>
          <a:xfrm>
            <a:off x="420475" y="536750"/>
            <a:ext cx="8153999" cy="4211400"/>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Licensees must:</a:t>
            </a:r>
          </a:p>
          <a:p>
            <a:pPr lvl="0" rtl="0">
              <a:spcBef>
                <a:spcPts val="0"/>
              </a:spcBef>
              <a:buNone/>
            </a:pPr>
            <a:r>
              <a:t/>
            </a:r>
            <a:endParaRPr i="1" sz="2400">
              <a:latin typeface="Trebuchet MS"/>
              <a:ea typeface="Trebuchet MS"/>
              <a:cs typeface="Trebuchet MS"/>
              <a:sym typeface="Trebuchet MS"/>
            </a:endParaRPr>
          </a:p>
          <a:p>
            <a:pPr lvl="0" rtl="0">
              <a:spcBef>
                <a:spcPts val="0"/>
              </a:spcBef>
              <a:buNone/>
            </a:pPr>
            <a:r>
              <a:rPr lang="en" sz="1800">
                <a:latin typeface="Trebuchet MS"/>
                <a:ea typeface="Trebuchet MS"/>
                <a:cs typeface="Trebuchet MS"/>
                <a:sym typeface="Trebuchet MS"/>
              </a:rPr>
              <a:t>Provide updated information to NYDFS</a:t>
            </a:r>
          </a:p>
          <a:p>
            <a:pPr lvl="0" rtl="0">
              <a:spcBef>
                <a:spcPts val="0"/>
              </a:spcBef>
              <a:buNone/>
            </a:pPr>
            <a:r>
              <a:rPr lang="en" sz="1800">
                <a:latin typeface="Trebuchet MS"/>
                <a:ea typeface="Trebuchet MS"/>
                <a:cs typeface="Trebuchet MS"/>
                <a:sym typeface="Trebuchet MS"/>
              </a:rPr>
              <a:t>	including periodic financial statements</a:t>
            </a:r>
          </a:p>
          <a:p>
            <a:pPr lvl="0" rtl="0">
              <a:spcBef>
                <a:spcPts val="0"/>
              </a:spcBef>
              <a:buNone/>
            </a:pPr>
            <a:r>
              <a:rPr lang="en" sz="1800">
                <a:latin typeface="Trebuchet MS"/>
                <a:ea typeface="Trebuchet MS"/>
                <a:cs typeface="Trebuchet MS"/>
                <a:sym typeface="Trebuchet MS"/>
              </a:rPr>
              <a:t>Maintain a financial reserve</a:t>
            </a:r>
          </a:p>
          <a:p>
            <a:pPr lvl="0" rtl="0">
              <a:spcBef>
                <a:spcPts val="0"/>
              </a:spcBef>
              <a:buNone/>
            </a:pPr>
            <a:r>
              <a:rPr lang="en" sz="1800">
                <a:latin typeface="Trebuchet MS"/>
                <a:ea typeface="Trebuchet MS"/>
                <a:cs typeface="Trebuchet MS"/>
                <a:sym typeface="Trebuchet MS"/>
              </a:rPr>
              <a:t>	amount set by NYDFS</a:t>
            </a:r>
          </a:p>
          <a:p>
            <a:pPr lvl="0" rtl="0">
              <a:spcBef>
                <a:spcPts val="0"/>
              </a:spcBef>
              <a:buNone/>
            </a:pPr>
            <a:r>
              <a:rPr lang="en" sz="1800">
                <a:latin typeface="Trebuchet MS"/>
                <a:ea typeface="Trebuchet MS"/>
                <a:cs typeface="Trebuchet MS"/>
                <a:sym typeface="Trebuchet MS"/>
              </a:rPr>
              <a:t>Follow rules on </a:t>
            </a:r>
          </a:p>
          <a:p>
            <a:pPr lvl="0" rtl="0">
              <a:spcBef>
                <a:spcPts val="0"/>
              </a:spcBef>
              <a:buNone/>
            </a:pPr>
            <a:r>
              <a:rPr lang="en" sz="1800">
                <a:latin typeface="Trebuchet MS"/>
                <a:ea typeface="Trebuchet MS"/>
                <a:cs typeface="Trebuchet MS"/>
                <a:sym typeface="Trebuchet MS"/>
              </a:rPr>
              <a:t>	custody of consumer assets</a:t>
            </a:r>
          </a:p>
          <a:p>
            <a:pPr lvl="0" rtl="0">
              <a:spcBef>
                <a:spcPts val="0"/>
              </a:spcBef>
              <a:buNone/>
            </a:pPr>
            <a:r>
              <a:rPr lang="en" sz="1800">
                <a:latin typeface="Trebuchet MS"/>
                <a:ea typeface="Trebuchet MS"/>
                <a:cs typeface="Trebuchet MS"/>
                <a:sym typeface="Trebuchet MS"/>
              </a:rPr>
              <a:t>	anti money laundering</a:t>
            </a:r>
          </a:p>
          <a:p>
            <a:pPr lvl="0" rtl="0">
              <a:spcBef>
                <a:spcPts val="0"/>
              </a:spcBef>
              <a:buNone/>
            </a:pPr>
            <a:r>
              <a:rPr lang="en" sz="1800">
                <a:latin typeface="Trebuchet MS"/>
                <a:ea typeface="Trebuchet MS"/>
                <a:cs typeface="Trebuchet MS"/>
                <a:sym typeface="Trebuchet MS"/>
              </a:rPr>
              <a:t>	cybersecurity and disaster recovery</a:t>
            </a:r>
          </a:p>
          <a:p>
            <a:pPr lvl="0" rtl="0">
              <a:spcBef>
                <a:spcPts val="0"/>
              </a:spcBef>
              <a:buNone/>
            </a:pPr>
            <a:r>
              <a:rPr lang="en" sz="1800">
                <a:latin typeface="Trebuchet MS"/>
                <a:ea typeface="Trebuchet MS"/>
                <a:cs typeface="Trebuchet MS"/>
                <a:sym typeface="Trebuchet MS"/>
              </a:rPr>
              <a:t>	recordkeeping</a:t>
            </a:r>
          </a:p>
          <a:p>
            <a:pPr lvl="0" rtl="0">
              <a:spcBef>
                <a:spcPts val="0"/>
              </a:spcBef>
              <a:buNone/>
            </a:pPr>
            <a:r>
              <a:rPr lang="en" sz="1800">
                <a:latin typeface="Trebuchet MS"/>
                <a:ea typeface="Trebuchet MS"/>
                <a:cs typeface="Trebuchet MS"/>
                <a:sym typeface="Trebuchet MS"/>
              </a:rPr>
              <a:t>Designate a compliance officer, have written policies</a:t>
            </a:r>
          </a:p>
          <a:p>
            <a:pPr lvl="0" rtl="0">
              <a:spcBef>
                <a:spcPts val="0"/>
              </a:spcBef>
              <a:buNone/>
            </a:pPr>
            <a:r>
              <a:rPr lang="en" sz="1800">
                <a:latin typeface="Trebuchet MS"/>
                <a:ea typeface="Trebuchet MS"/>
                <a:cs typeface="Trebuchet MS"/>
                <a:sym typeface="Trebuchet MS"/>
              </a:rPr>
              <a:t>Disclose risks to consumers</a:t>
            </a:r>
          </a:p>
          <a:p>
            <a:pPr lvl="0" rtl="0">
              <a:spcBef>
                <a:spcPts val="0"/>
              </a:spcBef>
              <a:buNone/>
            </a:pPr>
            <a:r>
              <a:t/>
            </a:r>
            <a:endParaRPr sz="2400">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nvSpPr>
        <p:spPr>
          <a:xfrm>
            <a:off x="420475" y="536750"/>
            <a:ext cx="8153999" cy="4211400"/>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Status of BitLicense proposal </a:t>
            </a:r>
            <a:r>
              <a:rPr lang="en">
                <a:latin typeface="Trebuchet MS"/>
                <a:ea typeface="Trebuchet MS"/>
                <a:cs typeface="Trebuchet MS"/>
                <a:sym typeface="Trebuchet MS"/>
              </a:rPr>
              <a:t>[August 2014]</a:t>
            </a:r>
          </a:p>
          <a:p>
            <a:pPr lvl="0" rtl="0">
              <a:spcBef>
                <a:spcPts val="0"/>
              </a:spcBef>
              <a:buNone/>
            </a:pPr>
            <a:r>
              <a:t/>
            </a:r>
            <a:endParaRPr i="1" sz="2400">
              <a:latin typeface="Trebuchet MS"/>
              <a:ea typeface="Trebuchet MS"/>
              <a:cs typeface="Trebuchet MS"/>
              <a:sym typeface="Trebuchet MS"/>
            </a:endParaRPr>
          </a:p>
          <a:p>
            <a:pPr lvl="0" rtl="0">
              <a:spcBef>
                <a:spcPts val="0"/>
              </a:spcBef>
              <a:buNone/>
            </a:pPr>
            <a:r>
              <a:t/>
            </a:r>
            <a:endParaRPr i="1"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Proposed by NYDFS</a:t>
            </a:r>
          </a:p>
          <a:p>
            <a:pPr lvl="0" rtl="0">
              <a:spcBef>
                <a:spcPts val="0"/>
              </a:spcBef>
              <a:buNone/>
            </a:pPr>
            <a:r>
              <a:rPr lang="en" sz="2400">
                <a:latin typeface="Trebuchet MS"/>
                <a:ea typeface="Trebuchet MS"/>
                <a:cs typeface="Trebuchet MS"/>
                <a:sym typeface="Trebuchet MS"/>
              </a:rPr>
              <a:t>Public comments solicited by NYDFS</a:t>
            </a:r>
          </a:p>
          <a:p>
            <a:pPr lvl="0" rtl="0">
              <a:spcBef>
                <a:spcPts val="0"/>
              </a:spcBef>
              <a:buNone/>
            </a:pPr>
            <a:r>
              <a:rPr lang="en" sz="2400">
                <a:latin typeface="Trebuchet MS"/>
                <a:ea typeface="Trebuchet MS"/>
                <a:cs typeface="Trebuchet MS"/>
                <a:sym typeface="Trebuchet MS"/>
              </a:rPr>
              <a:t>After comments are in, NYDFS will decide what to do</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Prediction: some kind of BitLicense will be put in place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p:nvPr/>
        </p:nvSpPr>
        <p:spPr>
          <a:xfrm>
            <a:off x="588875" y="1092175"/>
            <a:ext cx="3310500" cy="851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2400">
                <a:latin typeface="Trebuchet MS"/>
                <a:ea typeface="Trebuchet MS"/>
                <a:cs typeface="Trebuchet MS"/>
                <a:sym typeface="Trebuchet MS"/>
              </a:rPr>
              <a:t>consensus about rules</a:t>
            </a:r>
          </a:p>
        </p:txBody>
      </p:sp>
      <p:sp>
        <p:nvSpPr>
          <p:cNvPr id="59" name="Shape 59"/>
          <p:cNvSpPr/>
          <p:nvPr/>
        </p:nvSpPr>
        <p:spPr>
          <a:xfrm>
            <a:off x="588875" y="3501300"/>
            <a:ext cx="3530700" cy="851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latin typeface="Trebuchet MS"/>
                <a:ea typeface="Trebuchet MS"/>
                <a:cs typeface="Trebuchet MS"/>
                <a:sym typeface="Trebuchet MS"/>
              </a:rPr>
              <a:t>consensus about history</a:t>
            </a:r>
          </a:p>
        </p:txBody>
      </p:sp>
      <p:sp>
        <p:nvSpPr>
          <p:cNvPr id="60" name="Shape 60"/>
          <p:cNvSpPr/>
          <p:nvPr/>
        </p:nvSpPr>
        <p:spPr>
          <a:xfrm>
            <a:off x="5095050" y="2177525"/>
            <a:ext cx="3530700" cy="9512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latin typeface="Trebuchet MS"/>
                <a:ea typeface="Trebuchet MS"/>
                <a:cs typeface="Trebuchet MS"/>
                <a:sym typeface="Trebuchet MS"/>
              </a:rPr>
              <a:t>consensus that coins are valuable</a:t>
            </a:r>
          </a:p>
        </p:txBody>
      </p:sp>
      <p:cxnSp>
        <p:nvCxnSpPr>
          <p:cNvPr id="61" name="Shape 61"/>
          <p:cNvCxnSpPr/>
          <p:nvPr/>
        </p:nvCxnSpPr>
        <p:spPr>
          <a:xfrm flipH="1" rot="10800000">
            <a:off x="4130225" y="3050725"/>
            <a:ext cx="968699" cy="542999"/>
          </a:xfrm>
          <a:prstGeom prst="straightConnector1">
            <a:avLst/>
          </a:prstGeom>
          <a:noFill/>
          <a:ln cap="flat" cmpd="sng" w="38100">
            <a:solidFill>
              <a:srgbClr val="660000"/>
            </a:solidFill>
            <a:prstDash val="solid"/>
            <a:round/>
            <a:headEnd len="lg" w="lg" type="triangle"/>
            <a:tailEnd len="lg" w="lg" type="triangle"/>
          </a:ln>
        </p:spPr>
      </p:cxnSp>
      <p:cxnSp>
        <p:nvCxnSpPr>
          <p:cNvPr id="62" name="Shape 62"/>
          <p:cNvCxnSpPr/>
          <p:nvPr/>
        </p:nvCxnSpPr>
        <p:spPr>
          <a:xfrm>
            <a:off x="2353175" y="1961800"/>
            <a:ext cx="2099" cy="1522199"/>
          </a:xfrm>
          <a:prstGeom prst="straightConnector1">
            <a:avLst/>
          </a:prstGeom>
          <a:noFill/>
          <a:ln cap="flat" cmpd="sng" w="38100">
            <a:solidFill>
              <a:srgbClr val="660000"/>
            </a:solidFill>
            <a:prstDash val="solid"/>
            <a:round/>
            <a:headEnd len="lg" w="lg" type="triangle"/>
            <a:tailEnd len="lg" w="lg" type="triangle"/>
          </a:ln>
        </p:spPr>
      </p:cxnSp>
      <p:cxnSp>
        <p:nvCxnSpPr>
          <p:cNvPr id="63" name="Shape 63"/>
          <p:cNvCxnSpPr/>
          <p:nvPr/>
        </p:nvCxnSpPr>
        <p:spPr>
          <a:xfrm>
            <a:off x="3896050" y="1816025"/>
            <a:ext cx="1245599" cy="425700"/>
          </a:xfrm>
          <a:prstGeom prst="straightConnector1">
            <a:avLst/>
          </a:prstGeom>
          <a:noFill/>
          <a:ln cap="flat" cmpd="sng" w="38100">
            <a:solidFill>
              <a:srgbClr val="660000"/>
            </a:solidFill>
            <a:prstDash val="dot"/>
            <a:round/>
            <a:headEnd len="lg" w="lg" type="triangl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subTitle"/>
          </p:nvPr>
        </p:nvSpPr>
        <p:spPr>
          <a:xfrm>
            <a:off x="685800" y="1690478"/>
            <a:ext cx="7772400" cy="784799"/>
          </a:xfrm>
          <a:prstGeom prst="rect">
            <a:avLst/>
          </a:prstGeom>
        </p:spPr>
        <p:txBody>
          <a:bodyPr anchorCtr="0" anchor="t" bIns="91425" lIns="91425" rIns="91425" tIns="91425">
            <a:noAutofit/>
          </a:bodyPr>
          <a:lstStyle/>
          <a:p>
            <a:pPr lvl="0" rtl="0">
              <a:spcBef>
                <a:spcPts val="0"/>
              </a:spcBef>
              <a:buNone/>
            </a:pPr>
            <a:r>
              <a:rPr lang="en"/>
              <a:t>Lecture 7.2:</a:t>
            </a:r>
          </a:p>
          <a:p>
            <a:pPr lvl="0" rtl="0">
              <a:spcBef>
                <a:spcPts val="0"/>
              </a:spcBef>
              <a:buNone/>
            </a:pPr>
            <a:r>
              <a:t/>
            </a:r>
            <a:endParaRPr/>
          </a:p>
          <a:p>
            <a:pPr lvl="0" rtl="0">
              <a:spcBef>
                <a:spcPts val="0"/>
              </a:spcBef>
              <a:buNone/>
            </a:pPr>
            <a:r>
              <a:rPr lang="en"/>
              <a:t>Bitcoin Core Software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nvSpPr>
        <p:spPr>
          <a:xfrm>
            <a:off x="441750" y="719575"/>
            <a:ext cx="8153999" cy="20651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Bitcoin Core software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open source (MIT license)</a:t>
            </a:r>
          </a:p>
          <a:p>
            <a:pPr lvl="0" rtl="0">
              <a:spcBef>
                <a:spcPts val="0"/>
              </a:spcBef>
              <a:buNone/>
            </a:pPr>
            <a:r>
              <a:t/>
            </a:r>
            <a:endParaRPr sz="2400">
              <a:latin typeface="Trebuchet MS"/>
              <a:ea typeface="Trebuchet MS"/>
              <a:cs typeface="Trebuchet MS"/>
              <a:sym typeface="Trebuchet MS"/>
            </a:endParaRPr>
          </a:p>
          <a:p>
            <a:pPr indent="457200" lvl="0" rtl="0">
              <a:spcBef>
                <a:spcPts val="0"/>
              </a:spcBef>
              <a:buNone/>
            </a:pPr>
            <a:r>
              <a:rPr lang="en" sz="2400">
                <a:latin typeface="Trebuchet MS"/>
                <a:ea typeface="Trebuchet MS"/>
                <a:cs typeface="Trebuchet MS"/>
                <a:sym typeface="Trebuchet MS"/>
              </a:rPr>
              <a:t>the most widely used Bitcoin software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those who don’t use it follow its lead on rules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a:spcBef>
                <a:spcPts val="0"/>
              </a:spcBef>
              <a:buNone/>
            </a:pPr>
            <a:r>
              <a:rPr lang="en" sz="2400">
                <a:latin typeface="Trebuchet MS"/>
                <a:ea typeface="Trebuchet MS"/>
                <a:cs typeface="Trebuchet MS"/>
                <a:sym typeface="Trebuchet MS"/>
              </a:rPr>
              <a:t>	</a:t>
            </a:r>
          </a:p>
        </p:txBody>
      </p:sp>
      <p:sp>
        <p:nvSpPr>
          <p:cNvPr id="74" name="Shape 74"/>
          <p:cNvSpPr txBox="1"/>
          <p:nvPr/>
        </p:nvSpPr>
        <p:spPr>
          <a:xfrm>
            <a:off x="2139625" y="3508575"/>
            <a:ext cx="3657600" cy="4572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5" name="Shape 75"/>
          <p:cNvSpPr txBox="1"/>
          <p:nvPr/>
        </p:nvSpPr>
        <p:spPr>
          <a:xfrm>
            <a:off x="581200" y="4021125"/>
            <a:ext cx="6919200" cy="457200"/>
          </a:xfrm>
          <a:prstGeom prst="rect">
            <a:avLst/>
          </a:prstGeom>
          <a:solidFill>
            <a:srgbClr val="FFF2CC"/>
          </a:solid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2400">
                <a:latin typeface="Trebuchet MS"/>
                <a:ea typeface="Trebuchet MS"/>
                <a:cs typeface="Trebuchet MS"/>
                <a:sym typeface="Trebuchet MS"/>
              </a:rPr>
              <a:t>Bitcoin Core is the de facto rule book of Bitcoin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441750" y="719575"/>
            <a:ext cx="8153999" cy="2065199"/>
          </a:xfrm>
          <a:prstGeom prst="rect">
            <a:avLst/>
          </a:prstGeom>
          <a:noFill/>
          <a:ln>
            <a:noFill/>
          </a:ln>
        </p:spPr>
        <p:txBody>
          <a:bodyPr anchorCtr="0" anchor="t" bIns="91425" lIns="91425" rIns="91425" tIns="91425">
            <a:noAutofit/>
          </a:bodyPr>
          <a:lstStyle/>
          <a:p>
            <a:pPr lvl="0" rtl="0">
              <a:spcBef>
                <a:spcPts val="0"/>
              </a:spcBef>
              <a:buNone/>
            </a:pPr>
            <a:r>
              <a:rPr lang="en" sz="2400">
                <a:latin typeface="Trebuchet MS"/>
                <a:ea typeface="Trebuchet MS"/>
                <a:cs typeface="Trebuchet MS"/>
                <a:sym typeface="Trebuchet MS"/>
              </a:rPr>
              <a:t>Bitcoin Improvement Proposals (BIPs)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“formal” proposal for changes to Bitcoin</a:t>
            </a:r>
          </a:p>
          <a:p>
            <a:pPr lvl="0" rtl="0">
              <a:spcBef>
                <a:spcPts val="0"/>
              </a:spcBef>
              <a:buNone/>
            </a:pPr>
            <a:r>
              <a:rPr lang="en" sz="2400">
                <a:latin typeface="Trebuchet MS"/>
                <a:ea typeface="Trebuchet MS"/>
                <a:cs typeface="Trebuchet MS"/>
                <a:sym typeface="Trebuchet MS"/>
              </a:rPr>
              <a:t>			includes technical spec and rationale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published in a numbered series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each BIP has a champion to evangelize / coordinate</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also: informational BIPs, process-oriented BIPs</a:t>
            </a:r>
          </a:p>
          <a:p>
            <a:pPr lvl="0" rtl="0">
              <a:spcBef>
                <a:spcPts val="0"/>
              </a:spcBef>
              <a:buNone/>
            </a:pPr>
            <a:r>
              <a:t/>
            </a:r>
            <a:endParaRPr sz="2400">
              <a:latin typeface="Trebuchet MS"/>
              <a:ea typeface="Trebuchet MS"/>
              <a:cs typeface="Trebuchet MS"/>
              <a:sym typeface="Trebuchet MS"/>
            </a:endParaRPr>
          </a:p>
          <a:p>
            <a:pPr lvl="0" rtl="0">
              <a:spcBef>
                <a:spcPts val="0"/>
              </a:spcBef>
              <a:buNone/>
            </a:pPr>
            <a:r>
              <a:rPr lang="en" sz="2400">
                <a:latin typeface="Trebuchet MS"/>
                <a:ea typeface="Trebuchet MS"/>
                <a:cs typeface="Trebuchet MS"/>
                <a:sym typeface="Trebuchet MS"/>
              </a:rPr>
              <a:t>	</a:t>
            </a:r>
          </a:p>
          <a:p>
            <a:pPr lvl="0" rtl="0">
              <a:spcBef>
                <a:spcPts val="0"/>
              </a:spcBef>
              <a:buNone/>
            </a:pPr>
            <a:r>
              <a:rPr lang="en" sz="2400">
                <a:latin typeface="Trebuchet MS"/>
                <a:ea typeface="Trebuchet MS"/>
                <a:cs typeface="Trebuchet MS"/>
                <a:sym typeface="Trebuchet MS"/>
              </a:rPr>
              <a:t>	</a:t>
            </a:r>
          </a:p>
        </p:txBody>
      </p:sp>
      <p:sp>
        <p:nvSpPr>
          <p:cNvPr id="81" name="Shape 81"/>
          <p:cNvSpPr txBox="1"/>
          <p:nvPr/>
        </p:nvSpPr>
        <p:spPr>
          <a:xfrm>
            <a:off x="2139625" y="3508575"/>
            <a:ext cx="3657600" cy="4572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