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adMHPGzwdwoBETYeT/Ad9TaU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8c9c4c69_1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848c9c4c69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848c9c4c69_1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48c9c4c69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48c9c4c6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848c9c4c6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8c9c4c69_1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48c9c4c69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848c9c4c69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48c9c4c69_1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848c9c4c69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848c9c4c69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48c9c4c69_5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848c9c4c69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848c9c4c69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8c9c4c69_5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848c9c4c69_5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848c9c4c69_5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48c9c4c69_5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848c9c4c69_5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848c9c4c69_5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8c9c4c69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848c9c4c6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848c9c4c69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48c9c4c69_2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848c9c4c69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848c9c4c69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8c9c4c69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848c9c4c6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848c9c4c6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70716feee_13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70716feee_1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770716feee_1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48c9c4c69_3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848c9c4c69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848c9c4c69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48c9c4c69_3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848c9c4c69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848c9c4c69_3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48c9c4c69_3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848c9c4c69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848c9c4c69_3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48c9c4c69_3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848c9c4c69_3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848c9c4c69_3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48c9c4c69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848c9c4c6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848c9c4c69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8c9c4c69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848c9c4c6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848c9c4c6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8c9c4c69_0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848c9c4c6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848c9c4c69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8c9c4c69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48c9c4c69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848c9c4c69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 rot="5400000">
            <a:off x="2645400" y="84763"/>
            <a:ext cx="3853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 rot="5400000">
            <a:off x="5183964" y="2623328"/>
            <a:ext cx="494827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 rot="5400000">
            <a:off x="992965" y="642128"/>
            <a:ext cx="494827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272963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355784"/>
            <a:ext cx="4038600" cy="377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48200" y="2355784"/>
            <a:ext cx="4038600" cy="377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457200" y="2249757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57200" y="2963135"/>
            <a:ext cx="4040188" cy="3163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645025" y="2248089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4645025" y="2963135"/>
            <a:ext cx="4041775" cy="3163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1084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147267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575050" y="1147267"/>
            <a:ext cx="5111750" cy="4978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57200" y="2374189"/>
            <a:ext cx="3008313" cy="3751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/>
          <p:nvPr>
            <p:ph idx="2" type="pic"/>
          </p:nvPr>
        </p:nvSpPr>
        <p:spPr>
          <a:xfrm>
            <a:off x="1792288" y="1131881"/>
            <a:ext cx="5486400" cy="359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2272963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EW TOOLKIT PPT header.jpg" id="15" name="Google Shape;1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9152410" cy="9956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hyperlink" Target="https://towardsdatascience.com/linear-discriminant-analysis-in-python-76b8b17817c2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hyperlink" Target="https://scikit-learn.org/stable/modules/lda_qda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BUDT 758B Final Project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r>
              <a:rPr lang="en-US" sz="3600"/>
              <a:t>Predicting Bank’s Customer Behavior </a:t>
            </a:r>
            <a:endParaRPr sz="3600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Group 6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Aka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Team Supernova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356082" y="98969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29985" y="1867947"/>
            <a:ext cx="8229600" cy="3852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from sklearn.neighbors import </a:t>
            </a:r>
            <a:r>
              <a:rPr b="1" lang="en-US" sz="1800"/>
              <a:t>KNeighborsClassifier, KNeighborsRegressor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</p:txBody>
      </p:sp>
      <p:sp>
        <p:nvSpPr>
          <p:cNvPr id="170" name="Google Shape;170;p18"/>
          <p:cNvSpPr txBox="1"/>
          <p:nvPr/>
        </p:nvSpPr>
        <p:spPr>
          <a:xfrm>
            <a:off x="484415" y="2445099"/>
            <a:ext cx="713558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best K?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from 1:100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80795" y="3074073"/>
            <a:ext cx="22043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best accuracy was with 0.802 with k= 28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055" y="2395468"/>
            <a:ext cx="5486261" cy="298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524311" y="5337180"/>
            <a:ext cx="7529121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</a:t>
            </a:r>
            <a:endParaRPr/>
          </a:p>
          <a:p>
            <a:pPr indent="-209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summarized customer attributes analysis chart for management level review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segment customers into groups to provide the right service and monitor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48c9c4c69_1_27"/>
          <p:cNvSpPr txBox="1"/>
          <p:nvPr>
            <p:ph idx="1" type="body"/>
          </p:nvPr>
        </p:nvSpPr>
        <p:spPr>
          <a:xfrm>
            <a:off x="457200" y="1953805"/>
            <a:ext cx="82296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LDA is a dimensionality reduction technique. It reduces the number of variables while trying to maximize the differences between classes.</a:t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g848c9c4c69_1_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848c9c4c69_1_27"/>
          <p:cNvSpPr txBox="1"/>
          <p:nvPr>
            <p:ph type="title"/>
          </p:nvPr>
        </p:nvSpPr>
        <p:spPr>
          <a:xfrm>
            <a:off x="457200" y="1296500"/>
            <a:ext cx="8229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/>
              <a:t>LinearDiscriminantAnalysis</a:t>
            </a:r>
            <a:endParaRPr/>
          </a:p>
        </p:txBody>
      </p:sp>
      <p:grpSp>
        <p:nvGrpSpPr>
          <p:cNvPr id="182" name="Google Shape;182;g848c9c4c69_1_27"/>
          <p:cNvGrpSpPr/>
          <p:nvPr/>
        </p:nvGrpSpPr>
        <p:grpSpPr>
          <a:xfrm>
            <a:off x="631463" y="3064350"/>
            <a:ext cx="7467486" cy="1840812"/>
            <a:chOff x="631463" y="3064350"/>
            <a:chExt cx="7467486" cy="1840812"/>
          </a:xfrm>
        </p:grpSpPr>
        <p:pic>
          <p:nvPicPr>
            <p:cNvPr id="183" name="Google Shape;183;g848c9c4c69_1_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63" y="3064362"/>
              <a:ext cx="2228494" cy="184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g848c9c4c69_1_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23050" y="3064350"/>
              <a:ext cx="2263907" cy="184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848c9c4c69_1_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50050" y="3604525"/>
              <a:ext cx="2648899" cy="830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g848c9c4c69_1_27"/>
          <p:cNvGrpSpPr/>
          <p:nvPr/>
        </p:nvGrpSpPr>
        <p:grpSpPr>
          <a:xfrm>
            <a:off x="760938" y="4975926"/>
            <a:ext cx="7824886" cy="1840800"/>
            <a:chOff x="760938" y="4975926"/>
            <a:chExt cx="7824886" cy="1840800"/>
          </a:xfrm>
        </p:grpSpPr>
        <p:pic>
          <p:nvPicPr>
            <p:cNvPr id="187" name="Google Shape;187;g848c9c4c69_1_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0938" y="5058450"/>
              <a:ext cx="1969540" cy="161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g848c9c4c69_1_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98026" y="4975926"/>
              <a:ext cx="2084794" cy="184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g848c9c4c69_1_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59898" y="5324573"/>
              <a:ext cx="3325926" cy="907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g848c9c4c69_1_27"/>
          <p:cNvSpPr txBox="1"/>
          <p:nvPr/>
        </p:nvSpPr>
        <p:spPr>
          <a:xfrm>
            <a:off x="5096125" y="6346600"/>
            <a:ext cx="3317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https://towardsdatascience.com/linear-discriminant-analysis-in-python-76b8b17817c2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g848c9c4c69_1_27"/>
          <p:cNvGrpSpPr/>
          <p:nvPr/>
        </p:nvGrpSpPr>
        <p:grpSpPr>
          <a:xfrm>
            <a:off x="6649975" y="3029050"/>
            <a:ext cx="1935875" cy="623900"/>
            <a:chOff x="6649975" y="3029050"/>
            <a:chExt cx="1935875" cy="623900"/>
          </a:xfrm>
        </p:grpSpPr>
        <p:cxnSp>
          <p:nvCxnSpPr>
            <p:cNvPr id="192" name="Google Shape;192;g848c9c4c69_1_27"/>
            <p:cNvCxnSpPr/>
            <p:nvPr/>
          </p:nvCxnSpPr>
          <p:spPr>
            <a:xfrm>
              <a:off x="6649975" y="3064350"/>
              <a:ext cx="209700" cy="58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3" name="Google Shape;193;g848c9c4c69_1_27"/>
            <p:cNvSpPr txBox="1"/>
            <p:nvPr/>
          </p:nvSpPr>
          <p:spPr>
            <a:xfrm>
              <a:off x="6879450" y="3029050"/>
              <a:ext cx="1706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Overlapping area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g848c9c4c69_1_27"/>
          <p:cNvSpPr txBox="1"/>
          <p:nvPr/>
        </p:nvSpPr>
        <p:spPr>
          <a:xfrm>
            <a:off x="6171375" y="5087775"/>
            <a:ext cx="174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overlapping area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48c9c4c69_1_0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/>
              <a:t>LinearDiscriminantAnalysis(con't.)</a:t>
            </a:r>
            <a:endParaRPr/>
          </a:p>
        </p:txBody>
      </p:sp>
      <p:sp>
        <p:nvSpPr>
          <p:cNvPr id="201" name="Google Shape;201;g848c9c4c69_1_0"/>
          <p:cNvSpPr txBox="1"/>
          <p:nvPr>
            <p:ph idx="1" type="body"/>
          </p:nvPr>
        </p:nvSpPr>
        <p:spPr>
          <a:xfrm>
            <a:off x="457200" y="2000375"/>
            <a:ext cx="8229600" cy="4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•"/>
            </a:pPr>
            <a:r>
              <a:rPr lang="en-US" sz="2960"/>
              <a:t>Check and deal with the possible missing values.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Char char="•"/>
            </a:pPr>
            <a:r>
              <a:rPr lang="en-US" sz="2960"/>
              <a:t>Select features and get the labels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960"/>
              <a:buChar char="•"/>
            </a:pPr>
            <a:r>
              <a:rPr lang="en-US" sz="2960">
                <a:solidFill>
                  <a:srgbClr val="CC0000"/>
                </a:solidFill>
              </a:rPr>
              <a:t>Encode Categorical Features</a:t>
            </a:r>
            <a:endParaRPr sz="2960">
              <a:solidFill>
                <a:srgbClr val="CC00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CC0000"/>
              </a:buClr>
              <a:buSzPts val="2220"/>
              <a:buChar char="–"/>
            </a:pPr>
            <a:r>
              <a:rPr lang="en-US" sz="2220">
                <a:solidFill>
                  <a:srgbClr val="CC0000"/>
                </a:solidFill>
              </a:rPr>
              <a:t>LabelEncoder converts each class under specified feature to a numerical value.</a:t>
            </a:r>
            <a:endParaRPr sz="2220">
              <a:solidFill>
                <a:srgbClr val="CC0000"/>
              </a:solidFill>
            </a:endParaRPr>
          </a:p>
          <a:p>
            <a:pPr indent="0" lvl="0" marL="74295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2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Char char="•"/>
            </a:pPr>
            <a:r>
              <a:rPr lang="en-US" sz="2960"/>
              <a:t>Train-Test Split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Char char="•"/>
            </a:pPr>
            <a:r>
              <a:rPr lang="en-US" sz="2960"/>
              <a:t>Model Fitting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Char char="•"/>
            </a:pPr>
            <a:r>
              <a:rPr lang="en-US" sz="2960"/>
              <a:t>Performance Meaturing</a:t>
            </a:r>
            <a:endParaRPr/>
          </a:p>
        </p:txBody>
      </p:sp>
      <p:sp>
        <p:nvSpPr>
          <p:cNvPr id="202" name="Google Shape;202;g848c9c4c69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48c9c4c69_1_14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LinearDiscriminantAnalysis(con't.)</a:t>
            </a:r>
            <a:endParaRPr/>
          </a:p>
        </p:txBody>
      </p:sp>
      <p:sp>
        <p:nvSpPr>
          <p:cNvPr id="209" name="Google Shape;209;g848c9c4c69_1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g848c9c4c69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800" y="2144575"/>
            <a:ext cx="2400300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848c9c4c69_1_14"/>
          <p:cNvSpPr/>
          <p:nvPr/>
        </p:nvSpPr>
        <p:spPr>
          <a:xfrm>
            <a:off x="3970300" y="3868650"/>
            <a:ext cx="1009800" cy="71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848c9c4c69_1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6375" y="2178613"/>
            <a:ext cx="2400300" cy="445630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848c9c4c69_1_14"/>
          <p:cNvSpPr txBox="1"/>
          <p:nvPr/>
        </p:nvSpPr>
        <p:spPr>
          <a:xfrm>
            <a:off x="3498100" y="3324850"/>
            <a:ext cx="195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LabelEncoder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48c9c4c69_1_42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LinearDiscriminantAnalysis(con't.)</a:t>
            </a:r>
            <a:endParaRPr/>
          </a:p>
        </p:txBody>
      </p:sp>
      <p:sp>
        <p:nvSpPr>
          <p:cNvPr id="220" name="Google Shape;220;g848c9c4c69_1_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g848c9c4c69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700" y="2574921"/>
            <a:ext cx="560070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848c9c4c69_1_42"/>
          <p:cNvSpPr txBox="1"/>
          <p:nvPr>
            <p:ph idx="1" type="body"/>
          </p:nvPr>
        </p:nvSpPr>
        <p:spPr>
          <a:xfrm>
            <a:off x="457200" y="2272975"/>
            <a:ext cx="27375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Measure Performance</a:t>
            </a:r>
            <a:endParaRPr sz="3000"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2400"/>
              <a:t>Accuracy: 0.81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2400"/>
              <a:t>ROC-Curve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2400"/>
              <a:t>Confusion Matrix</a:t>
            </a:r>
            <a:endParaRPr sz="2400"/>
          </a:p>
          <a:p>
            <a:pPr indent="-228600" lvl="2" marL="11430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TPR: 0.20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TNR: 0.96</a:t>
            </a:r>
            <a:endParaRPr/>
          </a:p>
          <a:p>
            <a:pPr indent="0" lvl="0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48c9c4c69_5_0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Quadratic Discriminant Analysis</a:t>
            </a:r>
            <a:endParaRPr/>
          </a:p>
        </p:txBody>
      </p:sp>
      <p:sp>
        <p:nvSpPr>
          <p:cNvPr id="229" name="Google Shape;229;g848c9c4c69_5_0"/>
          <p:cNvSpPr txBox="1"/>
          <p:nvPr>
            <p:ph idx="1" type="body"/>
          </p:nvPr>
        </p:nvSpPr>
        <p:spPr>
          <a:xfrm>
            <a:off x="457200" y="2286000"/>
            <a:ext cx="37362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QDA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Assume different groups have different Covariance Matrix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quadratic decision surface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More flexible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No hyperparameters to tune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230" name="Google Shape;230;g848c9c4c69_5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g848c9c4c69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3400" y="2286000"/>
            <a:ext cx="4174075" cy="32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848c9c4c69_5_0"/>
          <p:cNvSpPr txBox="1"/>
          <p:nvPr/>
        </p:nvSpPr>
        <p:spPr>
          <a:xfrm>
            <a:off x="4460350" y="5522775"/>
            <a:ext cx="40914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https://scikit-learn.org/stable/modules/lda_qda.html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48c9c4c69_5_16"/>
          <p:cNvSpPr txBox="1"/>
          <p:nvPr>
            <p:ph idx="1" type="body"/>
          </p:nvPr>
        </p:nvSpPr>
        <p:spPr>
          <a:xfrm>
            <a:off x="457200" y="2286000"/>
            <a:ext cx="3504600" cy="2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None/>
            </a:pPr>
            <a:r>
              <a:rPr lang="en-US"/>
              <a:t>QDA Model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Train-Test Split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Build QDA Model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Make prediction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Accuracy: 83.35%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ROC Curve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Classification Report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9" name="Google Shape;239;g848c9c4c69_5_16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Quadratic Discriminant Analysis</a:t>
            </a:r>
            <a:endParaRPr/>
          </a:p>
        </p:txBody>
      </p:sp>
      <p:sp>
        <p:nvSpPr>
          <p:cNvPr id="240" name="Google Shape;240;g848c9c4c69_5_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g848c9c4c69_5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925" y="4572000"/>
            <a:ext cx="4263050" cy="140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848c9c4c69_5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9825" y="2286000"/>
            <a:ext cx="3213141" cy="213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48c9c4c69_5_34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Quadratic Discriminant Analysis</a:t>
            </a:r>
            <a:endParaRPr/>
          </a:p>
        </p:txBody>
      </p:sp>
      <p:sp>
        <p:nvSpPr>
          <p:cNvPr id="249" name="Google Shape;249;g848c9c4c69_5_34"/>
          <p:cNvSpPr txBox="1"/>
          <p:nvPr>
            <p:ph idx="1" type="body"/>
          </p:nvPr>
        </p:nvSpPr>
        <p:spPr>
          <a:xfrm>
            <a:off x="457200" y="2144588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glance at how the QDA Classification works on the Test Dataset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250" name="Google Shape;250;g848c9c4c69_5_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g848c9c4c69_5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700" y="2994875"/>
            <a:ext cx="5767299" cy="3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48c9c4c69_2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g848c9c4c69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400" y="2438425"/>
            <a:ext cx="752475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848c9c4c69_2_0"/>
          <p:cNvSpPr txBox="1"/>
          <p:nvPr/>
        </p:nvSpPr>
        <p:spPr>
          <a:xfrm>
            <a:off x="458950" y="1276225"/>
            <a:ext cx="75249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model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48c9c4c69_2_7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Hyperparameters </a:t>
            </a:r>
            <a:endParaRPr/>
          </a:p>
        </p:txBody>
      </p:sp>
      <p:sp>
        <p:nvSpPr>
          <p:cNvPr id="266" name="Google Shape;266;g848c9c4c69_2_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g848c9c4c69_2_7"/>
          <p:cNvSpPr txBox="1"/>
          <p:nvPr/>
        </p:nvSpPr>
        <p:spPr>
          <a:xfrm>
            <a:off x="4165300" y="2265950"/>
            <a:ext cx="4754400" cy="3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Activation: sets the element-wise activation function to be used in the dense layer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Units: output size of the layer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Initializer: define the way to set the initial random weights of Keras layers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848c9c4c69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50" y="2391725"/>
            <a:ext cx="3816550" cy="33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848c9c4c69_2_7"/>
          <p:cNvSpPr txBox="1"/>
          <p:nvPr/>
        </p:nvSpPr>
        <p:spPr>
          <a:xfrm>
            <a:off x="457200" y="5543050"/>
            <a:ext cx="40953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y=max(0,x)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Rectified Linear Activation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8c9c4c69_0_7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99" name="Google Shape;99;g848c9c4c69_0_7"/>
          <p:cNvSpPr txBox="1"/>
          <p:nvPr>
            <p:ph idx="1" type="body"/>
          </p:nvPr>
        </p:nvSpPr>
        <p:spPr>
          <a:xfrm>
            <a:off x="457200" y="1815350"/>
            <a:ext cx="8229600" cy="4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Context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This dataset contains 10000 customers’ demographic and financial data in which some of the customers are withdrawing their accounts from the bank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Example Variable Names: Credit Scores, Geography, Estimated Salary and Exited</a:t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Objective and Business Value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Provide Prediction over whether or not a customer will withdraw their account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Give inference over variables that influences the result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Help Bank make wiser decisions over advertising and customer relationship management</a:t>
            </a:r>
            <a:endParaRPr sz="2400"/>
          </a:p>
        </p:txBody>
      </p:sp>
      <p:sp>
        <p:nvSpPr>
          <p:cNvPr id="100" name="Google Shape;100;g848c9c4c69_0_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70716feee_13_0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in Details</a:t>
            </a:r>
            <a:endParaRPr/>
          </a:p>
        </p:txBody>
      </p:sp>
      <p:sp>
        <p:nvSpPr>
          <p:cNvPr id="276" name="Google Shape;276;g770716feee_13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g770716feee_1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4596"/>
            <a:ext cx="8839199" cy="288792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70716feee_13_0"/>
          <p:cNvSpPr txBox="1"/>
          <p:nvPr/>
        </p:nvSpPr>
        <p:spPr>
          <a:xfrm>
            <a:off x="152400" y="5163700"/>
            <a:ext cx="2880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Accuracy around 84%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48c9c4c69_3_0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285" name="Google Shape;285;g848c9c4c69_3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g848c9c4c69_3_0"/>
          <p:cNvPicPr preferRelativeResize="0"/>
          <p:nvPr/>
        </p:nvPicPr>
        <p:blipFill rotWithShape="1">
          <a:blip r:embed="rId3">
            <a:alphaModFix/>
          </a:blip>
          <a:srcRect b="0" l="0" r="5580" t="1283"/>
          <a:stretch/>
        </p:blipFill>
        <p:spPr>
          <a:xfrm>
            <a:off x="551950" y="2144600"/>
            <a:ext cx="1824250" cy="42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848c9c4c69_3_0"/>
          <p:cNvSpPr/>
          <p:nvPr/>
        </p:nvSpPr>
        <p:spPr>
          <a:xfrm>
            <a:off x="2771650" y="3565200"/>
            <a:ext cx="1009800" cy="71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848c9c4c69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9125" y="2505125"/>
            <a:ext cx="4949699" cy="28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48c9c4c69_3_10"/>
          <p:cNvSpPr txBox="1"/>
          <p:nvPr>
            <p:ph idx="1" type="body"/>
          </p:nvPr>
        </p:nvSpPr>
        <p:spPr>
          <a:xfrm>
            <a:off x="457200" y="1988688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Baseline Accuracy: 80.35%</a:t>
            </a:r>
            <a:endParaRPr sz="3600"/>
          </a:p>
        </p:txBody>
      </p:sp>
      <p:sp>
        <p:nvSpPr>
          <p:cNvPr id="295" name="Google Shape;295;g848c9c4c69_3_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g848c9c4c69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338" y="3326150"/>
            <a:ext cx="5985326" cy="24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48c9c4c69_3_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g848c9c4c69_3_18"/>
          <p:cNvPicPr preferRelativeResize="0"/>
          <p:nvPr/>
        </p:nvPicPr>
        <p:blipFill rotWithShape="1">
          <a:blip r:embed="rId3">
            <a:alphaModFix/>
          </a:blip>
          <a:srcRect b="36742" l="0" r="0" t="19763"/>
          <a:stretch/>
        </p:blipFill>
        <p:spPr>
          <a:xfrm>
            <a:off x="159575" y="3245400"/>
            <a:ext cx="8810349" cy="20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848c9c4c69_3_18"/>
          <p:cNvSpPr txBox="1"/>
          <p:nvPr/>
        </p:nvSpPr>
        <p:spPr>
          <a:xfrm>
            <a:off x="1500750" y="1656250"/>
            <a:ext cx="6142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 Accuracy: 86.4%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48c9c4c69_3_27"/>
          <p:cNvSpPr txBox="1"/>
          <p:nvPr>
            <p:ph idx="1" type="body"/>
          </p:nvPr>
        </p:nvSpPr>
        <p:spPr>
          <a:xfrm>
            <a:off x="2604300" y="1417025"/>
            <a:ext cx="39489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311" name="Google Shape;311;g848c9c4c69_3_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g848c9c4c69_3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125" y="2401875"/>
            <a:ext cx="6409750" cy="35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48c9c4c69_0_49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19" name="Google Shape;319;g848c9c4c69_0_49"/>
          <p:cNvSpPr txBox="1"/>
          <p:nvPr>
            <p:ph idx="1" type="body"/>
          </p:nvPr>
        </p:nvSpPr>
        <p:spPr>
          <a:xfrm>
            <a:off x="457200" y="2067250"/>
            <a:ext cx="8229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Random Forest model has the highest accuracy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86%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By correcting the overfitting of Regression Tree models, Random Forest model performs better in our scenario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Inferences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Age was the key factor affecting customers’ decision over whether to withdraw; The older the customer is, the more likely he or she will withdraw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Credit scores, estimated salaries were also important in influencing the target variable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Among three nations in our dataset, Germany is the most possible location where customers withdraw their account, exhibiting likelihood of financial insecurity</a:t>
            </a:r>
            <a:endParaRPr sz="2200"/>
          </a:p>
        </p:txBody>
      </p:sp>
      <p:sp>
        <p:nvSpPr>
          <p:cNvPr id="320" name="Google Shape;320;g848c9c4c69_0_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8c9c4c69_0_15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107" name="Google Shape;107;g848c9c4c69_0_15"/>
          <p:cNvSpPr txBox="1"/>
          <p:nvPr>
            <p:ph idx="1" type="body"/>
          </p:nvPr>
        </p:nvSpPr>
        <p:spPr>
          <a:xfrm>
            <a:off x="457200" y="2144595"/>
            <a:ext cx="82296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Cleaning 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Drop Nulls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Drop Columns such as Row Number/ID</a:t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Exploration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Exploratory Analysis over Dependent Variable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8" name="Google Shape;108;g848c9c4c69_0_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g848c9c4c69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00" y="4377500"/>
            <a:ext cx="3863000" cy="23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848c9c4c69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4302750"/>
            <a:ext cx="3067875" cy="2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965" y="2292096"/>
            <a:ext cx="228600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457200" y="3041400"/>
            <a:ext cx="83211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2960"/>
              <a:t>Create Dummy Variables</a:t>
            </a:r>
            <a:endParaRPr sz="296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220"/>
              <a:t>Split categorical variables in dataset into dummy variables containing only 0 and 1</a:t>
            </a:r>
            <a:endParaRPr sz="222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220"/>
              <a:t>Drop original columns</a:t>
            </a:r>
            <a:endParaRPr sz="259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960"/>
              <a:t>Resample Using SMOTE</a:t>
            </a:r>
            <a:endParaRPr sz="296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220"/>
              <a:t>Resampling needed because of imbalance of data</a:t>
            </a:r>
            <a:endParaRPr sz="222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220"/>
              <a:t>SMOTE works by creating synthetic samples from the minor class (non-Exited) instead of creating copies. It randomly choose one of the k-nearest-neighbors and use it to create a similar, but randomly tweaked, new observation.</a:t>
            </a:r>
            <a:endParaRPr sz="2220"/>
          </a:p>
          <a:p>
            <a:pPr indent="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38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53"/>
          </a:p>
          <a:p>
            <a:pPr indent="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5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8c9c4c69_0_31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26" name="Google Shape;126;g848c9c4c69_0_31"/>
          <p:cNvSpPr txBox="1"/>
          <p:nvPr>
            <p:ph idx="1" type="body"/>
          </p:nvPr>
        </p:nvSpPr>
        <p:spPr>
          <a:xfrm>
            <a:off x="457200" y="1994688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Train-Test Split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2400"/>
              <a:t>Randomly splitting data for testing accuracy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Model Fitting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2400"/>
              <a:t>Drop variables that has high p-values</a:t>
            </a:r>
            <a:endParaRPr sz="2400"/>
          </a:p>
          <a:p>
            <a:pPr indent="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7" name="Google Shape;127;g848c9c4c69_0_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g848c9c4c69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313" y="3914650"/>
            <a:ext cx="4835375" cy="28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8c9c4c69_0_38"/>
          <p:cNvSpPr txBox="1"/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35" name="Google Shape;135;g848c9c4c69_0_38"/>
          <p:cNvSpPr txBox="1"/>
          <p:nvPr>
            <p:ph idx="1" type="body"/>
          </p:nvPr>
        </p:nvSpPr>
        <p:spPr>
          <a:xfrm>
            <a:off x="457200" y="2272975"/>
            <a:ext cx="45786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Measure Performance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2400"/>
              <a:t>Accuracy: 0.81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2400"/>
              <a:t>ROC-Curve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2400"/>
              <a:t>Confusion Matrix</a:t>
            </a:r>
            <a:endParaRPr sz="2400"/>
          </a:p>
          <a:p>
            <a:pPr indent="-228600" lvl="2" marL="11430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TPR: 0.80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TNR: 0.82</a:t>
            </a:r>
            <a:endParaRPr/>
          </a:p>
          <a:p>
            <a:pPr indent="0" lvl="0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36" name="Google Shape;136;g848c9c4c69_0_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g848c9c4c69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6525" y="3151775"/>
            <a:ext cx="42421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457200" y="10017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Numerical features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43" y="2106109"/>
            <a:ext cx="8616099" cy="428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0" y="5778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Categorical features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235" y="1520654"/>
            <a:ext cx="5747207" cy="271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236" y="4232634"/>
            <a:ext cx="5825764" cy="237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62" y="1510017"/>
            <a:ext cx="4096610" cy="239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9607" y="1510017"/>
            <a:ext cx="4010965" cy="234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362" y="3894796"/>
            <a:ext cx="4509083" cy="236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8658" y="3845749"/>
            <a:ext cx="4509084" cy="2471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180363" y="1027651"/>
            <a:ext cx="51005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Relationships between features and target variable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2019-09-21T16:18:22Z</dcterms:created>
  <dc:creator>Yifei Wang</dc:creator>
</cp:coreProperties>
</file>