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verage" panose="02010600030101010101" charset="0"/>
      <p:regular r:id="rId14"/>
    </p:embeddedFont>
    <p:embeddedFont>
      <p:font typeface="Oswald" panose="02010600030101010101"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Liya: Introduce members</a:t>
            </a:r>
            <a:endParaRPr/>
          </a:p>
          <a:p>
            <a:pPr marL="0" lvl="0" indent="0" algn="l" rtl="0">
              <a:spcBef>
                <a:spcPts val="0"/>
              </a:spcBef>
              <a:spcAft>
                <a:spcPts val="0"/>
              </a:spcAft>
              <a:buNone/>
            </a:pPr>
            <a:endParaRPr/>
          </a:p>
          <a:p>
            <a:pPr marL="0" lvl="0" indent="0" algn="l" rtl="0">
              <a:spcBef>
                <a:spcPts val="0"/>
              </a:spcBef>
              <a:spcAft>
                <a:spcPts val="0"/>
              </a:spcAft>
              <a:buNone/>
            </a:pPr>
            <a:r>
              <a:rPr lang="en"/>
              <a:t>Many of us love music but may not ever imagine how a music piece would actually “look like”.</a:t>
            </a:r>
            <a:endParaRPr/>
          </a:p>
          <a:p>
            <a:pPr marL="0" lvl="0" indent="0" algn="l" rtl="0">
              <a:spcBef>
                <a:spcPts val="0"/>
              </a:spcBef>
              <a:spcAft>
                <a:spcPts val="0"/>
              </a:spcAft>
              <a:buNone/>
            </a:pPr>
            <a:r>
              <a:rPr lang="en"/>
              <a:t>So our team created this visualization system to guide you through the music piece La Folia. Our goal is to lead you see how this music piece look like while listening to it. For music beginners, our system is more like an amusing visualization. And for those who is interested in making music, our system would help in understanding each part of the music itself, including sequences of pitches, chords and so 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0b97ba50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0b97ba50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457200" algn="just" rtl="0">
              <a:lnSpc>
                <a:spcPct val="2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The Tonnetz visualization was replaced by a modified Line chart, for the Tonnetz visualization doesn’t make much sense for audience who is not professional with musical background. Thus, instead of visualizing professional music information, we chose to implement a line chart like graph that shows the melody contour and music gestures (shape of melody).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0b97ba50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0b97ba50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0b97ba50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0b97ba5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go over these steps in detail and there will be a Q&amp;A session at the end.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23f9792b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23f9792b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0b97ba507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0b97ba50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 overview of our final visualization system.</a:t>
            </a:r>
            <a:endParaRPr/>
          </a:p>
          <a:p>
            <a:pPr marL="0" lvl="0" indent="0" algn="l" rtl="0">
              <a:spcBef>
                <a:spcPts val="0"/>
              </a:spcBef>
              <a:spcAft>
                <a:spcPts val="0"/>
              </a:spcAft>
              <a:buNone/>
            </a:pPr>
            <a:endParaRPr/>
          </a:p>
          <a:p>
            <a:pPr marL="0" lvl="0" indent="0" algn="l" rtl="0">
              <a:spcBef>
                <a:spcPts val="0"/>
              </a:spcBef>
              <a:spcAft>
                <a:spcPts val="0"/>
              </a:spcAft>
              <a:buNone/>
            </a:pPr>
            <a:r>
              <a:rPr lang="en"/>
              <a:t>It contains a Radial scatter plot, a line chart, and an Arc diagram.</a:t>
            </a:r>
            <a:endParaRPr/>
          </a:p>
          <a:p>
            <a:pPr marL="0" lvl="0" indent="0" algn="l" rtl="0">
              <a:spcBef>
                <a:spcPts val="0"/>
              </a:spcBef>
              <a:spcAft>
                <a:spcPts val="0"/>
              </a:spcAft>
              <a:buNone/>
            </a:pPr>
            <a:r>
              <a:rPr lang="en"/>
              <a:t>And we will go over each one in detail in a sec.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23f9792b9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23f9792b9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r>
              <a:rPr lang="en" sz="1200">
                <a:latin typeface="Times New Roman"/>
                <a:ea typeface="Times New Roman"/>
                <a:cs typeface="Times New Roman"/>
                <a:sym typeface="Times New Roman"/>
              </a:rPr>
              <a:t>The Radial scatter plot works as an overview of the Music Visualization System. </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r>
              <a:rPr lang="en" sz="1200">
                <a:latin typeface="Times New Roman"/>
                <a:ea typeface="Times New Roman"/>
                <a:cs typeface="Times New Roman"/>
                <a:sym typeface="Times New Roman"/>
              </a:rPr>
              <a:t>Color hues map to different tracks of this music piece, while polar coordinates radius maps to each music note pitch whose angle represents its play time. The radius of each circle is related to their play duration. </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r>
              <a:rPr lang="en" sz="1200">
                <a:latin typeface="Times New Roman"/>
                <a:ea typeface="Times New Roman"/>
                <a:cs typeface="Times New Roman"/>
                <a:sym typeface="Times New Roman"/>
              </a:rPr>
              <a:t>The white line is implemented for the media player as a mimic traditional progress bar. </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r>
              <a:rPr lang="en" sz="1200">
                <a:latin typeface="Times New Roman"/>
                <a:ea typeface="Times New Roman"/>
                <a:cs typeface="Times New Roman"/>
                <a:sym typeface="Times New Roman"/>
              </a:rPr>
              <a:t>Three solid circles at the center are the audio control units. The yellow one in the middle is the play/pause button, while the other two is used respectively for skipping 10 seconds ahead or behind. </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r>
              <a:rPr lang="en" sz="1200">
                <a:latin typeface="Times New Roman"/>
                <a:ea typeface="Times New Roman"/>
                <a:cs typeface="Times New Roman"/>
                <a:sym typeface="Times New Roman"/>
              </a:rPr>
              <a:t>Volume filters are implemented as three same-size solid circle on the top left. Clicking on any one mutes the corresponding track. </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All music nodes are deeply explained by a detailed tooltip to show their pitches and instruments and hovering would also highlight all notes with same pitch, and clicking on any leads to updates in other two visualizations for corresponding track and highlight all notes of clicked track. </a:t>
            </a: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0b97ba50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0b97ba50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just" rtl="0">
              <a:lnSpc>
                <a:spcPct val="200000"/>
              </a:lnSpc>
              <a:spcBef>
                <a:spcPts val="0"/>
              </a:spcBef>
              <a:spcAft>
                <a:spcPts val="0"/>
              </a:spcAft>
              <a:buNone/>
            </a:pPr>
            <a:r>
              <a:rPr lang="en" sz="1200">
                <a:latin typeface="Times New Roman"/>
                <a:ea typeface="Times New Roman"/>
                <a:cs typeface="Times New Roman"/>
                <a:sym typeface="Times New Roman"/>
              </a:rPr>
              <a:t>The Line chart shows melody contour of a selected track. </a:t>
            </a:r>
            <a:endParaRPr sz="1200">
              <a:latin typeface="Times New Roman"/>
              <a:ea typeface="Times New Roman"/>
              <a:cs typeface="Times New Roman"/>
              <a:sym typeface="Times New Roman"/>
            </a:endParaRPr>
          </a:p>
          <a:p>
            <a:pPr marL="457200" lvl="0" indent="0" algn="just" rtl="0">
              <a:lnSpc>
                <a:spcPct val="2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In this visualization, y coordinates map to the vertical pitch order and x coordinates map to the current music playback time. Current audio progress could be seen on this graph along with the white line’s movement.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23f9792b9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23f9792b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The Arc diagram next to the Radial scatter plot is to show given track at the meanwhile showing the overall structure of the music piece (See Figure 5 and 6). Hovering mouse on a note would highlight arc and other notes that related to the selected note, and hovering on arc would highlight the actual notes on the scatter plots to revel actual music content of this particular substructure.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23f9792b9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23f9792b9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rgbClr val="000000"/>
              </a:buClr>
              <a:buSzPts val="1100"/>
              <a:buFont typeface="Arial"/>
              <a:buNone/>
            </a:pPr>
            <a:r>
              <a:rPr lang="en" sz="1400">
                <a:latin typeface="Times New Roman"/>
                <a:ea typeface="Times New Roman"/>
                <a:cs typeface="Times New Roman"/>
                <a:sym typeface="Times New Roman"/>
              </a:rPr>
              <a:t>A simple try on this visualization system is to click on any filter circle then the yellow play circle on the Radial scatter plot, which leads to actual playing of La Folía (without muted track(s)). Clicking the yellow circle again pauses the playing, and, moving the white line changes playback time position of playing this part of La Folía. After the track selection step in the Radial scatter plot, Line chart gets updated while the music goes on showing specific melody contour, and, Arc diagram get updated. </a:t>
            </a:r>
            <a:endParaRPr sz="14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0b97ba50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0b97ba50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r>
              <a:rPr lang="en" sz="1200">
                <a:latin typeface="Times New Roman"/>
                <a:ea typeface="Times New Roman"/>
                <a:cs typeface="Times New Roman"/>
                <a:sym typeface="Times New Roman"/>
              </a:rPr>
              <a:t>We initially planned to create a Radial scatter plot which introduces the music piece based on information of each music node, a Tonnetz visualization plot which shows detailed music texture information for professional analyzation, and an Arc diagram which describes the whole structure of the music piece.</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latin typeface="Times New Roman"/>
                <a:ea typeface="Times New Roman"/>
                <a:cs typeface="Times New Roman"/>
                <a:sym typeface="Times New Roman"/>
              </a:rPr>
              <a:t>	During the implementation processes, the Tonnetz visualization was discarded. Besides that, the audio player was sort of deprecated. </a:t>
            </a: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latin typeface="Times New Roman"/>
                <a:ea typeface="Times New Roman"/>
                <a:cs typeface="Times New Roman"/>
                <a:sym typeface="Times New Roman"/>
              </a:rPr>
              <a:t>Our progress bar of our audio player did not match the node we were showing, though it was still usable to suggest vague range of current nodes. The reason is that </a:t>
            </a:r>
            <a:r>
              <a:rPr lang="en" sz="1200">
                <a:solidFill>
                  <a:srgbClr val="FF0000"/>
                </a:solidFill>
                <a:latin typeface="Times New Roman"/>
                <a:ea typeface="Times New Roman"/>
                <a:cs typeface="Times New Roman"/>
                <a:sym typeface="Times New Roman"/>
              </a:rPr>
              <a:t>MIDI standard is not designed to be a file structure but rather for communication between MIDI devices.</a:t>
            </a:r>
            <a:r>
              <a:rPr lang="en" sz="1200">
                <a:latin typeface="Times New Roman"/>
                <a:ea typeface="Times New Roman"/>
                <a:cs typeface="Times New Roman"/>
                <a:sym typeface="Times New Roman"/>
              </a:rPr>
              <a:t> Because of its unique definition of time, it is extremely hard to map its time to corresponding playback time in seconds in javascript. Basically, to make the audio player function work with correct mapping means to write a MIDI player (which is not supported by modern browser) from scratch for web frontend, and we simply did not have enough time to achieve that. Other visualizations maintained functionally and the designs did not change through project.</a:t>
            </a: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0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0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Music Visualization of </a:t>
            </a:r>
            <a:r>
              <a:rPr lang="en" i="1">
                <a:solidFill>
                  <a:srgbClr val="FFFFFF"/>
                </a:solidFill>
              </a:rPr>
              <a:t>La Folía</a:t>
            </a:r>
            <a:endParaRPr i="1">
              <a:solidFill>
                <a:srgbClr val="FFFFFF"/>
              </a:solidFill>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Kirby Zhou, Liya Li, Qianrui Bao</a:t>
            </a:r>
            <a:r>
              <a:rPr lang="e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 Processes</a:t>
            </a:r>
            <a:endParaRPr/>
          </a:p>
        </p:txBody>
      </p:sp>
      <p:sp>
        <p:nvSpPr>
          <p:cNvPr id="129" name="Google Shape;12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FFFFFF"/>
              </a:buClr>
              <a:buSzPts val="1800"/>
              <a:buChar char="●"/>
            </a:pPr>
            <a:r>
              <a:rPr lang="en">
                <a:solidFill>
                  <a:srgbClr val="FFFFFF"/>
                </a:solidFill>
              </a:rPr>
              <a:t>Replace the Tonnetz visualization with a modified Line chart</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n">
                <a:solidFill>
                  <a:srgbClr val="FFFFFF"/>
                </a:solidFill>
              </a:rPr>
              <a:t>Before: show professional music information, great for creators</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n">
                <a:solidFill>
                  <a:srgbClr val="FFFFFF"/>
                </a:solidFill>
              </a:rPr>
              <a:t>After: show melody contour and music gestures, great for normal audience</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Improvement</a:t>
            </a:r>
            <a:endParaRPr/>
          </a:p>
        </p:txBody>
      </p:sp>
      <p:sp>
        <p:nvSpPr>
          <p:cNvPr id="135" name="Google Shape;13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Make audio player progress bar matches with the correct position of notes.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4"/>
          <p:cNvSpPr txBox="1">
            <a:spLocks noGrp="1"/>
          </p:cNvSpPr>
          <p:nvPr>
            <p:ph type="body" idx="1"/>
          </p:nvPr>
        </p:nvSpPr>
        <p:spPr>
          <a:xfrm>
            <a:off x="311700" y="1152475"/>
            <a:ext cx="87207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FFFFFF"/>
              </a:buClr>
              <a:buSzPts val="1800"/>
              <a:buChar char="●"/>
            </a:pPr>
            <a:r>
              <a:rPr lang="en" b="1">
                <a:solidFill>
                  <a:srgbClr val="FFFFFF"/>
                </a:solidFill>
              </a:rPr>
              <a:t>Data Preprocessing</a:t>
            </a:r>
            <a:r>
              <a:rPr lang="en">
                <a:solidFill>
                  <a:srgbClr val="FFFFFF"/>
                </a:solidFill>
              </a:rPr>
              <a:t> (</a:t>
            </a:r>
            <a:r>
              <a:rPr lang="en" sz="1400">
                <a:solidFill>
                  <a:srgbClr val="FFFFFF"/>
                </a:solidFill>
              </a:rPr>
              <a:t>what data we used &amp; how we prepared the data for visualization)</a:t>
            </a:r>
            <a:endParaRPr sz="1400">
              <a:solidFill>
                <a:srgbClr val="FFFFFF"/>
              </a:solidFill>
            </a:endParaRPr>
          </a:p>
          <a:p>
            <a:pPr marL="457200" lvl="0" indent="-342900" algn="l" rtl="0">
              <a:lnSpc>
                <a:spcPct val="150000"/>
              </a:lnSpc>
              <a:spcBef>
                <a:spcPts val="0"/>
              </a:spcBef>
              <a:spcAft>
                <a:spcPts val="0"/>
              </a:spcAft>
              <a:buClr>
                <a:srgbClr val="FFFFFF"/>
              </a:buClr>
              <a:buSzPts val="1800"/>
              <a:buChar char="●"/>
            </a:pPr>
            <a:r>
              <a:rPr lang="en" b="1">
                <a:solidFill>
                  <a:srgbClr val="FFFFFF"/>
                </a:solidFill>
              </a:rPr>
              <a:t>Visualization Overview</a:t>
            </a:r>
            <a:r>
              <a:rPr lang="en">
                <a:solidFill>
                  <a:srgbClr val="FFFFFF"/>
                </a:solidFill>
              </a:rPr>
              <a:t> (</a:t>
            </a:r>
            <a:r>
              <a:rPr lang="en" sz="1400">
                <a:solidFill>
                  <a:srgbClr val="FFFFFF"/>
                </a:solidFill>
              </a:rPr>
              <a:t>final visualization system in detail</a:t>
            </a:r>
            <a:r>
              <a:rPr lang="en">
                <a:solidFill>
                  <a:srgbClr val="FFFFFF"/>
                </a:solidFill>
              </a:rPr>
              <a:t>)</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n" b="1">
                <a:solidFill>
                  <a:srgbClr val="FFFFFF"/>
                </a:solidFill>
              </a:rPr>
              <a:t>Former Implementation</a:t>
            </a:r>
            <a:r>
              <a:rPr lang="en">
                <a:solidFill>
                  <a:srgbClr val="FFFFFF"/>
                </a:solidFill>
              </a:rPr>
              <a:t> (</a:t>
            </a:r>
            <a:r>
              <a:rPr lang="en" sz="1400">
                <a:solidFill>
                  <a:srgbClr val="FFFFFF"/>
                </a:solidFill>
              </a:rPr>
              <a:t>unexpected technical issues</a:t>
            </a:r>
            <a:r>
              <a:rPr lang="en">
                <a:solidFill>
                  <a:srgbClr val="FFFFFF"/>
                </a:solidFill>
              </a:rPr>
              <a:t>)</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n" b="1">
                <a:solidFill>
                  <a:srgbClr val="FFFFFF"/>
                </a:solidFill>
              </a:rPr>
              <a:t>Update Processes</a:t>
            </a:r>
            <a:r>
              <a:rPr lang="en">
                <a:solidFill>
                  <a:srgbClr val="FFFFFF"/>
                </a:solidFill>
              </a:rPr>
              <a:t> (</a:t>
            </a:r>
            <a:r>
              <a:rPr lang="en" sz="1400">
                <a:solidFill>
                  <a:srgbClr val="FFFFFF"/>
                </a:solidFill>
              </a:rPr>
              <a:t>design decision &amp; evaluation results</a:t>
            </a:r>
            <a:r>
              <a:rPr lang="en">
                <a:solidFill>
                  <a:srgbClr val="FFFFFF"/>
                </a:solidFill>
              </a:rPr>
              <a:t>)</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n" b="1">
                <a:solidFill>
                  <a:srgbClr val="FFFFFF"/>
                </a:solidFill>
              </a:rPr>
              <a:t>Future Improvement</a:t>
            </a:r>
            <a:endParaRPr b="1">
              <a:solidFill>
                <a:srgbClr val="FFFFFF"/>
              </a:solidFill>
            </a:endParaRPr>
          </a:p>
          <a:p>
            <a:pPr marL="457200" lvl="0" indent="-342900" algn="l" rtl="0">
              <a:lnSpc>
                <a:spcPct val="150000"/>
              </a:lnSpc>
              <a:spcBef>
                <a:spcPts val="0"/>
              </a:spcBef>
              <a:spcAft>
                <a:spcPts val="0"/>
              </a:spcAft>
              <a:buClr>
                <a:srgbClr val="FFFFFF"/>
              </a:buClr>
              <a:buSzPts val="1800"/>
              <a:buChar char="●"/>
            </a:pPr>
            <a:r>
              <a:rPr lang="en" b="1">
                <a:solidFill>
                  <a:srgbClr val="FFFFFF"/>
                </a:solidFill>
              </a:rPr>
              <a:t>Labor Division</a:t>
            </a:r>
            <a:r>
              <a:rPr lang="en">
                <a:solidFill>
                  <a:srgbClr val="FFFFFF"/>
                </a:solidFill>
              </a:rPr>
              <a:t>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Source: MIDI files exported from MuseScore database.</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MIDI is a binary encoded music data file.</a:t>
            </a:r>
            <a:endParaRPr>
              <a:solidFill>
                <a:srgbClr val="FFFFFF"/>
              </a:solidFill>
            </a:endParaRPr>
          </a:p>
        </p:txBody>
      </p:sp>
      <p:cxnSp>
        <p:nvCxnSpPr>
          <p:cNvPr id="73" name="Google Shape;73;p15"/>
          <p:cNvCxnSpPr/>
          <p:nvPr/>
        </p:nvCxnSpPr>
        <p:spPr>
          <a:xfrm>
            <a:off x="4366112" y="3214739"/>
            <a:ext cx="524700" cy="0"/>
          </a:xfrm>
          <a:prstGeom prst="straightConnector1">
            <a:avLst/>
          </a:prstGeom>
          <a:noFill/>
          <a:ln w="19050" cap="flat" cmpd="sng">
            <a:solidFill>
              <a:schemeClr val="dk2"/>
            </a:solidFill>
            <a:prstDash val="solid"/>
            <a:round/>
            <a:headEnd type="diamond" w="med" len="med"/>
            <a:tailEnd type="triangle" w="med" len="med"/>
          </a:ln>
        </p:spPr>
      </p:cxnSp>
      <p:pic>
        <p:nvPicPr>
          <p:cNvPr id="74" name="Google Shape;74;p15"/>
          <p:cNvPicPr preferRelativeResize="0"/>
          <p:nvPr/>
        </p:nvPicPr>
        <p:blipFill>
          <a:blip r:embed="rId3">
            <a:alphaModFix/>
          </a:blip>
          <a:stretch>
            <a:fillRect/>
          </a:stretch>
        </p:blipFill>
        <p:spPr>
          <a:xfrm>
            <a:off x="465850" y="2349825"/>
            <a:ext cx="1675800" cy="1729850"/>
          </a:xfrm>
          <a:prstGeom prst="rect">
            <a:avLst/>
          </a:prstGeom>
          <a:noFill/>
          <a:ln>
            <a:noFill/>
          </a:ln>
        </p:spPr>
      </p:pic>
      <p:cxnSp>
        <p:nvCxnSpPr>
          <p:cNvPr id="75" name="Google Shape;75;p15"/>
          <p:cNvCxnSpPr>
            <a:stCxn id="74" idx="3"/>
            <a:endCxn id="76" idx="1"/>
          </p:cNvCxnSpPr>
          <p:nvPr/>
        </p:nvCxnSpPr>
        <p:spPr>
          <a:xfrm>
            <a:off x="2141650" y="3214750"/>
            <a:ext cx="524700" cy="0"/>
          </a:xfrm>
          <a:prstGeom prst="straightConnector1">
            <a:avLst/>
          </a:prstGeom>
          <a:noFill/>
          <a:ln w="19050" cap="flat" cmpd="sng">
            <a:solidFill>
              <a:schemeClr val="dk2"/>
            </a:solidFill>
            <a:prstDash val="solid"/>
            <a:round/>
            <a:headEnd type="diamond" w="med" len="med"/>
            <a:tailEnd type="triangle" w="med" len="med"/>
          </a:ln>
        </p:spPr>
      </p:cxnSp>
      <p:sp>
        <p:nvSpPr>
          <p:cNvPr id="77" name="Google Shape;77;p15"/>
          <p:cNvSpPr txBox="1"/>
          <p:nvPr/>
        </p:nvSpPr>
        <p:spPr>
          <a:xfrm>
            <a:off x="711550" y="4257575"/>
            <a:ext cx="11844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Average"/>
                <a:ea typeface="Average"/>
                <a:cs typeface="Average"/>
                <a:sym typeface="Average"/>
              </a:rPr>
              <a:t>MIDI</a:t>
            </a:r>
            <a:endParaRPr sz="1800">
              <a:solidFill>
                <a:srgbClr val="FFFFFF"/>
              </a:solidFill>
              <a:latin typeface="Average"/>
              <a:ea typeface="Average"/>
              <a:cs typeface="Average"/>
              <a:sym typeface="Average"/>
            </a:endParaRPr>
          </a:p>
        </p:txBody>
      </p:sp>
      <p:sp>
        <p:nvSpPr>
          <p:cNvPr id="78" name="Google Shape;78;p15"/>
          <p:cNvSpPr txBox="1"/>
          <p:nvPr/>
        </p:nvSpPr>
        <p:spPr>
          <a:xfrm>
            <a:off x="2555025" y="4257575"/>
            <a:ext cx="19224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Average"/>
                <a:ea typeface="Average"/>
                <a:cs typeface="Average"/>
                <a:sym typeface="Average"/>
              </a:rPr>
              <a:t>Converted file</a:t>
            </a:r>
            <a:endParaRPr sz="1800">
              <a:solidFill>
                <a:srgbClr val="FFFFFF"/>
              </a:solidFill>
              <a:latin typeface="Average"/>
              <a:ea typeface="Average"/>
              <a:cs typeface="Average"/>
              <a:sym typeface="Average"/>
            </a:endParaRPr>
          </a:p>
        </p:txBody>
      </p:sp>
      <p:sp>
        <p:nvSpPr>
          <p:cNvPr id="79" name="Google Shape;79;p15"/>
          <p:cNvSpPr txBox="1"/>
          <p:nvPr/>
        </p:nvSpPr>
        <p:spPr>
          <a:xfrm>
            <a:off x="5829725" y="4257575"/>
            <a:ext cx="1818300" cy="4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Average"/>
                <a:ea typeface="Average"/>
                <a:cs typeface="Average"/>
                <a:sym typeface="Average"/>
              </a:rPr>
              <a:t>Final Dataset</a:t>
            </a:r>
            <a:endParaRPr sz="1800">
              <a:solidFill>
                <a:srgbClr val="FFFFFF"/>
              </a:solidFill>
              <a:latin typeface="Average"/>
              <a:ea typeface="Average"/>
              <a:cs typeface="Average"/>
              <a:sym typeface="Average"/>
            </a:endParaRPr>
          </a:p>
        </p:txBody>
      </p:sp>
      <p:pic>
        <p:nvPicPr>
          <p:cNvPr id="80" name="Google Shape;80;p15"/>
          <p:cNvPicPr preferRelativeResize="0"/>
          <p:nvPr/>
        </p:nvPicPr>
        <p:blipFill>
          <a:blip r:embed="rId4">
            <a:alphaModFix/>
          </a:blip>
          <a:stretch>
            <a:fillRect/>
          </a:stretch>
        </p:blipFill>
        <p:spPr>
          <a:xfrm>
            <a:off x="2678314" y="2109400"/>
            <a:ext cx="1675800" cy="2210697"/>
          </a:xfrm>
          <a:prstGeom prst="rect">
            <a:avLst/>
          </a:prstGeom>
          <a:noFill/>
          <a:ln>
            <a:noFill/>
          </a:ln>
        </p:spPr>
      </p:pic>
      <p:pic>
        <p:nvPicPr>
          <p:cNvPr id="81" name="Google Shape;81;p15"/>
          <p:cNvPicPr preferRelativeResize="0"/>
          <p:nvPr/>
        </p:nvPicPr>
        <p:blipFill>
          <a:blip r:embed="rId5">
            <a:alphaModFix/>
          </a:blip>
          <a:stretch>
            <a:fillRect/>
          </a:stretch>
        </p:blipFill>
        <p:spPr>
          <a:xfrm>
            <a:off x="4902775" y="2193546"/>
            <a:ext cx="2990675" cy="2042399"/>
          </a:xfrm>
          <a:prstGeom prst="rect">
            <a:avLst/>
          </a:prstGeom>
          <a:noFill/>
          <a:ln>
            <a:noFill/>
          </a:ln>
        </p:spPr>
      </p:pic>
      <p:pic>
        <p:nvPicPr>
          <p:cNvPr id="82" name="Google Shape;82;p15"/>
          <p:cNvPicPr preferRelativeResize="0"/>
          <p:nvPr/>
        </p:nvPicPr>
        <p:blipFill>
          <a:blip r:embed="rId6">
            <a:alphaModFix/>
          </a:blip>
          <a:stretch>
            <a:fillRect/>
          </a:stretch>
        </p:blipFill>
        <p:spPr>
          <a:xfrm>
            <a:off x="8032228" y="2182737"/>
            <a:ext cx="461847" cy="2064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9" name="Google Shape;89;p16"/>
          <p:cNvPicPr preferRelativeResize="0"/>
          <p:nvPr/>
        </p:nvPicPr>
        <p:blipFill>
          <a:blip r:embed="rId3">
            <a:alphaModFix/>
          </a:blip>
          <a:stretch>
            <a:fillRect/>
          </a:stretch>
        </p:blipFill>
        <p:spPr>
          <a:xfrm>
            <a:off x="38380" y="0"/>
            <a:ext cx="9067237" cy="51434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Radial Scatter Plot</a:t>
            </a:r>
            <a:endParaRPr/>
          </a:p>
        </p:txBody>
      </p:sp>
      <p:sp>
        <p:nvSpPr>
          <p:cNvPr id="95" name="Google Shape;95;p17"/>
          <p:cNvSpPr txBox="1">
            <a:spLocks noGrp="1"/>
          </p:cNvSpPr>
          <p:nvPr>
            <p:ph type="body" idx="1"/>
          </p:nvPr>
        </p:nvSpPr>
        <p:spPr>
          <a:xfrm>
            <a:off x="4572000" y="1306788"/>
            <a:ext cx="4587000" cy="35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rPr>
              <a:t>Polar Radius: Pitch</a:t>
            </a:r>
            <a:endParaRPr sz="1400">
              <a:solidFill>
                <a:srgbClr val="FFFFFF"/>
              </a:solidFill>
            </a:endParaRPr>
          </a:p>
          <a:p>
            <a:pPr marL="0" lvl="0" indent="0" algn="l" rtl="0">
              <a:spcBef>
                <a:spcPts val="1600"/>
              </a:spcBef>
              <a:spcAft>
                <a:spcPts val="0"/>
              </a:spcAft>
              <a:buNone/>
            </a:pPr>
            <a:r>
              <a:rPr lang="en" sz="1400">
                <a:solidFill>
                  <a:srgbClr val="FFFFFF"/>
                </a:solidFill>
              </a:rPr>
              <a:t>Angle: Time</a:t>
            </a:r>
            <a:endParaRPr sz="1400">
              <a:solidFill>
                <a:srgbClr val="FFFFFF"/>
              </a:solidFill>
            </a:endParaRPr>
          </a:p>
          <a:p>
            <a:pPr marL="0" lvl="0" indent="0" algn="l" rtl="0">
              <a:spcBef>
                <a:spcPts val="1600"/>
              </a:spcBef>
              <a:spcAft>
                <a:spcPts val="0"/>
              </a:spcAft>
              <a:buNone/>
            </a:pPr>
            <a:r>
              <a:rPr lang="en" sz="1400">
                <a:solidFill>
                  <a:srgbClr val="FFFFFF"/>
                </a:solidFill>
              </a:rPr>
              <a:t>Hue: Instruments</a:t>
            </a:r>
            <a:endParaRPr sz="1400">
              <a:solidFill>
                <a:srgbClr val="FFFFFF"/>
              </a:solidFill>
            </a:endParaRPr>
          </a:p>
          <a:p>
            <a:pPr marL="0" lvl="0" indent="0" algn="l" rtl="0">
              <a:spcBef>
                <a:spcPts val="1600"/>
              </a:spcBef>
              <a:spcAft>
                <a:spcPts val="0"/>
              </a:spcAft>
              <a:buNone/>
            </a:pPr>
            <a:r>
              <a:rPr lang="en" sz="1400">
                <a:solidFill>
                  <a:srgbClr val="FFFFFF"/>
                </a:solidFill>
              </a:rPr>
              <a:t>Node Radius: Duration</a:t>
            </a:r>
            <a:endParaRPr sz="1400">
              <a:solidFill>
                <a:schemeClr val="dk1"/>
              </a:solidFill>
            </a:endParaRPr>
          </a:p>
          <a:p>
            <a:pPr marL="0" lvl="0" indent="0" algn="l" rtl="0">
              <a:lnSpc>
                <a:spcPct val="100000"/>
              </a:lnSpc>
              <a:spcBef>
                <a:spcPts val="1600"/>
              </a:spcBef>
              <a:spcAft>
                <a:spcPts val="0"/>
              </a:spcAft>
              <a:buNone/>
            </a:pPr>
            <a:r>
              <a:rPr lang="en" b="1">
                <a:solidFill>
                  <a:schemeClr val="dk1"/>
                </a:solidFill>
              </a:rPr>
              <a:t>How it works: </a:t>
            </a:r>
            <a:endParaRPr b="1">
              <a:solidFill>
                <a:schemeClr val="dk1"/>
              </a:solidFill>
            </a:endParaRPr>
          </a:p>
          <a:p>
            <a:pPr marL="914400" lvl="0" indent="-317500" algn="l" rtl="0">
              <a:lnSpc>
                <a:spcPct val="100000"/>
              </a:lnSpc>
              <a:spcBef>
                <a:spcPts val="1600"/>
              </a:spcBef>
              <a:spcAft>
                <a:spcPts val="0"/>
              </a:spcAft>
              <a:buClr>
                <a:schemeClr val="dk1"/>
              </a:buClr>
              <a:buSzPts val="1400"/>
              <a:buAutoNum type="arabicPeriod"/>
            </a:pPr>
            <a:r>
              <a:rPr lang="en" sz="1400">
                <a:solidFill>
                  <a:schemeClr val="dk1"/>
                </a:solidFill>
              </a:rPr>
              <a:t>Play button</a:t>
            </a:r>
            <a:endParaRPr sz="1400">
              <a:solidFill>
                <a:schemeClr val="dk1"/>
              </a:solidFill>
            </a:endParaRPr>
          </a:p>
          <a:p>
            <a:pPr marL="914400" lvl="0" indent="-317500" algn="l" rtl="0">
              <a:lnSpc>
                <a:spcPct val="100000"/>
              </a:lnSpc>
              <a:spcBef>
                <a:spcPts val="0"/>
              </a:spcBef>
              <a:spcAft>
                <a:spcPts val="0"/>
              </a:spcAft>
              <a:buClr>
                <a:schemeClr val="dk1"/>
              </a:buClr>
              <a:buSzPts val="1400"/>
              <a:buAutoNum type="arabicPeriod"/>
            </a:pPr>
            <a:r>
              <a:rPr lang="en" sz="1400">
                <a:solidFill>
                  <a:schemeClr val="dk1"/>
                </a:solidFill>
              </a:rPr>
              <a:t>Track filter</a:t>
            </a:r>
            <a:endParaRPr sz="1400">
              <a:solidFill>
                <a:schemeClr val="dk1"/>
              </a:solidFill>
            </a:endParaRPr>
          </a:p>
          <a:p>
            <a:pPr marL="914400" lvl="0" indent="-317500" algn="l" rtl="0">
              <a:lnSpc>
                <a:spcPct val="100000"/>
              </a:lnSpc>
              <a:spcBef>
                <a:spcPts val="0"/>
              </a:spcBef>
              <a:spcAft>
                <a:spcPts val="0"/>
              </a:spcAft>
              <a:buClr>
                <a:schemeClr val="dk1"/>
              </a:buClr>
              <a:buSzPts val="1400"/>
              <a:buAutoNum type="arabicPeriod"/>
            </a:pPr>
            <a:r>
              <a:rPr lang="en" sz="1400">
                <a:solidFill>
                  <a:schemeClr val="dk1"/>
                </a:solidFill>
              </a:rPr>
              <a:t>Note filter</a:t>
            </a:r>
            <a:endParaRPr sz="1400">
              <a:solidFill>
                <a:schemeClr val="dk1"/>
              </a:solidFill>
            </a:endParaRPr>
          </a:p>
          <a:p>
            <a:pPr marL="0" lvl="0" indent="0" algn="l" rtl="0">
              <a:lnSpc>
                <a:spcPct val="100000"/>
              </a:lnSpc>
              <a:spcBef>
                <a:spcPts val="1600"/>
              </a:spcBef>
              <a:spcAft>
                <a:spcPts val="0"/>
              </a:spcAft>
              <a:buNone/>
            </a:pPr>
            <a:endParaRPr sz="1400">
              <a:solidFill>
                <a:schemeClr val="dk1"/>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96" name="Google Shape;96;p17"/>
          <p:cNvPicPr preferRelativeResize="0"/>
          <p:nvPr/>
        </p:nvPicPr>
        <p:blipFill>
          <a:blip r:embed="rId3">
            <a:alphaModFix/>
          </a:blip>
          <a:stretch>
            <a:fillRect/>
          </a:stretch>
        </p:blipFill>
        <p:spPr>
          <a:xfrm>
            <a:off x="438500" y="1112825"/>
            <a:ext cx="3765196"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Chart</a:t>
            </a:r>
            <a:endParaRPr/>
          </a:p>
        </p:txBody>
      </p:sp>
      <p:sp>
        <p:nvSpPr>
          <p:cNvPr id="102" name="Google Shape;10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3" name="Google Shape;103;p18"/>
          <p:cNvPicPr preferRelativeResize="0"/>
          <p:nvPr/>
        </p:nvPicPr>
        <p:blipFill>
          <a:blip r:embed="rId3">
            <a:alphaModFix/>
          </a:blip>
          <a:stretch>
            <a:fillRect/>
          </a:stretch>
        </p:blipFill>
        <p:spPr>
          <a:xfrm>
            <a:off x="0" y="1350611"/>
            <a:ext cx="9143996" cy="1387928"/>
          </a:xfrm>
          <a:prstGeom prst="rect">
            <a:avLst/>
          </a:prstGeom>
          <a:noFill/>
          <a:ln>
            <a:noFill/>
          </a:ln>
        </p:spPr>
      </p:pic>
      <p:pic>
        <p:nvPicPr>
          <p:cNvPr id="104" name="Google Shape;104;p18"/>
          <p:cNvPicPr preferRelativeResize="0"/>
          <p:nvPr/>
        </p:nvPicPr>
        <p:blipFill>
          <a:blip r:embed="rId4">
            <a:alphaModFix/>
          </a:blip>
          <a:stretch>
            <a:fillRect/>
          </a:stretch>
        </p:blipFill>
        <p:spPr>
          <a:xfrm>
            <a:off x="0" y="3235961"/>
            <a:ext cx="9143996" cy="14641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Arc Diagram</a:t>
            </a:r>
            <a:endParaRPr/>
          </a:p>
        </p:txBody>
      </p:sp>
      <p:sp>
        <p:nvSpPr>
          <p:cNvPr id="110" name="Google Shape;110;p19"/>
          <p:cNvSpPr txBox="1">
            <a:spLocks noGrp="1"/>
          </p:cNvSpPr>
          <p:nvPr>
            <p:ph type="body" idx="1"/>
          </p:nvPr>
        </p:nvSpPr>
        <p:spPr>
          <a:xfrm>
            <a:off x="239300" y="3346500"/>
            <a:ext cx="8193900" cy="142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rPr>
              <a:t>Showing overall structure of song.</a:t>
            </a:r>
            <a:endParaRPr b="1">
              <a:solidFill>
                <a:srgbClr val="FFFFFF"/>
              </a:solidFill>
            </a:endParaRPr>
          </a:p>
          <a:p>
            <a:pPr marL="0" lvl="0" indent="0" algn="ctr" rtl="0">
              <a:spcBef>
                <a:spcPts val="1600"/>
              </a:spcBef>
              <a:spcAft>
                <a:spcPts val="0"/>
              </a:spcAft>
              <a:buNone/>
            </a:pPr>
            <a:r>
              <a:rPr lang="en">
                <a:solidFill>
                  <a:srgbClr val="FFFFFF"/>
                </a:solidFill>
              </a:rPr>
              <a:t>Arc: To connect the same sequence of pitches</a:t>
            </a:r>
            <a:endParaRPr>
              <a:solidFill>
                <a:srgbClr val="FFFFFF"/>
              </a:solidFill>
            </a:endParaRPr>
          </a:p>
          <a:p>
            <a:pPr marL="0" lvl="0" indent="0" algn="ctr" rtl="0">
              <a:spcBef>
                <a:spcPts val="1600"/>
              </a:spcBef>
              <a:spcAft>
                <a:spcPts val="1600"/>
              </a:spcAft>
              <a:buNone/>
            </a:pPr>
            <a:r>
              <a:rPr lang="en">
                <a:solidFill>
                  <a:srgbClr val="FFFFFF"/>
                </a:solidFill>
              </a:rPr>
              <a:t>Size of Node: weight of the repeated sequences.</a:t>
            </a:r>
            <a:endParaRPr>
              <a:solidFill>
                <a:srgbClr val="FFFFFF"/>
              </a:solidFill>
            </a:endParaRPr>
          </a:p>
        </p:txBody>
      </p:sp>
      <p:pic>
        <p:nvPicPr>
          <p:cNvPr id="111" name="Google Shape;111;p19"/>
          <p:cNvPicPr preferRelativeResize="0"/>
          <p:nvPr/>
        </p:nvPicPr>
        <p:blipFill>
          <a:blip r:embed="rId3">
            <a:alphaModFix/>
          </a:blip>
          <a:stretch>
            <a:fillRect/>
          </a:stretch>
        </p:blipFill>
        <p:spPr>
          <a:xfrm>
            <a:off x="2039163" y="1170125"/>
            <a:ext cx="4594169" cy="202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Interaction</a:t>
            </a:r>
            <a:endParaRPr/>
          </a:p>
        </p:txBody>
      </p:sp>
      <p:sp>
        <p:nvSpPr>
          <p:cNvPr id="117" name="Google Shape;117;p20"/>
          <p:cNvSpPr txBox="1">
            <a:spLocks noGrp="1"/>
          </p:cNvSpPr>
          <p:nvPr>
            <p:ph type="body" idx="1"/>
          </p:nvPr>
        </p:nvSpPr>
        <p:spPr>
          <a:xfrm>
            <a:off x="311700" y="1017725"/>
            <a:ext cx="8520600" cy="39711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Allow users to explore La Folía as if they were playing a Youtube music piece but in a more detailed way </a:t>
            </a:r>
            <a:endParaRPr>
              <a:solidFill>
                <a:srgbClr val="FFFFFF"/>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Displays the music’s inner creativities</a:t>
            </a:r>
            <a:endParaRPr>
              <a:solidFill>
                <a:srgbClr val="FFFFFF"/>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600">
              <a:solidFill>
                <a:srgbClr val="FFFFFF"/>
              </a:solidFill>
            </a:endParaRPr>
          </a:p>
          <a:p>
            <a:pPr marL="45720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Former Implementation</a:t>
            </a:r>
            <a:endParaRPr/>
          </a:p>
        </p:txBody>
      </p:sp>
      <p:sp>
        <p:nvSpPr>
          <p:cNvPr id="123" name="Google Shape;12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FFFFFF"/>
              </a:buClr>
              <a:buSzPts val="1800"/>
              <a:buChar char="●"/>
            </a:pPr>
            <a:r>
              <a:rPr lang="en">
                <a:solidFill>
                  <a:srgbClr val="FFFFFF"/>
                </a:solidFill>
              </a:rPr>
              <a:t>Three visualizations: Radial scatter plot, Tonnetz Visualization, Arc diagram</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n">
                <a:solidFill>
                  <a:srgbClr val="FFFFFF"/>
                </a:solidFill>
              </a:rPr>
              <a:t>Shortcomes of Tonnetz Visualization: relates too professional music background</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n">
                <a:solidFill>
                  <a:srgbClr val="FFFFFF"/>
                </a:solidFill>
              </a:rPr>
              <a:t>MIDI standard is not designed to be a file structure</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n">
                <a:solidFill>
                  <a:srgbClr val="FFFFFF"/>
                </a:solidFill>
              </a:rPr>
              <a:t>Audio player didn’t work</a:t>
            </a:r>
            <a:endParaRPr>
              <a:solidFill>
                <a:srgbClr val="FFFFFF"/>
              </a:solidFill>
            </a:endParaRPr>
          </a:p>
          <a:p>
            <a:pPr marL="457200" lvl="0" indent="-342900" algn="l" rtl="0">
              <a:lnSpc>
                <a:spcPct val="150000"/>
              </a:lnSpc>
              <a:spcBef>
                <a:spcPts val="0"/>
              </a:spcBef>
              <a:spcAft>
                <a:spcPts val="0"/>
              </a:spcAft>
              <a:buClr>
                <a:srgbClr val="FFFFFF"/>
              </a:buClr>
              <a:buSzPts val="1800"/>
              <a:buChar char="●"/>
            </a:pPr>
            <a:r>
              <a:rPr lang="en">
                <a:solidFill>
                  <a:srgbClr val="FFFFFF"/>
                </a:solidFill>
              </a:rPr>
              <a:t>Radial scatter plot &amp; Arc diagram were remained.</a:t>
            </a:r>
            <a:endParaRPr>
              <a:solidFill>
                <a:srgbClr val="FFFFFF"/>
              </a:solidFill>
            </a:endParaRPr>
          </a:p>
          <a:p>
            <a:pPr marL="0" lvl="0" indent="0" algn="l" rtl="0">
              <a:lnSpc>
                <a:spcPct val="150000"/>
              </a:lnSpc>
              <a:spcBef>
                <a:spcPts val="1600"/>
              </a:spcBef>
              <a:spcAft>
                <a:spcPts val="1600"/>
              </a:spcAft>
              <a:buNone/>
            </a:pPr>
            <a:endParaRPr>
              <a:solidFill>
                <a:srgbClr val="FFFFFF"/>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1098</Words>
  <Application>Microsoft Office PowerPoint</Application>
  <PresentationFormat>全屏显示(16:9)</PresentationFormat>
  <Paragraphs>69</Paragraphs>
  <Slides>11</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Oswald</vt:lpstr>
      <vt:lpstr>Arial</vt:lpstr>
      <vt:lpstr>Times New Roman</vt:lpstr>
      <vt:lpstr>Average</vt:lpstr>
      <vt:lpstr>Slate</vt:lpstr>
      <vt:lpstr>Music Visualization of La Folía</vt:lpstr>
      <vt:lpstr>PowerPoint 演示文稿</vt:lpstr>
      <vt:lpstr>Data Preprocessing</vt:lpstr>
      <vt:lpstr>PowerPoint 演示文稿</vt:lpstr>
      <vt:lpstr>Radial Scatter Plot</vt:lpstr>
      <vt:lpstr>Line Chart</vt:lpstr>
      <vt:lpstr>Arc Diagram</vt:lpstr>
      <vt:lpstr>Interaction</vt:lpstr>
      <vt:lpstr>Former Implementation</vt:lpstr>
      <vt:lpstr>Update Processes</vt:lpstr>
      <vt:lpstr>Future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Visualization of La Folía</dc:title>
  <dc:creator>Xiyao</dc:creator>
  <cp:lastModifiedBy>Kirby Zhou</cp:lastModifiedBy>
  <cp:revision>1</cp:revision>
  <dcterms:modified xsi:type="dcterms:W3CDTF">2019-11-18T01:09:06Z</dcterms:modified>
</cp:coreProperties>
</file>