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  <a:r>
              <a:t>六十四卦精要</a:t>
            </a:r>
          </a:p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  <a:r>
              <a:t>30分钟速通课程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2000">
                <a:latin typeface="微软雅黑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  <a:r>
              <a:t>核心概念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微软雅黑"/>
              </a:defRPr>
            </a:pPr>
          </a:p>
          <a:p>
            <a:pPr>
              <a:defRPr sz="2000">
                <a:latin typeface="微软雅黑"/>
              </a:defRPr>
            </a:pPr>
            <a:r>
              <a:t>卦象结构：六爻组成，分上下卦</a:t>
            </a:r>
          </a:p>
          <a:p>
            <a:pPr>
              <a:defRPr sz="2000">
                <a:latin typeface="微软雅黑"/>
              </a:defRPr>
            </a:pPr>
            <a:r>
              <a:t>世应定位：世为主，应为客，相差三位</a:t>
            </a:r>
          </a:p>
          <a:p>
            <a:pPr>
              <a:defRPr sz="2000">
                <a:latin typeface="微软雅黑"/>
              </a:defRPr>
            </a:pPr>
            <a:r>
              <a:t>用神体系：六亲（父母/官鬼/兄弟/妻财/子孙）</a:t>
            </a:r>
          </a:p>
          <a:p>
            <a:pPr>
              <a:defRPr sz="2000">
                <a:latin typeface="微软雅黑"/>
              </a:defRPr>
            </a:pPr>
            <a:r>
              <a:t>记忆口诀：一二三下卦，四五六上求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 algn="ctr">
              <a:defRPr sz="2000">
                <a:latin typeface="微软雅黑"/>
              </a:defRPr>
            </a:pPr>
            <a:r>
              <a:t>䷀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>
              <a:defRPr sz="2000" b="1">
                <a:latin typeface="微软雅黑"/>
              </a:defRPr>
            </a:pPr>
            <a:r>
              <a:t>乾为天</a:t>
            </a:r>
          </a:p>
          <a:p>
            <a:pPr>
              <a:defRPr sz="2000">
                <a:latin typeface="微软雅黑"/>
              </a:defRPr>
            </a:pPr>
            <a:r>
              <a:t>世应位置：世六应三</a:t>
            </a:r>
            <a:br/>
            <a:r>
              <a:t>常用用神：父母, 官鬼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3200400"/>
            <a:ext cx="0" cy="9144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 algn="ctr">
              <a:defRPr sz="2000">
                <a:latin typeface="微软雅黑"/>
              </a:defRPr>
            </a:pPr>
            <a:r>
              <a:t>䷁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>
              <a:defRPr sz="2000" b="1">
                <a:latin typeface="微软雅黑"/>
              </a:defRPr>
            </a:pPr>
            <a:r>
              <a:t>坤为地</a:t>
            </a:r>
          </a:p>
          <a:p>
            <a:pPr>
              <a:defRPr sz="2000">
                <a:latin typeface="微软雅黑"/>
              </a:defRPr>
            </a:pPr>
            <a:r>
              <a:t>世应位置：世六应三</a:t>
            </a:r>
            <a:br/>
            <a:r>
              <a:t>常用用神：妻财, 子孙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3200400"/>
            <a:ext cx="0" cy="9144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 algn="ctr">
              <a:defRPr sz="2000">
                <a:latin typeface="微软雅黑"/>
              </a:defRPr>
            </a:pPr>
            <a:r>
              <a:t>䷂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>
              <a:defRPr sz="2000" b="1">
                <a:latin typeface="微软雅黑"/>
              </a:defRPr>
            </a:pPr>
            <a:r>
              <a:t>水雷屯</a:t>
            </a:r>
          </a:p>
          <a:p>
            <a:pPr>
              <a:defRPr sz="2000">
                <a:latin typeface="微软雅黑"/>
              </a:defRPr>
            </a:pPr>
            <a:r>
              <a:t>世应位置：世四应初</a:t>
            </a:r>
            <a:br/>
            <a:r>
              <a:t>常用用神：兄弟, 官鬼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3200400"/>
            <a:ext cx="0" cy="9144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1828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 algn="ctr">
              <a:defRPr sz="2000">
                <a:latin typeface="微软雅黑"/>
              </a:defRPr>
            </a:pPr>
            <a:r>
              <a:t>䷃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657600" y="1828800"/>
            <a:ext cx="54864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2000">
                <a:latin typeface="微软雅黑"/>
              </a:defRPr>
            </a:pPr>
          </a:p>
          <a:p>
            <a:pPr>
              <a:defRPr sz="2000" b="1">
                <a:latin typeface="微软雅黑"/>
              </a:defRPr>
            </a:pPr>
            <a:r>
              <a:t>山水蒙</a:t>
            </a:r>
          </a:p>
          <a:p>
            <a:pPr>
              <a:defRPr sz="2000">
                <a:latin typeface="微软雅黑"/>
              </a:defRPr>
            </a:pPr>
            <a:r>
              <a:t>世应位置：世三应六</a:t>
            </a:r>
            <a:br/>
            <a:r>
              <a:t>常用用神：子孙, 父母</a:t>
            </a:r>
          </a:p>
        </p:txBody>
      </p:sp>
      <p:cxnSp>
        <p:nvCxnSpPr>
          <p:cNvPr id="5" name="Connector 4"/>
          <p:cNvCxnSpPr/>
          <p:nvPr/>
        </p:nvCxnSpPr>
        <p:spPr>
          <a:xfrm>
            <a:off x="2743200" y="3200400"/>
            <a:ext cx="0" cy="914400"/>
          </a:xfrm>
          <a:prstGeom prst="line">
            <a:avLst/>
          </a:prstGeom>
          <a:ln w="254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 sz="3600">
                <a:solidFill>
                  <a:srgbClr val="C65911"/>
                </a:solidFill>
                <a:latin typeface="微软雅黑"/>
              </a:defRPr>
            </a:pPr>
            <a:r>
              <a:t>记忆技巧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>
                <a:latin typeface="微软雅黑"/>
              </a:defRPr>
            </a:pPr>
          </a:p>
          <a:p>
            <a:pPr>
              <a:defRPr sz="2000">
                <a:latin typeface="微软雅黑"/>
              </a:defRPr>
            </a:pPr>
            <a:r>
              <a:t>世爻定位歌诀：</a:t>
            </a:r>
          </a:p>
          <a:p>
            <a:pPr>
              <a:defRPr sz="2000">
                <a:latin typeface="微软雅黑"/>
              </a:defRPr>
            </a:pPr>
            <a:r>
              <a:t>天同二世天变五，</a:t>
            </a:r>
          </a:p>
          <a:p>
            <a:pPr>
              <a:defRPr sz="2000">
                <a:latin typeface="微软雅黑"/>
              </a:defRPr>
            </a:pPr>
            <a:r>
              <a:t>地同四世地变初，</a:t>
            </a:r>
          </a:p>
          <a:p>
            <a:pPr>
              <a:defRPr sz="2000">
                <a:latin typeface="微软雅黑"/>
              </a:defRPr>
            </a:pPr>
            <a:r>
              <a:t>人同游魂人变归，</a:t>
            </a:r>
          </a:p>
          <a:p>
            <a:pPr>
              <a:defRPr sz="2000">
                <a:latin typeface="微软雅黑"/>
              </a:defRPr>
            </a:pPr>
            <a:r>
              <a:t>本宫六世三世异。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