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63" r:id="rId6"/>
    <p:sldId id="259" r:id="rId7"/>
    <p:sldId id="260" r:id="rId8"/>
    <p:sldId id="261" r:id="rId9"/>
    <p:sldId id="262" r:id="rId10"/>
    <p:sldId id="264" r:id="rId11"/>
    <p:sldId id="265" r:id="rId12"/>
    <p:sldId id="268" r:id="rId13"/>
    <p:sldId id="269" r:id="rId14"/>
    <p:sldId id="270" r:id="rId15"/>
    <p:sldId id="271" r:id="rId16"/>
    <p:sldId id="272" r:id="rId17"/>
    <p:sldId id="273" r:id="rId18"/>
    <p:sldId id="274"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2FC6E49-9E9A-4FAB-851C-2B56FD3C97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07C8-3A08-4EFA-A10A-69B2973C4A8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C6E49-9E9A-4FAB-851C-2B56FD3C97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307C8-3A08-4EFA-A10A-69B2973C4A8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C6E49-9E9A-4FAB-851C-2B56FD3C97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307C8-3A08-4EFA-A10A-69B2973C4A8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6600" b="1" dirty="0">
                <a:latin typeface="Times New Roman" panose="02020603050405020304" pitchFamily="18" charset="0"/>
              </a:rPr>
              <a:t>Linux &amp; ROS </a:t>
            </a:r>
            <a:r>
              <a:rPr lang="zh-CN" altLang="en-US" sz="6600" b="1" dirty="0">
                <a:latin typeface="Times New Roman" panose="02020603050405020304" pitchFamily="18" charset="0"/>
              </a:rPr>
              <a:t>简介</a:t>
            </a:r>
            <a:endParaRPr lang="zh-CN" altLang="en-US" sz="6600" b="1"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ls</a:t>
            </a:r>
            <a:r>
              <a:rPr lang="zh-CN" altLang="en-US" dirty="0">
                <a:latin typeface="Times New Roman" panose="02020603050405020304" pitchFamily="18" charset="0"/>
                <a:cs typeface="Times New Roman" panose="02020603050405020304" pitchFamily="18" charset="0"/>
              </a:rPr>
              <a:t>命令</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zh-CN" altLang="en-US" dirty="0">
                <a:latin typeface="Times New Roman" panose="02020603050405020304" pitchFamily="18" charset="0"/>
                <a:cs typeface="Times New Roman" panose="02020603050405020304" pitchFamily="18" charset="0"/>
              </a:rPr>
              <a:t>语法：</a:t>
            </a:r>
            <a:r>
              <a:rPr lang="en-US" altLang="zh-CN" b="1" dirty="0">
                <a:solidFill>
                  <a:srgbClr val="FF0000"/>
                </a:solidFill>
                <a:latin typeface="Times New Roman" panose="02020603050405020304" pitchFamily="18" charset="0"/>
                <a:cs typeface="Times New Roman" panose="02020603050405020304" pitchFamily="18" charset="0"/>
              </a:rPr>
              <a:t>ls [options] [pathname-list]</a:t>
            </a:r>
            <a:endParaRPr lang="en-US" altLang="zh-CN" b="1"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用途：显示指定目录下内容。</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常用选项（共有</a:t>
            </a:r>
            <a:r>
              <a:rPr lang="en-US" altLang="zh-CN" dirty="0">
                <a:latin typeface="Times New Roman" panose="02020603050405020304" pitchFamily="18" charset="0"/>
                <a:cs typeface="Times New Roman" panose="02020603050405020304" pitchFamily="18" charset="0"/>
              </a:rPr>
              <a:t>40</a:t>
            </a:r>
            <a:r>
              <a:rPr lang="zh-CN" altLang="en-US" dirty="0">
                <a:latin typeface="Times New Roman" panose="02020603050405020304" pitchFamily="18" charset="0"/>
                <a:cs typeface="Times New Roman" panose="02020603050405020304" pitchFamily="18" charset="0"/>
              </a:rPr>
              <a:t>多个选项）</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b="1" dirty="0">
                <a:solidFill>
                  <a:srgbClr val="FF0000"/>
                </a:solidFill>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显示所有文件及子目录</a:t>
            </a:r>
            <a:r>
              <a:rPr lang="en-US" altLang="zh-CN" dirty="0">
                <a:latin typeface="Times New Roman" panose="02020603050405020304" pitchFamily="18" charset="0"/>
                <a:cs typeface="Times New Roman" panose="02020603050405020304" pitchFamily="18" charset="0"/>
              </a:rPr>
              <a:t>(ls</a:t>
            </a:r>
            <a:r>
              <a:rPr lang="zh-CN" altLang="en-US" dirty="0">
                <a:latin typeface="Times New Roman" panose="02020603050405020304" pitchFamily="18" charset="0"/>
                <a:cs typeface="Times New Roman" panose="02020603050405020304" pitchFamily="18" charset="0"/>
              </a:rPr>
              <a:t>内定将文件名或目录名称开头为“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的视为隐藏，不会列出</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b="1" dirty="0">
                <a:solidFill>
                  <a:srgbClr val="FF0000"/>
                </a:solidFill>
                <a:latin typeface="Times New Roman" panose="02020603050405020304" pitchFamily="18" charset="0"/>
                <a:cs typeface="Times New Roman" panose="02020603050405020304" pitchFamily="18" charset="0"/>
              </a:rPr>
              <a:t>-l </a:t>
            </a:r>
            <a:r>
              <a:rPr lang="zh-CN" altLang="en-US" dirty="0">
                <a:latin typeface="Times New Roman" panose="02020603050405020304" pitchFamily="18" charset="0"/>
                <a:cs typeface="Times New Roman" panose="02020603050405020304" pitchFamily="18" charset="0"/>
              </a:rPr>
              <a:t>除文件名称外，亦将文件类型、权限、拥有者、文件大小等详细列出</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-r </a:t>
            </a:r>
            <a:r>
              <a:rPr lang="zh-CN" altLang="en-US" dirty="0">
                <a:latin typeface="Times New Roman" panose="02020603050405020304" pitchFamily="18" charset="0"/>
                <a:cs typeface="Times New Roman" panose="02020603050405020304" pitchFamily="18" charset="0"/>
              </a:rPr>
              <a:t>将文件以相反次序显示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原定依英文字母次序</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 </a:t>
            </a:r>
            <a:r>
              <a:rPr lang="zh-CN" altLang="en-US" dirty="0">
                <a:latin typeface="Times New Roman" panose="02020603050405020304" pitchFamily="18" charset="0"/>
                <a:cs typeface="Times New Roman" panose="02020603050405020304" pitchFamily="18" charset="0"/>
              </a:rPr>
              <a:t>将文件依建立时间之先后次序列出</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同</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，但不列出“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当前目录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父目录</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-F </a:t>
            </a:r>
            <a:r>
              <a:rPr lang="zh-CN" altLang="en-US" dirty="0">
                <a:latin typeface="Times New Roman" panose="02020603050405020304" pitchFamily="18" charset="0"/>
                <a:cs typeface="Times New Roman" panose="02020603050405020304" pitchFamily="18" charset="0"/>
              </a:rPr>
              <a:t>在列出的文件名称后加一符号；例如可执行文件则加“*”</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目录则加“</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-R </a:t>
            </a:r>
            <a:r>
              <a:rPr lang="zh-CN" altLang="en-US" dirty="0">
                <a:latin typeface="Times New Roman" panose="02020603050405020304" pitchFamily="18" charset="0"/>
                <a:cs typeface="Times New Roman" panose="02020603050405020304" pitchFamily="18" charset="0"/>
              </a:rPr>
              <a:t>若目录下有文件，则以下的文件亦皆依序列出</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ls</a:t>
            </a:r>
            <a:r>
              <a:rPr lang="zh-CN" altLang="en-US" dirty="0">
                <a:latin typeface="Times New Roman" panose="02020603050405020304" pitchFamily="18" charset="0"/>
                <a:cs typeface="Times New Roman" panose="02020603050405020304" pitchFamily="18" charset="0"/>
              </a:rPr>
              <a:t>命令</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续</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ls</a:t>
            </a:r>
            <a:r>
              <a:rPr lang="zh-CN" altLang="en-US" dirty="0">
                <a:latin typeface="Times New Roman" panose="02020603050405020304" pitchFamily="18" charset="0"/>
                <a:cs typeface="Times New Roman" panose="02020603050405020304" pitchFamily="18" charset="0"/>
              </a:rPr>
              <a:t>命令的</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选项显示详细信息，包括访问权限、连接数、所有者、组、文件大小（以字节计）和修改时间，比如：</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rwxr</a:t>
            </a:r>
            <a:r>
              <a:rPr lang="en-US" altLang="zh-CN" dirty="0">
                <a:latin typeface="Times New Roman" panose="02020603050405020304" pitchFamily="18" charset="0"/>
                <a:cs typeface="Times New Roman" panose="02020603050405020304" pitchFamily="18" charset="0"/>
              </a:rPr>
              <a:t>--r-  1  user1  root   163   Apr   11   14:34   mid2</a:t>
            </a:r>
            <a:r>
              <a:rPr lang="zh-CN" altLang="en-US" dirty="0">
                <a:latin typeface="Times New Roman" panose="02020603050405020304" pitchFamily="18" charset="0"/>
                <a:cs typeface="Times New Roman" panose="02020603050405020304" pitchFamily="18" charset="0"/>
              </a:rPr>
              <a:t>，含义如下：</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883328" y="3238235"/>
            <a:ext cx="8425343" cy="34815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目录和文件操作</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创建目录</a:t>
            </a:r>
            <a:r>
              <a:rPr lang="en-US" altLang="zh-CN" b="1" dirty="0" err="1">
                <a:solidFill>
                  <a:srgbClr val="FF0000"/>
                </a:solidFill>
                <a:latin typeface="Times New Roman" panose="02020603050405020304" pitchFamily="18" charset="0"/>
                <a:cs typeface="Times New Roman" panose="02020603050405020304" pitchFamily="18" charset="0"/>
              </a:rPr>
              <a:t>mkdir</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只能创建单个目录，且上层目录必须已经建立</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-p </a:t>
            </a:r>
            <a:r>
              <a:rPr lang="zh-CN" altLang="en-US" dirty="0">
                <a:latin typeface="Times New Roman" panose="02020603050405020304" pitchFamily="18" charset="0"/>
                <a:cs typeface="Times New Roman" panose="02020603050405020304" pitchFamily="18" charset="0"/>
              </a:rPr>
              <a:t>若所要建立目录的上层目录目前尚未建立，则创建父目录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删除目录</a:t>
            </a:r>
            <a:r>
              <a:rPr lang="en-US" altLang="zh-CN" b="1" dirty="0" err="1">
                <a:solidFill>
                  <a:srgbClr val="FF0000"/>
                </a:solidFill>
                <a:latin typeface="Times New Roman" panose="02020603050405020304" pitchFamily="18" charset="0"/>
                <a:cs typeface="Times New Roman" panose="02020603050405020304" pitchFamily="18" charset="0"/>
              </a:rPr>
              <a:t>rmdir</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当有</a:t>
            </a:r>
            <a:r>
              <a:rPr lang="zh-CN" altLang="en-US" b="1" dirty="0">
                <a:latin typeface="Times New Roman" panose="02020603050405020304" pitchFamily="18" charset="0"/>
                <a:cs typeface="Times New Roman" panose="02020603050405020304" pitchFamily="18" charset="0"/>
              </a:rPr>
              <a:t>空目录</a:t>
            </a:r>
            <a:r>
              <a:rPr lang="zh-CN" altLang="en-US" dirty="0">
                <a:latin typeface="Times New Roman" panose="02020603050405020304" pitchFamily="18" charset="0"/>
                <a:cs typeface="Times New Roman" panose="02020603050405020304" pitchFamily="18" charset="0"/>
              </a:rPr>
              <a:t>要删除时，可使用</a:t>
            </a:r>
            <a:r>
              <a:rPr lang="en-US" altLang="zh-CN" dirty="0" err="1">
                <a:latin typeface="Times New Roman" panose="02020603050405020304" pitchFamily="18" charset="0"/>
                <a:cs typeface="Times New Roman" panose="02020603050405020304" pitchFamily="18" charset="0"/>
              </a:rPr>
              <a:t>rmdir</a:t>
            </a:r>
            <a:r>
              <a:rPr lang="zh-CN" altLang="en-US" dirty="0">
                <a:latin typeface="Times New Roman" panose="02020603050405020304" pitchFamily="18" charset="0"/>
                <a:cs typeface="Times New Roman" panose="02020603050405020304" pitchFamily="18" charset="0"/>
              </a:rPr>
              <a:t>指令。</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若所给予的目录非空目录，则会出现错误信息。</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-p  </a:t>
            </a:r>
            <a:r>
              <a:rPr lang="zh-CN" altLang="en-US" dirty="0">
                <a:latin typeface="Times New Roman" panose="02020603050405020304" pitchFamily="18" charset="0"/>
                <a:cs typeface="Times New Roman" panose="02020603050405020304" pitchFamily="18" charset="0"/>
              </a:rPr>
              <a:t>删除指定目录之后，若该目录的上层目录已变成空目录，则一并删除</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查看文本文件内容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solidFill>
                  <a:srgbClr val="FF0000"/>
                </a:solidFill>
                <a:latin typeface="Times New Roman" panose="02020603050405020304" pitchFamily="18" charset="0"/>
                <a:cs typeface="Times New Roman" panose="02020603050405020304" pitchFamily="18" charset="0"/>
              </a:rPr>
              <a:t>cat [options] [file-list]</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在标准输出（缺省情况下为显示屏）上连接、显示文件列表</a:t>
            </a:r>
            <a:r>
              <a:rPr lang="en-US" altLang="zh-CN" dirty="0">
                <a:latin typeface="Times New Roman" panose="02020603050405020304" pitchFamily="18" charset="0"/>
                <a:cs typeface="Times New Roman" panose="02020603050405020304" pitchFamily="18" charset="0"/>
              </a:rPr>
              <a:t>file-list</a:t>
            </a:r>
            <a:r>
              <a:rPr lang="zh-CN" altLang="en-US" dirty="0">
                <a:latin typeface="Times New Roman" panose="02020603050405020304" pitchFamily="18" charset="0"/>
                <a:cs typeface="Times New Roman" panose="02020603050405020304" pitchFamily="18" charset="0"/>
              </a:rPr>
              <a:t>里的文件</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cat file1 file2 &gt; file3</a:t>
            </a:r>
            <a:r>
              <a:rPr lang="zh-CN" altLang="en-US" dirty="0">
                <a:latin typeface="Times New Roman" panose="02020603050405020304" pitchFamily="18" charset="0"/>
                <a:cs typeface="Times New Roman" panose="02020603050405020304" pitchFamily="18" charset="0"/>
              </a:rPr>
              <a:t>将名称为</a:t>
            </a:r>
            <a:r>
              <a:rPr lang="en-US" altLang="zh-CN" dirty="0">
                <a:latin typeface="Times New Roman" panose="02020603050405020304" pitchFamily="18" charset="0"/>
                <a:cs typeface="Times New Roman" panose="02020603050405020304" pitchFamily="18" charset="0"/>
              </a:rPr>
              <a:t>file1</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file2 </a:t>
            </a:r>
            <a:r>
              <a:rPr lang="zh-CN" altLang="en-US" dirty="0">
                <a:latin typeface="Times New Roman" panose="02020603050405020304" pitchFamily="18" charset="0"/>
                <a:cs typeface="Times New Roman" panose="02020603050405020304" pitchFamily="18" charset="0"/>
              </a:rPr>
              <a:t>的文件合并成一个文件</a:t>
            </a:r>
            <a:r>
              <a:rPr lang="en-US" altLang="zh-CN" dirty="0">
                <a:latin typeface="Times New Roman" panose="02020603050405020304" pitchFamily="18" charset="0"/>
                <a:cs typeface="Times New Roman" panose="02020603050405020304" pitchFamily="18" charset="0"/>
              </a:rPr>
              <a:t>file3</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tac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a:t>
            </a:r>
            <a:r>
              <a:rPr lang="zh-CN" altLang="en-US" dirty="0">
                <a:latin typeface="Times New Roman" panose="02020603050405020304" pitchFamily="18" charset="0"/>
                <a:cs typeface="Times New Roman" panose="02020603050405020304" pitchFamily="18" charset="0"/>
              </a:rPr>
              <a:t>倒过来），逆序显示文件</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head [options] [file-list]</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显示文件列表</a:t>
            </a:r>
            <a:r>
              <a:rPr lang="en-US" altLang="zh-CN" dirty="0">
                <a:latin typeface="Times New Roman" panose="02020603050405020304" pitchFamily="18" charset="0"/>
                <a:cs typeface="Times New Roman" panose="02020603050405020304" pitchFamily="18" charset="0"/>
              </a:rPr>
              <a:t>file-list</a:t>
            </a:r>
            <a:r>
              <a:rPr lang="zh-CN" altLang="en-US" dirty="0">
                <a:latin typeface="Times New Roman" panose="02020603050405020304" pitchFamily="18" charset="0"/>
                <a:cs typeface="Times New Roman" panose="02020603050405020304" pitchFamily="18" charset="0"/>
              </a:rPr>
              <a:t>中的文件的起始部分（文件头）；默认显示</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行。</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tail [options] [file-list]</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显示文件列表</a:t>
            </a:r>
            <a:r>
              <a:rPr lang="en-US" altLang="zh-CN" dirty="0">
                <a:latin typeface="Times New Roman" panose="02020603050405020304" pitchFamily="18" charset="0"/>
                <a:cs typeface="Times New Roman" panose="02020603050405020304" pitchFamily="18" charset="0"/>
              </a:rPr>
              <a:t>file-list</a:t>
            </a:r>
            <a:r>
              <a:rPr lang="zh-CN" altLang="en-US" dirty="0">
                <a:latin typeface="Times New Roman" panose="02020603050405020304" pitchFamily="18" charset="0"/>
                <a:cs typeface="Times New Roman" panose="02020603050405020304" pitchFamily="18" charset="0"/>
              </a:rPr>
              <a:t>中的文件的尾部；默认显示</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行。</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文件操作</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88542"/>
            <a:ext cx="10515600" cy="4969458"/>
          </a:xfrm>
        </p:spPr>
        <p:txBody>
          <a:bodyPr>
            <a:normAutofit lnSpcReduction="10000"/>
          </a:bodyPr>
          <a:lstStyle/>
          <a:p>
            <a:r>
              <a:rPr lang="zh-CN" altLang="en-US" dirty="0">
                <a:latin typeface="Times New Roman" panose="02020603050405020304" pitchFamily="18" charset="0"/>
                <a:cs typeface="Times New Roman" panose="02020603050405020304" pitchFamily="18" charset="0"/>
              </a:rPr>
              <a:t>建立文件</a:t>
            </a:r>
            <a:r>
              <a:rPr lang="en-US" altLang="zh-CN" b="1" dirty="0">
                <a:solidFill>
                  <a:srgbClr val="FF0000"/>
                </a:solidFill>
                <a:latin typeface="Times New Roman" panose="02020603050405020304" pitchFamily="18" charset="0"/>
                <a:cs typeface="Times New Roman" panose="02020603050405020304" pitchFamily="18" charset="0"/>
              </a:rPr>
              <a:t>touch</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touch</a:t>
            </a:r>
            <a:r>
              <a:rPr lang="zh-CN" altLang="en-US" dirty="0">
                <a:latin typeface="Times New Roman" panose="02020603050405020304" pitchFamily="18" charset="0"/>
                <a:cs typeface="Times New Roman" panose="02020603050405020304" pitchFamily="18" charset="0"/>
              </a:rPr>
              <a:t>命令来建立新的空文件</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若文件已存在，则修改文件日期、时间等信息为当前日期、时间</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复制文件</a:t>
            </a:r>
            <a:r>
              <a:rPr lang="en-US" altLang="zh-CN" b="1" dirty="0">
                <a:solidFill>
                  <a:srgbClr val="FF0000"/>
                </a:solidFill>
                <a:latin typeface="Times New Roman" panose="02020603050405020304" pitchFamily="18" charset="0"/>
                <a:cs typeface="Times New Roman" panose="02020603050405020304" pitchFamily="18" charset="0"/>
              </a:rPr>
              <a:t>cp</a:t>
            </a:r>
            <a:r>
              <a:rPr lang="en-US" altLang="zh-CN" dirty="0">
                <a:latin typeface="Times New Roman" panose="02020603050405020304" pitchFamily="18" charset="0"/>
                <a:cs typeface="Times New Roman" panose="02020603050405020304" pitchFamily="18" charset="0"/>
              </a:rPr>
              <a:t>[options] file1 file2</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复制文件</a:t>
            </a:r>
            <a:r>
              <a:rPr lang="en-US" altLang="zh-CN" dirty="0">
                <a:latin typeface="Times New Roman" panose="02020603050405020304" pitchFamily="18" charset="0"/>
                <a:cs typeface="Times New Roman" panose="02020603050405020304" pitchFamily="18" charset="0"/>
              </a:rPr>
              <a:t>file1</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file2</a:t>
            </a:r>
            <a:r>
              <a:rPr lang="zh-CN" altLang="en-US" dirty="0">
                <a:latin typeface="Times New Roman" panose="020206030504050203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file2</a:t>
            </a:r>
            <a:r>
              <a:rPr lang="zh-CN" altLang="en-US" dirty="0">
                <a:latin typeface="Times New Roman" panose="02020603050405020304" pitchFamily="18" charset="0"/>
                <a:cs typeface="Times New Roman" panose="02020603050405020304" pitchFamily="18" charset="0"/>
              </a:rPr>
              <a:t>是一个目录，则把</a:t>
            </a:r>
            <a:r>
              <a:rPr lang="en-US" altLang="zh-CN" dirty="0">
                <a:latin typeface="Times New Roman" panose="02020603050405020304" pitchFamily="18" charset="0"/>
                <a:cs typeface="Times New Roman" panose="02020603050405020304" pitchFamily="18" charset="0"/>
              </a:rPr>
              <a:t>file1</a:t>
            </a:r>
            <a:r>
              <a:rPr lang="zh-CN" altLang="en-US" dirty="0">
                <a:latin typeface="Times New Roman" panose="02020603050405020304" pitchFamily="18" charset="0"/>
                <a:cs typeface="Times New Roman" panose="02020603050405020304" pitchFamily="18" charset="0"/>
              </a:rPr>
              <a:t>复制到目录下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文件转移</a:t>
            </a:r>
            <a:r>
              <a:rPr lang="en-US" altLang="zh-CN" b="1" dirty="0">
                <a:solidFill>
                  <a:srgbClr val="FF0000"/>
                </a:solidFill>
                <a:latin typeface="Times New Roman" panose="02020603050405020304" pitchFamily="18" charset="0"/>
                <a:cs typeface="Times New Roman" panose="02020603050405020304" pitchFamily="18" charset="0"/>
              </a:rPr>
              <a:t>mv</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为文件或目录改名或将文件由一个目录移入另一个目录中</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mv [options] file1 file2</a:t>
            </a:r>
            <a:r>
              <a:rPr lang="zh-CN" altLang="en-US" dirty="0">
                <a:latin typeface="Times New Roman" panose="02020603050405020304" pitchFamily="18" charset="0"/>
                <a:cs typeface="Times New Roman" panose="02020603050405020304" pitchFamily="18" charset="0"/>
              </a:rPr>
              <a:t>：重命名文件或移动文件</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mv [options] file-list directory</a:t>
            </a:r>
            <a:r>
              <a:rPr lang="zh-CN" altLang="en-US" dirty="0">
                <a:latin typeface="Times New Roman" panose="02020603050405020304" pitchFamily="18" charset="0"/>
                <a:cs typeface="Times New Roman" panose="02020603050405020304" pitchFamily="18" charset="0"/>
              </a:rPr>
              <a:t>：把文件列表</a:t>
            </a:r>
            <a:r>
              <a:rPr lang="en-US" altLang="zh-CN" dirty="0">
                <a:latin typeface="Times New Roman" panose="02020603050405020304" pitchFamily="18" charset="0"/>
                <a:cs typeface="Times New Roman" panose="02020603050405020304" pitchFamily="18" charset="0"/>
              </a:rPr>
              <a:t>file-list</a:t>
            </a:r>
            <a:r>
              <a:rPr lang="zh-CN" altLang="en-US" dirty="0">
                <a:latin typeface="Times New Roman" panose="02020603050405020304" pitchFamily="18" charset="0"/>
                <a:cs typeface="Times New Roman" panose="02020603050405020304" pitchFamily="18" charset="0"/>
              </a:rPr>
              <a:t>中的所有文件移动到目录</a:t>
            </a:r>
            <a:r>
              <a:rPr lang="en-US" altLang="zh-CN" dirty="0">
                <a:latin typeface="Times New Roman" panose="02020603050405020304" pitchFamily="18" charset="0"/>
                <a:cs typeface="Times New Roman" panose="02020603050405020304" pitchFamily="18" charset="0"/>
              </a:rPr>
              <a:t>directory</a:t>
            </a:r>
            <a:r>
              <a:rPr lang="zh-CN" altLang="en-US" dirty="0">
                <a:latin typeface="Times New Roman" panose="02020603050405020304" pitchFamily="18" charset="0"/>
                <a:cs typeface="Times New Roman" panose="02020603050405020304" pitchFamily="18" charset="0"/>
              </a:rPr>
              <a:t>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文件删除</a:t>
            </a:r>
            <a:r>
              <a:rPr lang="en-US" altLang="zh-CN" b="1" dirty="0">
                <a:solidFill>
                  <a:srgbClr val="FF0000"/>
                </a:solidFill>
                <a:latin typeface="Times New Roman" panose="02020603050405020304" pitchFamily="18" charset="0"/>
                <a:cs typeface="Times New Roman" panose="02020603050405020304" pitchFamily="18" charset="0"/>
              </a:rPr>
              <a:t>rm</a:t>
            </a:r>
            <a:endParaRPr lang="en-US" altLang="zh-CN" b="1" dirty="0">
              <a:solidFill>
                <a:srgbClr val="FF0000"/>
              </a:solidFill>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rm[options] file-list</a:t>
            </a:r>
            <a:r>
              <a:rPr lang="zh-CN" altLang="en-US" dirty="0">
                <a:latin typeface="Times New Roman" panose="02020603050405020304" pitchFamily="18" charset="0"/>
                <a:cs typeface="Times New Roman" panose="02020603050405020304" pitchFamily="18" charset="0"/>
              </a:rPr>
              <a:t>：删除文件列表</a:t>
            </a:r>
            <a:r>
              <a:rPr lang="en-US" altLang="zh-CN" dirty="0">
                <a:latin typeface="Times New Roman" panose="02020603050405020304" pitchFamily="18" charset="0"/>
                <a:cs typeface="Times New Roman" panose="02020603050405020304" pitchFamily="18" charset="0"/>
              </a:rPr>
              <a:t>file-list</a:t>
            </a:r>
            <a:r>
              <a:rPr lang="zh-CN" altLang="en-US" dirty="0">
                <a:latin typeface="Times New Roman" panose="02020603050405020304" pitchFamily="18" charset="0"/>
                <a:cs typeface="Times New Roman" panose="02020603050405020304" pitchFamily="18" charset="0"/>
              </a:rPr>
              <a:t>中的文件</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进程操作</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每当你执行一个外部命令时，</a:t>
            </a:r>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系统就会为之创建一个进程，命令执行完毕后系统就撤销它。</a:t>
            </a:r>
            <a:endParaRPr lang="en-US" altLang="zh-CN" dirty="0">
              <a:latin typeface="Times New Roman" panose="02020603050405020304" pitchFamily="18" charset="0"/>
              <a:cs typeface="Times New Roman" panose="02020603050405020304" pitchFamily="18" charset="0"/>
            </a:endParaRPr>
          </a:p>
          <a:p>
            <a:r>
              <a:rPr lang="en-US" altLang="zh-CN" b="1" dirty="0" err="1">
                <a:solidFill>
                  <a:srgbClr val="FF0000"/>
                </a:solidFill>
                <a:latin typeface="Times New Roman" panose="02020603050405020304" pitchFamily="18" charset="0"/>
                <a:cs typeface="Times New Roman" panose="02020603050405020304" pitchFamily="18" charset="0"/>
              </a:rPr>
              <a:t>ps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命令用来查看系统中运行的进程的各种属性</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PID</a:t>
            </a:r>
            <a:r>
              <a:rPr lang="zh-CN" altLang="en-US" dirty="0">
                <a:latin typeface="Times New Roman" panose="02020603050405020304" pitchFamily="18" charset="0"/>
                <a:cs typeface="Times New Roman" panose="02020603050405020304" pitchFamily="18" charset="0"/>
              </a:rPr>
              <a:t>表示每个进程的</a:t>
            </a:r>
            <a:r>
              <a:rPr lang="en-US" altLang="zh-CN" dirty="0">
                <a:latin typeface="Times New Roman" panose="02020603050405020304" pitchFamily="18" charset="0"/>
                <a:cs typeface="Times New Roman" panose="02020603050405020304" pitchFamily="18" charset="0"/>
              </a:rPr>
              <a:t>ID</a:t>
            </a:r>
            <a:endParaRPr lang="en-US" altLang="zh-CN" dirty="0">
              <a:latin typeface="Times New Roman" panose="02020603050405020304" pitchFamily="18" charset="0"/>
              <a:cs typeface="Times New Roman" panose="02020603050405020304" pitchFamily="18" charset="0"/>
            </a:endParaRPr>
          </a:p>
          <a:p>
            <a:r>
              <a:rPr lang="zh-CN" altLang="en-US" b="1" dirty="0">
                <a:solidFill>
                  <a:srgbClr val="FF0000"/>
                </a:solidFill>
                <a:latin typeface="Times New Roman" panose="02020603050405020304" pitchFamily="18" charset="0"/>
                <a:cs typeface="Times New Roman" panose="02020603050405020304" pitchFamily="18" charset="0"/>
              </a:rPr>
              <a:t>前台</a:t>
            </a:r>
            <a:r>
              <a:rPr lang="zh-CN" altLang="en-US" dirty="0">
                <a:latin typeface="Times New Roman" panose="02020603050405020304" pitchFamily="18" charset="0"/>
                <a:cs typeface="Times New Roman" panose="02020603050405020304" pitchFamily="18" charset="0"/>
              </a:rPr>
              <a:t>执行命令</a:t>
            </a:r>
            <a:r>
              <a:rPr lang="en-US" altLang="zh-CN" dirty="0">
                <a:latin typeface="Times New Roman" panose="02020603050405020304" pitchFamily="18" charset="0"/>
                <a:cs typeface="Times New Roman" panose="02020603050405020304" pitchFamily="18" charset="0"/>
              </a:rPr>
              <a:t>forward</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shell </a:t>
            </a:r>
            <a:r>
              <a:rPr lang="zh-CN" altLang="en-US" dirty="0">
                <a:latin typeface="Times New Roman" panose="02020603050405020304" pitchFamily="18" charset="0"/>
                <a:cs typeface="Times New Roman" panose="02020603050405020304" pitchFamily="18" charset="0"/>
              </a:rPr>
              <a:t>执行命令，在当前命令执行结束即 </a:t>
            </a:r>
            <a:r>
              <a:rPr lang="en-US" altLang="zh-CN" dirty="0">
                <a:latin typeface="Times New Roman" panose="02020603050405020304" pitchFamily="18" charset="0"/>
                <a:cs typeface="Times New Roman" panose="02020603050405020304" pitchFamily="18" charset="0"/>
              </a:rPr>
              <a:t>shell </a:t>
            </a:r>
            <a:r>
              <a:rPr lang="zh-CN" altLang="en-US" dirty="0">
                <a:latin typeface="Times New Roman" panose="02020603050405020304" pitchFamily="18" charset="0"/>
                <a:cs typeface="Times New Roman" panose="02020603050405020304" pitchFamily="18" charset="0"/>
              </a:rPr>
              <a:t>返回前，不能执行任何命令。</a:t>
            </a:r>
            <a:endParaRPr lang="en-US" altLang="zh-CN" dirty="0">
              <a:latin typeface="Times New Roman" panose="02020603050405020304" pitchFamily="18" charset="0"/>
              <a:cs typeface="Times New Roman" panose="02020603050405020304" pitchFamily="18" charset="0"/>
            </a:endParaRPr>
          </a:p>
          <a:p>
            <a:r>
              <a:rPr lang="zh-CN" altLang="en-US" b="1" dirty="0">
                <a:solidFill>
                  <a:srgbClr val="FF0000"/>
                </a:solidFill>
                <a:latin typeface="Times New Roman" panose="02020603050405020304" pitchFamily="18" charset="0"/>
                <a:cs typeface="Times New Roman" panose="02020603050405020304" pitchFamily="18" charset="0"/>
              </a:rPr>
              <a:t>后台</a:t>
            </a:r>
            <a:r>
              <a:rPr lang="zh-CN" altLang="en-US" dirty="0">
                <a:latin typeface="Times New Roman" panose="02020603050405020304" pitchFamily="18" charset="0"/>
                <a:cs typeface="Times New Roman" panose="02020603050405020304" pitchFamily="18" charset="0"/>
              </a:rPr>
              <a:t>执行命令</a:t>
            </a:r>
            <a:r>
              <a:rPr lang="en-US" altLang="zh-CN" dirty="0">
                <a:latin typeface="Times New Roman" panose="02020603050405020304" pitchFamily="18" charset="0"/>
                <a:cs typeface="Times New Roman" panose="02020603050405020304" pitchFamily="18" charset="0"/>
              </a:rPr>
              <a:t>backward</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在执行命令的同时，你可以看到</a:t>
            </a:r>
            <a:r>
              <a:rPr lang="en-US" altLang="zh-CN" dirty="0">
                <a:latin typeface="Times New Roman" panose="02020603050405020304" pitchFamily="18" charset="0"/>
                <a:cs typeface="Times New Roman" panose="02020603050405020304" pitchFamily="18" charset="0"/>
              </a:rPr>
              <a:t>shell</a:t>
            </a:r>
            <a:r>
              <a:rPr lang="zh-CN" altLang="en-US" dirty="0">
                <a:latin typeface="Times New Roman" panose="02020603050405020304" pitchFamily="18" charset="0"/>
                <a:cs typeface="Times New Roman" panose="02020603050405020304" pitchFamily="18" charset="0"/>
              </a:rPr>
              <a:t>提示符出现，然后做其他工作。</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在命令后面加上一个“与”操作符号</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&amp;</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可以让命令在后台执行。</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进程操作</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续</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err="1">
                <a:solidFill>
                  <a:srgbClr val="FF0000"/>
                </a:solidFill>
                <a:latin typeface="Times New Roman" panose="02020603050405020304" pitchFamily="18" charset="0"/>
                <a:cs typeface="Times New Roman" panose="02020603050405020304" pitchFamily="18" charset="0"/>
              </a:rPr>
              <a:t>fg</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命令可以使后台进程转到前台。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使用 </a:t>
            </a:r>
            <a:r>
              <a:rPr lang="en-US" altLang="zh-CN" b="1" dirty="0">
                <a:solidFill>
                  <a:srgbClr val="FF0000"/>
                </a:solidFill>
                <a:latin typeface="Times New Roman" panose="02020603050405020304" pitchFamily="18" charset="0"/>
                <a:cs typeface="Times New Roman" panose="02020603050405020304" pitchFamily="18" charset="0"/>
              </a:rPr>
              <a:t>&lt;Ctrl Z&gt; </a:t>
            </a:r>
            <a:r>
              <a:rPr lang="zh-CN" altLang="en-US" dirty="0">
                <a:latin typeface="Times New Roman" panose="02020603050405020304" pitchFamily="18" charset="0"/>
                <a:cs typeface="Times New Roman" panose="02020603050405020304" pitchFamily="18" charset="0"/>
              </a:rPr>
              <a:t>挂起一个前台进程。</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使用 </a:t>
            </a:r>
            <a:r>
              <a:rPr lang="en-US" altLang="zh-CN" b="1" dirty="0" err="1">
                <a:solidFill>
                  <a:srgbClr val="FF0000"/>
                </a:solidFill>
                <a:latin typeface="Times New Roman" panose="02020603050405020304" pitchFamily="18" charset="0"/>
                <a:cs typeface="Times New Roman" panose="02020603050405020304" pitchFamily="18" charset="0"/>
              </a:rPr>
              <a:t>bg</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命令把被挂起的进程转到后台。</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使用 </a:t>
            </a:r>
            <a:r>
              <a:rPr lang="en-US" altLang="zh-CN" b="1" dirty="0">
                <a:solidFill>
                  <a:srgbClr val="FF0000"/>
                </a:solidFill>
                <a:latin typeface="Times New Roman" panose="02020603050405020304" pitchFamily="18" charset="0"/>
                <a:cs typeface="Times New Roman" panose="02020603050405020304" pitchFamily="18" charset="0"/>
              </a:rPr>
              <a:t>jobs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命令显示所有挂起的（停止的）和后台进程的作业号，确定哪一个是当前的进程。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按 </a:t>
            </a:r>
            <a:r>
              <a:rPr lang="en-US" altLang="zh-CN" b="1" dirty="0">
                <a:solidFill>
                  <a:srgbClr val="FF0000"/>
                </a:solidFill>
                <a:latin typeface="Times New Roman" panose="02020603050405020304" pitchFamily="18" charset="0"/>
                <a:cs typeface="Times New Roman" panose="02020603050405020304" pitchFamily="18" charset="0"/>
              </a:rPr>
              <a:t>&lt;Ctrl C&gt; </a:t>
            </a:r>
            <a:r>
              <a:rPr lang="zh-CN" altLang="en-US" dirty="0">
                <a:latin typeface="Times New Roman" panose="02020603050405020304" pitchFamily="18" charset="0"/>
                <a:cs typeface="Times New Roman" panose="02020603050405020304" pitchFamily="18" charset="0"/>
              </a:rPr>
              <a:t>来终止一个 前台进程</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kill</a:t>
            </a:r>
            <a:r>
              <a:rPr lang="zh-CN" altLang="en-US" dirty="0">
                <a:latin typeface="Times New Roman" panose="02020603050405020304" pitchFamily="18" charset="0"/>
                <a:cs typeface="Times New Roman" panose="02020603050405020304" pitchFamily="18" charset="0"/>
              </a:rPr>
              <a:t>命令可以向进程发布终止信号</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Kill -9 PID</a:t>
            </a:r>
            <a:r>
              <a:rPr lang="zh-CN" altLang="en-US" dirty="0">
                <a:latin typeface="Times New Roman" panose="02020603050405020304" pitchFamily="18" charset="0"/>
                <a:cs typeface="Times New Roman" panose="02020603050405020304" pitchFamily="18" charset="0"/>
              </a:rPr>
              <a:t>：强制终止</a:t>
            </a:r>
            <a:r>
              <a:rPr lang="en-US" altLang="zh-CN" dirty="0">
                <a:latin typeface="Times New Roman" panose="02020603050405020304" pitchFamily="18" charset="0"/>
                <a:cs typeface="Times New Roman" panose="02020603050405020304" pitchFamily="18" charset="0"/>
              </a:rPr>
              <a:t>PID</a:t>
            </a:r>
            <a:r>
              <a:rPr lang="zh-CN" altLang="en-US" dirty="0">
                <a:latin typeface="Times New Roman" panose="02020603050405020304" pitchFamily="18" charset="0"/>
                <a:cs typeface="Times New Roman" panose="02020603050405020304" pitchFamily="18" charset="0"/>
              </a:rPr>
              <a:t>代表的任务进程。</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8800" b="1" dirty="0">
                <a:latin typeface="Times New Roman" panose="02020603050405020304" pitchFamily="18" charset="0"/>
              </a:rPr>
              <a:t>ROS</a:t>
            </a:r>
            <a:r>
              <a:rPr lang="zh-CN" altLang="en-US" sz="8800" b="1" dirty="0">
                <a:latin typeface="Times New Roman" panose="02020603050405020304" pitchFamily="18" charset="0"/>
              </a:rPr>
              <a:t>简介</a:t>
            </a:r>
            <a:endParaRPr lang="zh-CN" altLang="en-US" sz="8800" b="1"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一、</a:t>
            </a:r>
            <a:r>
              <a:rPr lang="en-US" altLang="zh-CN" sz="3200" dirty="0">
                <a:latin typeface="Times New Roman" panose="02020603050405020304" pitchFamily="18" charset="0"/>
              </a:rPr>
              <a:t>ROS</a:t>
            </a:r>
            <a:r>
              <a:rPr lang="zh-CN" altLang="en-US" sz="3200" dirty="0">
                <a:latin typeface="Times New Roman" panose="02020603050405020304" pitchFamily="18" charset="0"/>
              </a:rPr>
              <a:t>的特点</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423670"/>
            <a:ext cx="10515600" cy="4351338"/>
          </a:xfrm>
        </p:spPr>
        <p:txBody>
          <a:bodyPr/>
          <a:lstStyle/>
          <a:p>
            <a:pPr marL="0" indent="0">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）点对点</a:t>
            </a:r>
            <a:r>
              <a:rPr lang="zh-CN" altLang="en-US" dirty="0">
                <a:latin typeface="Times New Roman" panose="02020603050405020304" pitchFamily="18" charset="0"/>
              </a:rPr>
              <a:t>设计</a:t>
            </a:r>
            <a:endParaRPr lang="zh-CN" altLang="en-US" dirty="0">
              <a:latin typeface="Times New Roman" panose="02020603050405020304" pitchFamily="18" charset="0"/>
            </a:endParaRPr>
          </a:p>
          <a:p>
            <a:pPr marL="0" indent="0">
              <a:buNone/>
            </a:pPr>
            <a:r>
              <a:rPr lang="zh-CN" altLang="en-US" sz="2400" dirty="0">
                <a:latin typeface="Times New Roman" panose="02020603050405020304" pitchFamily="18" charset="0"/>
              </a:rPr>
              <a:t>分布式网络；</a:t>
            </a:r>
            <a:r>
              <a:rPr lang="en-US" altLang="zh-CN" sz="2400" dirty="0">
                <a:latin typeface="Times New Roman" panose="02020603050405020304" pitchFamily="18" charset="0"/>
              </a:rPr>
              <a:t>RPC+TCP/UDP</a:t>
            </a:r>
            <a:r>
              <a:rPr lang="zh-CN" altLang="en-US" sz="2400" dirty="0">
                <a:latin typeface="Times New Roman" panose="02020603050405020304" pitchFamily="18" charset="0"/>
              </a:rPr>
              <a:t>通信系统</a:t>
            </a:r>
            <a:endParaRPr lang="zh-CN" altLang="en-US" sz="2400" dirty="0">
              <a:latin typeface="Times New Roman" panose="02020603050405020304" pitchFamily="18" charset="0"/>
            </a:endParaRPr>
          </a:p>
          <a:p>
            <a:pPr marL="0" indent="0">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）多语言</a:t>
            </a:r>
            <a:r>
              <a:rPr lang="zh-CN" altLang="en-US" dirty="0">
                <a:latin typeface="Times New Roman" panose="02020603050405020304" pitchFamily="18" charset="0"/>
              </a:rPr>
              <a:t>支持</a:t>
            </a:r>
            <a:endParaRPr lang="zh-CN" altLang="en-US" dirty="0">
              <a:latin typeface="Times New Roman" panose="02020603050405020304" pitchFamily="18" charset="0"/>
            </a:endParaRPr>
          </a:p>
          <a:p>
            <a:pPr marL="0" algn="l">
              <a:buClrTx/>
              <a:buSzTx/>
              <a:buNone/>
            </a:pPr>
            <a:r>
              <a:rPr lang="zh-CN" altLang="en-US" sz="2400" dirty="0">
                <a:latin typeface="Times New Roman" panose="02020603050405020304" pitchFamily="18" charset="0"/>
              </a:rPr>
              <a:t>支持python、c++等编程语言</a:t>
            </a:r>
            <a:endParaRPr lang="zh-CN" altLang="en-US" sz="2400" dirty="0">
              <a:latin typeface="Times New Roman" panose="02020603050405020304" pitchFamily="18" charset="0"/>
            </a:endParaRPr>
          </a:p>
          <a:p>
            <a:pPr marL="0" indent="0">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）架构精简、</a:t>
            </a:r>
            <a:r>
              <a:rPr lang="zh-CN" altLang="en-US" dirty="0">
                <a:latin typeface="Times New Roman" panose="02020603050405020304" pitchFamily="18" charset="0"/>
              </a:rPr>
              <a:t>集成度高</a:t>
            </a:r>
            <a:endParaRPr lang="zh-CN" altLang="en-US" dirty="0">
              <a:latin typeface="Times New Roman" panose="02020603050405020304" pitchFamily="18" charset="0"/>
            </a:endParaRPr>
          </a:p>
          <a:p>
            <a:pPr marL="0" indent="0">
              <a:buNone/>
            </a:pP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）组件化工具包</a:t>
            </a:r>
            <a:r>
              <a:rPr lang="zh-CN" altLang="en-US" dirty="0">
                <a:latin typeface="Times New Roman" panose="02020603050405020304" pitchFamily="18" charset="0"/>
              </a:rPr>
              <a:t>丰富</a:t>
            </a:r>
            <a:endParaRPr lang="zh-CN" altLang="en-US" dirty="0">
              <a:latin typeface="Times New Roman" panose="02020603050405020304" pitchFamily="18" charset="0"/>
            </a:endParaRPr>
          </a:p>
          <a:p>
            <a:pPr marL="0" algn="l">
              <a:buClrTx/>
              <a:buSzTx/>
              <a:buNone/>
            </a:pPr>
            <a:r>
              <a:rPr lang="zh-CN" altLang="en-US" sz="2400" dirty="0">
                <a:latin typeface="Times New Roman" panose="02020603050405020304" pitchFamily="18" charset="0"/>
              </a:rPr>
              <a:t>rviz；gazebo；rosbag；Qt工具箱</a:t>
            </a:r>
            <a:r>
              <a:rPr lang="zh-CN" altLang="en-US" sz="2400" dirty="0">
                <a:latin typeface="Times New Roman" panose="02020603050405020304" pitchFamily="18" charset="0"/>
              </a:rPr>
              <a:t>等</a:t>
            </a:r>
            <a:endParaRPr lang="zh-CN" altLang="en-US" sz="2400" dirty="0">
              <a:latin typeface="Times New Roman" panose="02020603050405020304" pitchFamily="18" charset="0"/>
            </a:endParaRPr>
          </a:p>
          <a:p>
            <a:pPr marL="0" indent="0">
              <a:buNone/>
            </a:pPr>
            <a:r>
              <a:rPr lang="zh-CN" altLang="en-US" dirty="0">
                <a:latin typeface="Times New Roman" panose="02020603050405020304" pitchFamily="18" charset="0"/>
              </a:rPr>
              <a:t>（</a:t>
            </a:r>
            <a:r>
              <a:rPr lang="en-US" altLang="zh-CN" dirty="0">
                <a:latin typeface="Times New Roman" panose="02020603050405020304" pitchFamily="18" charset="0"/>
              </a:rPr>
              <a:t>5</a:t>
            </a:r>
            <a:r>
              <a:rPr lang="zh-CN" altLang="en-US" dirty="0">
                <a:latin typeface="Times New Roman" panose="02020603050405020304" pitchFamily="18" charset="0"/>
              </a:rPr>
              <a:t>）免费并且</a:t>
            </a:r>
            <a:r>
              <a:rPr lang="zh-CN" altLang="en-US" dirty="0">
                <a:latin typeface="Times New Roman" panose="02020603050405020304" pitchFamily="18" charset="0"/>
              </a:rPr>
              <a:t>开源</a:t>
            </a:r>
            <a:endParaRPr lang="zh-CN" alt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en-US" altLang="zh-CN" sz="3200" dirty="0">
                <a:latin typeface="Times New Roman" panose="02020603050405020304" pitchFamily="18" charset="0"/>
              </a:rPr>
              <a:t>ROS</a:t>
            </a:r>
            <a:r>
              <a:rPr lang="zh-CN" altLang="en-US" sz="3200" dirty="0">
                <a:latin typeface="Times New Roman" panose="02020603050405020304" pitchFamily="18" charset="0"/>
              </a:rPr>
              <a:t>系统实现</a:t>
            </a:r>
            <a:r>
              <a:rPr lang="en-US" altLang="zh-CN" sz="3200" dirty="0">
                <a:latin typeface="Times New Roman" panose="02020603050405020304" pitchFamily="18" charset="0"/>
              </a:rPr>
              <a:t>——</a:t>
            </a:r>
            <a:r>
              <a:rPr lang="zh-CN" altLang="en-US" sz="3200" dirty="0">
                <a:latin typeface="Times New Roman" panose="02020603050405020304" pitchFamily="18" charset="0"/>
              </a:rPr>
              <a:t>文件系统</a:t>
            </a:r>
            <a:endParaRPr lang="zh-CN" altLang="en-US" sz="3200" dirty="0">
              <a:latin typeface="Times New Roman" panose="02020603050405020304" pitchFamily="18" charset="0"/>
            </a:endParaRPr>
          </a:p>
        </p:txBody>
      </p:sp>
      <p:pic>
        <p:nvPicPr>
          <p:cNvPr id="5" name="内容占位符 4"/>
          <p:cNvPicPr>
            <a:picLocks noChangeAspect="1"/>
          </p:cNvPicPr>
          <p:nvPr>
            <p:ph idx="1"/>
            <p:custDataLst>
              <p:tags r:id="rId1"/>
            </p:custDataLst>
          </p:nvPr>
        </p:nvPicPr>
        <p:blipFill>
          <a:blip r:embed="rId2"/>
          <a:srcRect l="47900"/>
          <a:stretch>
            <a:fillRect/>
          </a:stretch>
        </p:blipFill>
        <p:spPr>
          <a:xfrm>
            <a:off x="6131560" y="1226820"/>
            <a:ext cx="5757545" cy="4984750"/>
          </a:xfrm>
          <a:prstGeom prst="rect">
            <a:avLst/>
          </a:prstGeom>
        </p:spPr>
      </p:pic>
      <p:sp>
        <p:nvSpPr>
          <p:cNvPr id="3" name="文本框 2"/>
          <p:cNvSpPr txBox="1"/>
          <p:nvPr/>
        </p:nvSpPr>
        <p:spPr>
          <a:xfrm>
            <a:off x="654685" y="1305560"/>
            <a:ext cx="5121910" cy="4523105"/>
          </a:xfrm>
          <a:prstGeom prst="rect">
            <a:avLst/>
          </a:prstGeom>
          <a:noFill/>
        </p:spPr>
        <p:txBody>
          <a:bodyPr wrap="square" rtlCol="0">
            <a:spAutoFit/>
          </a:bodyPr>
          <a:p>
            <a:r>
              <a:rPr lang="zh-CN" altLang="zh-CN" sz="1600" b="1">
                <a:solidFill>
                  <a:schemeClr val="accent1"/>
                </a:solidFill>
              </a:rPr>
              <a:t>1. 功能包清单：</a:t>
            </a:r>
            <a:r>
              <a:rPr lang="zh-CN" altLang="zh-CN" sz="1600"/>
              <a:t>记录功能包的基本信息，包含作者信息、许可信息、依赖选项、编译标志等。</a:t>
            </a:r>
            <a:endParaRPr lang="zh-CN" altLang="zh-CN" sz="1600"/>
          </a:p>
          <a:p>
            <a:endParaRPr lang="zh-CN" altLang="zh-CN" sz="1600"/>
          </a:p>
          <a:p>
            <a:r>
              <a:rPr lang="zh-CN" altLang="zh-CN" sz="1600" b="1">
                <a:solidFill>
                  <a:schemeClr val="accent1"/>
                </a:solidFill>
              </a:rPr>
              <a:t>2. 元功能包：</a:t>
            </a:r>
            <a:r>
              <a:rPr lang="zh-CN" altLang="en-US" sz="1600"/>
              <a:t>组织多个用于同一目的功能包。</a:t>
            </a:r>
            <a:endParaRPr lang="zh-CN" altLang="en-US" sz="1600"/>
          </a:p>
          <a:p>
            <a:endParaRPr lang="zh-CN" altLang="en-US" sz="1600"/>
          </a:p>
          <a:p>
            <a:r>
              <a:rPr lang="zh-CN" altLang="zh-CN" sz="1600" b="1">
                <a:solidFill>
                  <a:schemeClr val="accent1"/>
                </a:solidFill>
              </a:rPr>
              <a:t>3. 元功能清单：</a:t>
            </a:r>
            <a:r>
              <a:rPr lang="zh-CN" altLang="en-US" sz="1600"/>
              <a:t>类似于功能包清单，元功能清单中可能包含运行时需要依赖的功能包或者声明一些引用的标签。</a:t>
            </a:r>
            <a:endParaRPr lang="zh-CN" altLang="en-US" sz="1600"/>
          </a:p>
          <a:p>
            <a:endParaRPr lang="zh-CN" altLang="en-US" sz="1600"/>
          </a:p>
          <a:p>
            <a:r>
              <a:rPr lang="zh-CN" altLang="zh-CN" sz="1600" b="1">
                <a:solidFill>
                  <a:schemeClr val="accent1"/>
                </a:solidFill>
              </a:rPr>
              <a:t>4. 消息类型：</a:t>
            </a:r>
            <a:r>
              <a:rPr lang="zh-CN" altLang="en-US" sz="1600"/>
              <a:t>消息是</a:t>
            </a:r>
            <a:r>
              <a:rPr lang="en-US" altLang="zh-CN" sz="1600"/>
              <a:t>ROS</a:t>
            </a:r>
            <a:r>
              <a:rPr lang="zh-CN" altLang="en-US" sz="1600"/>
              <a:t>节点之间发布</a:t>
            </a:r>
            <a:r>
              <a:rPr lang="en-US" altLang="zh-CN" sz="1600"/>
              <a:t>/</a:t>
            </a:r>
            <a:r>
              <a:rPr lang="zh-CN" altLang="en-US" sz="1600"/>
              <a:t>订阅的通信信息，可以使用</a:t>
            </a:r>
            <a:r>
              <a:rPr lang="en-US" altLang="zh-CN" sz="1600"/>
              <a:t>ROS</a:t>
            </a:r>
            <a:r>
              <a:rPr lang="zh-CN" altLang="en-US" sz="1600"/>
              <a:t>系统提供的消息类型，也可以使用</a:t>
            </a:r>
            <a:r>
              <a:rPr lang="en-US" altLang="zh-CN" sz="1600"/>
              <a:t>.msg</a:t>
            </a:r>
            <a:r>
              <a:rPr lang="zh-CN" altLang="en-US" sz="1600"/>
              <a:t>文件在功能包</a:t>
            </a:r>
            <a:r>
              <a:rPr lang="en-US" altLang="zh-CN" sz="1600"/>
              <a:t>msg</a:t>
            </a:r>
            <a:r>
              <a:rPr lang="zh-CN" altLang="en-US" sz="1600"/>
              <a:t>文件夹下自定义</a:t>
            </a:r>
            <a:r>
              <a:rPr lang="en-US" altLang="zh-CN" sz="1600"/>
              <a:t> </a:t>
            </a:r>
            <a:r>
              <a:rPr lang="zh-CN" altLang="en-US" sz="1600"/>
              <a:t>的消息类型。</a:t>
            </a:r>
            <a:endParaRPr lang="zh-CN" altLang="en-US" sz="1600"/>
          </a:p>
          <a:p>
            <a:endParaRPr lang="zh-CN" altLang="en-US" sz="1600"/>
          </a:p>
          <a:p>
            <a:r>
              <a:rPr lang="zh-CN" altLang="zh-CN" sz="1600" b="1">
                <a:solidFill>
                  <a:schemeClr val="accent1"/>
                </a:solidFill>
              </a:rPr>
              <a:t>5. 服务类型：</a:t>
            </a:r>
            <a:r>
              <a:rPr lang="zh-CN" altLang="en-US" sz="1600"/>
              <a:t>服务类型定义了</a:t>
            </a:r>
            <a:r>
              <a:rPr lang="en-US" altLang="zh-CN" sz="1600"/>
              <a:t>ROS server/client </a:t>
            </a:r>
            <a:r>
              <a:rPr lang="zh-CN" altLang="en-US" sz="1600"/>
              <a:t>通信模型下的请求与应答数据类型，可以使用</a:t>
            </a:r>
            <a:r>
              <a:rPr lang="en-US" altLang="zh-CN" sz="1600"/>
              <a:t>ROS</a:t>
            </a:r>
            <a:r>
              <a:rPr lang="zh-CN" altLang="en-US" sz="1600"/>
              <a:t>系统提供的服务类型，也可以使用</a:t>
            </a:r>
            <a:r>
              <a:rPr lang="en-US" altLang="zh-CN" sz="1600"/>
              <a:t>.srv</a:t>
            </a:r>
            <a:r>
              <a:rPr lang="zh-CN" altLang="en-US" sz="1600"/>
              <a:t>文件在功能包的</a:t>
            </a:r>
            <a:r>
              <a:rPr lang="en-US" altLang="zh-CN" sz="1600"/>
              <a:t>srv</a:t>
            </a:r>
            <a:r>
              <a:rPr lang="zh-CN" altLang="en-US" sz="1600"/>
              <a:t>文件夹中进行定义。</a:t>
            </a:r>
            <a:endParaRPr lang="zh-CN" altLang="en-US" sz="1600"/>
          </a:p>
          <a:p>
            <a:endParaRPr lang="zh-CN" altLang="en-US" sz="1600"/>
          </a:p>
          <a:p>
            <a:r>
              <a:rPr lang="zh-CN" altLang="zh-CN" sz="1600" b="1">
                <a:solidFill>
                  <a:schemeClr val="accent1"/>
                </a:solidFill>
              </a:rPr>
              <a:t>6. 代码：</a:t>
            </a:r>
            <a:r>
              <a:rPr lang="zh-CN" altLang="en-US" sz="1600"/>
              <a:t>放置功能包节点源代码的</a:t>
            </a:r>
            <a:r>
              <a:rPr lang="zh-CN" altLang="en-US" sz="1600"/>
              <a:t>文件夹。</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Linux,</a:t>
            </a:r>
            <a:r>
              <a:rPr lang="zh-CN" altLang="en-US" dirty="0">
                <a:latin typeface="Times New Roman" panose="02020603050405020304" pitchFamily="18" charset="0"/>
              </a:rPr>
              <a:t> </a:t>
            </a:r>
            <a:r>
              <a:rPr lang="en-US" altLang="zh-CN" dirty="0">
                <a:latin typeface="Times New Roman" panose="02020603050405020304" pitchFamily="18" charset="0"/>
              </a:rPr>
              <a:t>Ubuntu and ROS</a:t>
            </a:r>
            <a:endParaRPr lang="zh-CN" altLang="en-US" dirty="0">
              <a:latin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rPr>
              <a:t>Linux</a:t>
            </a:r>
            <a:r>
              <a:rPr lang="zh-CN" altLang="en-US" dirty="0">
                <a:latin typeface="Times New Roman" panose="02020603050405020304" pitchFamily="18" charset="0"/>
              </a:rPr>
              <a:t>，全称</a:t>
            </a:r>
            <a:r>
              <a:rPr lang="en-US" altLang="zh-CN" dirty="0">
                <a:latin typeface="Times New Roman" panose="02020603050405020304" pitchFamily="18" charset="0"/>
              </a:rPr>
              <a:t>GNU/Linux</a:t>
            </a:r>
            <a:r>
              <a:rPr lang="zh-CN" altLang="en-US" dirty="0">
                <a:latin typeface="Times New Roman" panose="02020603050405020304" pitchFamily="18" charset="0"/>
              </a:rPr>
              <a:t>，是一套</a:t>
            </a:r>
            <a:r>
              <a:rPr lang="zh-CN" altLang="en-US" b="1" dirty="0">
                <a:latin typeface="Times New Roman" panose="02020603050405020304" pitchFamily="18" charset="0"/>
              </a:rPr>
              <a:t>免费使用</a:t>
            </a:r>
            <a:r>
              <a:rPr lang="zh-CN" altLang="en-US" dirty="0">
                <a:latin typeface="Times New Roman" panose="02020603050405020304" pitchFamily="18" charset="0"/>
              </a:rPr>
              <a:t>和</a:t>
            </a:r>
            <a:r>
              <a:rPr lang="zh-CN" altLang="en-US" b="1" dirty="0">
                <a:latin typeface="Times New Roman" panose="02020603050405020304" pitchFamily="18" charset="0"/>
              </a:rPr>
              <a:t>自由传播</a:t>
            </a:r>
            <a:r>
              <a:rPr lang="zh-CN" altLang="en-US" dirty="0">
                <a:latin typeface="Times New Roman" panose="02020603050405020304" pitchFamily="18" charset="0"/>
              </a:rPr>
              <a:t>的类</a:t>
            </a:r>
            <a:r>
              <a:rPr lang="en-US" altLang="zh-CN" dirty="0">
                <a:latin typeface="Times New Roman" panose="02020603050405020304" pitchFamily="18" charset="0"/>
              </a:rPr>
              <a:t>Unix</a:t>
            </a:r>
            <a:r>
              <a:rPr lang="zh-CN" altLang="en-US" dirty="0">
                <a:latin typeface="Times New Roman" panose="02020603050405020304" pitchFamily="18" charset="0"/>
              </a:rPr>
              <a:t>操作系统。</a:t>
            </a:r>
            <a:r>
              <a:rPr lang="en-US" altLang="zh-CN" dirty="0">
                <a:latin typeface="Times New Roman" panose="02020603050405020304" pitchFamily="18" charset="0"/>
              </a:rPr>
              <a:t>Linux</a:t>
            </a:r>
            <a:r>
              <a:rPr lang="zh-CN" altLang="en-US" dirty="0">
                <a:latin typeface="Times New Roman" panose="02020603050405020304" pitchFamily="18" charset="0"/>
              </a:rPr>
              <a:t>不仅系统性能稳定，而且是开源软件，具有开放源码、没有版权、技术社区用户多等特点。</a:t>
            </a:r>
            <a:endParaRPr lang="en-US" altLang="zh-CN" dirty="0">
              <a:latin typeface="Times New Roman" panose="02020603050405020304" pitchFamily="18" charset="0"/>
            </a:endParaRPr>
          </a:p>
          <a:p>
            <a:r>
              <a:rPr lang="en-US" altLang="zh-CN" dirty="0">
                <a:latin typeface="Times New Roman" panose="02020603050405020304" pitchFamily="18" charset="0"/>
              </a:rPr>
              <a:t>Ubuntu</a:t>
            </a:r>
            <a:r>
              <a:rPr lang="zh-CN" altLang="en-US" dirty="0">
                <a:latin typeface="Times New Roman" panose="02020603050405020304" pitchFamily="18" charset="0"/>
              </a:rPr>
              <a:t>是一个以桌面应用为主的</a:t>
            </a:r>
            <a:r>
              <a:rPr lang="en-US" altLang="zh-CN" dirty="0">
                <a:latin typeface="Times New Roman" panose="02020603050405020304" pitchFamily="18" charset="0"/>
              </a:rPr>
              <a:t>Linux</a:t>
            </a:r>
            <a:r>
              <a:rPr lang="zh-CN" altLang="en-US" dirty="0">
                <a:latin typeface="Times New Roman" panose="02020603050405020304" pitchFamily="18" charset="0"/>
              </a:rPr>
              <a:t>操作系统。每个六个月推出一个版本，每两年</a:t>
            </a:r>
            <a:r>
              <a:rPr lang="en-US" altLang="zh-CN" dirty="0">
                <a:latin typeface="Times New Roman" panose="02020603050405020304" pitchFamily="18" charset="0"/>
              </a:rPr>
              <a:t>4</a:t>
            </a:r>
            <a:r>
              <a:rPr lang="zh-CN" altLang="en-US" dirty="0">
                <a:latin typeface="Times New Roman" panose="02020603050405020304" pitchFamily="18" charset="0"/>
              </a:rPr>
              <a:t>月推出一个长期支持版本（</a:t>
            </a:r>
            <a:r>
              <a:rPr lang="en-US" altLang="zh-CN" dirty="0">
                <a:latin typeface="Times New Roman" panose="02020603050405020304" pitchFamily="18" charset="0"/>
              </a:rPr>
              <a:t>LTS</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ROS </a:t>
            </a:r>
            <a:r>
              <a:rPr lang="zh-CN" altLang="en-US" dirty="0">
                <a:latin typeface="Times New Roman" panose="02020603050405020304" pitchFamily="18" charset="0"/>
              </a:rPr>
              <a:t>是一个适用于机器人的开源的操作系统。以前只能在与</a:t>
            </a:r>
            <a:r>
              <a:rPr lang="en-US" altLang="zh-CN" dirty="0">
                <a:latin typeface="Times New Roman" panose="02020603050405020304" pitchFamily="18" charset="0"/>
              </a:rPr>
              <a:t>Unix</a:t>
            </a:r>
            <a:r>
              <a:rPr lang="zh-CN" altLang="en-US" dirty="0">
                <a:latin typeface="Times New Roman" panose="02020603050405020304" pitchFamily="18" charset="0"/>
              </a:rPr>
              <a:t>的平台上运行，</a:t>
            </a:r>
            <a:r>
              <a:rPr lang="en-US" altLang="zh-CN" dirty="0">
                <a:latin typeface="Times New Roman" panose="02020603050405020304" pitchFamily="18" charset="0"/>
              </a:rPr>
              <a:t>Ubuntu</a:t>
            </a:r>
            <a:r>
              <a:rPr lang="zh-CN" altLang="en-US" dirty="0">
                <a:latin typeface="Times New Roman" panose="02020603050405020304" pitchFamily="18" charset="0"/>
              </a:rPr>
              <a:t>为其主要的系统平台。</a:t>
            </a:r>
            <a:endParaRPr lang="en-US" altLang="zh-CN" dirty="0">
              <a:latin typeface="Times New Roman" panose="02020603050405020304" pitchFamily="18" charset="0"/>
            </a:endParaRPr>
          </a:p>
          <a:p>
            <a:r>
              <a:rPr lang="zh-CN" altLang="en-US" dirty="0">
                <a:latin typeface="Times New Roman" panose="02020603050405020304" pitchFamily="18" charset="0"/>
              </a:rPr>
              <a:t>与</a:t>
            </a:r>
            <a:r>
              <a:rPr lang="en-US" altLang="zh-CN" dirty="0">
                <a:latin typeface="Times New Roman" panose="02020603050405020304" pitchFamily="18" charset="0"/>
              </a:rPr>
              <a:t>Ubuntu</a:t>
            </a:r>
            <a:r>
              <a:rPr lang="zh-CN" altLang="en-US" dirty="0">
                <a:latin typeface="Times New Roman" panose="02020603050405020304" pitchFamily="18" charset="0"/>
              </a:rPr>
              <a:t>类似，</a:t>
            </a:r>
            <a:r>
              <a:rPr lang="en-US" altLang="zh-CN" dirty="0">
                <a:latin typeface="Times New Roman" panose="02020603050405020304" pitchFamily="18" charset="0"/>
              </a:rPr>
              <a:t>ROS</a:t>
            </a:r>
            <a:r>
              <a:rPr lang="zh-CN" altLang="en-US" dirty="0">
                <a:latin typeface="Times New Roman" panose="02020603050405020304" pitchFamily="18" charset="0"/>
              </a:rPr>
              <a:t>也会每隔两年发布一个长期支持版本。</a:t>
            </a:r>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二、</a:t>
            </a:r>
            <a:r>
              <a:rPr lang="en-US" altLang="zh-CN" sz="3200" dirty="0">
                <a:latin typeface="Times New Roman" panose="02020603050405020304" pitchFamily="18" charset="0"/>
              </a:rPr>
              <a:t>ROS</a:t>
            </a:r>
            <a:r>
              <a:rPr lang="zh-CN" altLang="en-US" sz="3200" dirty="0">
                <a:latin typeface="Times New Roman" panose="02020603050405020304" pitchFamily="18" charset="0"/>
              </a:rPr>
              <a:t>的</a:t>
            </a:r>
            <a:r>
              <a:rPr lang="zh-CN" altLang="en-US" sz="3200" dirty="0">
                <a:latin typeface="Times New Roman" panose="02020603050405020304" pitchFamily="18" charset="0"/>
              </a:rPr>
              <a:t>安装</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515600" cy="4548505"/>
          </a:xfrm>
        </p:spPr>
        <p:txBody>
          <a:bodyPr>
            <a:normAutofit lnSpcReduction="10000"/>
          </a:bodyPr>
          <a:lstStyle/>
          <a:p>
            <a:pPr marL="514350" indent="-514350">
              <a:buFont typeface="+mj-lt"/>
              <a:buAutoNum type="arabicPeriod"/>
            </a:pPr>
            <a:r>
              <a:rPr lang="zh-CN" altLang="en-US" dirty="0">
                <a:latin typeface="Times New Roman" panose="02020603050405020304" pitchFamily="18" charset="0"/>
              </a:rPr>
              <a:t>安装</a:t>
            </a:r>
            <a:r>
              <a:rPr lang="en-US" altLang="zh-CN" dirty="0">
                <a:latin typeface="Times New Roman" panose="02020603050405020304" pitchFamily="18" charset="0"/>
              </a:rPr>
              <a:t>ROS</a:t>
            </a:r>
            <a:endParaRPr lang="en-US" altLang="zh-CN" dirty="0">
              <a:latin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rPr>
              <a:t>设置系统环境</a:t>
            </a:r>
            <a:endParaRPr lang="en-US" altLang="zh-CN" dirty="0">
              <a:latin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rPr>
              <a:t>创建</a:t>
            </a:r>
            <a:r>
              <a:rPr lang="en-US" altLang="zh-CN" dirty="0">
                <a:latin typeface="Times New Roman" panose="02020603050405020304" pitchFamily="18" charset="0"/>
              </a:rPr>
              <a:t>ROS</a:t>
            </a:r>
            <a:r>
              <a:rPr lang="zh-CN" altLang="en-US" dirty="0">
                <a:latin typeface="Times New Roman" panose="02020603050405020304" pitchFamily="18" charset="0"/>
              </a:rPr>
              <a:t>工作空间</a:t>
            </a:r>
            <a:endParaRPr lang="en-US" altLang="zh-CN" dirty="0">
              <a:latin typeface="Times New Roman" panose="02020603050405020304" pitchFamily="18" charset="0"/>
            </a:endParaRPr>
          </a:p>
          <a:p>
            <a:pPr marL="514350" indent="-514350">
              <a:buNone/>
            </a:pPr>
            <a:endParaRPr lang="en-US" altLang="zh-CN" dirty="0">
              <a:latin typeface="Times New Roman" panose="02020603050405020304" pitchFamily="18" charset="0"/>
            </a:endParaRPr>
          </a:p>
          <a:p>
            <a:pPr marL="0" indent="0">
              <a:buNone/>
            </a:pPr>
            <a:r>
              <a:rPr lang="zh-CN" altLang="en-US" sz="2400" dirty="0">
                <a:latin typeface="Times New Roman" panose="02020603050405020304" pitchFamily="18" charset="0"/>
                <a:sym typeface="+mn-ea"/>
              </a:rPr>
              <a:t>详情请参考</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http://wiki.ros.org/ROS/Tutorials/InstallingandConfiguringROSEnvironment</a:t>
            </a:r>
            <a:endParaRPr lang="en-US" altLang="zh-CN"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请大家自行查阅相关资料进行安装</a:t>
            </a:r>
            <a:endParaRPr lang="en-US" altLang="zh-CN" sz="2400" dirty="0">
              <a:latin typeface="Times New Roman" panose="02020603050405020304" pitchFamily="18" charset="0"/>
              <a:sym typeface="+mn-ea"/>
            </a:endParaRPr>
          </a:p>
          <a:p>
            <a:pPr marL="0" indent="0">
              <a:buNone/>
            </a:pPr>
            <a:endParaRPr lang="en-US" altLang="zh-CN" sz="2400" dirty="0">
              <a:latin typeface="Times New Roman" panose="02020603050405020304" pitchFamily="18" charset="0"/>
              <a:sym typeface="+mn-ea"/>
            </a:endParaRPr>
          </a:p>
          <a:p>
            <a:pPr marL="0" indent="0">
              <a:buNone/>
            </a:pPr>
            <a:r>
              <a:rPr lang="zh-CN" altLang="en-US" dirty="0">
                <a:latin typeface="Times New Roman" panose="02020603050405020304" pitchFamily="18" charset="0"/>
                <a:sym typeface="+mn-ea"/>
              </a:rPr>
              <a:t>安装完成之后使用</a:t>
            </a:r>
            <a:r>
              <a:rPr lang="en-US" altLang="zh-CN" b="1" dirty="0">
                <a:latin typeface="Times New Roman" panose="02020603050405020304" pitchFamily="18" charset="0"/>
                <a:sym typeface="+mn-ea"/>
              </a:rPr>
              <a:t>roscore</a:t>
            </a:r>
            <a:r>
              <a:rPr lang="zh-CN" altLang="en-US" dirty="0">
                <a:latin typeface="Times New Roman" panose="02020603050405020304" pitchFamily="18" charset="0"/>
                <a:sym typeface="+mn-ea"/>
              </a:rPr>
              <a:t>命令启动</a:t>
            </a:r>
            <a:r>
              <a:rPr lang="en-US" altLang="zh-CN" dirty="0">
                <a:latin typeface="Times New Roman" panose="02020603050405020304" pitchFamily="18" charset="0"/>
                <a:sym typeface="+mn-ea"/>
              </a:rPr>
              <a:t>ROS</a:t>
            </a:r>
            <a:endParaRPr lang="en-US" altLang="zh-CN" dirty="0">
              <a:latin typeface="Times New Roman" panose="02020603050405020304" pitchFamily="18"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en-US" altLang="zh-CN" sz="3200" dirty="0">
                <a:latin typeface="Times New Roman" panose="02020603050405020304" pitchFamily="18" charset="0"/>
              </a:rPr>
              <a:t>2. ROS</a:t>
            </a:r>
            <a:r>
              <a:rPr lang="zh-CN" altLang="en-US" sz="3200" dirty="0">
                <a:latin typeface="Times New Roman" panose="02020603050405020304" pitchFamily="18" charset="0"/>
              </a:rPr>
              <a:t>的安装</a:t>
            </a:r>
            <a:r>
              <a:rPr lang="en-US" altLang="zh-CN" sz="3200" dirty="0">
                <a:latin typeface="Times New Roman" panose="02020603050405020304" pitchFamily="18" charset="0"/>
              </a:rPr>
              <a:t>——</a:t>
            </a:r>
            <a:r>
              <a:rPr lang="zh-CN" altLang="en-US" sz="3200" dirty="0">
                <a:latin typeface="Times New Roman" panose="02020603050405020304" pitchFamily="18" charset="0"/>
              </a:rPr>
              <a:t>常用</a:t>
            </a:r>
            <a:r>
              <a:rPr lang="zh-CN" altLang="en-US" sz="3200" dirty="0">
                <a:latin typeface="Times New Roman" panose="02020603050405020304" pitchFamily="18" charset="0"/>
              </a:rPr>
              <a:t>命令</a:t>
            </a:r>
            <a:endParaRPr lang="zh-CN" altLang="en-US" sz="3200"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838200" y="1226820"/>
            <a:ext cx="10956925" cy="53479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en-US" altLang="zh-CN" sz="3200" dirty="0">
                <a:latin typeface="Times New Roman" panose="02020603050405020304" pitchFamily="18" charset="0"/>
              </a:rPr>
              <a:t>2. ROS</a:t>
            </a:r>
            <a:r>
              <a:rPr lang="zh-CN" altLang="en-US" sz="3200" dirty="0">
                <a:latin typeface="Times New Roman" panose="02020603050405020304" pitchFamily="18" charset="0"/>
              </a:rPr>
              <a:t>的安装</a:t>
            </a:r>
            <a:r>
              <a:rPr lang="en-US" altLang="zh-CN" sz="3200" dirty="0">
                <a:latin typeface="Times New Roman" panose="02020603050405020304" pitchFamily="18" charset="0"/>
              </a:rPr>
              <a:t>——</a:t>
            </a:r>
            <a:r>
              <a:rPr lang="zh-CN" altLang="en-US" sz="3200" dirty="0">
                <a:latin typeface="Times New Roman" panose="02020603050405020304" pitchFamily="18" charset="0"/>
              </a:rPr>
              <a:t>第一个</a:t>
            </a:r>
            <a:r>
              <a:rPr lang="en-US" altLang="zh-CN" sz="3200" dirty="0">
                <a:latin typeface="Times New Roman" panose="02020603050405020304" pitchFamily="18" charset="0"/>
              </a:rPr>
              <a:t>ROS</a:t>
            </a:r>
            <a:r>
              <a:rPr lang="zh-CN" altLang="en-US" sz="3200" dirty="0">
                <a:latin typeface="Times New Roman" panose="02020603050405020304" pitchFamily="18" charset="0"/>
              </a:rPr>
              <a:t>程序</a:t>
            </a:r>
            <a:endParaRPr lang="zh-CN" altLang="en-US" sz="3200" dirty="0">
              <a:latin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838200" y="1226820"/>
            <a:ext cx="10515600" cy="52349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三、创建工作</a:t>
            </a:r>
            <a:r>
              <a:rPr lang="zh-CN" altLang="en-US" sz="3200" dirty="0">
                <a:latin typeface="Times New Roman" panose="02020603050405020304" pitchFamily="18" charset="0"/>
              </a:rPr>
              <a:t>空间</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5817870" cy="4548505"/>
          </a:xfrm>
        </p:spPr>
        <p:txBody>
          <a:bodyPr>
            <a:normAutofit/>
          </a:bodyPr>
          <a:lstStyle/>
          <a:p>
            <a:pPr marL="0" indent="0">
              <a:buFont typeface="+mj-lt"/>
              <a:buNone/>
            </a:pPr>
            <a:r>
              <a:rPr lang="zh-CN" altLang="en-US" sz="2400" dirty="0">
                <a:latin typeface="Times New Roman" panose="02020603050405020304" pitchFamily="18" charset="0"/>
              </a:rPr>
              <a:t>什么是工作空间？</a:t>
            </a:r>
            <a:endParaRPr lang="zh-CN" altLang="en-US" sz="2400" dirty="0">
              <a:latin typeface="Times New Roman" panose="02020603050405020304" pitchFamily="18" charset="0"/>
            </a:endParaRPr>
          </a:p>
          <a:p>
            <a:pPr marL="0" indent="0">
              <a:buFont typeface="+mj-lt"/>
              <a:buNone/>
            </a:pPr>
            <a:r>
              <a:rPr lang="zh-CN" altLang="en-US" sz="2400" dirty="0">
                <a:latin typeface="Times New Roman" panose="02020603050405020304" pitchFamily="18" charset="0"/>
              </a:rPr>
              <a:t>工作空间是一个存放工程开发相关文件的文件夹</a:t>
            </a:r>
            <a:endParaRPr lang="zh-CN" altLang="en-US" sz="2400" dirty="0">
              <a:latin typeface="Times New Roman" panose="02020603050405020304" pitchFamily="18" charset="0"/>
            </a:endParaRPr>
          </a:p>
          <a:p>
            <a:pPr marL="0" indent="0">
              <a:buFont typeface="+mj-lt"/>
              <a:buNone/>
            </a:pPr>
            <a:endParaRPr lang="zh-CN" altLang="en-US" sz="2400" dirty="0">
              <a:latin typeface="Times New Roman" panose="02020603050405020304" pitchFamily="18" charset="0"/>
            </a:endParaRPr>
          </a:p>
          <a:p>
            <a:pPr marL="0" indent="0">
              <a:buFont typeface="+mj-lt"/>
              <a:buNone/>
            </a:pPr>
            <a:r>
              <a:rPr lang="en-US" altLang="zh-CN" sz="2400" b="1" dirty="0">
                <a:solidFill>
                  <a:schemeClr val="accent1"/>
                </a:solidFill>
                <a:latin typeface="Times New Roman" panose="02020603050405020304" pitchFamily="18" charset="0"/>
              </a:rPr>
              <a:t>src</a:t>
            </a:r>
            <a:r>
              <a:rPr lang="zh-CN" altLang="en-US" sz="2400" b="1" dirty="0">
                <a:solidFill>
                  <a:schemeClr val="accent1"/>
                </a:solidFill>
                <a:latin typeface="Times New Roman" panose="02020603050405020304" pitchFamily="18" charset="0"/>
              </a:rPr>
              <a:t>：</a:t>
            </a:r>
            <a:r>
              <a:rPr lang="zh-CN" altLang="en-US" sz="2400" dirty="0">
                <a:latin typeface="Times New Roman" panose="02020603050405020304" pitchFamily="18" charset="0"/>
              </a:rPr>
              <a:t>代码空间</a:t>
            </a:r>
            <a:r>
              <a:rPr lang="en-US" altLang="zh-CN" sz="2400" dirty="0">
                <a:latin typeface="Times New Roman" panose="02020603050405020304" pitchFamily="18" charset="0"/>
              </a:rPr>
              <a:t>(Source Space)</a:t>
            </a:r>
            <a:endParaRPr lang="en-US" altLang="zh-CN" sz="2400" dirty="0">
              <a:latin typeface="Times New Roman" panose="02020603050405020304" pitchFamily="18" charset="0"/>
            </a:endParaRPr>
          </a:p>
          <a:p>
            <a:pPr marL="0" indent="0">
              <a:buFont typeface="+mj-lt"/>
              <a:buNone/>
            </a:pPr>
            <a:r>
              <a:rPr lang="en-US" altLang="zh-CN" sz="2400" b="1" dirty="0">
                <a:solidFill>
                  <a:schemeClr val="accent1"/>
                </a:solidFill>
                <a:latin typeface="Times New Roman" panose="02020603050405020304" pitchFamily="18" charset="0"/>
              </a:rPr>
              <a:t>build：</a:t>
            </a:r>
            <a:r>
              <a:rPr lang="zh-CN" altLang="en-US" sz="2400" dirty="0">
                <a:latin typeface="Times New Roman" panose="02020603050405020304" pitchFamily="18" charset="0"/>
              </a:rPr>
              <a:t>编译空间</a:t>
            </a:r>
            <a:r>
              <a:rPr lang="en-US" altLang="zh-CN" sz="2400" dirty="0">
                <a:latin typeface="Times New Roman" panose="02020603050405020304" pitchFamily="18" charset="0"/>
              </a:rPr>
              <a:t>(Build Space)</a:t>
            </a:r>
            <a:endParaRPr lang="en-US" altLang="zh-CN" sz="2400" dirty="0">
              <a:latin typeface="Times New Roman" panose="02020603050405020304" pitchFamily="18" charset="0"/>
            </a:endParaRPr>
          </a:p>
          <a:p>
            <a:pPr marL="0" indent="0">
              <a:buFont typeface="+mj-lt"/>
              <a:buNone/>
            </a:pPr>
            <a:r>
              <a:rPr lang="en-US" altLang="zh-CN" sz="2400" b="1" dirty="0">
                <a:solidFill>
                  <a:schemeClr val="accent1"/>
                </a:solidFill>
                <a:latin typeface="Times New Roman" panose="02020603050405020304" pitchFamily="18" charset="0"/>
              </a:rPr>
              <a:t>devel：</a:t>
            </a:r>
            <a:r>
              <a:rPr lang="zh-CN" altLang="en-US" sz="2400" dirty="0">
                <a:latin typeface="Times New Roman" panose="02020603050405020304" pitchFamily="18" charset="0"/>
              </a:rPr>
              <a:t>开发空间</a:t>
            </a:r>
            <a:r>
              <a:rPr lang="en-US" altLang="zh-CN" sz="2400" dirty="0">
                <a:latin typeface="Times New Roman" panose="02020603050405020304" pitchFamily="18" charset="0"/>
              </a:rPr>
              <a:t>(Development Space)</a:t>
            </a:r>
            <a:endParaRPr lang="en-US" altLang="zh-CN" sz="2400" dirty="0">
              <a:latin typeface="Times New Roman" panose="02020603050405020304" pitchFamily="18" charset="0"/>
            </a:endParaRPr>
          </a:p>
          <a:p>
            <a:pPr marL="0" indent="0">
              <a:buFont typeface="+mj-lt"/>
              <a:buNone/>
            </a:pPr>
            <a:r>
              <a:rPr lang="en-US" altLang="zh-CN" sz="2400" b="1" dirty="0">
                <a:solidFill>
                  <a:schemeClr val="accent1"/>
                </a:solidFill>
                <a:latin typeface="Times New Roman" panose="02020603050405020304" pitchFamily="18" charset="0"/>
              </a:rPr>
              <a:t>install：</a:t>
            </a:r>
            <a:r>
              <a:rPr lang="zh-CN" altLang="en-US" sz="2400" dirty="0">
                <a:latin typeface="Times New Roman" panose="02020603050405020304" pitchFamily="18" charset="0"/>
              </a:rPr>
              <a:t>安装空间</a:t>
            </a:r>
            <a:r>
              <a:rPr lang="en-US" altLang="zh-CN" sz="2400" dirty="0">
                <a:latin typeface="Times New Roman" panose="02020603050405020304" pitchFamily="18" charset="0"/>
              </a:rPr>
              <a:t>(Install Space)</a:t>
            </a:r>
            <a:endParaRPr lang="en-US" altLang="zh-CN" sz="2400"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522085" y="561340"/>
            <a:ext cx="5264785" cy="5213985"/>
          </a:xfrm>
          <a:prstGeom prst="rect">
            <a:avLst/>
          </a:prstGeom>
        </p:spPr>
      </p:pic>
      <p:sp>
        <p:nvSpPr>
          <p:cNvPr id="5" name="内容占位符 2"/>
          <p:cNvSpPr>
            <a:spLocks noGrp="1"/>
          </p:cNvSpPr>
          <p:nvPr/>
        </p:nvSpPr>
        <p:spPr>
          <a:xfrm>
            <a:off x="7861935" y="6031865"/>
            <a:ext cx="2585085" cy="43751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zh-CN" altLang="en-US" sz="2000" dirty="0">
                <a:latin typeface="Times New Roman" panose="02020603050405020304" pitchFamily="18" charset="0"/>
              </a:rPr>
              <a:t>工作空间所含主要</a:t>
            </a:r>
            <a:r>
              <a:rPr lang="zh-CN" altLang="en-US" sz="2000" dirty="0">
                <a:latin typeface="Times New Roman" panose="02020603050405020304" pitchFamily="18" charset="0"/>
              </a:rPr>
              <a:t>文件</a:t>
            </a:r>
            <a:endParaRPr lang="zh-CN" altLang="en-US" sz="20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三、创建工作</a:t>
            </a:r>
            <a:r>
              <a:rPr lang="zh-CN" altLang="en-US" sz="3200" dirty="0">
                <a:latin typeface="Times New Roman" panose="02020603050405020304" pitchFamily="18" charset="0"/>
              </a:rPr>
              <a:t>空间</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74395" y="1226820"/>
            <a:ext cx="10442575" cy="5389880"/>
          </a:xfrm>
        </p:spPr>
        <p:txBody>
          <a:bodyPr>
            <a:normAutofit/>
          </a:bodyPr>
          <a:lstStyle/>
          <a:p>
            <a:r>
              <a:rPr lang="zh-CN" altLang="en-US" sz="2400" dirty="0">
                <a:latin typeface="Times New Roman" panose="02020603050405020304" pitchFamily="18" charset="0"/>
              </a:rPr>
              <a:t>创建工作空间</a:t>
            </a:r>
            <a:endParaRPr lang="zh-CN" altLang="en-US" sz="2400" dirty="0">
              <a:latin typeface="Times New Roman" panose="02020603050405020304" pitchFamily="18" charset="0"/>
            </a:endParaRPr>
          </a:p>
          <a:p>
            <a:pPr marL="0" indent="0">
              <a:buFont typeface="+mj-lt"/>
              <a:buNone/>
            </a:pPr>
            <a:r>
              <a:rPr lang="en-US" altLang="zh-CN" sz="2400" dirty="0">
                <a:latin typeface="Times New Roman" panose="02020603050405020304" pitchFamily="18" charset="0"/>
              </a:rPr>
              <a:t>        $ </a:t>
            </a:r>
            <a:r>
              <a:rPr lang="en-US" altLang="zh-CN" sz="2400" dirty="0">
                <a:latin typeface="Calibri Light" panose="020F0302020204030204" charset="0"/>
                <a:ea typeface="Microsoft JhengHei Light" panose="020B0304030504040204" charset="-120"/>
                <a:cs typeface="Calibri Light" panose="020F0302020204030204" charset="0"/>
              </a:rPr>
              <a:t>mkdir -p ~/catkin_ws/src</a:t>
            </a:r>
            <a:endParaRPr lang="en-US" altLang="zh-CN" sz="2400" dirty="0">
              <a:latin typeface="Calibri Light" panose="020F0302020204030204" charset="0"/>
              <a:ea typeface="Microsoft JhengHei Light" panose="020B0304030504040204" charset="-120"/>
              <a:cs typeface="Calibri Light" panose="020F0302020204030204" charset="0"/>
            </a:endParaRPr>
          </a:p>
          <a:p>
            <a:pPr marL="0" indent="0">
              <a:buFont typeface="+mj-lt"/>
              <a:buNone/>
            </a:pPr>
            <a:r>
              <a:rPr lang="en-US" altLang="zh-CN" sz="2400" dirty="0">
                <a:latin typeface="Times New Roman" panose="02020603050405020304" pitchFamily="18" charset="0"/>
              </a:rPr>
              <a:t>        $ </a:t>
            </a:r>
            <a:r>
              <a:rPr lang="en-US" altLang="zh-CN" sz="2400" dirty="0">
                <a:latin typeface="Calibri Light" panose="020F0302020204030204" charset="0"/>
                <a:ea typeface="Microsoft JhengHei Light" panose="020B0304030504040204" charset="-120"/>
                <a:cs typeface="Calibri Light" panose="020F0302020204030204" charset="0"/>
              </a:rPr>
              <a:t>cd </a:t>
            </a:r>
            <a:r>
              <a:rPr lang="en-US" altLang="zh-CN" sz="2400" dirty="0">
                <a:latin typeface="Calibri Light" panose="020F0302020204030204" charset="0"/>
                <a:ea typeface="Microsoft JhengHei Light" panose="020B0304030504040204" charset="-120"/>
                <a:cs typeface="Calibri Light" panose="020F0302020204030204" charset="0"/>
                <a:sym typeface="+mn-ea"/>
              </a:rPr>
              <a:t>~/catkin_ws/src</a:t>
            </a:r>
            <a:endParaRPr lang="en-US" altLang="zh-CN" sz="2400" dirty="0">
              <a:latin typeface="Times New Roman" panose="02020603050405020304" pitchFamily="18" charset="0"/>
              <a:sym typeface="+mn-ea"/>
            </a:endParaRPr>
          </a:p>
          <a:p>
            <a:pPr marL="0" indent="0">
              <a:buFont typeface="+mj-lt"/>
              <a:buNone/>
            </a:pPr>
            <a:r>
              <a:rPr lang="en-US" altLang="zh-CN" sz="2400" dirty="0">
                <a:latin typeface="Times New Roman" panose="02020603050405020304" pitchFamily="18" charset="0"/>
                <a:sym typeface="+mn-ea"/>
              </a:rPr>
              <a:t>        $ </a:t>
            </a:r>
            <a:r>
              <a:rPr lang="en-US" altLang="zh-CN" sz="2400" dirty="0">
                <a:latin typeface="Calibri Light" panose="020F0302020204030204" charset="0"/>
                <a:ea typeface="Microsoft JhengHei Light" panose="020B0304030504040204" charset="-120"/>
                <a:cs typeface="Calibri Light" panose="020F0302020204030204" charset="0"/>
                <a:sym typeface="+mn-ea"/>
              </a:rPr>
              <a:t>catkin_init_workspace</a:t>
            </a:r>
            <a:endParaRPr lang="en-US" altLang="zh-CN"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编译工作空间</a:t>
            </a:r>
            <a:endParaRPr lang="zh-CN" altLang="en-US" sz="2400" dirty="0">
              <a:latin typeface="Times New Roman" panose="02020603050405020304" pitchFamily="18" charset="0"/>
              <a:sym typeface="+mn-ea"/>
            </a:endParaRPr>
          </a:p>
          <a:p>
            <a:pPr marL="0" indent="0">
              <a:buFont typeface="+mj-lt"/>
              <a:buNone/>
            </a:pPr>
            <a:r>
              <a:rPr lang="en-US" altLang="zh-CN" sz="2400" dirty="0">
                <a:latin typeface="Times New Roman" panose="02020603050405020304" pitchFamily="18" charset="0"/>
                <a:sym typeface="+mn-ea"/>
              </a:rPr>
              <a:t>       $ </a:t>
            </a:r>
            <a:r>
              <a:rPr lang="en-US" altLang="zh-CN" sz="2400" dirty="0">
                <a:latin typeface="Calibri Light" panose="020F0302020204030204" charset="0"/>
                <a:ea typeface="Microsoft JhengHei Light" panose="020B0304030504040204" charset="-120"/>
                <a:cs typeface="Calibri Light" panose="020F0302020204030204" charset="0"/>
                <a:sym typeface="+mn-ea"/>
              </a:rPr>
              <a:t>cd ~/catkin_ws</a:t>
            </a:r>
            <a:endParaRPr lang="en-US" altLang="zh-CN" sz="2400" dirty="0">
              <a:latin typeface="Times New Roman" panose="02020603050405020304" pitchFamily="18" charset="0"/>
              <a:sym typeface="+mn-ea"/>
            </a:endParaRPr>
          </a:p>
          <a:p>
            <a:pPr marL="0" indent="0">
              <a:buFont typeface="+mj-lt"/>
              <a:buNone/>
            </a:pPr>
            <a:r>
              <a:rPr lang="en-US" altLang="zh-CN" sz="2400" dirty="0">
                <a:latin typeface="Times New Roman" panose="02020603050405020304" pitchFamily="18" charset="0"/>
                <a:sym typeface="+mn-ea"/>
              </a:rPr>
              <a:t>       $ </a:t>
            </a:r>
            <a:r>
              <a:rPr lang="en-US" altLang="zh-CN" sz="2400" dirty="0">
                <a:latin typeface="Calibri Light" panose="020F0302020204030204" charset="0"/>
                <a:ea typeface="Microsoft JhengHei Light" panose="020B0304030504040204" charset="-120"/>
                <a:cs typeface="Calibri Light" panose="020F0302020204030204" charset="0"/>
                <a:sym typeface="+mn-ea"/>
              </a:rPr>
              <a:t>catkin_make</a:t>
            </a:r>
            <a:endParaRPr lang="en-US" altLang="zh-CN"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设置环境变量</a:t>
            </a:r>
            <a:endParaRPr lang="zh-CN" altLang="en-US" sz="2400" dirty="0">
              <a:latin typeface="Times New Roman" panose="02020603050405020304" pitchFamily="18" charset="0"/>
              <a:sym typeface="+mn-ea"/>
            </a:endParaRPr>
          </a:p>
          <a:p>
            <a:pPr marL="0" indent="0">
              <a:buFont typeface="+mj-lt"/>
              <a:buNone/>
            </a:pPr>
            <a:r>
              <a:rPr lang="en-US" altLang="zh-CN" sz="2400" dirty="0">
                <a:latin typeface="Times New Roman" panose="02020603050405020304" pitchFamily="18" charset="0"/>
                <a:sym typeface="+mn-ea"/>
              </a:rPr>
              <a:t>       $ </a:t>
            </a:r>
            <a:r>
              <a:rPr lang="en-US" altLang="zh-CN" sz="2400" dirty="0">
                <a:latin typeface="Calibri Light" panose="020F0302020204030204" charset="0"/>
                <a:ea typeface="Microsoft JhengHei Light" panose="020B0304030504040204" charset="-120"/>
                <a:cs typeface="Calibri Light" panose="020F0302020204030204" charset="0"/>
                <a:sym typeface="+mn-ea"/>
              </a:rPr>
              <a:t>source devel/setup.bash</a:t>
            </a:r>
            <a:endParaRPr lang="en-US" altLang="zh-CN" sz="2400" dirty="0">
              <a:latin typeface="Calibri Light" panose="020F0302020204030204" charset="0"/>
              <a:ea typeface="Microsoft JhengHei Light" panose="020B0304030504040204" charset="-120"/>
              <a:cs typeface="Calibri Light" panose="020F0302020204030204" charset="0"/>
              <a:sym typeface="+mn-ea"/>
            </a:endParaRPr>
          </a:p>
          <a:p>
            <a:r>
              <a:rPr lang="zh-CN" altLang="en-US" sz="2400" dirty="0">
                <a:latin typeface="Times New Roman" panose="02020603050405020304" pitchFamily="18" charset="0"/>
                <a:sym typeface="+mn-ea"/>
              </a:rPr>
              <a:t>检查环境变量</a:t>
            </a:r>
            <a:endParaRPr lang="zh-CN" altLang="en-US" sz="2400" dirty="0">
              <a:latin typeface="Times New Roman" panose="02020603050405020304" pitchFamily="18" charset="0"/>
              <a:sym typeface="+mn-ea"/>
            </a:endParaRPr>
          </a:p>
          <a:p>
            <a:pPr marL="0" indent="0">
              <a:buFont typeface="+mj-lt"/>
              <a:buNone/>
            </a:pPr>
            <a:r>
              <a:rPr lang="en-US" altLang="zh-CN" sz="2400" dirty="0">
                <a:latin typeface="Times New Roman" panose="02020603050405020304" pitchFamily="18" charset="0"/>
                <a:sym typeface="+mn-ea"/>
              </a:rPr>
              <a:t>       $ </a:t>
            </a:r>
            <a:r>
              <a:rPr lang="en-US" altLang="zh-CN" sz="2400" dirty="0">
                <a:latin typeface="Calibri Light" panose="020F0302020204030204" charset="0"/>
                <a:ea typeface="Microsoft JhengHei Light" panose="020B0304030504040204" charset="-120"/>
                <a:cs typeface="Calibri Light" panose="020F0302020204030204" charset="0"/>
                <a:sym typeface="+mn-ea"/>
              </a:rPr>
              <a:t>echo $ROS_PACKAGE_PATH</a:t>
            </a:r>
            <a:endParaRPr lang="en-US" altLang="zh-CN" sz="2400" dirty="0">
              <a:latin typeface="Times New Roman" panose="02020603050405020304" pitchFamily="18" charset="0"/>
            </a:endParaRPr>
          </a:p>
          <a:p>
            <a:pPr marL="0" indent="0">
              <a:buFont typeface="+mj-lt"/>
              <a:buNone/>
            </a:pPr>
            <a:endParaRPr lang="en-US" altLang="zh-CN" sz="240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四、</a:t>
            </a:r>
            <a:r>
              <a:rPr lang="en-US" altLang="zh-CN" sz="3200" dirty="0">
                <a:latin typeface="Times New Roman" panose="02020603050405020304" pitchFamily="18" charset="0"/>
              </a:rPr>
              <a:t>ROS</a:t>
            </a:r>
            <a:r>
              <a:rPr lang="zh-CN" altLang="en-US" sz="3200" dirty="0">
                <a:latin typeface="Times New Roman" panose="02020603050405020304" pitchFamily="18" charset="0"/>
              </a:rPr>
              <a:t>通信编程</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515600" cy="4548505"/>
          </a:xfrm>
        </p:spPr>
        <p:txBody>
          <a:bodyPr>
            <a:normAutofit lnSpcReduction="10000"/>
          </a:bodyPr>
          <a:lstStyle/>
          <a:p>
            <a:r>
              <a:rPr lang="zh-CN" altLang="en-US" dirty="0">
                <a:latin typeface="Times New Roman" panose="02020603050405020304" pitchFamily="18" charset="0"/>
                <a:sym typeface="+mn-ea"/>
              </a:rPr>
              <a:t>话题编程（重点</a:t>
            </a:r>
            <a:r>
              <a:rPr lang="zh-CN" altLang="en-US" dirty="0">
                <a:latin typeface="Times New Roman" panose="02020603050405020304" pitchFamily="18" charset="0"/>
                <a:sym typeface="+mn-ea"/>
              </a:rPr>
              <a:t>介绍）</a:t>
            </a:r>
            <a:endParaRPr lang="zh-CN" altLang="en-US" dirty="0">
              <a:latin typeface="Times New Roman" panose="02020603050405020304" pitchFamily="18" charset="0"/>
              <a:sym typeface="+mn-ea"/>
            </a:endParaRPr>
          </a:p>
          <a:p>
            <a:r>
              <a:rPr lang="zh-CN" altLang="en-US" dirty="0">
                <a:latin typeface="Times New Roman" panose="02020603050405020304" pitchFamily="18" charset="0"/>
                <a:sym typeface="+mn-ea"/>
              </a:rPr>
              <a:t>服务</a:t>
            </a:r>
            <a:r>
              <a:rPr lang="zh-CN" altLang="en-US" dirty="0">
                <a:latin typeface="Times New Roman" panose="02020603050405020304" pitchFamily="18" charset="0"/>
                <a:sym typeface="+mn-ea"/>
              </a:rPr>
              <a:t>编程</a:t>
            </a:r>
            <a:endParaRPr lang="zh-CN" altLang="en-US" dirty="0">
              <a:latin typeface="Times New Roman" panose="02020603050405020304" pitchFamily="18" charset="0"/>
              <a:sym typeface="+mn-ea"/>
            </a:endParaRPr>
          </a:p>
          <a:p>
            <a:r>
              <a:rPr lang="zh-CN" altLang="en-US" dirty="0">
                <a:latin typeface="Times New Roman" panose="02020603050405020304" pitchFamily="18" charset="0"/>
                <a:sym typeface="+mn-ea"/>
              </a:rPr>
              <a:t>动作</a:t>
            </a:r>
            <a:r>
              <a:rPr lang="zh-CN" altLang="en-US" dirty="0">
                <a:latin typeface="Times New Roman" panose="02020603050405020304" pitchFamily="18" charset="0"/>
                <a:sym typeface="+mn-ea"/>
              </a:rPr>
              <a:t>编程</a:t>
            </a:r>
            <a:endParaRPr lang="zh-CN" altLang="en-US" dirty="0">
              <a:latin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四、</a:t>
            </a:r>
            <a:r>
              <a:rPr lang="en-US" altLang="zh-CN" sz="3200" dirty="0">
                <a:latin typeface="Times New Roman" panose="02020603050405020304" pitchFamily="18" charset="0"/>
              </a:rPr>
              <a:t>ROS</a:t>
            </a:r>
            <a:r>
              <a:rPr lang="zh-CN" altLang="en-US" sz="3200" dirty="0">
                <a:latin typeface="Times New Roman" panose="02020603050405020304" pitchFamily="18" charset="0"/>
              </a:rPr>
              <a:t>通信编程</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515600" cy="2950210"/>
          </a:xfrm>
        </p:spPr>
        <p:txBody>
          <a:bodyPr>
            <a:normAutofit lnSpcReduction="10000"/>
          </a:bodyPr>
          <a:lstStyle/>
          <a:p>
            <a:pPr marL="0" indent="0">
              <a:buNone/>
            </a:pP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）话题编程</a:t>
            </a:r>
            <a:r>
              <a:rPr lang="zh-CN" altLang="en-US" dirty="0">
                <a:latin typeface="Times New Roman" panose="02020603050405020304" pitchFamily="18" charset="0"/>
                <a:sym typeface="+mn-ea"/>
              </a:rPr>
              <a:t>流程</a:t>
            </a:r>
            <a:endParaRPr lang="zh-CN" altLang="en-US" dirty="0">
              <a:latin typeface="Times New Roman" panose="02020603050405020304" pitchFamily="18" charset="0"/>
              <a:sym typeface="+mn-ea"/>
            </a:endParaRPr>
          </a:p>
          <a:p>
            <a:r>
              <a:rPr lang="zh-CN" altLang="en-US" sz="2400" dirty="0">
                <a:latin typeface="Times New Roman" panose="02020603050405020304" pitchFamily="18" charset="0"/>
                <a:sym typeface="+mn-ea"/>
              </a:rPr>
              <a:t>创建发布者</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创建订阅者</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添加编译选项</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运行可执行文件</a:t>
            </a:r>
            <a:endParaRPr lang="zh-CN" altLang="en-US" sz="2400" dirty="0">
              <a:latin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4360545" y="1226820"/>
            <a:ext cx="6911340" cy="4572000"/>
          </a:xfrm>
          <a:prstGeom prst="rect">
            <a:avLst/>
          </a:prstGeom>
          <a:ln>
            <a:solidFill>
              <a:schemeClr val="tx1"/>
            </a:solidFill>
          </a:ln>
        </p:spPr>
      </p:pic>
      <p:sp>
        <p:nvSpPr>
          <p:cNvPr id="6" name="内容占位符 2"/>
          <p:cNvSpPr>
            <a:spLocks noGrp="1"/>
          </p:cNvSpPr>
          <p:nvPr/>
        </p:nvSpPr>
        <p:spPr>
          <a:xfrm>
            <a:off x="6743700" y="5990590"/>
            <a:ext cx="2145030" cy="461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400" dirty="0">
                <a:latin typeface="Times New Roman" panose="02020603050405020304" pitchFamily="18" charset="0"/>
                <a:sym typeface="+mn-ea"/>
              </a:rPr>
              <a:t>模型示意图</a:t>
            </a:r>
            <a:endParaRPr lang="zh-CN" altLang="en-US" sz="2400" dirty="0">
              <a:latin typeface="Times New Roman" panose="0202060305040502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四、</a:t>
            </a:r>
            <a:r>
              <a:rPr lang="en-US" altLang="zh-CN" sz="3200" dirty="0">
                <a:latin typeface="Times New Roman" panose="02020603050405020304" pitchFamily="18" charset="0"/>
              </a:rPr>
              <a:t>ROS</a:t>
            </a:r>
            <a:r>
              <a:rPr lang="zh-CN" altLang="en-US" sz="3200" dirty="0">
                <a:latin typeface="Times New Roman" panose="02020603050405020304" pitchFamily="18" charset="0"/>
              </a:rPr>
              <a:t>通信编程</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5025390" cy="2950210"/>
          </a:xfrm>
        </p:spPr>
        <p:txBody>
          <a:bodyPr>
            <a:normAutofit lnSpcReduction="10000"/>
          </a:bodyPr>
          <a:lstStyle/>
          <a:p>
            <a:pPr marL="0" indent="0">
              <a:buNone/>
            </a:pP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）创建</a:t>
            </a:r>
            <a:r>
              <a:rPr lang="zh-CN" altLang="en-US" dirty="0">
                <a:latin typeface="Times New Roman" panose="02020603050405020304" pitchFamily="18" charset="0"/>
                <a:sym typeface="+mn-ea"/>
              </a:rPr>
              <a:t>发布者</a:t>
            </a:r>
            <a:endParaRPr lang="zh-CN" altLang="en-US" dirty="0">
              <a:latin typeface="Times New Roman" panose="02020603050405020304" pitchFamily="18" charset="0"/>
              <a:sym typeface="+mn-ea"/>
            </a:endParaRPr>
          </a:p>
          <a:p>
            <a:pPr marL="0" indent="0">
              <a:buNone/>
            </a:pPr>
            <a:endParaRPr lang="zh-CN" altLang="en-US" dirty="0">
              <a:latin typeface="Times New Roman" panose="02020603050405020304" pitchFamily="18" charset="0"/>
              <a:sym typeface="+mn-ea"/>
            </a:endParaRPr>
          </a:p>
          <a:p>
            <a:r>
              <a:rPr lang="zh-CN" altLang="en-US" sz="2400" dirty="0">
                <a:latin typeface="Times New Roman" panose="02020603050405020304" pitchFamily="18" charset="0"/>
                <a:sym typeface="+mn-ea"/>
              </a:rPr>
              <a:t>初始化</a:t>
            </a:r>
            <a:r>
              <a:rPr lang="en-US" altLang="zh-CN" sz="2400" dirty="0">
                <a:latin typeface="Times New Roman" panose="02020603050405020304" pitchFamily="18" charset="0"/>
                <a:sym typeface="+mn-ea"/>
              </a:rPr>
              <a:t>ROS</a:t>
            </a:r>
            <a:r>
              <a:rPr lang="zh-CN" altLang="en-US" sz="2400" dirty="0">
                <a:latin typeface="Times New Roman" panose="02020603050405020304" pitchFamily="18" charset="0"/>
                <a:sym typeface="+mn-ea"/>
              </a:rPr>
              <a:t>节点</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向</a:t>
            </a:r>
            <a:r>
              <a:rPr lang="en-US" altLang="zh-CN" sz="2400" dirty="0">
                <a:latin typeface="Times New Roman" panose="02020603050405020304" pitchFamily="18" charset="0"/>
                <a:sym typeface="+mn-ea"/>
              </a:rPr>
              <a:t>ROS Master</a:t>
            </a:r>
            <a:r>
              <a:rPr lang="zh-CN" altLang="en-US" sz="2400" dirty="0">
                <a:latin typeface="Times New Roman" panose="02020603050405020304" pitchFamily="18" charset="0"/>
                <a:sym typeface="+mn-ea"/>
              </a:rPr>
              <a:t>注册节点</a:t>
            </a:r>
            <a:r>
              <a:rPr lang="zh-CN" altLang="en-US" sz="2400" dirty="0">
                <a:latin typeface="Times New Roman" panose="02020603050405020304" pitchFamily="18" charset="0"/>
                <a:sym typeface="+mn-ea"/>
              </a:rPr>
              <a:t>信息</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按照一定频率循环</a:t>
            </a:r>
            <a:r>
              <a:rPr lang="zh-CN" altLang="en-US" sz="2400" dirty="0">
                <a:latin typeface="Times New Roman" panose="02020603050405020304" pitchFamily="18" charset="0"/>
                <a:sym typeface="+mn-ea"/>
              </a:rPr>
              <a:t>发布消息</a:t>
            </a:r>
            <a:endParaRPr lang="zh-CN" altLang="en-US" sz="2400" dirty="0">
              <a:latin typeface="Times New Roman" panose="02020603050405020304" pitchFamily="18" charset="0"/>
              <a:sym typeface="+mn-ea"/>
            </a:endParaRPr>
          </a:p>
        </p:txBody>
      </p:sp>
      <p:pic>
        <p:nvPicPr>
          <p:cNvPr id="5" name="图片 4"/>
          <p:cNvPicPr>
            <a:picLocks noChangeAspect="1"/>
          </p:cNvPicPr>
          <p:nvPr/>
        </p:nvPicPr>
        <p:blipFill>
          <a:blip r:embed="rId1"/>
          <a:srcRect b="457"/>
          <a:stretch>
            <a:fillRect/>
          </a:stretch>
        </p:blipFill>
        <p:spPr>
          <a:xfrm>
            <a:off x="5864225" y="365125"/>
            <a:ext cx="5622925" cy="5636895"/>
          </a:xfrm>
          <a:prstGeom prst="rect">
            <a:avLst/>
          </a:prstGeom>
          <a:ln>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四、</a:t>
            </a:r>
            <a:r>
              <a:rPr lang="en-US" altLang="zh-CN" sz="3200" dirty="0">
                <a:latin typeface="Times New Roman" panose="02020603050405020304" pitchFamily="18" charset="0"/>
              </a:rPr>
              <a:t>ROS</a:t>
            </a:r>
            <a:r>
              <a:rPr lang="zh-CN" altLang="en-US" sz="3200" dirty="0">
                <a:latin typeface="Times New Roman" panose="02020603050405020304" pitchFamily="18" charset="0"/>
              </a:rPr>
              <a:t>通信编程</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4586605" cy="2950210"/>
          </a:xfrm>
        </p:spPr>
        <p:txBody>
          <a:bodyPr>
            <a:normAutofit lnSpcReduction="10000"/>
          </a:bodyPr>
          <a:lstStyle/>
          <a:p>
            <a:pPr marL="0" indent="0">
              <a:buNone/>
            </a:pP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）创建</a:t>
            </a:r>
            <a:r>
              <a:rPr lang="zh-CN" altLang="en-US" dirty="0">
                <a:latin typeface="Times New Roman" panose="02020603050405020304" pitchFamily="18" charset="0"/>
                <a:sym typeface="+mn-ea"/>
              </a:rPr>
              <a:t>订阅者</a:t>
            </a:r>
            <a:endParaRPr lang="zh-CN" altLang="en-US" dirty="0">
              <a:latin typeface="Times New Roman" panose="02020603050405020304" pitchFamily="18" charset="0"/>
              <a:sym typeface="+mn-ea"/>
            </a:endParaRPr>
          </a:p>
          <a:p>
            <a:pPr marL="0" indent="0">
              <a:buNone/>
            </a:pPr>
            <a:endParaRPr lang="zh-CN" altLang="en-US" dirty="0">
              <a:latin typeface="Times New Roman" panose="02020603050405020304" pitchFamily="18" charset="0"/>
              <a:sym typeface="+mn-ea"/>
            </a:endParaRPr>
          </a:p>
          <a:p>
            <a:r>
              <a:rPr lang="zh-CN" altLang="en-US" sz="2400" dirty="0">
                <a:latin typeface="Times New Roman" panose="02020603050405020304" pitchFamily="18" charset="0"/>
                <a:sym typeface="+mn-ea"/>
              </a:rPr>
              <a:t>初始化</a:t>
            </a:r>
            <a:r>
              <a:rPr lang="en-US" altLang="zh-CN" sz="2400" dirty="0">
                <a:latin typeface="Times New Roman" panose="02020603050405020304" pitchFamily="18" charset="0"/>
                <a:sym typeface="+mn-ea"/>
              </a:rPr>
              <a:t>ROS</a:t>
            </a:r>
            <a:r>
              <a:rPr lang="zh-CN" altLang="en-US" sz="2400" dirty="0">
                <a:latin typeface="Times New Roman" panose="02020603050405020304" pitchFamily="18" charset="0"/>
                <a:sym typeface="+mn-ea"/>
              </a:rPr>
              <a:t>节点</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订阅所需要</a:t>
            </a:r>
            <a:r>
              <a:rPr lang="zh-CN" altLang="en-US" sz="2400" dirty="0">
                <a:latin typeface="Times New Roman" panose="02020603050405020304" pitchFamily="18" charset="0"/>
                <a:sym typeface="+mn-ea"/>
              </a:rPr>
              <a:t>话题</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等待接受话题消息，接收到消息后进入</a:t>
            </a:r>
            <a:r>
              <a:rPr lang="zh-CN" altLang="en-US" sz="2400" dirty="0">
                <a:latin typeface="Times New Roman" panose="02020603050405020304" pitchFamily="18" charset="0"/>
                <a:sym typeface="+mn-ea"/>
              </a:rPr>
              <a:t>回调函数</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在回调函数中完成消息</a:t>
            </a:r>
            <a:r>
              <a:rPr lang="zh-CN" altLang="en-US" sz="2400" dirty="0">
                <a:latin typeface="Times New Roman" panose="02020603050405020304" pitchFamily="18" charset="0"/>
                <a:sym typeface="+mn-ea"/>
              </a:rPr>
              <a:t>处理</a:t>
            </a:r>
            <a:endParaRPr lang="zh-CN" altLang="en-US" sz="2400" dirty="0">
              <a:latin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5543550" y="1226820"/>
            <a:ext cx="6374765" cy="4121150"/>
          </a:xfrm>
          <a:prstGeom prst="rect">
            <a:avLst/>
          </a:prstGeom>
          <a:ln>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四、</a:t>
            </a:r>
            <a:r>
              <a:rPr lang="en-US" altLang="zh-CN" sz="3200" dirty="0">
                <a:latin typeface="Times New Roman" panose="02020603050405020304" pitchFamily="18" charset="0"/>
              </a:rPr>
              <a:t>ROS</a:t>
            </a:r>
            <a:r>
              <a:rPr lang="zh-CN" altLang="en-US" sz="3200" dirty="0">
                <a:latin typeface="Times New Roman" panose="02020603050405020304" pitchFamily="18" charset="0"/>
              </a:rPr>
              <a:t>通信编程</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5866130" cy="5133975"/>
          </a:xfrm>
        </p:spPr>
        <p:txBody>
          <a:bodyPr>
            <a:normAutofit lnSpcReduction="20000"/>
          </a:bodyPr>
          <a:lstStyle/>
          <a:p>
            <a:pPr marL="0" indent="0">
              <a:buNone/>
            </a:pP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）编译与运行</a:t>
            </a:r>
            <a:r>
              <a:rPr lang="zh-CN" altLang="en-US" dirty="0">
                <a:latin typeface="Times New Roman" panose="02020603050405020304" pitchFamily="18" charset="0"/>
                <a:sym typeface="+mn-ea"/>
              </a:rPr>
              <a:t>程序</a:t>
            </a:r>
            <a:endParaRPr lang="zh-CN" altLang="en-US"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编译：</a:t>
            </a:r>
            <a:endParaRPr lang="zh-CN" altLang="en-US"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在</a:t>
            </a:r>
            <a:r>
              <a:rPr lang="en-US" altLang="zh-CN" sz="2400" dirty="0">
                <a:latin typeface="Times New Roman" panose="02020603050405020304" pitchFamily="18" charset="0"/>
                <a:sym typeface="+mn-ea"/>
              </a:rPr>
              <a:t>CMakeLists.txt</a:t>
            </a:r>
            <a:r>
              <a:rPr lang="zh-CN" altLang="en-US" sz="2400" dirty="0">
                <a:latin typeface="Times New Roman" panose="02020603050405020304" pitchFamily="18" charset="0"/>
                <a:sym typeface="+mn-ea"/>
              </a:rPr>
              <a:t>中：</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设置需要编译的代码和生成的可执行</a:t>
            </a:r>
            <a:r>
              <a:rPr lang="zh-CN" altLang="en-US" sz="2400" dirty="0">
                <a:latin typeface="Times New Roman" panose="02020603050405020304" pitchFamily="18" charset="0"/>
                <a:sym typeface="+mn-ea"/>
              </a:rPr>
              <a:t>文件</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设置</a:t>
            </a:r>
            <a:r>
              <a:rPr lang="zh-CN" altLang="en-US" sz="2400" dirty="0">
                <a:latin typeface="Times New Roman" panose="02020603050405020304" pitchFamily="18" charset="0"/>
                <a:sym typeface="+mn-ea"/>
              </a:rPr>
              <a:t>链接库</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设置依赖</a:t>
            </a:r>
            <a:endParaRPr lang="zh-CN" altLang="en-US" sz="2400" dirty="0">
              <a:latin typeface="Times New Roman" panose="02020603050405020304" pitchFamily="18" charset="0"/>
              <a:sym typeface="+mn-ea"/>
            </a:endParaRPr>
          </a:p>
          <a:p>
            <a:pPr>
              <a:buNone/>
            </a:pPr>
            <a:r>
              <a:rPr lang="zh-CN" altLang="en-US" sz="2400" dirty="0">
                <a:latin typeface="Times New Roman" panose="02020603050405020304" pitchFamily="18" charset="0"/>
                <a:sym typeface="+mn-ea"/>
              </a:rPr>
              <a:t>工作空间：</a:t>
            </a:r>
            <a:endParaRPr lang="en-US" altLang="zh-CN" sz="2400" dirty="0">
              <a:latin typeface="Times New Roman" panose="02020603050405020304" pitchFamily="18" charset="0"/>
              <a:sym typeface="+mn-ea"/>
            </a:endParaRPr>
          </a:p>
          <a:p>
            <a:pPr>
              <a:buNone/>
            </a:pPr>
            <a:r>
              <a:rPr lang="en-US" altLang="zh-CN" sz="2400" dirty="0">
                <a:latin typeface="Times New Roman" panose="02020603050405020304" pitchFamily="18" charset="0"/>
                <a:sym typeface="+mn-ea"/>
              </a:rPr>
              <a:t>catkin_make</a:t>
            </a: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运行：</a:t>
            </a:r>
            <a:endParaRPr lang="zh-CN" altLang="en-US" sz="2400" dirty="0">
              <a:latin typeface="Times New Roman" panose="02020603050405020304" pitchFamily="18" charset="0"/>
              <a:sym typeface="+mn-ea"/>
            </a:endParaRPr>
          </a:p>
          <a:p>
            <a:pPr marL="0" indent="0">
              <a:buNone/>
            </a:pPr>
            <a:r>
              <a:rPr lang="en-US" altLang="zh-CN" sz="2400" dirty="0">
                <a:solidFill>
                  <a:srgbClr val="FF0000"/>
                </a:solidFill>
                <a:latin typeface="Times New Roman" panose="02020603050405020304" pitchFamily="18" charset="0"/>
                <a:sym typeface="+mn-ea"/>
              </a:rPr>
              <a:t>rosrun [package_name] [node_name]</a:t>
            </a:r>
            <a:endParaRPr lang="en-US" altLang="zh-CN" sz="2400" dirty="0">
              <a:solidFill>
                <a:srgbClr val="FF0000"/>
              </a:solidFill>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rosrun </a:t>
            </a:r>
            <a:r>
              <a:rPr lang="zh-CN" altLang="en-US" sz="2400" dirty="0">
                <a:latin typeface="Times New Roman" panose="02020603050405020304" pitchFamily="18" charset="0"/>
                <a:sym typeface="+mn-ea"/>
              </a:rPr>
              <a:t>包名称</a:t>
            </a:r>
            <a:r>
              <a:rPr lang="en-US" altLang="zh-CN" sz="2400" dirty="0">
                <a:latin typeface="Times New Roman" panose="02020603050405020304" pitchFamily="18" charset="0"/>
                <a:sym typeface="+mn-ea"/>
              </a:rPr>
              <a:t> </a:t>
            </a:r>
            <a:r>
              <a:rPr lang="zh-CN" altLang="en-US" sz="2400" dirty="0">
                <a:latin typeface="Times New Roman" panose="02020603050405020304" pitchFamily="18" charset="0"/>
                <a:sym typeface="+mn-ea"/>
              </a:rPr>
              <a:t>节点</a:t>
            </a:r>
            <a:r>
              <a:rPr lang="zh-CN" altLang="en-US" sz="2400" dirty="0">
                <a:latin typeface="Times New Roman" panose="02020603050405020304" pitchFamily="18" charset="0"/>
                <a:sym typeface="+mn-ea"/>
              </a:rPr>
              <a:t>名称</a:t>
            </a:r>
            <a:endParaRPr lang="zh-CN" altLang="en-US" sz="2400" dirty="0">
              <a:latin typeface="Times New Roman" panose="02020603050405020304" pitchFamily="18" charset="0"/>
              <a:sym typeface="+mn-ea"/>
            </a:endParaRPr>
          </a:p>
        </p:txBody>
      </p:sp>
      <p:pic>
        <p:nvPicPr>
          <p:cNvPr id="5" name="图片 4"/>
          <p:cNvPicPr>
            <a:picLocks noChangeAspect="1"/>
          </p:cNvPicPr>
          <p:nvPr/>
        </p:nvPicPr>
        <p:blipFill>
          <a:blip r:embed="rId1"/>
          <a:stretch>
            <a:fillRect/>
          </a:stretch>
        </p:blipFill>
        <p:spPr>
          <a:xfrm>
            <a:off x="4214495" y="3109595"/>
            <a:ext cx="7536180" cy="1859280"/>
          </a:xfrm>
          <a:prstGeom prst="rect">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b="1" dirty="0">
                <a:latin typeface="Times New Roman" panose="02020603050405020304" pitchFamily="18" charset="0"/>
                <a:cs typeface="Times New Roman" panose="02020603050405020304" pitchFamily="18" charset="0"/>
              </a:rPr>
              <a:t>常用</a:t>
            </a:r>
            <a:r>
              <a:rPr lang="en-US" altLang="zh-CN" sz="6600" b="1" dirty="0">
                <a:latin typeface="Times New Roman" panose="02020603050405020304" pitchFamily="18" charset="0"/>
                <a:cs typeface="Times New Roman" panose="02020603050405020304" pitchFamily="18" charset="0"/>
              </a:rPr>
              <a:t>Linux</a:t>
            </a:r>
            <a:r>
              <a:rPr lang="zh-CN" altLang="en-US" sz="6600" b="1" dirty="0">
                <a:latin typeface="Times New Roman" panose="02020603050405020304" pitchFamily="18" charset="0"/>
                <a:cs typeface="Times New Roman" panose="02020603050405020304" pitchFamily="18" charset="0"/>
              </a:rPr>
              <a:t>指令</a:t>
            </a:r>
            <a:endParaRPr lang="zh-CN" altLang="en-US"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344785" cy="5133975"/>
          </a:xfrm>
        </p:spPr>
        <p:txBody>
          <a:bodyPr>
            <a:normAutofit lnSpcReduction="20000"/>
          </a:bodyPr>
          <a:lstStyle/>
          <a:p>
            <a:endParaRPr lang="en-US" altLang="zh-CN" sz="2400" dirty="0">
              <a:latin typeface="Times New Roman" panose="02020603050405020304" pitchFamily="18" charset="0"/>
              <a:sym typeface="+mn-ea"/>
            </a:endParaRPr>
          </a:p>
          <a:p>
            <a:r>
              <a:rPr lang="en-US" altLang="zh-CN" sz="2400" dirty="0">
                <a:latin typeface="Times New Roman" panose="02020603050405020304" pitchFamily="18" charset="0"/>
                <a:sym typeface="+mn-ea"/>
              </a:rPr>
              <a:t>Launch</a:t>
            </a:r>
            <a:r>
              <a:rPr lang="zh-CN" altLang="en-US" sz="2400" dirty="0">
                <a:latin typeface="Times New Roman" panose="02020603050405020304" pitchFamily="18" charset="0"/>
                <a:sym typeface="+mn-ea"/>
              </a:rPr>
              <a:t>文件</a:t>
            </a:r>
            <a:endParaRPr lang="zh-CN" altLang="en-US" sz="2400" dirty="0">
              <a:latin typeface="Times New Roman" panose="02020603050405020304" pitchFamily="18" charset="0"/>
              <a:sym typeface="+mn-ea"/>
            </a:endParaRPr>
          </a:p>
          <a:p>
            <a:r>
              <a:rPr lang="en-US" altLang="zh-CN" sz="2400" dirty="0">
                <a:latin typeface="Times New Roman" panose="02020603050405020304" pitchFamily="18" charset="0"/>
                <a:sym typeface="+mn-ea"/>
              </a:rPr>
              <a:t>TF</a:t>
            </a:r>
            <a:r>
              <a:rPr lang="zh-CN" altLang="en-US" sz="2400" dirty="0">
                <a:latin typeface="Times New Roman" panose="02020603050405020304" pitchFamily="18" charset="0"/>
                <a:sym typeface="+mn-ea"/>
              </a:rPr>
              <a:t>坐标</a:t>
            </a:r>
            <a:r>
              <a:rPr lang="zh-CN" altLang="en-US" sz="2400" dirty="0">
                <a:latin typeface="Times New Roman" panose="02020603050405020304" pitchFamily="18" charset="0"/>
                <a:sym typeface="+mn-ea"/>
              </a:rPr>
              <a:t>变换</a:t>
            </a:r>
            <a:endParaRPr lang="zh-CN" altLang="en-US" sz="2400" dirty="0">
              <a:latin typeface="Times New Roman" panose="02020603050405020304" pitchFamily="18" charset="0"/>
              <a:sym typeface="+mn-ea"/>
            </a:endParaRPr>
          </a:p>
          <a:p>
            <a:r>
              <a:rPr lang="en-US" altLang="zh-CN" sz="2400" dirty="0">
                <a:latin typeface="Times New Roman" panose="02020603050405020304" pitchFamily="18" charset="0"/>
                <a:sym typeface="+mn-ea"/>
              </a:rPr>
              <a:t>Qt</a:t>
            </a:r>
            <a:r>
              <a:rPr lang="zh-CN" altLang="en-US" sz="2400" dirty="0">
                <a:latin typeface="Times New Roman" panose="02020603050405020304" pitchFamily="18" charset="0"/>
                <a:sym typeface="+mn-ea"/>
              </a:rPr>
              <a:t>工具箱</a:t>
            </a:r>
            <a:endParaRPr lang="zh-CN" altLang="en-US" sz="2400" dirty="0">
              <a:latin typeface="Times New Roman" panose="02020603050405020304" pitchFamily="18" charset="0"/>
              <a:sym typeface="+mn-ea"/>
            </a:endParaRPr>
          </a:p>
          <a:p>
            <a:r>
              <a:rPr lang="en-US" altLang="zh-CN" sz="2400" dirty="0">
                <a:latin typeface="Times New Roman" panose="02020603050405020304" pitchFamily="18" charset="0"/>
                <a:sym typeface="+mn-ea"/>
              </a:rPr>
              <a:t>Rviz</a:t>
            </a:r>
            <a:r>
              <a:rPr lang="zh-CN" altLang="en-US" sz="2400" dirty="0">
                <a:latin typeface="Times New Roman" panose="02020603050405020304" pitchFamily="18" charset="0"/>
                <a:sym typeface="+mn-ea"/>
              </a:rPr>
              <a:t>可视化</a:t>
            </a:r>
            <a:r>
              <a:rPr lang="zh-CN" altLang="en-US" sz="2400" dirty="0">
                <a:latin typeface="Times New Roman" panose="02020603050405020304" pitchFamily="18" charset="0"/>
                <a:sym typeface="+mn-ea"/>
              </a:rPr>
              <a:t>平台</a:t>
            </a:r>
            <a:endParaRPr lang="zh-CN" altLang="en-US" sz="2400" dirty="0">
              <a:latin typeface="Times New Roman" panose="02020603050405020304" pitchFamily="18" charset="0"/>
              <a:sym typeface="+mn-ea"/>
            </a:endParaRPr>
          </a:p>
          <a:p>
            <a:r>
              <a:rPr lang="en-US" altLang="zh-CN" sz="2400" dirty="0">
                <a:latin typeface="Times New Roman" panose="02020603050405020304" pitchFamily="18" charset="0"/>
                <a:sym typeface="+mn-ea"/>
              </a:rPr>
              <a:t>Gazebo</a:t>
            </a:r>
            <a:r>
              <a:rPr lang="zh-CN" altLang="en-US" sz="2400" dirty="0">
                <a:latin typeface="Times New Roman" panose="02020603050405020304" pitchFamily="18" charset="0"/>
                <a:sym typeface="+mn-ea"/>
              </a:rPr>
              <a:t>物理仿真</a:t>
            </a:r>
            <a:r>
              <a:rPr lang="zh-CN" altLang="en-US" sz="2400" dirty="0">
                <a:latin typeface="Times New Roman" panose="02020603050405020304" pitchFamily="18" charset="0"/>
                <a:sym typeface="+mn-ea"/>
              </a:rPr>
              <a:t>环境</a:t>
            </a:r>
            <a:endParaRPr lang="zh-CN" altLang="en-US" sz="2400" dirty="0">
              <a:latin typeface="Times New Roman" panose="02020603050405020304" pitchFamily="18"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982345"/>
            <a:ext cx="11076940" cy="5683250"/>
          </a:xfrm>
        </p:spPr>
        <p:txBody>
          <a:bodyPr>
            <a:noAutofit/>
          </a:bodyPr>
          <a:lstStyle/>
          <a:p>
            <a:pPr marL="0" indent="0" fontAlgn="auto">
              <a:lnSpc>
                <a:spcPct val="100000"/>
              </a:lnSpc>
              <a:spcBef>
                <a:spcPts val="0"/>
              </a:spcBef>
              <a:buNone/>
            </a:pPr>
            <a:r>
              <a:rPr lang="en-US" sz="2000" dirty="0">
                <a:latin typeface="Times New Roman" panose="02020603050405020304" pitchFamily="18" charset="0"/>
                <a:sym typeface="+mn-ea"/>
              </a:rPr>
              <a:t>(1)Launch</a:t>
            </a:r>
            <a:r>
              <a:rPr lang="zh-CN" altLang="en-US" sz="2000" dirty="0">
                <a:latin typeface="Times New Roman" panose="02020603050405020304" pitchFamily="18" charset="0"/>
                <a:sym typeface="+mn-ea"/>
              </a:rPr>
              <a:t>文件</a:t>
            </a:r>
            <a:endParaRPr lang="zh-CN" altLang="en-US" sz="2000" dirty="0">
              <a:latin typeface="Times New Roman" panose="02020603050405020304" pitchFamily="18" charset="0"/>
              <a:sym typeface="+mn-ea"/>
            </a:endParaRPr>
          </a:p>
          <a:p>
            <a:pPr marL="0" indent="0" algn="l" fontAlgn="auto">
              <a:lnSpc>
                <a:spcPct val="100000"/>
              </a:lnSpc>
              <a:spcBef>
                <a:spcPts val="0"/>
              </a:spcBef>
              <a:buClrTx/>
              <a:buSzTx/>
              <a:buNone/>
            </a:pPr>
            <a:r>
              <a:rPr lang="en-US" sz="2000" dirty="0">
                <a:latin typeface="Times New Roman" panose="02020603050405020304" pitchFamily="18" charset="0"/>
                <a:sym typeface="+mn-ea"/>
              </a:rPr>
              <a:t>launch文件可以用来同时启动多个节点。其基本思想是在一个XML格式的文件内将需要同时启动的一组节点罗列出来。</a:t>
            </a:r>
            <a:endParaRPr lang="en-US" sz="2000" dirty="0">
              <a:latin typeface="Times New Roman" panose="02020603050405020304" pitchFamily="18" charset="0"/>
              <a:sym typeface="+mn-ea"/>
            </a:endParaRPr>
          </a:p>
          <a:p>
            <a:pPr marL="0" indent="0" algn="l" fontAlgn="auto">
              <a:lnSpc>
                <a:spcPct val="100000"/>
              </a:lnSpc>
              <a:spcBef>
                <a:spcPts val="0"/>
              </a:spcBef>
              <a:buClrTx/>
              <a:buSzTx/>
              <a:buNone/>
            </a:pPr>
            <a:r>
              <a:rPr lang="zh-CN" altLang="en-US" sz="2000" dirty="0">
                <a:latin typeface="Times New Roman" panose="02020603050405020304" pitchFamily="18" charset="0"/>
                <a:sym typeface="+mn-ea"/>
              </a:rPr>
              <a:t>必备属性</a:t>
            </a:r>
            <a:endParaRPr 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pkg</a:t>
            </a:r>
            <a:r>
              <a:rPr lang="zh-CN" altLang="en-US" sz="2000" dirty="0">
                <a:latin typeface="Times New Roman" panose="02020603050405020304" pitchFamily="18" charset="0"/>
                <a:sym typeface="+mn-ea"/>
              </a:rPr>
              <a:t>： 表示该节点的package，相当于 rosrun 命令后面的第一个参数；</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type</a:t>
            </a:r>
            <a:r>
              <a:rPr lang="zh-CN" altLang="en-US" sz="2000" dirty="0">
                <a:latin typeface="Times New Roman" panose="02020603050405020304" pitchFamily="18" charset="0"/>
                <a:sym typeface="+mn-ea"/>
              </a:rPr>
              <a:t>： 可执行文件的名字，rosrun 命令的第二个参数；是否可以理解为要执行的节点</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name</a:t>
            </a:r>
            <a:r>
              <a:rPr lang="zh-CN" altLang="en-US" sz="2000" dirty="0">
                <a:latin typeface="Times New Roman" panose="02020603050405020304" pitchFamily="18" charset="0"/>
                <a:sym typeface="+mn-ea"/>
              </a:rPr>
              <a:t>： 该节点的名字，相当于代码中 ros::init() 中设置的信息，有了它代码中的名称会被覆盖。</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dirty="0">
                <a:latin typeface="Times New Roman" panose="02020603050405020304" pitchFamily="18" charset="0"/>
                <a:sym typeface="+mn-ea"/>
              </a:rPr>
              <a:t>其他属性</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output</a:t>
            </a:r>
            <a:r>
              <a:rPr lang="zh-CN" altLang="en-US" sz="2000" dirty="0">
                <a:latin typeface="Times New Roman" panose="02020603050405020304" pitchFamily="18" charset="0"/>
                <a:sym typeface="+mn-ea"/>
              </a:rPr>
              <a:t>： 将标准输出显示在屏幕上而不是记录在日志中；</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respawn</a:t>
            </a:r>
            <a:r>
              <a:rPr lang="zh-CN" altLang="en-US" sz="2000" dirty="0">
                <a:latin typeface="Times New Roman" panose="02020603050405020304" pitchFamily="18" charset="0"/>
                <a:sym typeface="+mn-ea"/>
              </a:rPr>
              <a:t>： 请求复位，当该属性的值为 respawn="true" 时，roslaunch 会在该节点崩溃时重新启动该节点；</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required</a:t>
            </a:r>
            <a:r>
              <a:rPr lang="zh-CN" altLang="en-US" sz="2000" dirty="0">
                <a:latin typeface="Times New Roman" panose="02020603050405020304" pitchFamily="18" charset="0"/>
                <a:sym typeface="+mn-ea"/>
              </a:rPr>
              <a:t>： 必要节点，当该值为 required="true" 时，roslaunch 会在该节点终止时终止其他活跃节点；</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启动前缀</a:t>
            </a:r>
            <a:r>
              <a:rPr lang="zh-CN" altLang="en-US" sz="2000" dirty="0">
                <a:latin typeface="Times New Roman" panose="02020603050405020304" pitchFamily="18" charset="0"/>
                <a:sym typeface="+mn-ea"/>
              </a:rPr>
              <a:t>： 在启动命令加上前缀。例如当其设置为 launch-prefix="xterm -e" 时，效果类似于 xterm -e rosrun X X 。也就是为该节点保留独立的终端；</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ns</a:t>
            </a:r>
            <a:r>
              <a:rPr lang="zh-CN" altLang="en-US" sz="2000" dirty="0">
                <a:latin typeface="Times New Roman" panose="02020603050405020304" pitchFamily="18" charset="0"/>
                <a:sym typeface="+mn-ea"/>
              </a:rPr>
              <a:t>： 在命名空间中启动节点；</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b="1" dirty="0">
                <a:latin typeface="Times New Roman" panose="02020603050405020304" pitchFamily="18" charset="0"/>
                <a:sym typeface="+mn-ea"/>
              </a:rPr>
              <a:t>重映射</a:t>
            </a:r>
            <a:r>
              <a:rPr lang="zh-CN" altLang="en-US" sz="2000" dirty="0">
                <a:latin typeface="Times New Roman" panose="02020603050405020304" pitchFamily="18" charset="0"/>
                <a:sym typeface="+mn-ea"/>
              </a:rPr>
              <a:t>： 使用方法 remap from="original-name(turtle/pose)"to"new-name(tim)"；</a:t>
            </a:r>
            <a:endParaRPr lang="zh-CN" altLang="en-US" sz="2000" dirty="0">
              <a:latin typeface="Times New Roman" panose="02020603050405020304" pitchFamily="18" charset="0"/>
              <a:sym typeface="+mn-ea"/>
            </a:endParaRPr>
          </a:p>
          <a:p>
            <a:pPr marL="0" indent="0" fontAlgn="auto">
              <a:lnSpc>
                <a:spcPct val="100000"/>
              </a:lnSpc>
              <a:spcBef>
                <a:spcPts val="0"/>
              </a:spcBef>
              <a:buNone/>
            </a:pPr>
            <a:r>
              <a:rPr lang="zh-CN" altLang="en-US" sz="2000" dirty="0">
                <a:latin typeface="Times New Roman" panose="02020603050405020304" pitchFamily="18" charset="0"/>
                <a:sym typeface="+mn-ea"/>
              </a:rPr>
              <a:t>包含其他文件include file=“path to launch file”： 在启动文件中包含其他启动文件的内容（包括所有的节点和参数），可使用如下命令使路径更为简单include file="($find package-name)/launch-file-name"；</a:t>
            </a:r>
            <a:endParaRPr lang="zh-CN" altLang="en-US" sz="2000" dirty="0">
              <a:latin typeface="Times New Roman" panose="02020603050405020304" pitchFamily="18" charset="0"/>
              <a:sym typeface="+mn-ea"/>
            </a:endParaRPr>
          </a:p>
          <a:p>
            <a:pPr marL="0" indent="0" fontAlgn="auto">
              <a:lnSpc>
                <a:spcPct val="100000"/>
              </a:lnSpc>
              <a:spcBef>
                <a:spcPts val="0"/>
              </a:spcBef>
              <a:buNone/>
            </a:pPr>
            <a:endParaRPr lang="zh-CN" altLang="en-US" sz="2000" dirty="0">
              <a:latin typeface="Times New Roman" panose="020206030504050203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752475" y="1226820"/>
            <a:ext cx="11229340" cy="47631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344785" cy="1290320"/>
          </a:xfrm>
        </p:spPr>
        <p:txBody>
          <a:bodyPr>
            <a:normAutofit lnSpcReduction="20000"/>
          </a:bodyPr>
          <a:lstStyle/>
          <a:p>
            <a:pPr marL="0" indent="0">
              <a:buNone/>
            </a:pPr>
            <a:r>
              <a:rPr lang="en-US" altLang="zh-CN" sz="2400" dirty="0">
                <a:latin typeface="Times New Roman" panose="02020603050405020304" pitchFamily="18" charset="0"/>
                <a:sym typeface="+mn-ea"/>
              </a:rPr>
              <a:t>(2)TF</a:t>
            </a:r>
            <a:r>
              <a:rPr lang="zh-CN" altLang="en-US" sz="2400" dirty="0">
                <a:latin typeface="Times New Roman" panose="02020603050405020304" pitchFamily="18" charset="0"/>
                <a:sym typeface="+mn-ea"/>
              </a:rPr>
              <a:t>坐标</a:t>
            </a:r>
            <a:r>
              <a:rPr lang="zh-CN" altLang="en-US" sz="2400" dirty="0">
                <a:latin typeface="Times New Roman" panose="02020603050405020304" pitchFamily="18" charset="0"/>
                <a:sym typeface="+mn-ea"/>
              </a:rPr>
              <a:t>变换</a:t>
            </a:r>
            <a:endParaRPr lang="zh-CN" altLang="en-US" sz="2400" dirty="0">
              <a:latin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1010285" y="1775460"/>
            <a:ext cx="9999980" cy="43783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344785" cy="5631180"/>
          </a:xfrm>
        </p:spPr>
        <p:txBody>
          <a:bodyPr>
            <a:normAutofit fontScale="90000" lnSpcReduction="10000"/>
          </a:bodyPr>
          <a:lstStyle/>
          <a:p>
            <a:pPr marL="0" indent="0">
              <a:buNone/>
            </a:pPr>
            <a:r>
              <a:rPr lang="en-US" altLang="zh-CN" sz="2665" dirty="0">
                <a:latin typeface="Times New Roman" panose="02020603050405020304" pitchFamily="18" charset="0"/>
                <a:sym typeface="+mn-ea"/>
              </a:rPr>
              <a:t>(2)TF</a:t>
            </a:r>
            <a:r>
              <a:rPr lang="zh-CN" altLang="en-US" sz="2665" dirty="0">
                <a:latin typeface="Times New Roman" panose="02020603050405020304" pitchFamily="18" charset="0"/>
                <a:sym typeface="+mn-ea"/>
              </a:rPr>
              <a:t>坐标变换</a:t>
            </a:r>
            <a:endParaRPr lang="zh-CN" altLang="en-US" sz="2665" dirty="0">
              <a:latin typeface="Times New Roman" panose="02020603050405020304" pitchFamily="18" charset="0"/>
              <a:sym typeface="+mn-ea"/>
            </a:endParaRPr>
          </a:p>
          <a:p>
            <a:pPr marL="0" indent="0">
              <a:buNone/>
            </a:pPr>
            <a:r>
              <a:rPr sz="2665" dirty="0">
                <a:latin typeface="Times New Roman" panose="02020603050405020304" pitchFamily="18" charset="0"/>
                <a:sym typeface="+mn-ea"/>
              </a:rPr>
              <a:t>TF功能包其实是一个供用户调用的一个库</a:t>
            </a:r>
            <a:r>
              <a:rPr lang="zh-CN" sz="2665" dirty="0">
                <a:latin typeface="Times New Roman" panose="02020603050405020304" pitchFamily="18" charset="0"/>
                <a:sym typeface="+mn-ea"/>
              </a:rPr>
              <a:t>。</a:t>
            </a:r>
            <a:endParaRPr sz="2665" dirty="0">
              <a:latin typeface="Times New Roman" panose="02020603050405020304" pitchFamily="18" charset="0"/>
              <a:sym typeface="+mn-ea"/>
            </a:endParaRPr>
          </a:p>
          <a:p>
            <a:pPr marL="0" indent="0">
              <a:buNone/>
            </a:pPr>
            <a:r>
              <a:rPr sz="2665" dirty="0">
                <a:latin typeface="Times New Roman" panose="02020603050405020304" pitchFamily="18" charset="0"/>
                <a:sym typeface="+mn-ea"/>
              </a:rPr>
              <a:t>它是用来记录和整理每个ros节点关于相对位置坐标的已知信息</a:t>
            </a:r>
            <a:r>
              <a:rPr lang="zh-CN" sz="2665" dirty="0">
                <a:latin typeface="Times New Roman" panose="02020603050405020304" pitchFamily="18" charset="0"/>
                <a:sym typeface="+mn-ea"/>
              </a:rPr>
              <a:t>。</a:t>
            </a:r>
            <a:endParaRPr sz="2665" dirty="0">
              <a:latin typeface="Times New Roman" panose="02020603050405020304" pitchFamily="18" charset="0"/>
              <a:sym typeface="+mn-ea"/>
            </a:endParaRPr>
          </a:p>
          <a:p>
            <a:pPr marL="0" indent="0">
              <a:buNone/>
            </a:pPr>
            <a:endParaRPr lang="zh-CN" altLang="en-US" sz="2665"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参考：http://wiki.ros.org/tf2/Migration#Addition_of_.2BAC8-tf_static_topic</a:t>
            </a:r>
            <a:endParaRPr lang="zh-CN" altLang="en-US" sz="2400" dirty="0">
              <a:latin typeface="Times New Roman" panose="02020603050405020304" pitchFamily="18" charset="0"/>
              <a:sym typeface="+mn-ea"/>
            </a:endParaRPr>
          </a:p>
        </p:txBody>
      </p:sp>
      <p:pic>
        <p:nvPicPr>
          <p:cNvPr id="100" name="图片 99"/>
          <p:cNvPicPr/>
          <p:nvPr/>
        </p:nvPicPr>
        <p:blipFill>
          <a:blip r:embed="rId1"/>
          <a:stretch>
            <a:fillRect/>
          </a:stretch>
        </p:blipFill>
        <p:spPr>
          <a:xfrm>
            <a:off x="2775585" y="2545080"/>
            <a:ext cx="6641465" cy="317309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710545" cy="5229225"/>
          </a:xfrm>
        </p:spPr>
        <p:txBody>
          <a:bodyPr>
            <a:normAutofit/>
          </a:bodyPr>
          <a:lstStyle/>
          <a:p>
            <a:pPr marL="0" indent="0">
              <a:buNone/>
            </a:pPr>
            <a:r>
              <a:rPr lang="en-US" altLang="zh-CN" sz="2400" dirty="0">
                <a:latin typeface="Times New Roman" panose="02020603050405020304" pitchFamily="18" charset="0"/>
                <a:sym typeface="+mn-ea"/>
              </a:rPr>
              <a:t>(2)TF</a:t>
            </a:r>
            <a:r>
              <a:rPr lang="zh-CN" altLang="en-US" sz="2400" dirty="0">
                <a:latin typeface="Times New Roman" panose="02020603050405020304" pitchFamily="18" charset="0"/>
                <a:sym typeface="+mn-ea"/>
              </a:rPr>
              <a:t>实例</a:t>
            </a:r>
            <a:r>
              <a:rPr lang="en-US" altLang="zh-CN" sz="2400" dirty="0">
                <a:latin typeface="Times New Roman" panose="02020603050405020304" pitchFamily="18" charset="0"/>
                <a:sym typeface="+mn-ea"/>
              </a:rPr>
              <a:t>——</a:t>
            </a:r>
            <a:r>
              <a:rPr lang="zh-CN" altLang="en-US" sz="2400" dirty="0">
                <a:latin typeface="Times New Roman" panose="02020603050405020304" pitchFamily="18" charset="0"/>
                <a:sym typeface="+mn-ea"/>
              </a:rPr>
              <a:t>小海龟跟随</a:t>
            </a:r>
            <a:r>
              <a:rPr lang="zh-CN" altLang="en-US" sz="2400" dirty="0">
                <a:latin typeface="Times New Roman" panose="02020603050405020304" pitchFamily="18" charset="0"/>
                <a:sym typeface="+mn-ea"/>
              </a:rPr>
              <a:t>实验</a:t>
            </a:r>
            <a:endParaRPr lang="zh-CN" altLang="en-US"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$sudo apt-get install ros-kinetic-turtle-tf</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$roslaunch turtle_tf </a:t>
            </a:r>
            <a:r>
              <a:rPr lang="en-US" altLang="zh-CN" sz="2400" dirty="0">
                <a:latin typeface="Times New Roman" panose="02020603050405020304" pitchFamily="18" charset="0"/>
                <a:sym typeface="+mn-ea"/>
              </a:rPr>
              <a:t>turtle_tf_dem.launch</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$rosrun turtlesim turtle_teleop_key</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$rosrun tf view_frames</a:t>
            </a: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7867650" y="535940"/>
            <a:ext cx="3131820" cy="5204460"/>
          </a:xfrm>
          <a:prstGeom prst="rect">
            <a:avLst/>
          </a:prstGeom>
        </p:spPr>
      </p:pic>
      <p:pic>
        <p:nvPicPr>
          <p:cNvPr id="5" name="图片 4"/>
          <p:cNvPicPr>
            <a:picLocks noChangeAspect="1"/>
          </p:cNvPicPr>
          <p:nvPr/>
        </p:nvPicPr>
        <p:blipFill>
          <a:blip r:embed="rId2"/>
          <a:stretch>
            <a:fillRect/>
          </a:stretch>
        </p:blipFill>
        <p:spPr>
          <a:xfrm>
            <a:off x="838200" y="3775710"/>
            <a:ext cx="6308090" cy="26009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710545" cy="5229225"/>
          </a:xfrm>
        </p:spPr>
        <p:txBody>
          <a:bodyPr>
            <a:normAutofit/>
          </a:bodyPr>
          <a:lstStyle/>
          <a:p>
            <a:pPr marL="0" indent="0">
              <a:buNone/>
            </a:pPr>
            <a:r>
              <a:rPr lang="en-US" altLang="zh-CN" sz="2400" dirty="0">
                <a:latin typeface="Times New Roman" panose="02020603050405020304" pitchFamily="18" charset="0"/>
                <a:sym typeface="+mn-ea"/>
              </a:rPr>
              <a:t>(2)TF</a:t>
            </a:r>
            <a:r>
              <a:rPr lang="zh-CN" altLang="en-US" sz="2400" dirty="0">
                <a:latin typeface="Times New Roman" panose="02020603050405020304" pitchFamily="18" charset="0"/>
                <a:sym typeface="+mn-ea"/>
              </a:rPr>
              <a:t>实例</a:t>
            </a:r>
            <a:r>
              <a:rPr lang="zh-CN" altLang="en-US" sz="2400" dirty="0">
                <a:latin typeface="Times New Roman" panose="02020603050405020304" pitchFamily="18" charset="0"/>
                <a:sym typeface="+mn-ea"/>
              </a:rPr>
              <a:t>基本操作</a:t>
            </a:r>
            <a:endParaRPr lang="zh-CN" altLang="en-US"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 将当前坐标转换树中所有坐标系的发布状态打印出</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$rosrun tf tf_monitor</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$rosrun tf tf_monitor /odom /base_footprint</a:t>
            </a:r>
            <a:endParaRPr lang="en-US" altLang="zh-CN" sz="2400" dirty="0">
              <a:latin typeface="Times New Roman" panose="02020603050405020304" pitchFamily="18" charset="0"/>
              <a:sym typeface="+mn-ea"/>
            </a:endParaRPr>
          </a:p>
          <a:p>
            <a:pPr marL="0" indent="0">
              <a:buNone/>
            </a:pP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tf_echo &lt;source_frame&gt; &lt;target_frame&gt; </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打印从source_frame到target_frame的旋转平移变换</a:t>
            </a:r>
            <a:endParaRPr lang="en-US" altLang="zh-CN"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$rosrun tf tf_echo /odom /base_footprint</a:t>
            </a:r>
            <a:endParaRPr lang="en-US" altLang="zh-CN"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生成名为frame.pdf文件，显示整棵TF树的信息。</a:t>
            </a:r>
            <a:endParaRPr lang="zh-CN" altLang="en-US" sz="2400" dirty="0">
              <a:latin typeface="Times New Roman" panose="02020603050405020304" pitchFamily="18" charset="0"/>
              <a:sym typeface="+mn-ea"/>
            </a:endParaRPr>
          </a:p>
          <a:p>
            <a:pPr marL="0" indent="0">
              <a:buNone/>
            </a:pPr>
            <a:r>
              <a:rPr lang="en-US" altLang="zh-CN" sz="2400" dirty="0">
                <a:latin typeface="Times New Roman" panose="02020603050405020304" pitchFamily="18" charset="0"/>
                <a:sym typeface="+mn-ea"/>
              </a:rPr>
              <a:t>$</a:t>
            </a:r>
            <a:r>
              <a:rPr lang="zh-CN" altLang="en-US" sz="2400" dirty="0">
                <a:latin typeface="Times New Roman" panose="02020603050405020304" pitchFamily="18" charset="0"/>
                <a:sym typeface="+mn-ea"/>
              </a:rPr>
              <a:t>rosrun tf view_frames</a:t>
            </a:r>
            <a:endParaRPr lang="zh-CN" altLang="en-US" sz="2400" dirty="0">
              <a:latin typeface="Times New Roman" panose="02020603050405020304" pitchFamily="18"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710545" cy="5229225"/>
          </a:xfrm>
        </p:spPr>
        <p:txBody>
          <a:bodyPr>
            <a:normAutofit/>
          </a:bodyPr>
          <a:lstStyle/>
          <a:p>
            <a:pPr marL="0" indent="0">
              <a:buNone/>
            </a:pPr>
            <a:r>
              <a:rPr lang="en-US" altLang="zh-CN" sz="2400" dirty="0">
                <a:latin typeface="Times New Roman" panose="02020603050405020304" pitchFamily="18" charset="0"/>
                <a:sym typeface="+mn-ea"/>
              </a:rPr>
              <a:t>(2)TF</a:t>
            </a:r>
            <a:r>
              <a:rPr lang="zh-CN" altLang="en-US" sz="2400" dirty="0">
                <a:latin typeface="Times New Roman" panose="02020603050405020304" pitchFamily="18" charset="0"/>
                <a:sym typeface="+mn-ea"/>
              </a:rPr>
              <a:t>实例</a:t>
            </a:r>
            <a:endParaRPr lang="zh-CN" altLang="en-US"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实现</a:t>
            </a:r>
            <a:r>
              <a:rPr lang="en-US" altLang="zh-CN" sz="2400" dirty="0">
                <a:latin typeface="Times New Roman" panose="02020603050405020304" pitchFamily="18" charset="0"/>
                <a:sym typeface="+mn-ea"/>
              </a:rPr>
              <a:t>TF</a:t>
            </a:r>
            <a:r>
              <a:rPr lang="zh-CN" altLang="en-US" sz="2400" dirty="0">
                <a:latin typeface="Times New Roman" panose="02020603050405020304" pitchFamily="18" charset="0"/>
                <a:sym typeface="+mn-ea"/>
              </a:rPr>
              <a:t>广播器</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定义</a:t>
            </a:r>
            <a:r>
              <a:rPr lang="en-US" altLang="zh-CN" sz="2400" dirty="0">
                <a:latin typeface="Times New Roman" panose="02020603050405020304" pitchFamily="18" charset="0"/>
                <a:sym typeface="+mn-ea"/>
              </a:rPr>
              <a:t>TF</a:t>
            </a:r>
            <a:r>
              <a:rPr lang="zh-CN" altLang="en-US" sz="2400" dirty="0">
                <a:latin typeface="Times New Roman" panose="02020603050405020304" pitchFamily="18" charset="0"/>
                <a:sym typeface="+mn-ea"/>
              </a:rPr>
              <a:t>广播器</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创建坐标变换</a:t>
            </a:r>
            <a:r>
              <a:rPr lang="zh-CN" altLang="en-US" sz="2400" dirty="0">
                <a:latin typeface="Times New Roman" panose="02020603050405020304" pitchFamily="18" charset="0"/>
                <a:sym typeface="+mn-ea"/>
              </a:rPr>
              <a:t>值</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发布坐标</a:t>
            </a:r>
            <a:r>
              <a:rPr lang="zh-CN" altLang="en-US" sz="2400" dirty="0">
                <a:latin typeface="Times New Roman" panose="02020603050405020304" pitchFamily="18" charset="0"/>
                <a:sym typeface="+mn-ea"/>
              </a:rPr>
              <a:t>变换</a:t>
            </a: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实现</a:t>
            </a:r>
            <a:r>
              <a:rPr lang="en-US" altLang="zh-CN" sz="2400" dirty="0">
                <a:latin typeface="Times New Roman" panose="02020603050405020304" pitchFamily="18" charset="0"/>
                <a:sym typeface="+mn-ea"/>
              </a:rPr>
              <a:t>TF</a:t>
            </a:r>
            <a:r>
              <a:rPr lang="zh-CN" altLang="en-US" sz="2400" dirty="0">
                <a:latin typeface="Times New Roman" panose="02020603050405020304" pitchFamily="18" charset="0"/>
                <a:sym typeface="+mn-ea"/>
              </a:rPr>
              <a:t>监听器</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定义</a:t>
            </a:r>
            <a:r>
              <a:rPr lang="en-US" altLang="zh-CN" sz="2400" dirty="0">
                <a:latin typeface="Times New Roman" panose="02020603050405020304" pitchFamily="18" charset="0"/>
                <a:sym typeface="+mn-ea"/>
              </a:rPr>
              <a:t>TF</a:t>
            </a:r>
            <a:r>
              <a:rPr lang="zh-CN" altLang="en-US" sz="2400" dirty="0">
                <a:latin typeface="Times New Roman" panose="02020603050405020304" pitchFamily="18" charset="0"/>
                <a:sym typeface="+mn-ea"/>
              </a:rPr>
              <a:t>监听器</a:t>
            </a:r>
            <a:endParaRPr lang="zh-CN" altLang="en-US" sz="2400" dirty="0">
              <a:latin typeface="Times New Roman" panose="02020603050405020304" pitchFamily="18" charset="0"/>
              <a:sym typeface="+mn-ea"/>
            </a:endParaRPr>
          </a:p>
          <a:p>
            <a:r>
              <a:rPr lang="zh-CN" altLang="en-US" sz="2400" dirty="0">
                <a:latin typeface="Times New Roman" panose="02020603050405020304" pitchFamily="18" charset="0"/>
                <a:sym typeface="+mn-ea"/>
              </a:rPr>
              <a:t>查找坐标</a:t>
            </a:r>
            <a:r>
              <a:rPr lang="zh-CN" altLang="en-US" sz="2400" dirty="0">
                <a:latin typeface="Times New Roman" panose="02020603050405020304" pitchFamily="18" charset="0"/>
                <a:sym typeface="+mn-ea"/>
              </a:rPr>
              <a:t>变换</a:t>
            </a:r>
            <a:endParaRPr lang="zh-CN" altLang="en-US" sz="2400" dirty="0">
              <a:latin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5181600" y="765810"/>
            <a:ext cx="6172200" cy="5326380"/>
          </a:xfrm>
          <a:prstGeom prst="rect">
            <a:avLst/>
          </a:prstGeom>
          <a:ln>
            <a:solidFill>
              <a:schemeClr val="tx1"/>
            </a:solidFill>
          </a:ln>
        </p:spPr>
      </p:pic>
      <p:sp>
        <p:nvSpPr>
          <p:cNvPr id="5" name="内容占位符 2"/>
          <p:cNvSpPr>
            <a:spLocks noGrp="1"/>
          </p:cNvSpPr>
          <p:nvPr/>
        </p:nvSpPr>
        <p:spPr>
          <a:xfrm>
            <a:off x="7359650" y="6254750"/>
            <a:ext cx="1815465" cy="472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400" dirty="0">
                <a:latin typeface="Times New Roman" panose="02020603050405020304" pitchFamily="18" charset="0"/>
                <a:sym typeface="+mn-ea"/>
              </a:rPr>
              <a:t>广播器</a:t>
            </a:r>
            <a:r>
              <a:rPr lang="zh-CN" altLang="en-US" sz="2400" dirty="0">
                <a:latin typeface="Times New Roman" panose="02020603050405020304" pitchFamily="18" charset="0"/>
                <a:sym typeface="+mn-ea"/>
              </a:rPr>
              <a:t>示例</a:t>
            </a:r>
            <a:endParaRPr lang="zh-CN" altLang="en-US" sz="2400" dirty="0">
              <a:latin typeface="Times New Roman" panose="02020603050405020304" pitchFamily="18" charset="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344785" cy="4926965"/>
          </a:xfrm>
        </p:spPr>
        <p:txBody>
          <a:bodyPr>
            <a:normAutofit lnSpcReduction="20000"/>
          </a:bodyPr>
          <a:lstStyle/>
          <a:p>
            <a:pPr marL="0" indent="0">
              <a:buNone/>
            </a:pPr>
            <a:r>
              <a:rPr lang="en-US" altLang="zh-CN" sz="2400" dirty="0">
                <a:latin typeface="Times New Roman" panose="02020603050405020304" pitchFamily="18" charset="0"/>
                <a:sym typeface="+mn-ea"/>
              </a:rPr>
              <a:t>(3)Qt</a:t>
            </a:r>
            <a:r>
              <a:rPr lang="zh-CN" altLang="en-US" sz="2400" dirty="0">
                <a:latin typeface="Times New Roman" panose="02020603050405020304" pitchFamily="18" charset="0"/>
                <a:sym typeface="+mn-ea"/>
              </a:rPr>
              <a:t>工具箱</a:t>
            </a: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日志输出工具：</a:t>
            </a:r>
            <a:r>
              <a:rPr lang="en-US" altLang="zh-CN" sz="2400" dirty="0">
                <a:latin typeface="Times New Roman" panose="02020603050405020304" pitchFamily="18" charset="0"/>
                <a:sym typeface="+mn-ea"/>
              </a:rPr>
              <a:t>rqt_console</a:t>
            </a:r>
            <a:endParaRPr lang="en-US" altLang="zh-CN" sz="2400" dirty="0">
              <a:latin typeface="Times New Roman" panose="02020603050405020304" pitchFamily="18" charset="0"/>
              <a:sym typeface="+mn-ea"/>
            </a:endParaRPr>
          </a:p>
          <a:p>
            <a:pPr marL="0" indent="0">
              <a:buNone/>
            </a:pPr>
            <a:r>
              <a:rPr lang="zh-CN" altLang="en-US" sz="2400" b="1" dirty="0">
                <a:latin typeface="Times New Roman" panose="02020603050405020304" pitchFamily="18" charset="0"/>
                <a:sym typeface="+mn-ea"/>
              </a:rPr>
              <a:t>计算图可视化工具：</a:t>
            </a:r>
            <a:r>
              <a:rPr lang="en-US" altLang="zh-CN" sz="2400" b="1" dirty="0">
                <a:latin typeface="Times New Roman" panose="02020603050405020304" pitchFamily="18" charset="0"/>
                <a:sym typeface="+mn-ea"/>
              </a:rPr>
              <a:t>rqt_graph</a:t>
            </a:r>
            <a:endParaRPr lang="en-US" altLang="zh-CN" sz="2400" b="1" dirty="0">
              <a:latin typeface="Times New Roman" panose="02020603050405020304" pitchFamily="18" charset="0"/>
              <a:sym typeface="+mn-ea"/>
            </a:endParaRPr>
          </a:p>
          <a:p>
            <a:pPr marL="0" indent="0">
              <a:buNone/>
            </a:pPr>
            <a:r>
              <a:rPr lang="zh-CN" altLang="en-US" sz="2400" b="1" dirty="0">
                <a:latin typeface="Times New Roman" panose="02020603050405020304" pitchFamily="18" charset="0"/>
                <a:sym typeface="+mn-ea"/>
              </a:rPr>
              <a:t>数据绘图工具：</a:t>
            </a:r>
            <a:r>
              <a:rPr lang="en-US" altLang="zh-CN" sz="2400" b="1" dirty="0">
                <a:latin typeface="Times New Roman" panose="02020603050405020304" pitchFamily="18" charset="0"/>
                <a:sym typeface="+mn-ea"/>
              </a:rPr>
              <a:t>rqt_plot</a:t>
            </a:r>
            <a:endParaRPr lang="en-US" altLang="zh-CN" sz="2400" b="1" dirty="0">
              <a:latin typeface="Times New Roman" panose="02020603050405020304" pitchFamily="18" charset="0"/>
              <a:sym typeface="+mn-ea"/>
            </a:endParaRPr>
          </a:p>
          <a:p>
            <a:pPr marL="0" indent="0">
              <a:buNone/>
            </a:pPr>
            <a:r>
              <a:rPr lang="zh-CN" altLang="en-US" sz="2400" dirty="0">
                <a:latin typeface="Times New Roman" panose="02020603050405020304" pitchFamily="18" charset="0"/>
                <a:sym typeface="+mn-ea"/>
              </a:rPr>
              <a:t>参数动态配置工具：</a:t>
            </a:r>
            <a:r>
              <a:rPr lang="en-US" altLang="zh-CN" sz="2400" dirty="0">
                <a:latin typeface="Times New Roman" panose="02020603050405020304" pitchFamily="18" charset="0"/>
                <a:sym typeface="+mn-ea"/>
              </a:rPr>
              <a:t>rqt_reconfigure</a:t>
            </a: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p:txBody>
      </p:sp>
      <p:pic>
        <p:nvPicPr>
          <p:cNvPr id="5" name="图片 4"/>
          <p:cNvPicPr>
            <a:picLocks noChangeAspect="1"/>
          </p:cNvPicPr>
          <p:nvPr/>
        </p:nvPicPr>
        <p:blipFill>
          <a:blip r:embed="rId1"/>
          <a:stretch>
            <a:fillRect/>
          </a:stretch>
        </p:blipFill>
        <p:spPr>
          <a:xfrm>
            <a:off x="838200" y="3577590"/>
            <a:ext cx="5279390" cy="3016885"/>
          </a:xfrm>
          <a:prstGeom prst="rect">
            <a:avLst/>
          </a:prstGeom>
        </p:spPr>
      </p:pic>
      <p:pic>
        <p:nvPicPr>
          <p:cNvPr id="6" name="图片 5"/>
          <p:cNvPicPr>
            <a:picLocks noChangeAspect="1"/>
          </p:cNvPicPr>
          <p:nvPr/>
        </p:nvPicPr>
        <p:blipFill>
          <a:blip r:embed="rId2"/>
          <a:stretch>
            <a:fillRect/>
          </a:stretch>
        </p:blipFill>
        <p:spPr>
          <a:xfrm>
            <a:off x="6426200" y="3601720"/>
            <a:ext cx="4926965" cy="305689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695"/>
          </a:xfrm>
        </p:spPr>
        <p:txBody>
          <a:bodyPr/>
          <a:lstStyle/>
          <a:p>
            <a:r>
              <a:rPr lang="zh-CN" altLang="en-US" sz="3200" dirty="0">
                <a:latin typeface="Times New Roman" panose="02020603050405020304" pitchFamily="18" charset="0"/>
              </a:rPr>
              <a:t>五、</a:t>
            </a:r>
            <a:r>
              <a:rPr lang="en-US" altLang="zh-CN" sz="3200" dirty="0">
                <a:latin typeface="Times New Roman" panose="02020603050405020304" pitchFamily="18" charset="0"/>
              </a:rPr>
              <a:t>ROS</a:t>
            </a:r>
            <a:r>
              <a:rPr lang="zh-CN" altLang="en-US" sz="3200" dirty="0">
                <a:latin typeface="Times New Roman" panose="02020603050405020304" pitchFamily="18" charset="0"/>
              </a:rPr>
              <a:t>中关键</a:t>
            </a:r>
            <a:r>
              <a:rPr lang="zh-CN" altLang="en-US" sz="3200" dirty="0">
                <a:latin typeface="Times New Roman" panose="02020603050405020304" pitchFamily="18" charset="0"/>
              </a:rPr>
              <a:t>组件</a:t>
            </a:r>
            <a:endParaRPr lang="zh-CN" altLang="en-US" sz="3200" dirty="0">
              <a:latin typeface="Times New Roman" panose="02020603050405020304" pitchFamily="18" charset="0"/>
            </a:endParaRPr>
          </a:p>
        </p:txBody>
      </p:sp>
      <p:sp>
        <p:nvSpPr>
          <p:cNvPr id="3" name="内容占位符 2"/>
          <p:cNvSpPr>
            <a:spLocks noGrp="1"/>
          </p:cNvSpPr>
          <p:nvPr>
            <p:ph idx="1"/>
          </p:nvPr>
        </p:nvSpPr>
        <p:spPr>
          <a:xfrm>
            <a:off x="838200" y="1226820"/>
            <a:ext cx="10344785" cy="4926965"/>
          </a:xfrm>
        </p:spPr>
        <p:txBody>
          <a:bodyPr>
            <a:normAutofit lnSpcReduction="20000"/>
          </a:bodyPr>
          <a:lstStyle/>
          <a:p>
            <a:pPr marL="0" indent="0" fontAlgn="auto">
              <a:lnSpc>
                <a:spcPct val="100000"/>
              </a:lnSpc>
              <a:spcBef>
                <a:spcPts val="0"/>
              </a:spcBef>
              <a:buNone/>
            </a:pPr>
            <a:r>
              <a:rPr lang="en-US" altLang="zh-CN" sz="2400" dirty="0">
                <a:latin typeface="Times New Roman" panose="02020603050405020304" pitchFamily="18" charset="0"/>
                <a:sym typeface="+mn-ea"/>
              </a:rPr>
              <a:t>(4)Rviz</a:t>
            </a:r>
            <a:r>
              <a:rPr lang="zh-CN" altLang="en-US" sz="2400" dirty="0">
                <a:latin typeface="Times New Roman" panose="02020603050405020304" pitchFamily="18" charset="0"/>
                <a:sym typeface="+mn-ea"/>
              </a:rPr>
              <a:t>和</a:t>
            </a:r>
            <a:r>
              <a:rPr lang="en-US" altLang="zh-CN" sz="2400" dirty="0">
                <a:latin typeface="Times New Roman" panose="02020603050405020304" pitchFamily="18" charset="0"/>
                <a:sym typeface="+mn-ea"/>
              </a:rPr>
              <a:t>Gazebo</a:t>
            </a:r>
            <a:endParaRPr lang="zh-CN" altLang="en-US" sz="2400" dirty="0">
              <a:latin typeface="Times New Roman" panose="02020603050405020304" pitchFamily="18" charset="0"/>
              <a:sym typeface="+mn-ea"/>
            </a:endParaRPr>
          </a:p>
          <a:p>
            <a:pPr marL="0" indent="0" fontAlgn="auto">
              <a:lnSpc>
                <a:spcPct val="100000"/>
              </a:lnSpc>
              <a:spcBef>
                <a:spcPts val="0"/>
              </a:spcBef>
              <a:buNone/>
            </a:pPr>
            <a:r>
              <a:rPr lang="zh-CN" altLang="en-US" sz="2400" dirty="0">
                <a:latin typeface="Times New Roman" panose="02020603050405020304" pitchFamily="18" charset="0"/>
                <a:sym typeface="+mn-ea"/>
              </a:rPr>
              <a:t>rviz是一款三维可视化工具，很好的兼容了各种基于ROS软件框架的机器人平台。</a:t>
            </a:r>
            <a:endParaRPr lang="zh-CN" altLang="en-US" sz="2400" dirty="0">
              <a:latin typeface="Times New Roman" panose="02020603050405020304" pitchFamily="18" charset="0"/>
              <a:sym typeface="+mn-ea"/>
            </a:endParaRPr>
          </a:p>
          <a:p>
            <a:pPr marL="0" indent="0" fontAlgn="auto">
              <a:lnSpc>
                <a:spcPct val="100000"/>
              </a:lnSpc>
              <a:spcBef>
                <a:spcPts val="0"/>
              </a:spcBef>
              <a:buNone/>
            </a:pPr>
            <a:r>
              <a:rPr lang="zh-CN" altLang="en-US" sz="2400" dirty="0">
                <a:latin typeface="Times New Roman" panose="02020603050405020304" pitchFamily="18" charset="0"/>
                <a:sym typeface="+mn-ea"/>
              </a:rPr>
              <a:t>Gazebo是一款3D动态模拟器，能够在复杂的室内和室外环境中准确有效地模拟机器人群。与游戏引擎提供高保真度的视觉模拟类似，Gazebo提供高保真度的物理模拟，其提供一整套传感器模型，以及对用户和程序非常友好的交互方式。</a:t>
            </a:r>
            <a:endParaRPr lang="zh-CN" altLang="en-US" sz="2400" dirty="0">
              <a:latin typeface="Times New Roman" panose="02020603050405020304" pitchFamily="18" charset="0"/>
              <a:sym typeface="+mn-ea"/>
            </a:endParaRPr>
          </a:p>
          <a:p>
            <a:pPr marL="0" indent="0" fontAlgn="auto">
              <a:lnSpc>
                <a:spcPct val="100000"/>
              </a:lnSpc>
              <a:spcBef>
                <a:spcPts val="0"/>
              </a:spcBef>
              <a:buNone/>
            </a:pPr>
            <a:endParaRPr lang="zh-CN" altLang="en-US" sz="2400" dirty="0">
              <a:latin typeface="Times New Roman" panose="02020603050405020304" pitchFamily="18" charset="0"/>
              <a:sym typeface="+mn-ea"/>
            </a:endParaRPr>
          </a:p>
          <a:p>
            <a:pPr marL="0" indent="0" fontAlgn="auto">
              <a:lnSpc>
                <a:spcPct val="100000"/>
              </a:lnSpc>
              <a:spcBef>
                <a:spcPts val="0"/>
              </a:spcBef>
              <a:buNone/>
            </a:pPr>
            <a:endParaRPr lang="zh-CN" altLang="en-US" sz="2400" dirty="0">
              <a:latin typeface="Times New Roman" panose="02020603050405020304" pitchFamily="18" charset="0"/>
              <a:sym typeface="+mn-ea"/>
            </a:endParaRPr>
          </a:p>
          <a:p>
            <a:pPr marL="0" indent="0" fontAlgn="auto">
              <a:lnSpc>
                <a:spcPct val="100000"/>
              </a:lnSpc>
              <a:spcBef>
                <a:spcPts val="0"/>
              </a:spcBef>
              <a:buNone/>
            </a:pPr>
            <a:endParaRPr lang="zh-CN" altLang="en-US" sz="2400" dirty="0">
              <a:latin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838200" y="3274060"/>
            <a:ext cx="5805170" cy="3173095"/>
          </a:xfrm>
          <a:prstGeom prst="rect">
            <a:avLst/>
          </a:prstGeom>
        </p:spPr>
      </p:pic>
      <p:pic>
        <p:nvPicPr>
          <p:cNvPr id="101" name="图片 100"/>
          <p:cNvPicPr/>
          <p:nvPr/>
        </p:nvPicPr>
        <p:blipFill>
          <a:blip r:embed="rId2"/>
          <a:stretch>
            <a:fillRect/>
          </a:stretch>
        </p:blipFill>
        <p:spPr>
          <a:xfrm>
            <a:off x="7052945" y="3274060"/>
            <a:ext cx="4432935" cy="29591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如何使用</a:t>
            </a:r>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命令行</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在图形化桌面出现之前，与</a:t>
            </a:r>
            <a:r>
              <a:rPr lang="en-US" altLang="zh-CN" dirty="0">
                <a:latin typeface="Times New Roman" panose="02020603050405020304" pitchFamily="18" charset="0"/>
                <a:cs typeface="Times New Roman" panose="02020603050405020304" pitchFamily="18" charset="0"/>
              </a:rPr>
              <a:t>Unix</a:t>
            </a:r>
            <a:r>
              <a:rPr lang="zh-CN" altLang="en-US" dirty="0">
                <a:latin typeface="Times New Roman" panose="02020603050405020304" pitchFamily="18" charset="0"/>
                <a:cs typeface="Times New Roman" panose="02020603050405020304" pitchFamily="18" charset="0"/>
              </a:rPr>
              <a:t>系统进行交互的唯一方式就是借助由</a:t>
            </a:r>
            <a:r>
              <a:rPr lang="en-US" altLang="zh-CN" dirty="0">
                <a:latin typeface="Times New Roman" panose="02020603050405020304" pitchFamily="18" charset="0"/>
                <a:cs typeface="Times New Roman" panose="02020603050405020304" pitchFamily="18" charset="0"/>
              </a:rPr>
              <a:t>shell</a:t>
            </a:r>
            <a:r>
              <a:rPr lang="zh-CN" altLang="en-US" dirty="0">
                <a:latin typeface="Times New Roman" panose="02020603050405020304" pitchFamily="18" charset="0"/>
                <a:cs typeface="Times New Roman" panose="02020603050405020304" pitchFamily="18" charset="0"/>
              </a:rPr>
              <a:t>所提供的文本命令行界面</a:t>
            </a:r>
            <a:r>
              <a:rPr lang="en-US" altLang="zh-CN" dirty="0">
                <a:latin typeface="Times New Roman" panose="02020603050405020304" pitchFamily="18" charset="0"/>
                <a:cs typeface="Times New Roman" panose="02020603050405020304" pitchFamily="18" charset="0"/>
              </a:rPr>
              <a:t>(command line interface, CLI)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CLI </a:t>
            </a:r>
            <a:r>
              <a:rPr lang="zh-CN" altLang="en-US" dirty="0">
                <a:latin typeface="Times New Roman" panose="02020603050405020304" pitchFamily="18" charset="0"/>
                <a:cs typeface="Times New Roman" panose="02020603050405020304" pitchFamily="18" charset="0"/>
              </a:rPr>
              <a:t>只能接受文本输入，也只能显示出文本和基本的图形输出。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按组合键 </a:t>
            </a:r>
            <a:r>
              <a:rPr lang="en-US" altLang="zh-CN" dirty="0">
                <a:latin typeface="Times New Roman" panose="02020603050405020304" pitchFamily="18" charset="0"/>
                <a:cs typeface="Times New Roman" panose="02020603050405020304" pitchFamily="18" charset="0"/>
              </a:rPr>
              <a:t>&lt;Ctrl+Alt+F1~F7&gt;</a:t>
            </a:r>
            <a:r>
              <a:rPr lang="zh-CN" altLang="en-US" dirty="0">
                <a:latin typeface="Times New Roman" panose="02020603050405020304" pitchFamily="18" charset="0"/>
                <a:cs typeface="Times New Roman" panose="02020603050405020304" pitchFamily="18" charset="0"/>
              </a:rPr>
              <a:t>可以切换</a:t>
            </a:r>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虚拟控制台</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Ubuntu</a:t>
            </a:r>
            <a:r>
              <a:rPr lang="zh-CN" altLang="en-US" dirty="0">
                <a:latin typeface="Times New Roman" panose="02020603050405020304" pitchFamily="18" charset="0"/>
                <a:cs typeface="Times New Roman" panose="02020603050405020304" pitchFamily="18" charset="0"/>
              </a:rPr>
              <a:t>打开命令行仿真终端：</a:t>
            </a:r>
            <a:r>
              <a:rPr lang="en-US" altLang="zh-CN" b="1" dirty="0">
                <a:solidFill>
                  <a:srgbClr val="FF0000"/>
                </a:solidFill>
                <a:latin typeface="Times New Roman" panose="02020603050405020304" pitchFamily="18" charset="0"/>
                <a:cs typeface="Times New Roman" panose="02020603050405020304" pitchFamily="18" charset="0"/>
              </a:rPr>
              <a:t>&lt;</a:t>
            </a:r>
            <a:r>
              <a:rPr lang="en-US" altLang="zh-CN" b="1" dirty="0" err="1">
                <a:solidFill>
                  <a:srgbClr val="FF0000"/>
                </a:solidFill>
                <a:latin typeface="Times New Roman" panose="02020603050405020304" pitchFamily="18" charset="0"/>
                <a:cs typeface="Times New Roman" panose="02020603050405020304" pitchFamily="18" charset="0"/>
              </a:rPr>
              <a:t>Ctrl+Alt+T</a:t>
            </a:r>
            <a:r>
              <a:rPr lang="en-US" altLang="zh-CN" b="1" dirty="0">
                <a:solidFill>
                  <a:srgbClr val="FF0000"/>
                </a:solidFill>
                <a:latin typeface="Times New Roman" panose="02020603050405020304" pitchFamily="18" charset="0"/>
                <a:cs typeface="Times New Roman" panose="02020603050405020304" pitchFamily="18" charset="0"/>
              </a:rPr>
              <a:t>&gt;</a:t>
            </a:r>
            <a:endParaRPr lang="en-US" altLang="zh-CN" b="1"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或者：</a:t>
            </a:r>
            <a:r>
              <a:rPr lang="en-US" altLang="zh-CN" dirty="0">
                <a:latin typeface="Times New Roman" panose="02020603050405020304" pitchFamily="18" charset="0"/>
                <a:cs typeface="Times New Roman" panose="02020603050405020304" pitchFamily="18" charset="0"/>
              </a:rPr>
              <a:t>Applications ➪ System Tools</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 Terminal </a:t>
            </a:r>
            <a:r>
              <a:rPr lang="zh-CN" altLang="en-US" dirty="0">
                <a:latin typeface="Times New Roman" panose="02020603050405020304" pitchFamily="18" charset="0"/>
                <a:cs typeface="Times New Roman" panose="02020603050405020304" pitchFamily="18" charset="0"/>
              </a:rPr>
              <a:t>或 “应用程序 ➪ “终端</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8125771" y="3691586"/>
            <a:ext cx="4066229" cy="308018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latin typeface="宋体" panose="02010600030101010101" pitchFamily="2" charset="-122"/>
                <a:ea typeface="宋体" panose="02010600030101010101" pitchFamily="2" charset="-122"/>
              </a:rPr>
              <a:t>谢谢大家</a:t>
            </a:r>
            <a:endParaRPr lang="zh-CN" altLang="en-US" sz="7200"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文件系统结构</a:t>
            </a: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1"/>
          <a:stretch>
            <a:fillRect/>
          </a:stretch>
        </p:blipFill>
        <p:spPr>
          <a:xfrm>
            <a:off x="1332110" y="1690688"/>
            <a:ext cx="9527779" cy="43513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系统主要目录说明</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zh-CN" altLang="en-US" b="1" dirty="0">
                <a:solidFill>
                  <a:srgbClr val="FF0000"/>
                </a:solidFill>
                <a:latin typeface="Times New Roman" panose="02020603050405020304" pitchFamily="18" charset="0"/>
                <a:cs typeface="Times New Roman" panose="02020603050405020304" pitchFamily="18" charset="0"/>
              </a:rPr>
              <a:t>根目录（</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：根目录位于分层文件系统的最顶层，用斜线（</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）表示。它包含一些标准文件和目录，因此可以说它包含了所有的目录和文件。</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/bin</a:t>
            </a:r>
            <a:r>
              <a:rPr lang="zh-CN" altLang="en-US" dirty="0">
                <a:latin typeface="Times New Roman" panose="02020603050405020304" pitchFamily="18" charset="0"/>
                <a:cs typeface="Times New Roman" panose="02020603050405020304" pitchFamily="18" charset="0"/>
              </a:rPr>
              <a:t>：也称二进制（</a:t>
            </a:r>
            <a:r>
              <a:rPr lang="en-US" altLang="zh-CN" dirty="0">
                <a:latin typeface="Times New Roman" panose="02020603050405020304" pitchFamily="18" charset="0"/>
                <a:cs typeface="Times New Roman" panose="02020603050405020304" pitchFamily="18" charset="0"/>
              </a:rPr>
              <a:t>binary</a:t>
            </a:r>
            <a:r>
              <a:rPr lang="zh-CN" altLang="en-US" dirty="0">
                <a:latin typeface="Times New Roman" panose="02020603050405020304" pitchFamily="18" charset="0"/>
                <a:cs typeface="Times New Roman" panose="02020603050405020304" pitchFamily="18" charset="0"/>
              </a:rPr>
              <a:t>）目录，包含了那些供系统管理员和普通用户使用的重要的</a:t>
            </a:r>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命令的可执行文件。目录</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usr</a:t>
            </a:r>
            <a:r>
              <a:rPr lang="en-US" altLang="zh-CN" dirty="0">
                <a:latin typeface="Times New Roman" panose="02020603050405020304" pitchFamily="18" charset="0"/>
                <a:cs typeface="Times New Roman" panose="02020603050405020304" pitchFamily="18" charset="0"/>
              </a:rPr>
              <a:t>/bin</a:t>
            </a:r>
            <a:r>
              <a:rPr lang="zh-CN" altLang="en-US" dirty="0">
                <a:latin typeface="Times New Roman" panose="02020603050405020304" pitchFamily="18" charset="0"/>
                <a:cs typeface="Times New Roman" panose="02020603050405020304" pitchFamily="18" charset="0"/>
              </a:rPr>
              <a:t>下存放了大部分的用户命令。</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/dev</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dev</a:t>
            </a:r>
            <a:r>
              <a:rPr lang="zh-CN" altLang="en-US" dirty="0">
                <a:latin typeface="Times New Roman" panose="02020603050405020304" pitchFamily="18" charset="0"/>
                <a:cs typeface="Times New Roman" panose="02020603050405020304" pitchFamily="18" charset="0"/>
              </a:rPr>
              <a:t>是设备（</a:t>
            </a:r>
            <a:r>
              <a:rPr lang="en-US" altLang="zh-CN" dirty="0">
                <a:latin typeface="Times New Roman" panose="02020603050405020304" pitchFamily="18" charset="0"/>
                <a:cs typeface="Times New Roman" panose="02020603050405020304" pitchFamily="18" charset="0"/>
              </a:rPr>
              <a:t>device</a:t>
            </a:r>
            <a:r>
              <a:rPr lang="zh-CN" altLang="en-US" dirty="0">
                <a:latin typeface="Times New Roman" panose="02020603050405020304" pitchFamily="18" charset="0"/>
                <a:cs typeface="Times New Roman" panose="02020603050405020304" pitchFamily="18" charset="0"/>
              </a:rPr>
              <a:t>）的英文缩写。在这个目录中包含了所有</a:t>
            </a:r>
            <a:r>
              <a:rPr lang="en-US" altLang="zh-CN" dirty="0" err="1">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系统中使用的外部设备。但是这里并不是放的外部设备的驱动程序。</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etc</a:t>
            </a:r>
            <a:r>
              <a:rPr lang="zh-CN" altLang="en-US" dirty="0">
                <a:latin typeface="Times New Roman" panose="02020603050405020304" pitchFamily="18" charset="0"/>
                <a:cs typeface="Times New Roman" panose="02020603050405020304" pitchFamily="18" charset="0"/>
              </a:rPr>
              <a:t>：在该目录存放系统管理时要用到的各种配置文件和子目录。</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系统主要目录说明</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/lib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lib</a:t>
            </a:r>
            <a:r>
              <a:rPr lang="zh-CN" altLang="en-US" dirty="0">
                <a:latin typeface="Times New Roman" panose="02020603050405020304" pitchFamily="18" charset="0"/>
                <a:cs typeface="Times New Roman" panose="02020603050405020304" pitchFamily="18" charset="0"/>
              </a:rPr>
              <a:t>是库（</a:t>
            </a:r>
            <a:r>
              <a:rPr lang="en-US" altLang="zh-CN" dirty="0">
                <a:latin typeface="Times New Roman" panose="02020603050405020304" pitchFamily="18" charset="0"/>
                <a:cs typeface="Times New Roman" panose="02020603050405020304" pitchFamily="18" charset="0"/>
              </a:rPr>
              <a:t>library</a:t>
            </a:r>
            <a:r>
              <a:rPr lang="zh-CN" altLang="en-US" dirty="0">
                <a:latin typeface="Times New Roman" panose="02020603050405020304" pitchFamily="18" charset="0"/>
                <a:cs typeface="Times New Roman" panose="02020603050405020304" pitchFamily="18" charset="0"/>
              </a:rPr>
              <a:t>）英文缩写。这个目录是用来存放系统动态连接共享库的。几乎所有的应用程序都会用到这个目录下的共享库。</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/home</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：存放用户的主目录。如果建立一个用户，用户名是“</a:t>
            </a:r>
            <a:r>
              <a:rPr lang="en-US" altLang="zh-CN" dirty="0">
                <a:latin typeface="Times New Roman" panose="02020603050405020304" pitchFamily="18" charset="0"/>
                <a:cs typeface="Times New Roman" panose="02020603050405020304" pitchFamily="18" charset="0"/>
              </a:rPr>
              <a:t>ji”,</a:t>
            </a:r>
            <a:r>
              <a:rPr lang="zh-CN" altLang="en-US" dirty="0">
                <a:latin typeface="Times New Roman" panose="02020603050405020304" pitchFamily="18" charset="0"/>
                <a:cs typeface="Times New Roman" panose="02020603050405020304" pitchFamily="18" charset="0"/>
              </a:rPr>
              <a:t>那么在</a:t>
            </a:r>
            <a:r>
              <a:rPr lang="en-US" altLang="zh-CN" dirty="0">
                <a:latin typeface="Times New Roman" panose="02020603050405020304" pitchFamily="18" charset="0"/>
                <a:cs typeface="Times New Roman" panose="02020603050405020304" pitchFamily="18" charset="0"/>
              </a:rPr>
              <a:t>/home</a:t>
            </a:r>
            <a:r>
              <a:rPr lang="zh-CN" altLang="en-US" dirty="0">
                <a:latin typeface="Times New Roman" panose="02020603050405020304" pitchFamily="18" charset="0"/>
                <a:cs typeface="Times New Roman" panose="02020603050405020304" pitchFamily="18" charset="0"/>
              </a:rPr>
              <a:t>目录下就有一个对应的</a:t>
            </a:r>
            <a:r>
              <a:rPr lang="en-US" altLang="zh-CN" dirty="0">
                <a:latin typeface="Times New Roman" panose="02020603050405020304" pitchFamily="18" charset="0"/>
                <a:cs typeface="Times New Roman" panose="02020603050405020304" pitchFamily="18" charset="0"/>
              </a:rPr>
              <a:t>/home/ji</a:t>
            </a:r>
            <a:r>
              <a:rPr lang="zh-CN" altLang="en-US" dirty="0">
                <a:latin typeface="Times New Roman" panose="02020603050405020304" pitchFamily="18" charset="0"/>
                <a:cs typeface="Times New Roman" panose="02020603050405020304" pitchFamily="18" charset="0"/>
              </a:rPr>
              <a:t>路径，用来存放用户的主目录。</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/media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媒体目录，可移动媒体设备的常用挂载点</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/opt</a:t>
            </a:r>
            <a:r>
              <a:rPr lang="zh-CN" altLang="en-US" dirty="0">
                <a:latin typeface="Times New Roman" panose="02020603050405020304" pitchFamily="18" charset="0"/>
                <a:cs typeface="Times New Roman" panose="02020603050405020304" pitchFamily="18" charset="0"/>
              </a:rPr>
              <a:t>：该目录用来安附加软件包</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关于目录和路径</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主目录（登录目录）</a:t>
            </a:r>
            <a:r>
              <a:rPr lang="en-US" altLang="zh-CN" dirty="0">
                <a:latin typeface="Times New Roman" panose="02020603050405020304" pitchFamily="18" charset="0"/>
                <a:cs typeface="Times New Roman" panose="02020603050405020304" pitchFamily="18" charset="0"/>
              </a:rPr>
              <a:t>Home Directories</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当你登录进入系统后，你就在一个特殊的目录下，这个目录名为你的主目录，用字符</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当前工作目录（当前目录）</a:t>
            </a:r>
            <a:r>
              <a:rPr lang="en-US" altLang="zh-CN" dirty="0">
                <a:latin typeface="Times New Roman" panose="02020603050405020304" pitchFamily="18" charset="0"/>
                <a:cs typeface="Times New Roman" panose="02020603050405020304" pitchFamily="18" charset="0"/>
              </a:rPr>
              <a:t>Present Working Directories</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当前目录</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(dot)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父目录</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(dot dot)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绝对路径  </a:t>
            </a:r>
            <a:r>
              <a:rPr lang="en-US" altLang="zh-CN" dirty="0">
                <a:latin typeface="Times New Roman" panose="02020603050405020304" pitchFamily="18" charset="0"/>
                <a:cs typeface="Times New Roman" panose="02020603050405020304" pitchFamily="18" charset="0"/>
              </a:rPr>
              <a:t>Absolute Pathnames</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例如：</a:t>
            </a:r>
            <a:r>
              <a:rPr lang="en-US" altLang="zh-CN" dirty="0">
                <a:latin typeface="Times New Roman" panose="02020603050405020304" pitchFamily="18" charset="0"/>
                <a:cs typeface="Times New Roman" panose="02020603050405020304" pitchFamily="18" charset="0"/>
              </a:rPr>
              <a:t>/home/faculty/ji/courses/ee446/exams/mid1</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相对路径  </a:t>
            </a:r>
            <a:r>
              <a:rPr lang="en-US" altLang="zh-CN" dirty="0">
                <a:latin typeface="Times New Roman" panose="02020603050405020304" pitchFamily="18" charset="0"/>
                <a:cs typeface="Times New Roman" panose="02020603050405020304" pitchFamily="18" charset="0"/>
              </a:rPr>
              <a:t>Relative Pathnames</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例如：</a:t>
            </a:r>
            <a:r>
              <a:rPr lang="en-US" altLang="zh-CN" dirty="0">
                <a:latin typeface="Times New Roman" panose="02020603050405020304" pitchFamily="18" charset="0"/>
                <a:cs typeface="Times New Roman" panose="02020603050405020304" pitchFamily="18" charset="0"/>
              </a:rPr>
              <a:t>/exams/mid1</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文件系统操作指令</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515600" cy="4351338"/>
          </a:xfrm>
        </p:spPr>
        <p:txBody>
          <a:bodyPr>
            <a:normAutofit/>
          </a:bodyPr>
          <a:lstStyle/>
          <a:p>
            <a:r>
              <a:rPr lang="en-US" altLang="zh-CN" b="1" dirty="0">
                <a:solidFill>
                  <a:srgbClr val="FF0000"/>
                </a:solidFill>
                <a:latin typeface="Times New Roman" panose="02020603050405020304" pitchFamily="18" charset="0"/>
                <a:cs typeface="Times New Roman" panose="02020603050405020304" pitchFamily="18" charset="0"/>
              </a:rPr>
              <a:t>cd [directory] </a:t>
            </a:r>
            <a:r>
              <a:rPr lang="zh-CN" altLang="en-US" dirty="0">
                <a:latin typeface="Times New Roman" panose="02020603050405020304" pitchFamily="18" charset="0"/>
                <a:cs typeface="Times New Roman" panose="02020603050405020304" pitchFamily="18" charset="0"/>
              </a:rPr>
              <a:t>改变当前目录</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cd</a:t>
            </a:r>
            <a:r>
              <a:rPr lang="zh-CN" altLang="en-US" dirty="0">
                <a:latin typeface="Times New Roman" panose="02020603050405020304" pitchFamily="18" charset="0"/>
                <a:cs typeface="Times New Roman" panose="02020603050405020304" pitchFamily="18" charset="0"/>
              </a:rPr>
              <a:t>：不加任何参数，返回到主目录</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cd </a:t>
            </a:r>
            <a:r>
              <a:rPr lang="zh-CN" altLang="en-US" dirty="0">
                <a:latin typeface="Times New Roman" panose="02020603050405020304" pitchFamily="18" charset="0"/>
                <a:cs typeface="Times New Roman" panose="02020603050405020304" pitchFamily="18" charset="0"/>
              </a:rPr>
              <a:t>绝对路径</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cd </a:t>
            </a:r>
            <a:r>
              <a:rPr lang="zh-CN" altLang="en-US" dirty="0">
                <a:latin typeface="Times New Roman" panose="02020603050405020304" pitchFamily="18" charset="0"/>
                <a:cs typeface="Times New Roman" panose="02020603050405020304" pitchFamily="18" charset="0"/>
              </a:rPr>
              <a:t>相对路径，如</a:t>
            </a:r>
            <a:r>
              <a:rPr lang="en-US" altLang="zh-CN" b="1" dirty="0">
                <a:solidFill>
                  <a:srgbClr val="FF0000"/>
                </a:solidFill>
                <a:latin typeface="Times New Roman" panose="02020603050405020304" pitchFamily="18" charset="0"/>
                <a:cs typeface="Times New Roman" panose="02020603050405020304" pitchFamily="18" charset="0"/>
              </a:rPr>
              <a:t>cd ..</a:t>
            </a:r>
            <a:r>
              <a:rPr lang="zh-CN" altLang="en-US" dirty="0">
                <a:latin typeface="Times New Roman" panose="02020603050405020304" pitchFamily="18" charset="0"/>
                <a:cs typeface="Times New Roman" panose="02020603050405020304" pitchFamily="18" charset="0"/>
              </a:rPr>
              <a:t> 切换到上一层目录</a:t>
            </a:r>
            <a:endParaRPr lang="en-US" altLang="zh-CN" dirty="0">
              <a:latin typeface="Times New Roman" panose="02020603050405020304" pitchFamily="18" charset="0"/>
              <a:cs typeface="Times New Roman" panose="02020603050405020304" pitchFamily="18" charset="0"/>
            </a:endParaRPr>
          </a:p>
          <a:p>
            <a:r>
              <a:rPr lang="en-US" altLang="zh-CN" b="1" dirty="0" err="1">
                <a:solidFill>
                  <a:srgbClr val="FF0000"/>
                </a:solidFill>
                <a:latin typeface="Times New Roman" panose="02020603050405020304" pitchFamily="18" charset="0"/>
                <a:cs typeface="Times New Roman" panose="02020603050405020304" pitchFamily="18" charset="0"/>
              </a:rPr>
              <a:t>pwd</a:t>
            </a:r>
            <a:r>
              <a:rPr lang="zh-CN" altLang="en-US" dirty="0">
                <a:latin typeface="Times New Roman" panose="02020603050405020304" pitchFamily="18" charset="0"/>
                <a:cs typeface="Times New Roman" panose="02020603050405020304" pitchFamily="18" charset="0"/>
              </a:rPr>
              <a:t>：显示当前工作目录的绝对路径</a:t>
            </a:r>
            <a:endParaRPr lang="en-US" altLang="zh-CN" dirty="0">
              <a:latin typeface="Times New Roman" panose="02020603050405020304" pitchFamily="18" charset="0"/>
              <a:cs typeface="Times New Roman" panose="02020603050405020304" pitchFamily="18" charset="0"/>
            </a:endParaRPr>
          </a:p>
          <a:p>
            <a:r>
              <a:rPr lang="en-US" altLang="zh-CN" b="1" dirty="0" err="1">
                <a:solidFill>
                  <a:srgbClr val="FF0000"/>
                </a:solidFill>
                <a:latin typeface="Times New Roman" panose="02020603050405020304" pitchFamily="18" charset="0"/>
                <a:cs typeface="Times New Roman" panose="02020603050405020304" pitchFamily="18" charset="0"/>
              </a:rPr>
              <a:t>sudo</a:t>
            </a:r>
            <a:r>
              <a:rPr lang="zh-CN" altLang="en-US"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root</a:t>
            </a:r>
            <a:r>
              <a:rPr lang="zh-CN" altLang="en-US" dirty="0">
                <a:latin typeface="Times New Roman" panose="02020603050405020304" pitchFamily="18" charset="0"/>
                <a:cs typeface="Times New Roman" panose="02020603050405020304" pitchFamily="18" charset="0"/>
              </a:rPr>
              <a:t>用户权限运行命令</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man, info</a:t>
            </a:r>
            <a:r>
              <a:rPr lang="zh-CN" altLang="en-US" dirty="0">
                <a:latin typeface="Times New Roman" panose="02020603050405020304" pitchFamily="18" charset="0"/>
                <a:cs typeface="Times New Roman" panose="02020603050405020304" pitchFamily="18" charset="0"/>
              </a:rPr>
              <a:t>：获取帮助命令</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man cd  &amp;  info cd</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退出：输入</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:q</a:t>
            </a:r>
            <a:r>
              <a:rPr lang="zh-CN" altLang="en-US" b="1" dirty="0">
                <a:solidFill>
                  <a:srgbClr val="FF0000"/>
                </a:solidFill>
                <a:latin typeface="Times New Roman" panose="02020603050405020304" pitchFamily="18" charset="0"/>
                <a:cs typeface="Times New Roman" panose="02020603050405020304" pitchFamily="18" charset="0"/>
              </a:rPr>
              <a:t>”</a:t>
            </a:r>
            <a:endParaRPr lang="en-US" altLang="zh-CN" b="1" dirty="0">
              <a:solidFill>
                <a:srgbClr val="FF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5088,&quot;width&quot;:112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5903</Words>
  <Application>WPS 演示</Application>
  <PresentationFormat>宽屏</PresentationFormat>
  <Paragraphs>364</Paragraphs>
  <Slides>40</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40</vt:i4>
      </vt:variant>
    </vt:vector>
  </HeadingPairs>
  <TitlesOfParts>
    <vt:vector size="54" baseType="lpstr">
      <vt:lpstr>Arial</vt:lpstr>
      <vt:lpstr>宋体</vt:lpstr>
      <vt:lpstr>Wingdings</vt:lpstr>
      <vt:lpstr>Times New Roman</vt:lpstr>
      <vt:lpstr>等线 Light</vt:lpstr>
      <vt:lpstr>等线</vt:lpstr>
      <vt:lpstr>微软雅黑</vt:lpstr>
      <vt:lpstr>Calibri</vt:lpstr>
      <vt:lpstr>Arial Unicode MS</vt:lpstr>
      <vt:lpstr>Calibri Light</vt:lpstr>
      <vt:lpstr>Microsoft JhengHei Light</vt:lpstr>
      <vt:lpstr>仿宋</vt:lpstr>
      <vt:lpstr>Office 主题​​</vt:lpstr>
      <vt:lpstr>1_Office 主题​​</vt:lpstr>
      <vt:lpstr>Linux系统简介</vt:lpstr>
      <vt:lpstr>Linux, Ubuntu and ROS</vt:lpstr>
      <vt:lpstr>常用Linux指令</vt:lpstr>
      <vt:lpstr>如何使用Linux命令行</vt:lpstr>
      <vt:lpstr>Linux文件系统结构</vt:lpstr>
      <vt:lpstr>Linux系统主要目录说明</vt:lpstr>
      <vt:lpstr>Linux系统主要目录说明</vt:lpstr>
      <vt:lpstr>关于目录和路径</vt:lpstr>
      <vt:lpstr>文件系统操作指令</vt:lpstr>
      <vt:lpstr>ls命令 </vt:lpstr>
      <vt:lpstr>ls命令-续</vt:lpstr>
      <vt:lpstr>目录和文件操作</vt:lpstr>
      <vt:lpstr>查看文本文件内容</vt:lpstr>
      <vt:lpstr>文件操作</vt:lpstr>
      <vt:lpstr>进程操作</vt:lpstr>
      <vt:lpstr>进程操作-续</vt:lpstr>
      <vt:lpstr>ROS简介</vt:lpstr>
      <vt:lpstr>一、ROS的特点</vt:lpstr>
      <vt:lpstr>ROS系统实现——文件系统</vt:lpstr>
      <vt:lpstr>二、ROS的安装</vt:lpstr>
      <vt:lpstr>2. ROS的安装——常用命令</vt:lpstr>
      <vt:lpstr>2. ROS的安装——第一个ROS程序</vt:lpstr>
      <vt:lpstr>三、创建工作空间</vt:lpstr>
      <vt:lpstr>三、创建工作空间</vt:lpstr>
      <vt:lpstr>四、ROS通信编程</vt:lpstr>
      <vt:lpstr>四、ROS通信编程</vt:lpstr>
      <vt:lpstr>四、ROS通信编程</vt:lpstr>
      <vt:lpstr>四、ROS通信编程</vt:lpstr>
      <vt:lpstr>四、ROS通信编程</vt:lpstr>
      <vt:lpstr>五、ROS中关键组件</vt:lpstr>
      <vt:lpstr>五、ROS中关键组件</vt:lpstr>
      <vt:lpstr>五、ROS中关键组件</vt:lpstr>
      <vt:lpstr>五、ROS中关键组件</vt:lpstr>
      <vt:lpstr>五、ROS中关键组件</vt:lpstr>
      <vt:lpstr>五、ROS中关键组件</vt:lpstr>
      <vt:lpstr>五、ROS中关键组件</vt:lpstr>
      <vt:lpstr>五、ROS中关键组件</vt:lpstr>
      <vt:lpstr>五、ROS中关键组件</vt:lpstr>
      <vt:lpstr>五、ROS中关键组件</vt:lpstr>
      <vt:lpstr>ROS简介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鸣杨</dc:creator>
  <cp:lastModifiedBy>MORgan_Yn</cp:lastModifiedBy>
  <cp:revision>18</cp:revision>
  <dcterms:created xsi:type="dcterms:W3CDTF">2021-09-29T05:17:00Z</dcterms:created>
  <dcterms:modified xsi:type="dcterms:W3CDTF">2021-10-01T08:13:04Z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8ED7B9CCD08244F795EE5872458084E4</vt:lpwstr>
  </property>
  <property fmtid="{D5CDD505-2E9C-101B-9397-08002B2CF9AE}" pid="3" name="KSOProductBuildVer">
    <vt:lpwstr>2052-11.1.0.10938</vt:lpwstr>
  </property>
</Properties>
</file>