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78" r:id="rId5"/>
    <p:sldId id="281" r:id="rId6"/>
    <p:sldId id="283" r:id="rId7"/>
    <p:sldId id="285" r:id="rId8"/>
    <p:sldId id="284" r:id="rId9"/>
    <p:sldId id="301" r:id="rId10"/>
    <p:sldId id="286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87" r:id="rId23"/>
    <p:sldId id="30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50" d="100"/>
          <a:sy n="50" d="100"/>
        </p:scale>
        <p:origin x="1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25/05/20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25/05/20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25/05/20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25/05/20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25/05/20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25/05/20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25/05/20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25/05/20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25/05/20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25/05/20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25/05/20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25/05/20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25/05/20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25/05/20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25/05/20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25/05/20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25/05/20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hyperlink" Target="http://www.developereconomics.com/why-developers-should-embrace-analytics/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8" y="7186"/>
            <a:ext cx="12192019" cy="685800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2292" y="1406102"/>
            <a:ext cx="4100417" cy="2689221"/>
          </a:xfrm>
        </p:spPr>
        <p:txBody>
          <a:bodyPr>
            <a:normAutofit fontScale="90000"/>
          </a:bodyPr>
          <a:lstStyle/>
          <a:p>
            <a:r>
              <a:rPr sz="4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Stack Overflow Developer Trends 2024</a:t>
            </a:r>
          </a:p>
          <a:p>
            <a:br>
              <a:rPr lang="en-US" sz="27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sz="27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An Insight-Driven Analysis by Haidar Dagham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7276" y="4286249"/>
            <a:ext cx="4130449" cy="1151267"/>
          </a:xfrm>
        </p:spPr>
        <p:txBody>
          <a:bodyPr>
            <a:normAutofit/>
          </a:bodyPr>
          <a:lstStyle/>
          <a:p>
            <a:r>
              <a:rPr sz="2400" b="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📧 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DaghamH</a:t>
            </a:r>
            <a:r>
              <a:rPr sz="2400" b="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aidar@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</a:t>
            </a:r>
            <a:r>
              <a:rPr sz="2400" b="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mail.com</a:t>
            </a:r>
          </a:p>
          <a:p>
            <a:r>
              <a:rPr sz="2400" b="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🔗 github.com/</a:t>
            </a:r>
            <a:r>
              <a:rPr lang="en-US" sz="2400" b="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H</a:t>
            </a:r>
            <a:r>
              <a:rPr sz="2400" b="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aidar</a:t>
            </a:r>
            <a:r>
              <a:rPr lang="en-US" sz="2400" b="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</a:t>
            </a:r>
            <a:r>
              <a:rPr sz="2400" b="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agham</a:t>
            </a:r>
            <a:endParaRPr sz="2400" b="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A7EC45-650A-0417-0F5A-51CAE916D8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38950" y="409196"/>
            <a:ext cx="5930671" cy="53637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44B2DA-379E-3058-2185-2986B2289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6840" y="1526966"/>
            <a:ext cx="5494020" cy="450051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/>
                </a:solidFill>
              </a:rPr>
              <a:t>PostgreSQL’s dominance suggests organizations and developers should invest in mastering it for both current and future roles.</a:t>
            </a:r>
          </a:p>
          <a:p>
            <a:pPr>
              <a:lnSpc>
                <a:spcPct val="12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/>
                </a:solidFill>
              </a:rPr>
              <a:t>The persistence of relational databases (SQL Server, MySQL) highlights their continued importance in enterprise and legacy systems.</a:t>
            </a:r>
          </a:p>
          <a:p>
            <a:pPr>
              <a:lnSpc>
                <a:spcPct val="12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/>
                </a:solidFill>
              </a:rPr>
              <a:t>The upward trend in MongoDB and SQLite indicates a shift toward flexible, scalable solutions, particularly in web and mobile applications.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97D9F544-C48F-6449-E025-9FECA788BBA8}"/>
              </a:ext>
            </a:extLst>
          </p:cNvPr>
          <p:cNvSpPr txBox="1">
            <a:spLocks/>
          </p:cNvSpPr>
          <p:nvPr/>
        </p:nvSpPr>
        <p:spPr>
          <a:xfrm>
            <a:off x="913795" y="-304800"/>
            <a:ext cx="10353762" cy="15666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>
                <a:solidFill>
                  <a:schemeClr val="tx1"/>
                </a:solidFill>
              </a:rPr>
              <a:t>Database Trends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16FA86C-79D8-AB7B-7C01-2CB641010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2024" y="830523"/>
            <a:ext cx="2209801" cy="501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Findings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C1D1DC7-FDFA-47BF-A985-EC82AFD98402}"/>
              </a:ext>
            </a:extLst>
          </p:cNvPr>
          <p:cNvSpPr txBox="1">
            <a:spLocks/>
          </p:cNvSpPr>
          <p:nvPr/>
        </p:nvSpPr>
        <p:spPr>
          <a:xfrm>
            <a:off x="8151320" y="830523"/>
            <a:ext cx="2209801" cy="5019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2800" b="1" dirty="0"/>
              <a:t>Implications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E602617E-A611-8570-DA04-03BE31F94B96}"/>
              </a:ext>
            </a:extLst>
          </p:cNvPr>
          <p:cNvSpPr txBox="1">
            <a:spLocks/>
          </p:cNvSpPr>
          <p:nvPr/>
        </p:nvSpPr>
        <p:spPr>
          <a:xfrm>
            <a:off x="401140" y="1526966"/>
            <a:ext cx="5494020" cy="450051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PostgreSQL is the most widely used database currently and remains the top choice for future usage.</a:t>
            </a:r>
          </a:p>
          <a:p>
            <a:pPr marL="3690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Microsoft SQL Server and MySQL are heavily used today and still have strong relevance in developers’ future preferences.</a:t>
            </a:r>
          </a:p>
          <a:p>
            <a:pPr marL="3690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MongoDB and SQLite show rising popularity, especially in future trends, signaling increased adoption of NoSQL and lightweight databases.</a:t>
            </a:r>
          </a:p>
        </p:txBody>
      </p:sp>
    </p:spTree>
    <p:extLst>
      <p:ext uri="{BB962C8B-B14F-4D97-AF65-F5344CB8AC3E}">
        <p14:creationId xmlns:p14="http://schemas.microsoft.com/office/powerpoint/2010/main" val="1301962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44B2DA-379E-3058-2185-2986B2289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32020" y="1831710"/>
            <a:ext cx="6858000" cy="450051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following three dashboards were created using IBM Cognos Analytics to visualize key insights from the Stack Overflow Developer Survey 2024.</a:t>
            </a:r>
          </a:p>
          <a:p>
            <a:pPr marL="3690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Each tab focuses on a specific area: current technology usage, future technology trends, and developer demographics.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97D9F544-C48F-6449-E025-9FECA788BBA8}"/>
              </a:ext>
            </a:extLst>
          </p:cNvPr>
          <p:cNvSpPr txBox="1">
            <a:spLocks/>
          </p:cNvSpPr>
          <p:nvPr/>
        </p:nvSpPr>
        <p:spPr>
          <a:xfrm>
            <a:off x="913795" y="0"/>
            <a:ext cx="10353762" cy="12618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>
                <a:solidFill>
                  <a:schemeClr val="tx1"/>
                </a:solidFill>
              </a:rPr>
              <a:t>DASHBOARD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EEFCF1-DE3D-E75F-C035-EEC67792E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13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97D9F544-C48F-6449-E025-9FECA788BBA8}"/>
              </a:ext>
            </a:extLst>
          </p:cNvPr>
          <p:cNvSpPr txBox="1">
            <a:spLocks/>
          </p:cNvSpPr>
          <p:nvPr/>
        </p:nvSpPr>
        <p:spPr>
          <a:xfrm>
            <a:off x="919118" y="205740"/>
            <a:ext cx="10670901" cy="75438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u="sng" dirty="0">
                <a:solidFill>
                  <a:schemeClr val="tx1"/>
                </a:solidFill>
              </a:rPr>
              <a:t>Dashboard Tab 1 – Current Technology Usage</a:t>
            </a:r>
          </a:p>
          <a:p>
            <a:endParaRPr lang="en-US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0DD95F-3B3E-6636-F13F-65A3DC9D5E6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665"/>
          <a:stretch>
            <a:fillRect/>
          </a:stretch>
        </p:blipFill>
        <p:spPr>
          <a:xfrm>
            <a:off x="0" y="449579"/>
            <a:ext cx="12192000" cy="640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12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97D9F544-C48F-6449-E025-9FECA788BBA8}"/>
              </a:ext>
            </a:extLst>
          </p:cNvPr>
          <p:cNvSpPr txBox="1">
            <a:spLocks/>
          </p:cNvSpPr>
          <p:nvPr/>
        </p:nvSpPr>
        <p:spPr>
          <a:xfrm>
            <a:off x="919118" y="205740"/>
            <a:ext cx="10670901" cy="75438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u="sng" dirty="0">
                <a:solidFill>
                  <a:schemeClr val="tx1"/>
                </a:solidFill>
              </a:rPr>
              <a:t>Dashboard Tab 2 – Future Technology Trends</a:t>
            </a:r>
          </a:p>
          <a:p>
            <a:endParaRPr lang="en-US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17F86-B2BE-21E4-4087-7C8BD2476EE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780"/>
          <a:stretch>
            <a:fillRect/>
          </a:stretch>
        </p:blipFill>
        <p:spPr>
          <a:xfrm>
            <a:off x="0" y="457199"/>
            <a:ext cx="12192000" cy="64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66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97D9F544-C48F-6449-E025-9FECA788BBA8}"/>
              </a:ext>
            </a:extLst>
          </p:cNvPr>
          <p:cNvSpPr txBox="1">
            <a:spLocks/>
          </p:cNvSpPr>
          <p:nvPr/>
        </p:nvSpPr>
        <p:spPr>
          <a:xfrm>
            <a:off x="919118" y="205740"/>
            <a:ext cx="10670901" cy="75438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u="sng" dirty="0">
                <a:solidFill>
                  <a:schemeClr val="tx1"/>
                </a:solidFill>
              </a:rPr>
              <a:t>Dashboard Tab 3 – Demographics</a:t>
            </a:r>
          </a:p>
          <a:p>
            <a:endParaRPr lang="en-US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67CCBB-048C-CD37-D26C-3EA3C78C93A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494"/>
          <a:stretch>
            <a:fillRect/>
          </a:stretch>
        </p:blipFill>
        <p:spPr>
          <a:xfrm>
            <a:off x="0" y="438149"/>
            <a:ext cx="12192000" cy="641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56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44B2DA-379E-3058-2185-2986B2289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32020" y="1440180"/>
            <a:ext cx="6858000" cy="4892040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JavaScript, HTML/CSS, and SQL are consistently popular across both current usage and future interest.</a:t>
            </a:r>
          </a:p>
          <a:p>
            <a:r>
              <a:rPr lang="en-US" sz="2400" dirty="0">
                <a:solidFill>
                  <a:schemeClr val="tx1"/>
                </a:solidFill>
              </a:rPr>
              <a:t>PostgreSQL leads as the most used and most desired database technology among developers.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Cloud platforms like AWS and Azure dominate both current and future technology preferences.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significant portion of respondents are aged 25–34, and most hold Bachelor’s or Master’s degrees.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Modern frameworks such as </a:t>
            </a:r>
            <a:r>
              <a:rPr lang="en-US" sz="2400" dirty="0" err="1">
                <a:solidFill>
                  <a:schemeClr val="tx1"/>
                </a:solidFill>
              </a:rPr>
              <a:t>FastAPI</a:t>
            </a:r>
            <a:r>
              <a:rPr lang="en-US" sz="2400" dirty="0">
                <a:solidFill>
                  <a:schemeClr val="tx1"/>
                </a:solidFill>
              </a:rPr>
              <a:t>, Next.js, and ASP.NET Core are gaining traction in developer interest.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97D9F544-C48F-6449-E025-9FECA788BBA8}"/>
              </a:ext>
            </a:extLst>
          </p:cNvPr>
          <p:cNvSpPr txBox="1">
            <a:spLocks/>
          </p:cNvSpPr>
          <p:nvPr/>
        </p:nvSpPr>
        <p:spPr>
          <a:xfrm>
            <a:off x="913795" y="-171450"/>
            <a:ext cx="10353762" cy="14333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>
                <a:solidFill>
                  <a:schemeClr val="tx1"/>
                </a:solidFill>
              </a:rPr>
              <a:t>Dashboard Insights Summary</a:t>
            </a:r>
          </a:p>
        </p:txBody>
      </p:sp>
      <p:pic>
        <p:nvPicPr>
          <p:cNvPr id="2" name="Content Placeholder 2">
            <a:extLst>
              <a:ext uri="{FF2B5EF4-FFF2-40B4-BE49-F238E27FC236}">
                <a16:creationId xmlns:a16="http://schemas.microsoft.com/office/drawing/2014/main" id="{9CA271D8-1D19-94A8-F8C6-4EF0339C53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380682" y="1440180"/>
            <a:ext cx="4351338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4993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44B2DA-379E-3058-2185-2986B2289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6840" y="1526966"/>
            <a:ext cx="5494020" cy="4500511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PostgreSQL’s dominance suggests it should be a core skill for developers and a primary choice for new projects.</a:t>
            </a:r>
          </a:p>
          <a:p>
            <a:pPr marL="3690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Organizations relying on SQL Server and MySQL must continue support and optimization of these systems, especially in enterprise applications.</a:t>
            </a:r>
          </a:p>
          <a:p>
            <a:pPr marL="3690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The rise of NoSQL and embedded databases highlights a shift toward microservices, serverless computing, and mobile-first development strategies.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97D9F544-C48F-6449-E025-9FECA788BBA8}"/>
              </a:ext>
            </a:extLst>
          </p:cNvPr>
          <p:cNvSpPr txBox="1">
            <a:spLocks/>
          </p:cNvSpPr>
          <p:nvPr/>
        </p:nvSpPr>
        <p:spPr>
          <a:xfrm>
            <a:off x="469914" y="-190500"/>
            <a:ext cx="11320946" cy="126492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>
                <a:solidFill>
                  <a:schemeClr val="tx1"/>
                </a:solidFill>
              </a:rPr>
              <a:t>📊 Summary of Key Findings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16FA86C-79D8-AB7B-7C01-2CB641010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2024" y="830523"/>
            <a:ext cx="2209801" cy="501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Findings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C1D1DC7-FDFA-47BF-A985-EC82AFD98402}"/>
              </a:ext>
            </a:extLst>
          </p:cNvPr>
          <p:cNvSpPr txBox="1">
            <a:spLocks/>
          </p:cNvSpPr>
          <p:nvPr/>
        </p:nvSpPr>
        <p:spPr>
          <a:xfrm>
            <a:off x="8151320" y="830523"/>
            <a:ext cx="2209801" cy="5019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2800" b="1" dirty="0">
                <a:solidFill>
                  <a:schemeClr val="tx1"/>
                </a:solidFill>
              </a:rPr>
              <a:t>Implications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E602617E-A611-8570-DA04-03BE31F94B96}"/>
              </a:ext>
            </a:extLst>
          </p:cNvPr>
          <p:cNvSpPr txBox="1">
            <a:spLocks/>
          </p:cNvSpPr>
          <p:nvPr/>
        </p:nvSpPr>
        <p:spPr>
          <a:xfrm>
            <a:off x="469914" y="1526966"/>
            <a:ext cx="5494020" cy="450051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PostgreSQL is the top database both in current usage and future preference, showing strong developer trust and versatility.</a:t>
            </a:r>
          </a:p>
          <a:p>
            <a:pPr marL="3690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Relational databases such as Microsoft SQL Server and MySQL remain widely used and relevant in enterprise environments.</a:t>
            </a:r>
          </a:p>
          <a:p>
            <a:pPr marL="3690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There is a growing interest in NoSQL and lightweight solutions like MongoDB and SQLite, especially among developers focused on flexibility and scalability.</a:t>
            </a:r>
          </a:p>
        </p:txBody>
      </p:sp>
    </p:spTree>
    <p:extLst>
      <p:ext uri="{BB962C8B-B14F-4D97-AF65-F5344CB8AC3E}">
        <p14:creationId xmlns:p14="http://schemas.microsoft.com/office/powerpoint/2010/main" val="2771343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44B2DA-379E-3058-2185-2986B2289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32020" y="1261872"/>
            <a:ext cx="6858000" cy="507034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Stack Overflow Developer Survey 2024 reveals clear patterns in current and future technology preferences among developers.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JavaScript, PostgreSQL, and AWS emerge as leaders across language, database, and platform categories.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Developers are highly interested in modern frameworks (e.g., </a:t>
            </a:r>
            <a:r>
              <a:rPr lang="en-US" sz="2400" dirty="0" err="1">
                <a:solidFill>
                  <a:schemeClr val="tx1"/>
                </a:solidFill>
              </a:rPr>
              <a:t>FastAPI</a:t>
            </a:r>
            <a:r>
              <a:rPr lang="en-US" sz="2400" dirty="0">
                <a:solidFill>
                  <a:schemeClr val="tx1"/>
                </a:solidFill>
              </a:rPr>
              <a:t>, Next.js) and cloud technologies.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majority of respondents are young professionals (25–34) with strong academic backgrounds, guiding where education and recruitment efforts should focus.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97D9F544-C48F-6449-E025-9FECA788BBA8}"/>
              </a:ext>
            </a:extLst>
          </p:cNvPr>
          <p:cNvSpPr txBox="1">
            <a:spLocks/>
          </p:cNvSpPr>
          <p:nvPr/>
        </p:nvSpPr>
        <p:spPr>
          <a:xfrm>
            <a:off x="913795" y="0"/>
            <a:ext cx="10353762" cy="12618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>
                <a:solidFill>
                  <a:schemeClr val="tx1"/>
                </a:solidFill>
              </a:rPr>
              <a:t>CONCLUSION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4466FD-D44E-D92D-7319-AAE9E0E21B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91379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48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97D9F544-C48F-6449-E025-9FECA788BBA8}"/>
              </a:ext>
            </a:extLst>
          </p:cNvPr>
          <p:cNvSpPr txBox="1">
            <a:spLocks/>
          </p:cNvSpPr>
          <p:nvPr/>
        </p:nvSpPr>
        <p:spPr>
          <a:xfrm>
            <a:off x="919118" y="0"/>
            <a:ext cx="10670901" cy="7772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u="sng" dirty="0">
                <a:solidFill>
                  <a:schemeClr val="tx1"/>
                </a:solidFill>
              </a:rPr>
              <a:t>APPENDIX</a:t>
            </a:r>
            <a:endParaRPr lang="en-US" sz="2800" b="1" u="sng" dirty="0">
              <a:solidFill>
                <a:schemeClr val="tx1"/>
              </a:solidFill>
            </a:endParaRPr>
          </a:p>
        </p:txBody>
      </p:sp>
      <p:sp>
        <p:nvSpPr>
          <p:cNvPr id="2" name="Content Placeholder 10">
            <a:extLst>
              <a:ext uri="{FF2B5EF4-FFF2-40B4-BE49-F238E27FC236}">
                <a16:creationId xmlns:a16="http://schemas.microsoft.com/office/drawing/2014/main" id="{7B2B996A-017E-BA47-AFFB-4799F228079F}"/>
              </a:ext>
            </a:extLst>
          </p:cNvPr>
          <p:cNvSpPr txBox="1">
            <a:spLocks/>
          </p:cNvSpPr>
          <p:nvPr/>
        </p:nvSpPr>
        <p:spPr>
          <a:xfrm>
            <a:off x="6995160" y="1303020"/>
            <a:ext cx="4795700" cy="52578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This plot visualizes the most admired programming languages across different age groups.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The top preferences </a:t>
            </a:r>
            <a:r>
              <a:rPr lang="en-US" sz="2800" b="1" dirty="0">
                <a:solidFill>
                  <a:schemeClr val="tx1"/>
                </a:solidFill>
              </a:rPr>
              <a:t>Python/SQL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b="1" dirty="0">
                <a:solidFill>
                  <a:schemeClr val="tx1"/>
                </a:solidFill>
              </a:rPr>
              <a:t>Python</a:t>
            </a:r>
            <a:r>
              <a:rPr lang="en-US" sz="2800" dirty="0">
                <a:solidFill>
                  <a:schemeClr val="tx1"/>
                </a:solidFill>
              </a:rPr>
              <a:t>, and </a:t>
            </a:r>
            <a:r>
              <a:rPr lang="en-US" sz="2800" b="1" dirty="0">
                <a:solidFill>
                  <a:schemeClr val="tx1"/>
                </a:solidFill>
              </a:rPr>
              <a:t>JavaScript</a:t>
            </a:r>
            <a:r>
              <a:rPr lang="en-US" sz="2800" dirty="0">
                <a:solidFill>
                  <a:schemeClr val="tx1"/>
                </a:solidFill>
              </a:rPr>
              <a:t>- are primarily driven by developers aged </a:t>
            </a:r>
            <a:r>
              <a:rPr lang="en-US" sz="2800" b="1" dirty="0">
                <a:solidFill>
                  <a:schemeClr val="tx1"/>
                </a:solidFill>
              </a:rPr>
              <a:t>25–34</a:t>
            </a:r>
            <a:r>
              <a:rPr lang="en-US" sz="2800" dirty="0">
                <a:solidFill>
                  <a:schemeClr val="tx1"/>
                </a:solidFill>
              </a:rPr>
              <a:t> and </a:t>
            </a:r>
            <a:r>
              <a:rPr lang="en-US" sz="2800" b="1" dirty="0">
                <a:solidFill>
                  <a:schemeClr val="tx1"/>
                </a:solidFill>
              </a:rPr>
              <a:t>35–44</a:t>
            </a:r>
            <a:r>
              <a:rPr lang="en-US" sz="2800" dirty="0">
                <a:solidFill>
                  <a:schemeClr val="tx1"/>
                </a:solidFill>
              </a:rPr>
              <a:t>, indicating strong admiration from mid-career professionals.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AC260352-F0D8-5561-9B1F-05A70C901DF3}"/>
              </a:ext>
            </a:extLst>
          </p:cNvPr>
          <p:cNvSpPr txBox="1">
            <a:spLocks/>
          </p:cNvSpPr>
          <p:nvPr/>
        </p:nvSpPr>
        <p:spPr>
          <a:xfrm>
            <a:off x="919117" y="525780"/>
            <a:ext cx="10670901" cy="7772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Language Admired by Age colored by Language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DAEC8E-80A9-0723-BE34-F91EA19B8EB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303" r="6379"/>
          <a:stretch>
            <a:fillRect/>
          </a:stretch>
        </p:blipFill>
        <p:spPr>
          <a:xfrm>
            <a:off x="1" y="1146629"/>
            <a:ext cx="6995159" cy="571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07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97D9F544-C48F-6449-E025-9FECA788BBA8}"/>
              </a:ext>
            </a:extLst>
          </p:cNvPr>
          <p:cNvSpPr txBox="1">
            <a:spLocks/>
          </p:cNvSpPr>
          <p:nvPr/>
        </p:nvSpPr>
        <p:spPr>
          <a:xfrm>
            <a:off x="913795" y="0"/>
            <a:ext cx="10353762" cy="12618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>
                <a:solidFill>
                  <a:schemeClr val="tx1"/>
                </a:solidFill>
              </a:rPr>
              <a:t>Real-World Context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E602617E-A611-8570-DA04-03BE31F94B96}"/>
              </a:ext>
            </a:extLst>
          </p:cNvPr>
          <p:cNvSpPr txBox="1">
            <a:spLocks/>
          </p:cNvSpPr>
          <p:nvPr/>
        </p:nvSpPr>
        <p:spPr>
          <a:xfrm>
            <a:off x="469914" y="1526966"/>
            <a:ext cx="6045186" cy="450051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IBM Plex Sans"/>
              </a:rPr>
              <a:t>The strong interest in Python, SQL, and cloud platforms like AWS reflects industry-wide trends toward data-driven development and scalable cloud solutions.</a:t>
            </a:r>
          </a:p>
          <a:p>
            <a:r>
              <a:rPr lang="en-US" sz="2800" dirty="0">
                <a:solidFill>
                  <a:schemeClr val="tx1"/>
                </a:solidFill>
                <a:latin typeface="IBM Plex Sans"/>
              </a:rPr>
              <a:t>These insights align with rising job market demands in fields such as data science, DevOps, and full-stack web development.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52DAF3-88D5-8078-EFA7-81D594A1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>
            <a:fillRect/>
          </a:stretch>
        </p:blipFill>
        <p:spPr>
          <a:xfrm>
            <a:off x="7360920" y="1526965"/>
            <a:ext cx="4086846" cy="45005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4694AD-2631-2586-CD4D-7E894A0C70A6}"/>
              </a:ext>
            </a:extLst>
          </p:cNvPr>
          <p:cNvSpPr txBox="1"/>
          <p:nvPr/>
        </p:nvSpPr>
        <p:spPr>
          <a:xfrm>
            <a:off x="8408631" y="2499947"/>
            <a:ext cx="23127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</a:rPr>
              <a:t>The</a:t>
            </a:r>
          </a:p>
          <a:p>
            <a:r>
              <a:rPr lang="en-US" sz="8000" b="1" dirty="0">
                <a:solidFill>
                  <a:schemeClr val="bg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5328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44B2DA-379E-3058-2185-2986B2289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261872"/>
            <a:ext cx="5494020" cy="5070348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Executive Summary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Introduction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Methodology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Tools &amp; Technologies Used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Results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</a:rPr>
              <a:t>Visualization - Charts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</a:rPr>
              <a:t>Dashboards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Dashboard Insights Summary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</a:rPr>
              <a:t>Findings &amp; Implications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Conclusion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Appendix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96ED70C-5B69-A06A-516D-9A3683E2A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745" y="1386012"/>
            <a:ext cx="3985335" cy="40859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97D9F544-C48F-6449-E025-9FECA788BBA8}"/>
              </a:ext>
            </a:extLst>
          </p:cNvPr>
          <p:cNvSpPr txBox="1">
            <a:spLocks/>
          </p:cNvSpPr>
          <p:nvPr/>
        </p:nvSpPr>
        <p:spPr>
          <a:xfrm>
            <a:off x="913795" y="0"/>
            <a:ext cx="10353762" cy="12618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>
                <a:solidFill>
                  <a:schemeClr val="tx1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524302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📬 Let’s Connect!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📧 </a:t>
            </a:r>
            <a:r>
              <a:rPr lang="en-US" dirty="0"/>
              <a:t>DaghamH</a:t>
            </a:r>
            <a:r>
              <a:rPr dirty="0"/>
              <a:t>aidar@</a:t>
            </a:r>
            <a:r>
              <a:rPr lang="en-US" dirty="0"/>
              <a:t>g</a:t>
            </a:r>
            <a:r>
              <a:rPr dirty="0"/>
              <a:t>mail.com</a:t>
            </a:r>
          </a:p>
          <a:p>
            <a:r>
              <a:rPr dirty="0"/>
              <a:t>🔗 github.com/</a:t>
            </a:r>
            <a:r>
              <a:rPr lang="en-US" dirty="0" err="1"/>
              <a:t>H</a:t>
            </a:r>
            <a:r>
              <a:rPr dirty="0" err="1"/>
              <a:t>aidar</a:t>
            </a:r>
            <a:r>
              <a:rPr lang="en-US" dirty="0" err="1"/>
              <a:t>D</a:t>
            </a:r>
            <a:r>
              <a:rPr dirty="0" err="1"/>
              <a:t>agham</a:t>
            </a:r>
            <a:endParaRPr dirty="0"/>
          </a:p>
          <a:p>
            <a:r>
              <a:rPr dirty="0"/>
              <a:t>💼 Open to roles in Data Analysis, Python, or AI-related fields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44B2DA-379E-3058-2185-2986B2289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26380" y="1261872"/>
            <a:ext cx="6263640" cy="507034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survey provides key insights into current and future tech usage among developers.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Top programming languages include JavaScript, HTML/CSS, and Python.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Databases like PostgreSQL and Microsoft SQL Server dominate current and future usage.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Cloud platforms like AWS and Azure are highly preferred now and in the future.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Demographic data reveals most respondents are aged 25–34 with bachelor's or master’s degrees.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97D9F544-C48F-6449-E025-9FECA788BBA8}"/>
              </a:ext>
            </a:extLst>
          </p:cNvPr>
          <p:cNvSpPr txBox="1">
            <a:spLocks/>
          </p:cNvSpPr>
          <p:nvPr/>
        </p:nvSpPr>
        <p:spPr>
          <a:xfrm>
            <a:off x="913795" y="0"/>
            <a:ext cx="10353762" cy="12618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>
                <a:solidFill>
                  <a:schemeClr val="tx1"/>
                </a:solidFill>
              </a:rPr>
              <a:t>EXECUTIVE SUMMARY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2DD54F-21C2-08B8-FAA0-D3852E04C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420" y="1558540"/>
            <a:ext cx="3395864" cy="3740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6507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44B2DA-379E-3058-2185-2986B2289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0" y="1261872"/>
            <a:ext cx="5920740" cy="507034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This project analyzes the Stack Overflow Developer Survey 2024.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It explores current usage and future preferences of programming tools.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Target audience includes tech managers, educators, and job seekers.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The value lies in guiding career and tech adoption decisions.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97D9F544-C48F-6449-E025-9FECA788BBA8}"/>
              </a:ext>
            </a:extLst>
          </p:cNvPr>
          <p:cNvSpPr txBox="1">
            <a:spLocks/>
          </p:cNvSpPr>
          <p:nvPr/>
        </p:nvSpPr>
        <p:spPr>
          <a:xfrm>
            <a:off x="913795" y="0"/>
            <a:ext cx="10353762" cy="12618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>
                <a:solidFill>
                  <a:schemeClr val="tx1"/>
                </a:solidFill>
              </a:rPr>
              <a:t>INTRODUCTION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13BF34-3C59-07B1-2FB4-D4A11C772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127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32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44B2DA-379E-3058-2185-2986B2289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9220" y="1261872"/>
            <a:ext cx="6400800" cy="507034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Source: Stack Overflow Developer Survey 2024 dataset (18,845 responses).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Tool: IBM Cognos Analytics for dashboarding and visualization.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Techniques: Aggregation, filtering, and visualization.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Focus: Trends in languages, databases, platforms, and demographics.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97D9F544-C48F-6449-E025-9FECA788BBA8}"/>
              </a:ext>
            </a:extLst>
          </p:cNvPr>
          <p:cNvSpPr txBox="1">
            <a:spLocks/>
          </p:cNvSpPr>
          <p:nvPr/>
        </p:nvSpPr>
        <p:spPr>
          <a:xfrm>
            <a:off x="913795" y="0"/>
            <a:ext cx="10353762" cy="12618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>
                <a:solidFill>
                  <a:schemeClr val="tx1"/>
                </a:solidFill>
              </a:rPr>
              <a:t>METHODOLOGY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88AD4D-4D9F-AA7B-6352-898276A4A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41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5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🛠️ </a:t>
            </a:r>
            <a:r>
              <a:rPr lang="en-US" b="1" dirty="0"/>
              <a:t>Tools &amp; Technologies Used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5450" y="1866900"/>
            <a:ext cx="6076950" cy="4381500"/>
          </a:xfrm>
        </p:spPr>
        <p:txBody>
          <a:bodyPr>
            <a:normAutofit/>
          </a:bodyPr>
          <a:lstStyle/>
          <a:p>
            <a:r>
              <a:rPr dirty="0"/>
              <a:t>Python (</a:t>
            </a:r>
            <a:r>
              <a:rPr lang="en-US" dirty="0">
                <a:effectLst/>
              </a:rPr>
              <a:t>`pandas`, `</a:t>
            </a:r>
            <a:r>
              <a:rPr lang="en-US" dirty="0" err="1">
                <a:effectLst/>
              </a:rPr>
              <a:t>numpy</a:t>
            </a:r>
            <a:r>
              <a:rPr lang="en-US" dirty="0">
                <a:effectLst/>
              </a:rPr>
              <a:t>`, `seaborn`, `matplotlib`, `</a:t>
            </a:r>
            <a:r>
              <a:rPr lang="en-US" dirty="0" err="1">
                <a:effectLst/>
              </a:rPr>
              <a:t>plotly</a:t>
            </a:r>
            <a:r>
              <a:rPr lang="en-US" dirty="0">
                <a:effectLst/>
              </a:rPr>
              <a:t>`, `sqlite3`</a:t>
            </a:r>
            <a:r>
              <a:rPr dirty="0"/>
              <a:t>)</a:t>
            </a:r>
            <a:r>
              <a:rPr lang="en-US" dirty="0"/>
              <a:t>.</a:t>
            </a:r>
          </a:p>
          <a:p>
            <a:r>
              <a:rPr lang="en-US" dirty="0"/>
              <a:t>Data Cleaning, Preparation &amp; Visualization.</a:t>
            </a:r>
            <a:endParaRPr dirty="0"/>
          </a:p>
          <a:p>
            <a:r>
              <a:rPr lang="en-US" dirty="0"/>
              <a:t>BI &amp; Visualization Tools: IBM Cognos Analytics, PowerPoint.</a:t>
            </a:r>
          </a:p>
          <a:p>
            <a:r>
              <a:rPr lang="en-US" dirty="0">
                <a:effectLst/>
              </a:rPr>
              <a:t>Notebook Environments: </a:t>
            </a:r>
            <a:r>
              <a:rPr lang="en-US" dirty="0" err="1">
                <a:effectLst/>
              </a:rPr>
              <a:t>Jupyter</a:t>
            </a:r>
            <a:r>
              <a:rPr lang="en-US" dirty="0">
                <a:effectLst/>
              </a:rPr>
              <a:t> Notebook.</a:t>
            </a:r>
            <a:endParaRPr lang="en-US" dirty="0"/>
          </a:p>
          <a:p>
            <a:r>
              <a:rPr lang="en-US" dirty="0"/>
              <a:t>Version Control: Git &amp; GitHub.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154AC8-84CA-E5D4-9729-7BCC4B73A06C}"/>
              </a:ext>
            </a:extLst>
          </p:cNvPr>
          <p:cNvSpPr txBox="1">
            <a:spLocks/>
          </p:cNvSpPr>
          <p:nvPr/>
        </p:nvSpPr>
        <p:spPr>
          <a:xfrm>
            <a:off x="924443" y="1866900"/>
            <a:ext cx="3881480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sz="19900" dirty="0">
                <a:solidFill>
                  <a:schemeClr val="accent1">
                    <a:lumMod val="75000"/>
                  </a:schemeClr>
                </a:solidFill>
              </a:rPr>
              <a:t>🛠️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97D9F544-C48F-6449-E025-9FECA788BBA8}"/>
              </a:ext>
            </a:extLst>
          </p:cNvPr>
          <p:cNvSpPr txBox="1">
            <a:spLocks/>
          </p:cNvSpPr>
          <p:nvPr/>
        </p:nvSpPr>
        <p:spPr>
          <a:xfrm>
            <a:off x="411480" y="-438150"/>
            <a:ext cx="11384280" cy="17000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>
                <a:solidFill>
                  <a:schemeClr val="tx1"/>
                </a:solidFill>
              </a:rPr>
              <a:t>Programming Language Trends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16FA86C-79D8-AB7B-7C01-2CB641010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2024" y="830523"/>
            <a:ext cx="2434832" cy="501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Current Year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C1D1DC7-FDFA-47BF-A985-EC82AFD98402}"/>
              </a:ext>
            </a:extLst>
          </p:cNvPr>
          <p:cNvSpPr txBox="1">
            <a:spLocks/>
          </p:cNvSpPr>
          <p:nvPr/>
        </p:nvSpPr>
        <p:spPr>
          <a:xfrm>
            <a:off x="8037957" y="759933"/>
            <a:ext cx="2209801" cy="5019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3200" b="1" dirty="0">
                <a:solidFill>
                  <a:schemeClr val="tx1"/>
                </a:solidFill>
              </a:rPr>
              <a:t>Next Year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878671-840B-53B6-4F67-0682234A9F6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016"/>
          <a:stretch>
            <a:fillRect/>
          </a:stretch>
        </p:blipFill>
        <p:spPr>
          <a:xfrm>
            <a:off x="1" y="1332462"/>
            <a:ext cx="6096000" cy="55255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D03033-6673-76EF-18D8-3AB77EFAF4D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587"/>
          <a:stretch>
            <a:fillRect/>
          </a:stretch>
        </p:blipFill>
        <p:spPr>
          <a:xfrm>
            <a:off x="6094858" y="1332462"/>
            <a:ext cx="6096000" cy="552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22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44B2DA-379E-3058-2185-2986B2289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3934" y="1526966"/>
            <a:ext cx="5826926" cy="505671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/>
                </a:solidFill>
              </a:rPr>
              <a:t>Developers and organizations should prioritize JavaScript and C# for immediate workforce needs and project development.</a:t>
            </a:r>
          </a:p>
          <a:p>
            <a:pPr marL="36900" indent="0">
              <a:lnSpc>
                <a:spcPct val="120000"/>
              </a:lnSpc>
              <a:buFont typeface="Wingdings 2" charset="2"/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/>
                </a:solidFill>
              </a:rPr>
              <a:t>Rising interest in Python suggests a shift toward data science, automation, and AI-related programming.</a:t>
            </a:r>
          </a:p>
          <a:p>
            <a:pPr marL="36900" indent="0">
              <a:lnSpc>
                <a:spcPct val="120000"/>
              </a:lnSpc>
              <a:buFont typeface="Wingdings 2" charset="2"/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/>
                </a:solidFill>
              </a:rPr>
              <a:t>Educators and training platforms should balance teaching legacy tech (C#, JavaScript) with future-oriented languages (Python, TypeScript).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97D9F544-C48F-6449-E025-9FECA788BBA8}"/>
              </a:ext>
            </a:extLst>
          </p:cNvPr>
          <p:cNvSpPr txBox="1">
            <a:spLocks/>
          </p:cNvSpPr>
          <p:nvPr/>
        </p:nvSpPr>
        <p:spPr>
          <a:xfrm>
            <a:off x="708660" y="-304800"/>
            <a:ext cx="10767060" cy="15666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>
                <a:solidFill>
                  <a:schemeClr val="tx1"/>
                </a:solidFill>
              </a:rPr>
              <a:t>Language Trends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16FA86C-79D8-AB7B-7C01-2CB641010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2024" y="830523"/>
            <a:ext cx="2209801" cy="501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Findings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C1D1DC7-FDFA-47BF-A985-EC82AFD98402}"/>
              </a:ext>
            </a:extLst>
          </p:cNvPr>
          <p:cNvSpPr txBox="1">
            <a:spLocks/>
          </p:cNvSpPr>
          <p:nvPr/>
        </p:nvSpPr>
        <p:spPr>
          <a:xfrm>
            <a:off x="8151320" y="830523"/>
            <a:ext cx="2209801" cy="5019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2800" b="1" dirty="0">
                <a:solidFill>
                  <a:schemeClr val="tx1"/>
                </a:solidFill>
              </a:rPr>
              <a:t>Implications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E602617E-A611-8570-DA04-03BE31F94B96}"/>
              </a:ext>
            </a:extLst>
          </p:cNvPr>
          <p:cNvSpPr txBox="1">
            <a:spLocks/>
          </p:cNvSpPr>
          <p:nvPr/>
        </p:nvSpPr>
        <p:spPr>
          <a:xfrm>
            <a:off x="469914" y="1526966"/>
            <a:ext cx="5494020" cy="450051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JavaScript and HTML/CSS are the most commonly used languages among developers currently.</a:t>
            </a:r>
          </a:p>
          <a:p>
            <a:pPr marL="3690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C# is not only widely used now but also appears prominently in future preferences, indicating sustained relevance.</a:t>
            </a:r>
          </a:p>
          <a:p>
            <a:pPr marL="3690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Python, while not always in the top 3 currently, is gaining strong interest for future use, especially alongside JavaScript frameworks.</a:t>
            </a:r>
          </a:p>
        </p:txBody>
      </p:sp>
    </p:spTree>
    <p:extLst>
      <p:ext uri="{BB962C8B-B14F-4D97-AF65-F5344CB8AC3E}">
        <p14:creationId xmlns:p14="http://schemas.microsoft.com/office/powerpoint/2010/main" val="1021997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97D9F544-C48F-6449-E025-9FECA788BBA8}"/>
              </a:ext>
            </a:extLst>
          </p:cNvPr>
          <p:cNvSpPr txBox="1">
            <a:spLocks/>
          </p:cNvSpPr>
          <p:nvPr/>
        </p:nvSpPr>
        <p:spPr>
          <a:xfrm>
            <a:off x="913795" y="-247650"/>
            <a:ext cx="10353762" cy="15095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>
                <a:solidFill>
                  <a:schemeClr val="tx1"/>
                </a:solidFill>
              </a:rPr>
              <a:t>Database Technology Trends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16FA86C-79D8-AB7B-7C01-2CB641010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2024" y="830523"/>
            <a:ext cx="2209801" cy="501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Current Year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C1D1DC7-FDFA-47BF-A985-EC82AFD98402}"/>
              </a:ext>
            </a:extLst>
          </p:cNvPr>
          <p:cNvSpPr txBox="1">
            <a:spLocks/>
          </p:cNvSpPr>
          <p:nvPr/>
        </p:nvSpPr>
        <p:spPr>
          <a:xfrm>
            <a:off x="8151320" y="830523"/>
            <a:ext cx="1785061" cy="5019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2800" b="1" dirty="0">
                <a:solidFill>
                  <a:schemeClr val="tx1"/>
                </a:solidFill>
              </a:rPr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12FB96-6A10-9A7F-7E1E-BA13E3315C4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756" b="1"/>
          <a:stretch>
            <a:fillRect/>
          </a:stretch>
        </p:blipFill>
        <p:spPr>
          <a:xfrm>
            <a:off x="1" y="1332463"/>
            <a:ext cx="6096000" cy="55255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607D36-E302-8882-532B-F71F6CB1BA6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757"/>
          <a:stretch>
            <a:fillRect/>
          </a:stretch>
        </p:blipFill>
        <p:spPr>
          <a:xfrm>
            <a:off x="6096000" y="1332463"/>
            <a:ext cx="6096000" cy="552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01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0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7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8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7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8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9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{ABCBDAC3-D7C9-424C-B6E1-F18807DBC19D}tf55705232_win32</Template>
  <TotalTime>145</TotalTime>
  <Words>1025</Words>
  <Application>Microsoft Office PowerPoint</Application>
  <PresentationFormat>Widescreen</PresentationFormat>
  <Paragraphs>121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Goudy Old Style</vt:lpstr>
      <vt:lpstr>IBM Plex Sans</vt:lpstr>
      <vt:lpstr>Wingdings 2</vt:lpstr>
      <vt:lpstr>SlateVTI</vt:lpstr>
      <vt:lpstr>Stack Overflow Developer Trends 2024  An Insight-Driven Analysis by Haidar Dagham</vt:lpstr>
      <vt:lpstr>PowerPoint Presentation</vt:lpstr>
      <vt:lpstr>PowerPoint Presentation</vt:lpstr>
      <vt:lpstr>PowerPoint Presentation</vt:lpstr>
      <vt:lpstr>PowerPoint Presentation</vt:lpstr>
      <vt:lpstr>🛠️ Tools &amp; Technologies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📬 Let’s Connect!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Haidar Dagham</dc:creator>
  <cp:lastModifiedBy>Haidar Dagham</cp:lastModifiedBy>
  <cp:revision>16</cp:revision>
  <dcterms:created xsi:type="dcterms:W3CDTF">2025-05-16T04:54:46Z</dcterms:created>
  <dcterms:modified xsi:type="dcterms:W3CDTF">2025-05-20T14:14:32Z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