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03" r:id="rId5"/>
    <p:sldId id="306" r:id="rId6"/>
    <p:sldId id="307" r:id="rId7"/>
    <p:sldId id="308" r:id="rId8"/>
    <p:sldId id="284" r:id="rId9"/>
    <p:sldId id="301" r:id="rId10"/>
    <p:sldId id="316" r:id="rId11"/>
    <p:sldId id="292" r:id="rId12"/>
    <p:sldId id="293" r:id="rId13"/>
    <p:sldId id="294" r:id="rId14"/>
    <p:sldId id="314" r:id="rId15"/>
    <p:sldId id="315" r:id="rId16"/>
    <p:sldId id="312" r:id="rId17"/>
    <p:sldId id="295" r:id="rId18"/>
    <p:sldId id="297" r:id="rId19"/>
    <p:sldId id="317" r:id="rId20"/>
    <p:sldId id="302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428"/>
    <a:srgbClr val="095763"/>
    <a:srgbClr val="0D8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52" autoAdjust="0"/>
  </p:normalViewPr>
  <p:slideViewPr>
    <p:cSldViewPr snapToGrid="0" showGuides="1">
      <p:cViewPr varScale="1">
        <p:scale>
          <a:sx n="50" d="100"/>
          <a:sy n="50" d="100"/>
        </p:scale>
        <p:origin x="66" y="17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049051124011239E-2"/>
          <c:y val="4.9215180062756901E-2"/>
          <c:w val="0.92295094887598872"/>
          <c:h val="0.90156963987448624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Sheet1!$A$2:$A$10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12</c:v>
                </c:pt>
                <c:pt idx="7">
                  <c:v>15</c:v>
                </c:pt>
                <c:pt idx="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C-4B59-A752-5693A7EE7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25/05/20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71600" y="695440"/>
            <a:ext cx="9144000" cy="512448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World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Happiness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Decoded by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An </a:t>
            </a:r>
            <a:r>
              <a:rPr lang="en-US" sz="4000" b="1" dirty="0">
                <a:solidFill>
                  <a:schemeClr val="accent4"/>
                </a:solidFill>
              </a:rPr>
              <a:t>A</a:t>
            </a:r>
            <a:r>
              <a:rPr lang="en-US" sz="4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dirty="0">
                <a:solidFill>
                  <a:schemeClr val="accent4"/>
                </a:solidFill>
              </a:rPr>
              <a:t>-Driven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Data Analysis Project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by Haidar Dagham</a:t>
            </a:r>
            <a:br>
              <a:rPr lang="en-US" sz="4000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51821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C785E6-231A-06CC-8CDE-EADD2D62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65491"/>
            <a:ext cx="6400800" cy="1752600"/>
          </a:xfrm>
        </p:spPr>
        <p:txBody>
          <a:bodyPr>
            <a:normAutofit/>
          </a:bodyPr>
          <a:lstStyle/>
          <a:p>
            <a:r>
              <a:rPr sz="2800" b="1" dirty="0"/>
              <a:t>📧 </a:t>
            </a:r>
            <a:r>
              <a:rPr lang="en-US" sz="2800" b="1" dirty="0"/>
              <a:t>D</a:t>
            </a:r>
            <a:r>
              <a:rPr sz="2800" b="1" dirty="0"/>
              <a:t>agham</a:t>
            </a:r>
            <a:r>
              <a:rPr lang="en-US" sz="2800" b="1" dirty="0"/>
              <a:t>H</a:t>
            </a:r>
            <a:r>
              <a:rPr sz="2800" b="1" dirty="0"/>
              <a:t>aidar@</a:t>
            </a:r>
            <a:r>
              <a:rPr lang="en-US" sz="2800" b="1" dirty="0"/>
              <a:t>g</a:t>
            </a:r>
            <a:r>
              <a:rPr sz="2800" b="1" dirty="0"/>
              <a:t>mail.com</a:t>
            </a:r>
            <a:endParaRPr lang="en-US" sz="2800" b="1" dirty="0"/>
          </a:p>
          <a:p>
            <a:r>
              <a:rPr sz="2800" b="1" dirty="0"/>
              <a:t>🔗 github.com/</a:t>
            </a:r>
            <a:r>
              <a:rPr lang="en-US" sz="2800" b="1" dirty="0" err="1"/>
              <a:t>H</a:t>
            </a:r>
            <a:r>
              <a:rPr sz="2800" b="1" dirty="0" err="1"/>
              <a:t>aidar</a:t>
            </a:r>
            <a:r>
              <a:rPr lang="en-US" sz="2800" b="1" dirty="0" err="1"/>
              <a:t>D</a:t>
            </a:r>
            <a:r>
              <a:rPr sz="2800" b="1" dirty="0" err="1"/>
              <a:t>agham</a:t>
            </a:r>
            <a:endParaRPr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60B0D0-A803-1E33-F2D1-DE5EC1F7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53"/>
          <a:stretch>
            <a:fillRect/>
          </a:stretch>
        </p:blipFill>
        <p:spPr>
          <a:xfrm>
            <a:off x="7866744" y="1145727"/>
            <a:ext cx="3200400" cy="4969064"/>
          </a:xfrm>
          <a:prstGeom prst="rect">
            <a:avLst/>
          </a:prstGeom>
          <a:effectLst>
            <a:glow rad="190500">
              <a:srgbClr val="095763"/>
            </a:glow>
            <a:outerShdw sx="1000" sy="1000" kx="-1200000" algn="bl" rotWithShape="0">
              <a:srgbClr val="095763"/>
            </a:outerShdw>
            <a:softEdge rad="444500"/>
          </a:effectLst>
        </p:spPr>
      </p:pic>
    </p:spTree>
    <p:extLst>
      <p:ext uri="{BB962C8B-B14F-4D97-AF65-F5344CB8AC3E}">
        <p14:creationId xmlns:p14="http://schemas.microsoft.com/office/powerpoint/2010/main" val="224581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760549" y="0"/>
            <a:ext cx="10670901" cy="7543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</a:rPr>
              <a:t>03 Happiness Score by Region</a:t>
            </a: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E05A7-0A2A-7DE8-5BE8-2E8F29FA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9" t="13402" b="7835"/>
          <a:stretch>
            <a:fillRect/>
          </a:stretch>
        </p:blipFill>
        <p:spPr>
          <a:xfrm>
            <a:off x="0" y="754380"/>
            <a:ext cx="12192000" cy="608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5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64838" y="0"/>
            <a:ext cx="10670901" cy="7543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</a:rPr>
              <a:t>04 GDP per Capita and Healthy Life Expectancy by Country</a:t>
            </a:r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70DF2-468F-D51B-5CAD-4B5711FD4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" t="10413" b="8761"/>
          <a:stretch>
            <a:fillRect/>
          </a:stretch>
        </p:blipFill>
        <p:spPr>
          <a:xfrm>
            <a:off x="0" y="754380"/>
            <a:ext cx="12192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6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403860" y="0"/>
            <a:ext cx="11384279" cy="7543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</a:rPr>
              <a:t>05 GDP per Capita and Healthy Life Expectancy of Top 10 Countries</a:t>
            </a:r>
            <a:endParaRPr lang="en-US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17694-46FB-9FF6-8E03-4E5D2F74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7"/>
          <a:stretch>
            <a:fillRect/>
          </a:stretch>
        </p:blipFill>
        <p:spPr>
          <a:xfrm>
            <a:off x="0" y="754380"/>
            <a:ext cx="12192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7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5715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u="sng" dirty="0">
                <a:solidFill>
                  <a:schemeClr val="tx1"/>
                </a:solidFill>
              </a:rPr>
              <a:t>DASHBOARD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86D52-1CF4-951E-B76C-77A30A6A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0" y="1440180"/>
            <a:ext cx="6858000" cy="48920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Multi-tab dashboard created using </a:t>
            </a:r>
            <a:r>
              <a:rPr lang="en-US" sz="3600" b="1" dirty="0" err="1">
                <a:solidFill>
                  <a:schemeClr val="tx1"/>
                </a:solidFill>
              </a:rPr>
              <a:t>Plotly</a:t>
            </a:r>
            <a:endParaRPr lang="en-US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Includes top contributors, trends, and geo visualizations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Interactive tooltips for deeper engagement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Helps policy-makers, educators, and global analysts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-171450"/>
            <a:ext cx="10353762" cy="14333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Dashboard Insights Summary</a:t>
            </a:r>
          </a:p>
        </p:txBody>
      </p:sp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9CA271D8-1D19-94A8-F8C6-4EF0339C53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682" y="1440180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99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0" y="1261872"/>
            <a:ext cx="6858000" cy="5070348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AI-driven tools can fully execute data analysis workflows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Happiness is clearly driven by economy, health, and social factors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Generative AI boosts productivity and insight discovery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This framework is scalable for future analytical studies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4466FD-D44E-D92D-7319-AAE9E0E21B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379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4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20" y="1851644"/>
            <a:ext cx="6858000" cy="44805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Useful for public policy, education planning, and economic development.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 Demonstrates the power of generative AI in real-world data analysis workflows.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Real-World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980CB-2355-AE2A-8FEF-27D5C2B87F26}"/>
              </a:ext>
            </a:extLst>
          </p:cNvPr>
          <p:cNvSpPr txBox="1"/>
          <p:nvPr/>
        </p:nvSpPr>
        <p:spPr>
          <a:xfrm>
            <a:off x="720037" y="1851645"/>
            <a:ext cx="420574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9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💼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87047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📬 </a:t>
            </a:r>
            <a:r>
              <a:rPr b="1" dirty="0"/>
              <a:t>Let’s Connect</a:t>
            </a:r>
            <a:r>
              <a:rPr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📧 </a:t>
            </a:r>
            <a:r>
              <a:rPr lang="en-US" b="1" dirty="0"/>
              <a:t>DaghamH</a:t>
            </a:r>
            <a:r>
              <a:rPr b="1" dirty="0"/>
              <a:t>aidar@</a:t>
            </a:r>
            <a:r>
              <a:rPr lang="en-US" b="1" dirty="0"/>
              <a:t>g</a:t>
            </a:r>
            <a:r>
              <a:rPr b="1" dirty="0"/>
              <a:t>mail.com</a:t>
            </a:r>
          </a:p>
          <a:p>
            <a:r>
              <a:rPr b="1" dirty="0"/>
              <a:t>🔗 github.com/</a:t>
            </a:r>
            <a:r>
              <a:rPr lang="en-US" b="1" dirty="0" err="1"/>
              <a:t>H</a:t>
            </a:r>
            <a:r>
              <a:rPr b="1" dirty="0" err="1"/>
              <a:t>aidar</a:t>
            </a:r>
            <a:r>
              <a:rPr lang="en-US" b="1" dirty="0" err="1"/>
              <a:t>D</a:t>
            </a:r>
            <a:r>
              <a:rPr b="1" dirty="0" err="1"/>
              <a:t>agham</a:t>
            </a:r>
            <a:endParaRPr b="1" dirty="0"/>
          </a:p>
          <a:p>
            <a:r>
              <a:rPr b="1" dirty="0"/>
              <a:t>💼 Open to roles in Data Analysis, Python, or AI-related fields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420" y="1261872"/>
            <a:ext cx="5943600" cy="5070348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Tools &amp; Technologies Used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Visualizations Created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	- Visualization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	- Charts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Dashboard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Dashboard Insights Summary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Real-World Applications</a:t>
            </a: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6ED70C-5B69-A06A-516D-9A3683E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745" y="1386012"/>
            <a:ext cx="3985335" cy="40859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430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6380" y="1261872"/>
            <a:ext cx="6263640" cy="5070348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Analyzes 2016 World Happiness Report using Generative AI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Finds how economic and social factors influence happiness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Uses generative prompts for full code creation and visualization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Dashboard created for clear insight delivery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EXECUTIVE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2DD54F-21C2-08B8-FAA0-D3852E04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20" y="1558540"/>
            <a:ext cx="3395864" cy="37409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650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0" y="1261872"/>
            <a:ext cx="5920740" cy="50703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Dataset Source: Kaggle – World Happiness Report (2016 subset)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Tool: </a:t>
            </a:r>
            <a:r>
              <a:rPr lang="en-US" sz="3200" b="1" dirty="0" err="1">
                <a:solidFill>
                  <a:schemeClr val="tx1"/>
                </a:solidFill>
              </a:rPr>
              <a:t>Jupyter</a:t>
            </a:r>
            <a:r>
              <a:rPr lang="en-US" sz="3200" b="1" dirty="0">
                <a:solidFill>
                  <a:schemeClr val="tx1"/>
                </a:solidFill>
              </a:rPr>
              <a:t> Notebook with AI-driven code generation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Focus: GDP, Health, Trust, Freedom, and Region-wise effects on happiness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13BF34-3C59-07B1-2FB4-D4A11C772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27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44B2DA-379E-3058-2185-2986B2289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240" y="1261872"/>
            <a:ext cx="6240780" cy="5596128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AI-generated Python code (Pandas, Seaborn, </a:t>
            </a:r>
            <a:r>
              <a:rPr lang="en-US" sz="3200" b="1" dirty="0" err="1">
                <a:solidFill>
                  <a:schemeClr val="tx1"/>
                </a:solidFill>
              </a:rPr>
              <a:t>Plotly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Data cleaning: Handled nulls and reformatted headers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EDA: Visual &amp; statistical analysis via generative prompts</a:t>
            </a:r>
          </a:p>
          <a:p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Dashboard created using </a:t>
            </a:r>
            <a:r>
              <a:rPr lang="en-US" sz="3200" b="1" dirty="0" err="1">
                <a:solidFill>
                  <a:schemeClr val="tx1"/>
                </a:solidFill>
              </a:rPr>
              <a:t>Plotly</a:t>
            </a:r>
            <a:r>
              <a:rPr lang="en-US" sz="3200" b="1" dirty="0">
                <a:solidFill>
                  <a:schemeClr val="tx1"/>
                </a:solidFill>
              </a:rPr>
              <a:t> for interactive insights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tx1"/>
                </a:solidFill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8AD4D-4D9F-AA7B-6352-898276A4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1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5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699" y="0"/>
            <a:ext cx="9314063" cy="1325563"/>
          </a:xfrm>
        </p:spPr>
        <p:txBody>
          <a:bodyPr/>
          <a:lstStyle/>
          <a:p>
            <a:r>
              <a:rPr lang="en-US" b="1" u="sng" dirty="0"/>
              <a:t>Tools &amp; Technologies Used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1100" y="1504028"/>
            <a:ext cx="6695557" cy="4618036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Python Libraries: `pandas`, `</a:t>
            </a:r>
            <a:r>
              <a:rPr lang="en-US" sz="3600" b="1" dirty="0" err="1"/>
              <a:t>numpy</a:t>
            </a:r>
            <a:r>
              <a:rPr lang="en-US" sz="3600" b="1" dirty="0"/>
              <a:t>`, `seaborn`,  `</a:t>
            </a:r>
            <a:r>
              <a:rPr lang="en-US" sz="3600" b="1" dirty="0" err="1"/>
              <a:t>plotly</a:t>
            </a:r>
            <a:r>
              <a:rPr lang="en-US" sz="3600" b="1"/>
              <a:t>`.</a:t>
            </a:r>
            <a:endParaRPr lang="en-US" sz="3600" b="1" dirty="0"/>
          </a:p>
          <a:p>
            <a:r>
              <a:rPr lang="en-US" sz="3600" b="1" dirty="0"/>
              <a:t>Notebook Environments: </a:t>
            </a:r>
            <a:r>
              <a:rPr lang="en-US" sz="3600" b="1" dirty="0" err="1"/>
              <a:t>Jupyter</a:t>
            </a:r>
            <a:r>
              <a:rPr lang="en-US" sz="3600" b="1" dirty="0"/>
              <a:t> Notebook, Google </a:t>
            </a:r>
            <a:r>
              <a:rPr lang="en-US" sz="3600" b="1" dirty="0" err="1"/>
              <a:t>Colab</a:t>
            </a:r>
            <a:r>
              <a:rPr lang="en-US" sz="3600" b="1" dirty="0"/>
              <a:t>.</a:t>
            </a:r>
          </a:p>
          <a:p>
            <a:r>
              <a:rPr lang="en-US" sz="3600" b="1" dirty="0"/>
              <a:t>Cloud Platforms: IBM Watsonx.ai</a:t>
            </a:r>
          </a:p>
          <a:p>
            <a:r>
              <a:rPr lang="en-US" sz="3600" b="1" dirty="0"/>
              <a:t>BI &amp; Visualization Tools: IBM Cognos Analytics, PowerPoint.</a:t>
            </a:r>
          </a:p>
          <a:p>
            <a:r>
              <a:rPr lang="en-US" sz="3600" b="1" dirty="0"/>
              <a:t>AI Tools: ChatGPT, DeepSeek.</a:t>
            </a:r>
          </a:p>
          <a:p>
            <a:r>
              <a:rPr lang="en-US" sz="3600" b="1" dirty="0"/>
              <a:t>Version Control: Git &amp; GitHub.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C92AE6-D856-7435-3AB9-A600E6C878C4}"/>
              </a:ext>
            </a:extLst>
          </p:cNvPr>
          <p:cNvSpPr txBox="1">
            <a:spLocks/>
          </p:cNvSpPr>
          <p:nvPr/>
        </p:nvSpPr>
        <p:spPr>
          <a:xfrm>
            <a:off x="924443" y="1955672"/>
            <a:ext cx="3881480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9900" dirty="0">
                <a:solidFill>
                  <a:srgbClr val="ED8428"/>
                </a:solidFill>
              </a:rPr>
              <a:t>🛠️</a:t>
            </a:r>
            <a:endParaRPr lang="en-US" dirty="0">
              <a:solidFill>
                <a:srgbClr val="ED842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478" y="0"/>
            <a:ext cx="8656320" cy="1325563"/>
          </a:xfrm>
        </p:spPr>
        <p:txBody>
          <a:bodyPr/>
          <a:lstStyle/>
          <a:p>
            <a:r>
              <a:rPr lang="en-US" b="1" u="sng" dirty="0"/>
              <a:t>Visualizations Created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1690688"/>
            <a:ext cx="6914907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Correlation Heatmap – Happiness &amp; contributing factors</a:t>
            </a:r>
          </a:p>
          <a:p>
            <a:r>
              <a:rPr lang="en-US" sz="3600" b="1" dirty="0"/>
              <a:t>Scatter Plot – GDP vs Happiness across regions</a:t>
            </a:r>
          </a:p>
          <a:p>
            <a:r>
              <a:rPr lang="en-US" sz="3600" b="1" dirty="0"/>
              <a:t>Pie Chart – Happiness Score share by region</a:t>
            </a:r>
          </a:p>
          <a:p>
            <a:r>
              <a:rPr lang="en-US" sz="3600" b="1" dirty="0"/>
              <a:t>Choropleth Map – GDP with life expectancy as tooltip</a:t>
            </a:r>
          </a:p>
          <a:p>
            <a:r>
              <a:rPr lang="en-US" sz="3600" b="1" dirty="0"/>
              <a:t>Bar Chart - Top 10 countries: GDP vs Life Expectancy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C92AE6-D856-7435-3AB9-A600E6C878C4}"/>
              </a:ext>
            </a:extLst>
          </p:cNvPr>
          <p:cNvSpPr txBox="1">
            <a:spLocks/>
          </p:cNvSpPr>
          <p:nvPr/>
        </p:nvSpPr>
        <p:spPr>
          <a:xfrm>
            <a:off x="924443" y="1955672"/>
            <a:ext cx="3881480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>
              <a:solidFill>
                <a:srgbClr val="ED8428"/>
              </a:solidFill>
            </a:endParaRPr>
          </a:p>
        </p:txBody>
      </p:sp>
      <p:graphicFrame>
        <p:nvGraphicFramePr>
          <p:cNvPr id="4" name="Chart 3" descr="Chart.">
            <a:extLst>
              <a:ext uri="{FF2B5EF4-FFF2-40B4-BE49-F238E27FC236}">
                <a16:creationId xmlns:a16="http://schemas.microsoft.com/office/drawing/2014/main" id="{7E8709D8-54D0-7376-A0C6-1D601F6B5F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425236"/>
              </p:ext>
            </p:extLst>
          </p:nvPr>
        </p:nvGraphicFramePr>
        <p:xfrm>
          <a:off x="225033" y="2419614"/>
          <a:ext cx="404622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27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964838" y="0"/>
            <a:ext cx="10670901" cy="7543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</a:rPr>
              <a:t>01 Correlation Heatmap of sub-dataset Attributes</a:t>
            </a:r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1570D-BCE2-B39E-99A7-79BD294A1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0"/>
          <a:stretch>
            <a:fillRect/>
          </a:stretch>
        </p:blipFill>
        <p:spPr>
          <a:xfrm>
            <a:off x="0" y="754380"/>
            <a:ext cx="12192000" cy="610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1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7D9F544-C48F-6449-E025-9FECA788BBA8}"/>
              </a:ext>
            </a:extLst>
          </p:cNvPr>
          <p:cNvSpPr txBox="1">
            <a:spLocks/>
          </p:cNvSpPr>
          <p:nvPr/>
        </p:nvSpPr>
        <p:spPr>
          <a:xfrm>
            <a:off x="760549" y="0"/>
            <a:ext cx="10670901" cy="7543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u="sng" dirty="0">
                <a:solidFill>
                  <a:schemeClr val="tx1"/>
                </a:solidFill>
              </a:rPr>
              <a:t>02 Scatter Plot of Happiness Score vs GDP per Capita</a:t>
            </a:r>
            <a:endParaRPr lang="en-US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04302-B398-406B-7B5E-C01F1421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13711" b="3402"/>
          <a:stretch>
            <a:fillRect/>
          </a:stretch>
        </p:blipFill>
        <p:spPr>
          <a:xfrm>
            <a:off x="-1" y="754380"/>
            <a:ext cx="12192001" cy="61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6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64</TotalTime>
  <Words>448</Words>
  <Application>Microsoft Office PowerPoint</Application>
  <PresentationFormat>Widescreen</PresentationFormat>
  <Paragraphs>75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Segoe UI Emoji</vt:lpstr>
      <vt:lpstr>Segoe UI Light</vt:lpstr>
      <vt:lpstr>Times New Roman</vt:lpstr>
      <vt:lpstr>Office Theme</vt:lpstr>
      <vt:lpstr>World Happiness Decoded by AI An AI-Driven Data Analysis Project by Haidar Dagham </vt:lpstr>
      <vt:lpstr>PowerPoint Presentation</vt:lpstr>
      <vt:lpstr>PowerPoint Presentation</vt:lpstr>
      <vt:lpstr>PowerPoint Presentation</vt:lpstr>
      <vt:lpstr>PowerPoint Presentation</vt:lpstr>
      <vt:lpstr>Tools &amp; Technologies Used</vt:lpstr>
      <vt:lpstr>Visualizations Created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📬 Let’s Connect!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Haidar Dagham</dc:creator>
  <cp:lastModifiedBy>Haidar Dagham</cp:lastModifiedBy>
  <cp:revision>12</cp:revision>
  <dcterms:created xsi:type="dcterms:W3CDTF">2025-05-20T09:17:59Z</dcterms:created>
  <dcterms:modified xsi:type="dcterms:W3CDTF">2025-05-20T14:27:59Z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