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61" r:id="rId2"/>
    <p:sldId id="262" r:id="rId3"/>
    <p:sldId id="256"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182398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32789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84C40A-A185-4784-9701-A2F78F8E4C5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556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260408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84C40A-A185-4784-9701-A2F78F8E4C5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6334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2028654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4074377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324726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88649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D02BC-64B5-44E7-8BA8-3F976A11079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24081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189054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D02BC-64B5-44E7-8BA8-3F976A11079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318438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D02BC-64B5-44E7-8BA8-3F976A11079C}"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96965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D02BC-64B5-44E7-8BA8-3F976A11079C}"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354504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206831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9D02BC-64B5-44E7-8BA8-3F976A11079C}"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84C40A-A185-4784-9701-A2F78F8E4C56}" type="slidenum">
              <a:rPr lang="en-US" smtClean="0"/>
              <a:t>‹#›</a:t>
            </a:fld>
            <a:endParaRPr lang="en-US"/>
          </a:p>
        </p:txBody>
      </p:sp>
    </p:spTree>
    <p:extLst>
      <p:ext uri="{BB962C8B-B14F-4D97-AF65-F5344CB8AC3E}">
        <p14:creationId xmlns:p14="http://schemas.microsoft.com/office/powerpoint/2010/main" val="131960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9D02BC-64B5-44E7-8BA8-3F976A11079C}" type="datetimeFigureOut">
              <a:rPr lang="en-US" smtClean="0"/>
              <a:t>8/21/2023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84C40A-A185-4784-9701-A2F78F8E4C56}" type="slidenum">
              <a:rPr lang="en-US" smtClean="0"/>
              <a:t>‹#›</a:t>
            </a:fld>
            <a:endParaRPr lang="en-US"/>
          </a:p>
        </p:txBody>
      </p:sp>
    </p:spTree>
    <p:extLst>
      <p:ext uri="{BB962C8B-B14F-4D97-AF65-F5344CB8AC3E}">
        <p14:creationId xmlns:p14="http://schemas.microsoft.com/office/powerpoint/2010/main" val="133340453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485193" y="335902"/>
            <a:ext cx="11374016" cy="6186196"/>
          </a:xfrm>
        </p:spPr>
        <p:txBody>
          <a:bodyPr>
            <a:noAutofit/>
          </a:bodyPr>
          <a:lstStyle/>
          <a:p>
            <a:pPr marL="0" marR="0" algn="just">
              <a:lnSpc>
                <a:spcPct val="107000"/>
              </a:lnSpc>
              <a:spcBef>
                <a:spcPts val="0"/>
              </a:spcBef>
              <a:spcAft>
                <a:spcPts val="800"/>
              </a:spcAft>
            </a:pPr>
            <a:r>
              <a:rPr lang="en-US" sz="28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Bike Share Portfolio Project</a:t>
            </a:r>
          </a:p>
          <a:p>
            <a:pPr marL="0" marR="0" algn="just">
              <a:lnSpc>
                <a:spcPct val="107000"/>
              </a:lnSpc>
              <a:spcBef>
                <a:spcPts val="0"/>
              </a:spcBef>
              <a:spcAft>
                <a:spcPts val="800"/>
              </a:spcAft>
            </a:pPr>
            <a:endPar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1.  Executive Summery</a:t>
            </a:r>
          </a:p>
          <a:p>
            <a:pPr marL="0" marR="0" algn="just">
              <a:lnSpc>
                <a:spcPct val="107000"/>
              </a:lnSpc>
              <a:spcBef>
                <a:spcPts val="0"/>
              </a:spcBef>
              <a:spcAft>
                <a:spcPts val="800"/>
              </a:spcAft>
            </a:pPr>
            <a:r>
              <a:rPr lang="en-US" sz="1600" b="0" i="0" dirty="0">
                <a:solidFill>
                  <a:schemeClr val="bg2">
                    <a:lumMod val="50000"/>
                  </a:schemeClr>
                </a:solidFill>
                <a:effectLst/>
                <a:latin typeface="Roboto" panose="02000000000000000000" pitchFamily="2" charset="0"/>
              </a:rPr>
              <a:t>This project is a case study for a </a:t>
            </a:r>
            <a:r>
              <a:rPr lang="en-US" sz="1600" dirty="0">
                <a:solidFill>
                  <a:schemeClr val="bg2">
                    <a:lumMod val="50000"/>
                  </a:schemeClr>
                </a:solidFill>
                <a:latin typeface="Roboto" panose="02000000000000000000" pitchFamily="2" charset="0"/>
              </a:rPr>
              <a:t>bike </a:t>
            </a:r>
            <a:r>
              <a:rPr lang="en-US" sz="1600" b="0" i="0" dirty="0">
                <a:solidFill>
                  <a:schemeClr val="bg2">
                    <a:lumMod val="50000"/>
                  </a:schemeClr>
                </a:solidFill>
                <a:effectLst/>
                <a:latin typeface="Roboto" panose="02000000000000000000" pitchFamily="2" charset="0"/>
              </a:rPr>
              <a:t>rental company in the United States of America that includes a study of the differences between members and regular users (their number of trips - the times of increase and decrease in the number of these trips during the months of the year and also during the hours of the day - the preferred types of bikes for each of them - the stations they frequent most ).</a:t>
            </a:r>
          </a:p>
          <a:p>
            <a:pPr marL="0" marR="0" algn="just">
              <a:lnSpc>
                <a:spcPct val="107000"/>
              </a:lnSpc>
              <a:spcBef>
                <a:spcPts val="0"/>
              </a:spcBef>
              <a:spcAft>
                <a:spcPts val="800"/>
              </a:spcAft>
            </a:pPr>
            <a:r>
              <a:rPr lang="en-US" sz="1600" b="0" i="0" dirty="0">
                <a:solidFill>
                  <a:schemeClr val="bg2">
                    <a:lumMod val="50000"/>
                  </a:schemeClr>
                </a:solidFill>
                <a:effectLst/>
                <a:latin typeface="Roboto" panose="02000000000000000000" pitchFamily="2" charset="0"/>
              </a:rPr>
              <a:t>Finally, presenting the conclusions we drew from this study and advice to stakeholders to help management increase the number of members compared to regular users.</a:t>
            </a:r>
            <a:endPar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2.  Who</a:t>
            </a:r>
          </a:p>
          <a:p>
            <a:pPr marL="342900" marR="0" indent="-342900" algn="just">
              <a:lnSpc>
                <a:spcPct val="107000"/>
              </a:lnSpc>
              <a:spcBef>
                <a:spcPts val="0"/>
              </a:spcBef>
              <a:spcAft>
                <a:spcPts val="800"/>
              </a:spcAft>
              <a:buClr>
                <a:srgbClr val="FF9900"/>
              </a:buClr>
              <a:buSzPct val="100000"/>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Stakeholders: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There are no stakeholders for this project as it is a portfolio, but any data analyst recruiter who watches this project is a stakeholder and can assess whether this analysis leads to useful results.</a:t>
            </a:r>
          </a:p>
          <a:p>
            <a:pPr marL="285750" marR="0" indent="-285750" algn="just">
              <a:lnSpc>
                <a:spcPct val="107000"/>
              </a:lnSpc>
              <a:spcBef>
                <a:spcPts val="0"/>
              </a:spcBef>
              <a:spcAft>
                <a:spcPts val="800"/>
              </a:spcAft>
              <a:buClr>
                <a:srgbClr val="FF9900"/>
              </a:buClr>
              <a:buSzPct val="100000"/>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Audience:</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Anyone watching this project with a background in data analysis.</a:t>
            </a:r>
          </a:p>
          <a:p>
            <a:pPr marL="285750" marR="0" indent="-285750" algn="just">
              <a:lnSpc>
                <a:spcPct val="107000"/>
              </a:lnSpc>
              <a:spcBef>
                <a:spcPts val="0"/>
              </a:spcBef>
              <a:spcAft>
                <a:spcPts val="800"/>
              </a:spcAft>
              <a:buClr>
                <a:srgbClr val="FF9900"/>
              </a:buClr>
              <a:buSzPct val="100000"/>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Subject Matter experts: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Any data analyst or data scientist who is watching this project and can advise on its development is a subject matter expert, and I would be happy to contact me if there is any comment related to this project.</a:t>
            </a:r>
          </a:p>
          <a:p>
            <a:pPr algn="just">
              <a:lnSpc>
                <a:spcPct val="107000"/>
              </a:lnSpc>
              <a:spcBef>
                <a:spcPts val="0"/>
              </a:spcBef>
              <a:spcAft>
                <a:spcPts val="800"/>
              </a:spcAft>
            </a:pPr>
            <a:r>
              <a:rPr lang="en-US" sz="1600" b="1" kern="100" dirty="0">
                <a:solidFill>
                  <a:schemeClr val="bg2">
                    <a:lumMod val="50000"/>
                  </a:schemeClr>
                </a:solidFill>
                <a:latin typeface="Calibri" panose="020F0502020204030204" pitchFamily="34" charset="0"/>
                <a:cs typeface="Arial" panose="020B0604020202020204" pitchFamily="34" charset="0"/>
              </a:rPr>
              <a:t>3.  How</a:t>
            </a:r>
          </a:p>
          <a:p>
            <a:pPr marL="28575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latin typeface="Calibri" panose="020F0502020204030204" pitchFamily="34" charset="0"/>
                <a:cs typeface="Arial" panose="020B0604020202020204" pitchFamily="34" charset="0"/>
              </a:rPr>
              <a:t>Format(s): </a:t>
            </a:r>
            <a:r>
              <a:rPr lang="en-US" sz="1600" kern="100" dirty="0">
                <a:solidFill>
                  <a:schemeClr val="bg2">
                    <a:lumMod val="50000"/>
                  </a:schemeClr>
                </a:solidFill>
                <a:latin typeface="Calibri" panose="020F0502020204030204" pitchFamily="34" charset="0"/>
                <a:cs typeface="Arial" panose="020B0604020202020204" pitchFamily="34" charset="0"/>
              </a:rPr>
              <a:t>narrated story visualization in Tableau (using story points).</a:t>
            </a:r>
          </a:p>
          <a:p>
            <a:pPr marL="285750" marR="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latin typeface="Calibri" panose="020F0502020204030204" pitchFamily="34" charset="0"/>
                <a:cs typeface="Arial" panose="020B0604020202020204" pitchFamily="34" charset="0"/>
              </a:rPr>
              <a:t>Presentation Vehicle:</a:t>
            </a:r>
            <a:r>
              <a:rPr lang="en-US" sz="1600" kern="100" dirty="0">
                <a:solidFill>
                  <a:schemeClr val="bg2">
                    <a:lumMod val="50000"/>
                  </a:schemeClr>
                </a:solidFill>
                <a:latin typeface="Calibri" panose="020F0502020204030204" pitchFamily="34" charset="0"/>
                <a:cs typeface="Arial" panose="020B0604020202020204" pitchFamily="34" charset="0"/>
              </a:rPr>
              <a:t> desktop and mobile phone version.</a:t>
            </a:r>
          </a:p>
        </p:txBody>
      </p:sp>
    </p:spTree>
    <p:extLst>
      <p:ext uri="{BB962C8B-B14F-4D97-AF65-F5344CB8AC3E}">
        <p14:creationId xmlns:p14="http://schemas.microsoft.com/office/powerpoint/2010/main" val="15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851502" cy="6186196"/>
          </a:xfrm>
        </p:spPr>
        <p:txBody>
          <a:bodyPr>
            <a:noAutofit/>
          </a:bodyPr>
          <a:lstStyle/>
          <a:p>
            <a:pPr marL="0" indent="0" algn="just">
              <a:lnSpc>
                <a:spcPct val="107000"/>
              </a:lnSpc>
              <a:spcBef>
                <a:spcPts val="0"/>
              </a:spcBef>
              <a:spcAft>
                <a:spcPts val="800"/>
              </a:spcAft>
              <a:buNone/>
            </a:pPr>
            <a:r>
              <a:rPr lang="en-US" sz="1600" b="1" kern="1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4</a:t>
            </a: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Why</a:t>
            </a:r>
          </a:p>
          <a:p>
            <a:pPr marL="285750" marR="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Business Case/Other goals:</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Create a multi-frame story in Tableau (mobile-friendly) using story points to answer business questions about </a:t>
            </a:r>
            <a:r>
              <a:rPr lang="en-US" sz="1600" kern="100" dirty="0">
                <a:solidFill>
                  <a:schemeClr val="bg2">
                    <a:lumMod val="50000"/>
                  </a:schemeClr>
                </a:solidFill>
                <a:latin typeface="Calibri" panose="020F0502020204030204" pitchFamily="34" charset="0"/>
                <a:cs typeface="Arial" panose="020B0604020202020204" pitchFamily="34" charset="0"/>
              </a:rPr>
              <a:t>factors that help us increase the number of members compared to casuals. This will be presented in a presentation. Some of the questions to answer will be:</a:t>
            </a:r>
          </a:p>
          <a:p>
            <a:pPr marL="1657350" lvl="3" indent="-285750" algn="just">
              <a:lnSpc>
                <a:spcPct val="107000"/>
              </a:lnSpc>
              <a:spcBef>
                <a:spcPts val="0"/>
              </a:spcBef>
              <a:spcAft>
                <a:spcPts val="800"/>
              </a:spcAft>
              <a:buClr>
                <a:srgbClr val="FF9900"/>
              </a:buClr>
              <a:buFont typeface="Courier New" panose="02070309020205020404" pitchFamily="49" charset="0"/>
              <a:buChar char="o"/>
            </a:pPr>
            <a:r>
              <a:rPr lang="en-US" sz="1600" kern="100" dirty="0">
                <a:solidFill>
                  <a:schemeClr val="bg2">
                    <a:lumMod val="50000"/>
                  </a:schemeClr>
                </a:solidFill>
                <a:latin typeface="Calibri" panose="020F0502020204030204" pitchFamily="34" charset="0"/>
                <a:cs typeface="Arial" panose="020B0604020202020204" pitchFamily="34" charset="0"/>
              </a:rPr>
              <a:t>How many trips are taken by members and casuals, and what is the average trip duration for each?</a:t>
            </a:r>
            <a:endParaRPr lang="ar-SY" sz="1600" kern="100" dirty="0">
              <a:solidFill>
                <a:schemeClr val="bg2">
                  <a:lumMod val="50000"/>
                </a:schemeClr>
              </a:solidFill>
              <a:latin typeface="Calibri" panose="020F0502020204030204" pitchFamily="34" charset="0"/>
              <a:cs typeface="Arial" panose="020B0604020202020204" pitchFamily="34" charset="0"/>
            </a:endParaRPr>
          </a:p>
          <a:p>
            <a:pPr marL="1657350" lvl="3" indent="-285750" algn="just">
              <a:lnSpc>
                <a:spcPct val="107000"/>
              </a:lnSpc>
              <a:spcBef>
                <a:spcPts val="0"/>
              </a:spcBef>
              <a:spcAft>
                <a:spcPts val="800"/>
              </a:spcAft>
              <a:buClr>
                <a:srgbClr val="FF9900"/>
              </a:buClr>
              <a:buFont typeface="Courier New" panose="02070309020205020404" pitchFamily="49" charset="0"/>
              <a:buChar char="o"/>
            </a:pPr>
            <a:r>
              <a:rPr lang="en-US" sz="1600" kern="100" dirty="0">
                <a:solidFill>
                  <a:schemeClr val="bg2">
                    <a:lumMod val="50000"/>
                  </a:schemeClr>
                </a:solidFill>
                <a:latin typeface="Calibri" panose="020F0502020204030204" pitchFamily="34" charset="0"/>
                <a:cs typeface="Arial" panose="020B0604020202020204" pitchFamily="34" charset="0"/>
              </a:rPr>
              <a:t>What are the months in which there is an increase in the number of trips for members and casuals?</a:t>
            </a:r>
            <a:endParaRPr lang="ar-SY" sz="1600" kern="100" dirty="0">
              <a:solidFill>
                <a:schemeClr val="bg2">
                  <a:lumMod val="50000"/>
                </a:schemeClr>
              </a:solidFill>
              <a:latin typeface="Calibri" panose="020F0502020204030204" pitchFamily="34" charset="0"/>
              <a:cs typeface="Arial" panose="020B0604020202020204" pitchFamily="34" charset="0"/>
            </a:endParaRPr>
          </a:p>
          <a:p>
            <a:pPr marL="1657350" lvl="3" indent="-285750" algn="just">
              <a:lnSpc>
                <a:spcPct val="107000"/>
              </a:lnSpc>
              <a:spcBef>
                <a:spcPts val="0"/>
              </a:spcBef>
              <a:spcAft>
                <a:spcPts val="800"/>
              </a:spcAft>
              <a:buClr>
                <a:srgbClr val="FF9900"/>
              </a:buClr>
              <a:buFont typeface="Courier New" panose="02070309020205020404" pitchFamily="49" charset="0"/>
              <a:buChar char="o"/>
            </a:pPr>
            <a:r>
              <a:rPr lang="en-US" sz="1600" kern="100" dirty="0">
                <a:solidFill>
                  <a:schemeClr val="bg2">
                    <a:lumMod val="50000"/>
                  </a:schemeClr>
                </a:solidFill>
                <a:latin typeface="Calibri" panose="020F0502020204030204" pitchFamily="34" charset="0"/>
                <a:cs typeface="Arial" panose="020B0604020202020204" pitchFamily="34" charset="0"/>
              </a:rPr>
              <a:t>What are the hours of the day when there is an increase in the number of trips for members and casuals?</a:t>
            </a:r>
            <a:endParaRPr lang="ar-SY" sz="1600" kern="100" dirty="0">
              <a:solidFill>
                <a:schemeClr val="bg2">
                  <a:lumMod val="50000"/>
                </a:schemeClr>
              </a:solidFill>
              <a:latin typeface="Calibri" panose="020F0502020204030204" pitchFamily="34" charset="0"/>
              <a:cs typeface="Arial" panose="020B0604020202020204" pitchFamily="34" charset="0"/>
            </a:endParaRPr>
          </a:p>
          <a:p>
            <a:pPr marL="1657350" lvl="3" indent="-285750" algn="just">
              <a:lnSpc>
                <a:spcPct val="107000"/>
              </a:lnSpc>
              <a:spcBef>
                <a:spcPts val="0"/>
              </a:spcBef>
              <a:spcAft>
                <a:spcPts val="800"/>
              </a:spcAft>
              <a:buClr>
                <a:srgbClr val="FF9900"/>
              </a:buClr>
              <a:buFont typeface="Courier New" panose="02070309020205020404" pitchFamily="49" charset="0"/>
              <a:buChar char="o"/>
            </a:pPr>
            <a:r>
              <a:rPr lang="en-US" sz="1600" kern="100" dirty="0">
                <a:solidFill>
                  <a:schemeClr val="bg2">
                    <a:lumMod val="50000"/>
                  </a:schemeClr>
                </a:solidFill>
                <a:latin typeface="Calibri" panose="020F0502020204030204" pitchFamily="34" charset="0"/>
                <a:cs typeface="Arial" panose="020B0604020202020204" pitchFamily="34" charset="0"/>
              </a:rPr>
              <a:t>What are the members' and casuals' favorite types of bikes, and why?</a:t>
            </a:r>
            <a:endParaRPr lang="ar-SY" sz="1600" kern="100" dirty="0">
              <a:solidFill>
                <a:schemeClr val="bg2">
                  <a:lumMod val="50000"/>
                </a:schemeClr>
              </a:solidFill>
              <a:latin typeface="Calibri" panose="020F0502020204030204" pitchFamily="34" charset="0"/>
              <a:cs typeface="Arial" panose="020B0604020202020204" pitchFamily="34" charset="0"/>
            </a:endParaRPr>
          </a:p>
          <a:p>
            <a:pPr marL="1657350" lvl="3" indent="-285750" algn="just">
              <a:lnSpc>
                <a:spcPct val="107000"/>
              </a:lnSpc>
              <a:spcBef>
                <a:spcPts val="0"/>
              </a:spcBef>
              <a:spcAft>
                <a:spcPts val="800"/>
              </a:spcAft>
              <a:buClr>
                <a:srgbClr val="FF9900"/>
              </a:buClr>
              <a:buFont typeface="Courier New" panose="02070309020205020404" pitchFamily="49" charset="0"/>
              <a:buChar char="o"/>
            </a:pPr>
            <a:r>
              <a:rPr lang="en-US" sz="1600" kern="100" dirty="0">
                <a:solidFill>
                  <a:schemeClr val="bg2">
                    <a:lumMod val="50000"/>
                  </a:schemeClr>
                </a:solidFill>
                <a:latin typeface="Calibri" panose="020F0502020204030204" pitchFamily="34" charset="0"/>
                <a:cs typeface="Arial" panose="020B0604020202020204" pitchFamily="34" charset="0"/>
              </a:rPr>
              <a:t>What are the most frequented stations by members and casuals?</a:t>
            </a:r>
            <a:endParaRPr lang="ar-SY" sz="1600" kern="100" dirty="0">
              <a:solidFill>
                <a:schemeClr val="bg2">
                  <a:lumMod val="50000"/>
                </a:schemeClr>
              </a:solidFill>
              <a:latin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Intended Outcome :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Identify the obvious next steps that help </a:t>
            </a:r>
            <a:r>
              <a:rPr lang="en-US" sz="1600" kern="100" dirty="0">
                <a:solidFill>
                  <a:schemeClr val="bg2">
                    <a:lumMod val="50000"/>
                  </a:schemeClr>
                </a:solidFill>
                <a:latin typeface="Calibri" panose="020F0502020204030204" pitchFamily="34" charset="0"/>
                <a:cs typeface="Arial" panose="020B0604020202020204" pitchFamily="34" charset="0"/>
              </a:rPr>
              <a:t>increase the number of members compared to casuals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and present them to the </a:t>
            </a:r>
            <a:r>
              <a:rPr lang="en-US" sz="1600" kern="1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stakeholders.</a:t>
            </a:r>
            <a:endPar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US" sz="1600" b="1" kern="1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5</a:t>
            </a: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  What</a:t>
            </a:r>
          </a:p>
          <a:p>
            <a:pPr marL="285750" marR="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Data Source: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The dataset to be used is from </a:t>
            </a:r>
            <a:r>
              <a:rPr lang="en-US" sz="1800" b="1" i="0" u="none" strike="noStrike" baseline="0" dirty="0">
                <a:solidFill>
                  <a:schemeClr val="bg2">
                    <a:lumMod val="50000"/>
                  </a:schemeClr>
                </a:solidFill>
                <a:latin typeface="OpenSans-Bold"/>
              </a:rPr>
              <a:t>Google Data Analytics Certificate.</a:t>
            </a:r>
            <a:endParaRPr lang="en-US" sz="1600" u="sng" kern="100" dirty="0">
              <a:solidFill>
                <a:schemeClr val="bg2">
                  <a:lumMod val="50000"/>
                </a:schemeClr>
              </a:solidFill>
              <a:latin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Clr>
                <a:srgbClr val="FF9900"/>
              </a:buClr>
              <a:buFont typeface="Wingdings" panose="05000000000000000000" pitchFamily="2" charset="2"/>
              <a:buChar char="Ø"/>
            </a:pPr>
            <a:r>
              <a:rPr lang="en-US" sz="1600" b="1"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performance Data Quality &amp; Timeliness: </a:t>
            </a:r>
            <a:r>
              <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This dataset contains data </a:t>
            </a:r>
            <a:r>
              <a:rPr lang="en-US" sz="1600" kern="100" dirty="0">
                <a:solidFill>
                  <a:schemeClr val="bg2">
                    <a:lumMod val="50000"/>
                  </a:schemeClr>
                </a:solidFill>
                <a:latin typeface="Calibri" panose="020F0502020204030204" pitchFamily="34" charset="0"/>
                <a:cs typeface="Arial" panose="020B0604020202020204" pitchFamily="34" charset="0"/>
              </a:rPr>
              <a:t>points that includes information about every single trip in 2022 such as start and end station name, rideable type, </a:t>
            </a:r>
            <a:r>
              <a:rPr lang="en-US" sz="1600" kern="100">
                <a:solidFill>
                  <a:schemeClr val="bg2">
                    <a:lumMod val="50000"/>
                  </a:schemeClr>
                </a:solidFill>
                <a:latin typeface="Calibri" panose="020F0502020204030204" pitchFamily="34" charset="0"/>
                <a:cs typeface="Arial" panose="020B0604020202020204" pitchFamily="34" charset="0"/>
              </a:rPr>
              <a:t>start datetime, end </a:t>
            </a:r>
            <a:r>
              <a:rPr lang="en-US" sz="1600" kern="100" dirty="0">
                <a:solidFill>
                  <a:schemeClr val="bg2">
                    <a:lumMod val="50000"/>
                  </a:schemeClr>
                </a:solidFill>
                <a:latin typeface="Calibri" panose="020F0502020204030204" pitchFamily="34" charset="0"/>
                <a:cs typeface="Arial" panose="020B0604020202020204" pitchFamily="34" charset="0"/>
              </a:rPr>
              <a:t>datetime and membership.</a:t>
            </a:r>
            <a:endParaRPr lang="en-US" sz="16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600" b="1" kern="100" dirty="0">
                <a:solidFill>
                  <a:schemeClr val="bg2">
                    <a:lumMod val="50000"/>
                  </a:schemeClr>
                </a:solidFill>
                <a:latin typeface="Calibri" panose="020F0502020204030204" pitchFamily="34" charset="0"/>
                <a:cs typeface="Arial" panose="020B0604020202020204" pitchFamily="34" charset="0"/>
              </a:rPr>
              <a:t>6. Challenges</a:t>
            </a:r>
          </a:p>
          <a:p>
            <a:pPr marL="342900" marR="0" indent="-342900" algn="just">
              <a:lnSpc>
                <a:spcPct val="107000"/>
              </a:lnSpc>
              <a:spcBef>
                <a:spcPts val="0"/>
              </a:spcBef>
              <a:spcAft>
                <a:spcPts val="800"/>
              </a:spcAft>
              <a:buClr>
                <a:srgbClr val="FF9900"/>
              </a:buClr>
              <a:buFont typeface="Wingdings" panose="05000000000000000000" pitchFamily="2" charset="2"/>
              <a:buChar char="Ø"/>
            </a:pPr>
            <a:r>
              <a:rPr lang="en-US" sz="1600" b="0" i="0" dirty="0">
                <a:solidFill>
                  <a:schemeClr val="bg2">
                    <a:lumMod val="50000"/>
                  </a:schemeClr>
                </a:solidFill>
                <a:effectLst/>
                <a:latin typeface="Roboto" panose="02000000000000000000" pitchFamily="2" charset="0"/>
              </a:rPr>
              <a:t>There are many missing values in the data, especially in the station names.</a:t>
            </a:r>
            <a:endParaRPr lang="ar-SY" sz="1600" b="0" i="0" dirty="0">
              <a:solidFill>
                <a:schemeClr val="bg2">
                  <a:lumMod val="50000"/>
                </a:schemeClr>
              </a:solidFill>
              <a:effectLst/>
              <a:latin typeface="Roboto" panose="02000000000000000000" pitchFamily="2" charset="0"/>
            </a:endParaRPr>
          </a:p>
          <a:p>
            <a:pPr marL="342900" marR="0" indent="-342900" algn="just">
              <a:lnSpc>
                <a:spcPct val="107000"/>
              </a:lnSpc>
              <a:spcBef>
                <a:spcPts val="0"/>
              </a:spcBef>
              <a:spcAft>
                <a:spcPts val="800"/>
              </a:spcAft>
              <a:buClr>
                <a:srgbClr val="FF9900"/>
              </a:buClr>
              <a:buFont typeface="Wingdings" panose="05000000000000000000" pitchFamily="2" charset="2"/>
              <a:buChar char="Ø"/>
            </a:pPr>
            <a:r>
              <a:rPr lang="en-US" sz="1600" b="0" i="0" dirty="0">
                <a:solidFill>
                  <a:schemeClr val="bg2">
                    <a:lumMod val="50000"/>
                  </a:schemeClr>
                </a:solidFill>
                <a:effectLst/>
                <a:latin typeface="Roboto" panose="02000000000000000000" pitchFamily="2" charset="0"/>
              </a:rPr>
              <a:t>There is no data about the price </a:t>
            </a:r>
            <a:r>
              <a:rPr lang="en-US" sz="1600" dirty="0">
                <a:solidFill>
                  <a:schemeClr val="bg2">
                    <a:lumMod val="50000"/>
                  </a:schemeClr>
                </a:solidFill>
                <a:latin typeface="Roboto" panose="02000000000000000000" pitchFamily="2" charset="0"/>
              </a:rPr>
              <a:t>bike</a:t>
            </a:r>
            <a:r>
              <a:rPr lang="en-US" sz="1600" b="0" i="0" dirty="0">
                <a:solidFill>
                  <a:schemeClr val="bg2">
                    <a:lumMod val="50000"/>
                  </a:schemeClr>
                </a:solidFill>
                <a:effectLst/>
                <a:latin typeface="Roboto" panose="02000000000000000000" pitchFamily="2" charset="0"/>
              </a:rPr>
              <a:t> rental for members and casuals.</a:t>
            </a:r>
            <a:endParaRPr lang="en-US" sz="1600" kern="100" dirty="0">
              <a:solidFill>
                <a:schemeClr val="bg2">
                  <a:lumMod val="50000"/>
                </a:schemeClr>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6582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851502" cy="6186196"/>
          </a:xfrm>
        </p:spPr>
        <p:txBody>
          <a:bodyPr>
            <a:noAutofit/>
          </a:bodyPr>
          <a:lstStyle/>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We notice in the previous dashboard (upper left chart) that the total trips of members is about 60%</a:t>
            </a:r>
            <a:r>
              <a:rPr lang="ar-SY" sz="1800" b="0" i="0" dirty="0">
                <a:solidFill>
                  <a:schemeClr val="bg2">
                    <a:lumMod val="50000"/>
                  </a:schemeClr>
                </a:solidFill>
                <a:effectLst/>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of</a:t>
            </a:r>
            <a:r>
              <a:rPr lang="ar-SY" sz="1800" b="0" i="0" dirty="0">
                <a:solidFill>
                  <a:schemeClr val="bg2">
                    <a:lumMod val="50000"/>
                  </a:schemeClr>
                </a:solidFill>
                <a:effectLst/>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the total trips, while in contrast the total trips of casuals is about 40%.</a:t>
            </a:r>
          </a:p>
          <a:p>
            <a:pPr algn="just" rtl="0">
              <a:lnSpc>
                <a:spcPct val="120000"/>
              </a:lnSpc>
              <a:buClr>
                <a:srgbClr val="FF9900"/>
              </a:buClr>
            </a:pPr>
            <a:r>
              <a:rPr lang="en-US"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On the other hand, the average casual trip is 29 minutes, which is two and a half times the average 	trip for members,</a:t>
            </a:r>
            <a:r>
              <a:rPr lang="ar-SY"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which is 9 minutes.</a:t>
            </a:r>
            <a:endParaRPr lang="ar-SY" sz="1800" b="0" i="0" dirty="0">
              <a:solidFill>
                <a:schemeClr val="bg2">
                  <a:lumMod val="50000"/>
                </a:schemeClr>
              </a:solidFill>
              <a:effectLst/>
              <a:latin typeface="Roboto" panose="02000000000000000000" pitchFamily="2" charset="0"/>
            </a:endParaRPr>
          </a:p>
          <a:p>
            <a:pPr algn="just" rtl="0">
              <a:lnSpc>
                <a:spcPct val="120000"/>
              </a:lnSpc>
            </a:pPr>
            <a:r>
              <a:rPr lang="en-US"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We do not have information about the per-minute cost of the member's trip and the casual trip, but 	we know that members always have discounts and therefore the per-minute cost of the member’s 		trip will definitely be less than the per-minute cost of the casual trip or at least equal to it, and if we 	do a quick calculation, we will see that the profits that come from the casuals are more than the 	profits that come from the 	members.</a:t>
            </a: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We note in the (upper right chart) that the number of trips increases in the summer months for both members and casuals, which is normal, with preference for members in all months of the year except July, which is the height of summer when most people go on vacation trips. </a:t>
            </a: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We note in the (bottom chart) that the number of trips for members and casuals starts to increase from seven o'clock in the morning until five o'clock in the afternoon, which is normal, and after that the number begins to decrease. But if we look closely, we notice that at seven and eight in the morning there is an increase in the number of members’ trips, which are the hours they go out to work, which indicates that most members have official hours, whether they are (students, employees, or others).</a:t>
            </a:r>
          </a:p>
          <a:p>
            <a:pPr algn="just">
              <a:lnSpc>
                <a:spcPct val="120000"/>
              </a:lnSpc>
            </a:pPr>
            <a:br>
              <a:rPr lang="en-US" sz="1800" b="0" i="0" dirty="0">
                <a:solidFill>
                  <a:schemeClr val="bg2">
                    <a:lumMod val="50000"/>
                  </a:schemeClr>
                </a:solidFill>
                <a:effectLst/>
                <a:latin typeface="Roboto" panose="02000000000000000000" pitchFamily="2" charset="0"/>
              </a:rPr>
            </a:br>
            <a:endParaRPr lang="en-US" sz="1800" dirty="0">
              <a:solidFill>
                <a:schemeClr val="bg2">
                  <a:lumMod val="50000"/>
                </a:schemeClr>
              </a:solidFill>
            </a:endParaRPr>
          </a:p>
        </p:txBody>
      </p:sp>
    </p:spTree>
    <p:extLst>
      <p:ext uri="{BB962C8B-B14F-4D97-AF65-F5344CB8AC3E}">
        <p14:creationId xmlns:p14="http://schemas.microsoft.com/office/powerpoint/2010/main" val="347187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703767" cy="6186196"/>
          </a:xfrm>
        </p:spPr>
        <p:txBody>
          <a:bodyPr>
            <a:noAutofit/>
          </a:bodyPr>
          <a:lstStyle/>
          <a:p>
            <a:pPr marL="285750" indent="-285750" algn="just" rtl="0">
              <a:lnSpc>
                <a:spcPct val="120000"/>
              </a:lnSpc>
              <a:buClr>
                <a:srgbClr val="FF9900"/>
              </a:buClr>
              <a:buFont typeface="Wingdings" panose="05000000000000000000" pitchFamily="2" charset="2"/>
              <a:buChar char="q"/>
            </a:pPr>
            <a:endParaRPr lang="en-US" sz="1050" b="0" i="0" dirty="0">
              <a:solidFill>
                <a:schemeClr val="bg2">
                  <a:lumMod val="50000"/>
                </a:schemeClr>
              </a:solidFill>
              <a:effectLst/>
              <a:latin typeface="Roboto" panose="02000000000000000000" pitchFamily="2" charset="0"/>
            </a:endParaRP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We note in the previous sheet that members use the classic bikes in the first place (which is a good indicator because it is more healthy), especially since the average trips of the members are few and most of the students and employees live next to their work ,that is, they will not put much effort when using classic bikes. Second, members use e-bikes.</a:t>
            </a:r>
            <a:r>
              <a:rPr lang="en-US"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But no case of using docked bikes was mentioned by the members, and the reason, as mentioned earlier, is that the members are mostly students and employees, which means that they cannot return the bike to dock it in the same place from which they took it.</a:t>
            </a: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As for casuals, we note that there is a use of all types of bicycles, primarily e-bikes (the reason may be that the average casual trips are long and therefore trips by e-bikes are easier).</a:t>
            </a:r>
            <a:br>
              <a:rPr lang="en-US" sz="1800" b="0" i="0" dirty="0">
                <a:solidFill>
                  <a:schemeClr val="bg2">
                    <a:lumMod val="50000"/>
                  </a:schemeClr>
                </a:solidFill>
                <a:effectLst/>
                <a:latin typeface="Roboto" panose="02000000000000000000" pitchFamily="2" charset="0"/>
              </a:rPr>
            </a:br>
            <a:endParaRPr lang="en-US" sz="1800" dirty="0">
              <a:solidFill>
                <a:schemeClr val="bg2">
                  <a:lumMod val="50000"/>
                </a:schemeClr>
              </a:solidFill>
            </a:endParaRPr>
          </a:p>
        </p:txBody>
      </p:sp>
    </p:spTree>
    <p:extLst>
      <p:ext uri="{BB962C8B-B14F-4D97-AF65-F5344CB8AC3E}">
        <p14:creationId xmlns:p14="http://schemas.microsoft.com/office/powerpoint/2010/main" val="13563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629122" cy="6186196"/>
          </a:xfrm>
        </p:spPr>
        <p:txBody>
          <a:bodyPr>
            <a:noAutofit/>
          </a:bodyPr>
          <a:lstStyle/>
          <a:p>
            <a:pPr marL="285750" indent="-285750" algn="just" rtl="0">
              <a:lnSpc>
                <a:spcPct val="120000"/>
              </a:lnSpc>
              <a:buClr>
                <a:srgbClr val="FF9900"/>
              </a:buClr>
              <a:buFont typeface="Wingdings" panose="05000000000000000000" pitchFamily="2" charset="2"/>
              <a:buChar char="q"/>
            </a:pPr>
            <a:endParaRPr lang="en-US" sz="1800" b="0" i="0" dirty="0">
              <a:solidFill>
                <a:schemeClr val="bg2">
                  <a:lumMod val="50000"/>
                </a:schemeClr>
              </a:solidFill>
              <a:effectLst/>
              <a:latin typeface="Roboto" panose="02000000000000000000" pitchFamily="2" charset="0"/>
            </a:endParaRP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We note in the previous dashboard that there are </a:t>
            </a:r>
            <a:r>
              <a:rPr lang="en-US" sz="1800" b="0" i="0" u="sng" dirty="0">
                <a:solidFill>
                  <a:schemeClr val="bg2">
                    <a:lumMod val="50000"/>
                  </a:schemeClr>
                </a:solidFill>
                <a:effectLst/>
                <a:latin typeface="Roboto" panose="02000000000000000000" pitchFamily="2" charset="0"/>
              </a:rPr>
              <a:t>1,271,642 trips</a:t>
            </a:r>
            <a:r>
              <a:rPr lang="en-US" sz="1800" b="0" i="0" dirty="0">
                <a:solidFill>
                  <a:schemeClr val="bg2">
                    <a:lumMod val="50000"/>
                  </a:schemeClr>
                </a:solidFill>
                <a:effectLst/>
                <a:latin typeface="Roboto" panose="02000000000000000000" pitchFamily="2" charset="0"/>
              </a:rPr>
              <a:t> without start station</a:t>
            </a:r>
            <a:r>
              <a:rPr lang="en-US"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name or end station</a:t>
            </a:r>
            <a:r>
              <a:rPr lang="en-US" dirty="0">
                <a:solidFill>
                  <a:schemeClr val="bg2">
                    <a:lumMod val="50000"/>
                  </a:schemeClr>
                </a:solidFill>
                <a:latin typeface="Roboto" panose="02000000000000000000" pitchFamily="2" charset="0"/>
              </a:rPr>
              <a:t> </a:t>
            </a:r>
            <a:r>
              <a:rPr lang="en-US" sz="1800" b="0" i="0" dirty="0">
                <a:solidFill>
                  <a:schemeClr val="bg2">
                    <a:lumMod val="50000"/>
                  </a:schemeClr>
                </a:solidFill>
                <a:effectLst/>
                <a:latin typeface="Roboto" panose="02000000000000000000" pitchFamily="2" charset="0"/>
              </a:rPr>
              <a:t>name (about 22.7%), and </a:t>
            </a:r>
            <a:r>
              <a:rPr lang="en-US" sz="1800" b="0" i="0" u="sng" dirty="0">
                <a:solidFill>
                  <a:schemeClr val="bg2">
                    <a:lumMod val="50000"/>
                  </a:schemeClr>
                </a:solidFill>
                <a:effectLst/>
                <a:latin typeface="Roboto" panose="02000000000000000000" pitchFamily="2" charset="0"/>
              </a:rPr>
              <a:t>410,201 trips</a:t>
            </a:r>
            <a:r>
              <a:rPr lang="en-US" sz="1800" b="0" i="0" dirty="0">
                <a:solidFill>
                  <a:schemeClr val="bg2">
                    <a:lumMod val="50000"/>
                  </a:schemeClr>
                </a:solidFill>
                <a:effectLst/>
                <a:latin typeface="Roboto" panose="02000000000000000000" pitchFamily="2" charset="0"/>
              </a:rPr>
              <a:t> without both (about 7.3%), that's 7.3% of the trips you can’t know from where and to where.</a:t>
            </a:r>
          </a:p>
          <a:p>
            <a:pPr marL="285750" indent="-285750" algn="just" rtl="0">
              <a:lnSpc>
                <a:spcPct val="120000"/>
              </a:lnSpc>
              <a:buClr>
                <a:srgbClr val="FF9900"/>
              </a:buClr>
              <a:buFont typeface="Wingdings" panose="05000000000000000000" pitchFamily="2" charset="2"/>
              <a:buChar char="q"/>
            </a:pPr>
            <a:r>
              <a:rPr lang="en-US" sz="1800" b="0" i="0" dirty="0">
                <a:solidFill>
                  <a:schemeClr val="bg2">
                    <a:lumMod val="50000"/>
                  </a:schemeClr>
                </a:solidFill>
                <a:effectLst/>
                <a:latin typeface="Roboto" panose="02000000000000000000" pitchFamily="2" charset="0"/>
              </a:rPr>
              <a:t>But if we omit the nulls, we can see that the trip (from "Streeter Dr &amp; Grand Ave" to "Streeter Dr &amp; Grand Ave") is the most common trip taken by casuals and by a large margin compared to the rest.</a:t>
            </a:r>
            <a:br>
              <a:rPr lang="en-US" sz="1800" b="0" i="0" dirty="0">
                <a:solidFill>
                  <a:schemeClr val="bg2">
                    <a:lumMod val="50000"/>
                  </a:schemeClr>
                </a:solidFill>
                <a:effectLst/>
                <a:latin typeface="Roboto" panose="02000000000000000000" pitchFamily="2" charset="0"/>
              </a:rPr>
            </a:br>
            <a:endParaRPr lang="en-US" sz="1800" dirty="0">
              <a:solidFill>
                <a:schemeClr val="bg2">
                  <a:lumMod val="50000"/>
                </a:schemeClr>
              </a:solidFill>
            </a:endParaRPr>
          </a:p>
        </p:txBody>
      </p:sp>
    </p:spTree>
    <p:extLst>
      <p:ext uri="{BB962C8B-B14F-4D97-AF65-F5344CB8AC3E}">
        <p14:creationId xmlns:p14="http://schemas.microsoft.com/office/powerpoint/2010/main" val="174584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851502" cy="6186196"/>
          </a:xfrm>
        </p:spPr>
        <p:txBody>
          <a:bodyPr>
            <a:noAutofit/>
          </a:bodyPr>
          <a:lstStyle/>
          <a:p>
            <a:pPr algn="just" rtl="0">
              <a:lnSpc>
                <a:spcPct val="120000"/>
              </a:lnSpc>
              <a:buClr>
                <a:srgbClr val="FF9900"/>
              </a:buClr>
            </a:pPr>
            <a:endParaRPr lang="ar-SY" sz="100" b="0" i="0" dirty="0">
              <a:solidFill>
                <a:schemeClr val="bg2">
                  <a:lumMod val="50000"/>
                </a:schemeClr>
              </a:solidFill>
              <a:effectLst/>
              <a:latin typeface="Roboto" panose="02000000000000000000" pitchFamily="2" charset="0"/>
            </a:endParaRPr>
          </a:p>
          <a:p>
            <a:pPr marL="285750" indent="-285750" algn="just" rtl="0">
              <a:lnSpc>
                <a:spcPct val="120000"/>
              </a:lnSpc>
              <a:buClr>
                <a:srgbClr val="FF9900"/>
              </a:buClr>
              <a:buFont typeface="Wingdings" panose="05000000000000000000" pitchFamily="2" charset="2"/>
              <a:buChar char="q"/>
            </a:pPr>
            <a:r>
              <a:rPr lang="en-US" b="0" i="0" dirty="0">
                <a:solidFill>
                  <a:schemeClr val="bg2">
                    <a:lumMod val="50000"/>
                  </a:schemeClr>
                </a:solidFill>
                <a:effectLst/>
                <a:latin typeface="Roboto" panose="02000000000000000000" pitchFamily="2" charset="0"/>
              </a:rPr>
              <a:t>The main objective of our analysis is to know how to increase the number of members compared to casuals, but the management must be informed that the profits that come from casuals are more than the profits that come from members, and therefore the large number of casuals does not negatively affect the profits of the company.</a:t>
            </a:r>
            <a:endParaRPr lang="ar-SY" b="0" i="0" dirty="0">
              <a:solidFill>
                <a:schemeClr val="bg2">
                  <a:lumMod val="50000"/>
                </a:schemeClr>
              </a:solidFill>
              <a:effectLst/>
              <a:latin typeface="Roboto" panose="02000000000000000000" pitchFamily="2" charset="0"/>
            </a:endParaRPr>
          </a:p>
          <a:p>
            <a:pPr marL="285750" indent="-285750" algn="just" rtl="0">
              <a:lnSpc>
                <a:spcPct val="120000"/>
              </a:lnSpc>
              <a:buClr>
                <a:srgbClr val="FF9900"/>
              </a:buClr>
              <a:buFont typeface="Wingdings" panose="05000000000000000000" pitchFamily="2" charset="2"/>
              <a:buChar char="q"/>
            </a:pPr>
            <a:r>
              <a:rPr lang="en-US" b="0" i="0" dirty="0">
                <a:solidFill>
                  <a:schemeClr val="bg2">
                    <a:lumMod val="50000"/>
                  </a:schemeClr>
                </a:solidFill>
                <a:effectLst/>
                <a:latin typeface="Roboto" panose="02000000000000000000" pitchFamily="2" charset="0"/>
              </a:rPr>
              <a:t>The administration should also be informed that there is a large amount of missing data in the names of the stations, and there is a percentage of 7.3% of the trips that do not know where they started from and where they ended. </a:t>
            </a:r>
            <a:endParaRPr lang="ar-SY" dirty="0">
              <a:solidFill>
                <a:schemeClr val="bg2">
                  <a:lumMod val="50000"/>
                </a:schemeClr>
              </a:solidFill>
              <a:latin typeface="Roboto" panose="02000000000000000000" pitchFamily="2" charset="0"/>
            </a:endParaRPr>
          </a:p>
          <a:p>
            <a:pPr algn="just" rtl="0">
              <a:lnSpc>
                <a:spcPct val="120000"/>
              </a:lnSpc>
              <a:buClr>
                <a:srgbClr val="FF9900"/>
              </a:buClr>
            </a:pPr>
            <a:r>
              <a:rPr lang="ar-SY" b="0" i="0" dirty="0">
                <a:solidFill>
                  <a:schemeClr val="bg2">
                    <a:lumMod val="50000"/>
                  </a:schemeClr>
                </a:solidFill>
                <a:effectLst/>
                <a:latin typeface="Roboto" panose="02000000000000000000" pitchFamily="2" charset="0"/>
              </a:rPr>
              <a:t>	</a:t>
            </a:r>
            <a:r>
              <a:rPr lang="en-US" b="0" i="0" dirty="0">
                <a:solidFill>
                  <a:schemeClr val="bg2">
                    <a:lumMod val="50000"/>
                  </a:schemeClr>
                </a:solidFill>
                <a:effectLst/>
                <a:latin typeface="Roboto" panose="02000000000000000000" pitchFamily="2" charset="0"/>
              </a:rPr>
              <a:t>Therefore, those responsible for collecting data must be informed to address this problem, and that </a:t>
            </a:r>
            <a:r>
              <a:rPr lang="ar-SY" dirty="0">
                <a:solidFill>
                  <a:schemeClr val="bg2">
                    <a:lumMod val="50000"/>
                  </a:schemeClr>
                </a:solidFill>
                <a:latin typeface="Roboto" panose="02000000000000000000" pitchFamily="2" charset="0"/>
              </a:rPr>
              <a:t>	</a:t>
            </a:r>
            <a:r>
              <a:rPr lang="en-US" b="0" i="0" dirty="0">
                <a:solidFill>
                  <a:schemeClr val="bg2">
                    <a:lumMod val="50000"/>
                  </a:schemeClr>
                </a:solidFill>
                <a:effectLst/>
                <a:latin typeface="Roboto" panose="02000000000000000000" pitchFamily="2" charset="0"/>
              </a:rPr>
              <a:t>the data be comprehensive. </a:t>
            </a:r>
            <a:endParaRPr lang="ar-SY" b="0" i="0" dirty="0">
              <a:solidFill>
                <a:schemeClr val="bg2">
                  <a:lumMod val="50000"/>
                </a:schemeClr>
              </a:solidFill>
              <a:effectLst/>
              <a:latin typeface="Roboto" panose="02000000000000000000" pitchFamily="2" charset="0"/>
            </a:endParaRPr>
          </a:p>
          <a:p>
            <a:pPr marL="285750" indent="-285750" algn="just" rtl="0">
              <a:lnSpc>
                <a:spcPct val="120000"/>
              </a:lnSpc>
              <a:buClr>
                <a:srgbClr val="FF9900"/>
              </a:buClr>
              <a:buFont typeface="Wingdings" panose="05000000000000000000" pitchFamily="2" charset="2"/>
              <a:buChar char="q"/>
            </a:pPr>
            <a:r>
              <a:rPr lang="en-US" b="0" i="0" dirty="0">
                <a:solidFill>
                  <a:schemeClr val="bg2">
                    <a:lumMod val="50000"/>
                  </a:schemeClr>
                </a:solidFill>
                <a:effectLst/>
                <a:latin typeface="Roboto" panose="02000000000000000000" pitchFamily="2" charset="0"/>
              </a:rPr>
              <a:t>We now return to our main goal of how to increase the number of members compared to casuals, the administration must be informed to inform the discounts department so that they provide large discounts </a:t>
            </a:r>
            <a:r>
              <a:rPr lang="en-US" dirty="0">
                <a:solidFill>
                  <a:schemeClr val="bg2">
                    <a:lumMod val="50000"/>
                  </a:schemeClr>
                </a:solidFill>
                <a:latin typeface="Roboto" panose="02000000000000000000" pitchFamily="2" charset="0"/>
              </a:rPr>
              <a:t>on membership </a:t>
            </a:r>
            <a:r>
              <a:rPr lang="en-US" b="0" i="0" dirty="0">
                <a:solidFill>
                  <a:schemeClr val="bg2">
                    <a:lumMod val="50000"/>
                  </a:schemeClr>
                </a:solidFill>
                <a:effectLst/>
                <a:latin typeface="Roboto" panose="02000000000000000000" pitchFamily="2" charset="0"/>
              </a:rPr>
              <a:t>to entice casuals to become members even if these discounts are </a:t>
            </a:r>
            <a:r>
              <a:rPr lang="en-US" dirty="0">
                <a:solidFill>
                  <a:schemeClr val="bg2">
                    <a:lumMod val="50000"/>
                  </a:schemeClr>
                </a:solidFill>
                <a:latin typeface="Roboto" panose="02000000000000000000" pitchFamily="2" charset="0"/>
              </a:rPr>
              <a:t>temporary (e.g. in July)</a:t>
            </a:r>
            <a:r>
              <a:rPr lang="en-US" b="0" i="0" dirty="0">
                <a:solidFill>
                  <a:schemeClr val="bg2">
                    <a:lumMod val="50000"/>
                  </a:schemeClr>
                </a:solidFill>
                <a:effectLst/>
                <a:latin typeface="Roboto" panose="02000000000000000000" pitchFamily="2" charset="0"/>
              </a:rPr>
              <a:t> because there are a large number of casual trips at this time of year, and it must posting advertisements for these discounts in all stations, in addition to allocating the station "Streeter Dr &amp; Grand Ave" to "Streeter Dr &amp; Grand Ave" with a larger amount of advertisements than others, because there is a large section of casuals who visit this station more frequently than other stations.</a:t>
            </a:r>
            <a:endParaRPr lang="en-US" sz="1800" dirty="0">
              <a:solidFill>
                <a:schemeClr val="bg2">
                  <a:lumMod val="50000"/>
                </a:schemeClr>
              </a:solidFill>
            </a:endParaRPr>
          </a:p>
        </p:txBody>
      </p:sp>
    </p:spTree>
    <p:extLst>
      <p:ext uri="{BB962C8B-B14F-4D97-AF65-F5344CB8AC3E}">
        <p14:creationId xmlns:p14="http://schemas.microsoft.com/office/powerpoint/2010/main" val="37991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BCA2EF-9E8F-EE0F-6196-CA95C4995C22}"/>
              </a:ext>
            </a:extLst>
          </p:cNvPr>
          <p:cNvSpPr>
            <a:spLocks noGrp="1"/>
          </p:cNvSpPr>
          <p:nvPr>
            <p:ph type="subTitle" idx="1"/>
          </p:nvPr>
        </p:nvSpPr>
        <p:spPr>
          <a:xfrm>
            <a:off x="670249" y="335902"/>
            <a:ext cx="10851502" cy="6186196"/>
          </a:xfrm>
        </p:spPr>
        <p:txBody>
          <a:bodyPr>
            <a:noAutofit/>
          </a:bodyPr>
          <a:lstStyle/>
          <a:p>
            <a:pPr algn="ctr" rtl="0">
              <a:lnSpc>
                <a:spcPct val="120000"/>
              </a:lnSpc>
              <a:buClr>
                <a:srgbClr val="FF9900"/>
              </a:buClr>
            </a:pPr>
            <a:endParaRPr lang="en-US" sz="9600" b="1" dirty="0">
              <a:solidFill>
                <a:schemeClr val="bg2">
                  <a:lumMod val="50000"/>
                </a:schemeClr>
              </a:solidFill>
            </a:endParaRPr>
          </a:p>
          <a:p>
            <a:pPr algn="ctr" rtl="0">
              <a:lnSpc>
                <a:spcPct val="120000"/>
              </a:lnSpc>
              <a:buClr>
                <a:srgbClr val="FF9900"/>
              </a:buClr>
            </a:pPr>
            <a:endParaRPr lang="en-US" sz="800" b="1" dirty="0">
              <a:solidFill>
                <a:schemeClr val="bg2">
                  <a:lumMod val="50000"/>
                </a:schemeClr>
              </a:solidFill>
            </a:endParaRPr>
          </a:p>
          <a:p>
            <a:pPr algn="ctr" rtl="0">
              <a:lnSpc>
                <a:spcPct val="120000"/>
              </a:lnSpc>
              <a:buClr>
                <a:srgbClr val="FF9900"/>
              </a:buClr>
            </a:pPr>
            <a:r>
              <a:rPr lang="en-US" sz="9600" b="1" dirty="0">
                <a:solidFill>
                  <a:schemeClr val="bg2">
                    <a:lumMod val="50000"/>
                  </a:schemeClr>
                </a:solidFill>
              </a:rPr>
              <a:t>Thank You</a:t>
            </a:r>
          </a:p>
        </p:txBody>
      </p:sp>
    </p:spTree>
    <p:extLst>
      <p:ext uri="{BB962C8B-B14F-4D97-AF65-F5344CB8AC3E}">
        <p14:creationId xmlns:p14="http://schemas.microsoft.com/office/powerpoint/2010/main" val="10290928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252</TotalTime>
  <Words>1346</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Courier New</vt:lpstr>
      <vt:lpstr>OpenSans-Bold</vt:lpstr>
      <vt:lpstr>Roboto</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Haidar</dc:creator>
  <cp:lastModifiedBy>Haidar</cp:lastModifiedBy>
  <cp:revision>11</cp:revision>
  <dcterms:created xsi:type="dcterms:W3CDTF">2023-08-20T07:20:09Z</dcterms:created>
  <dcterms:modified xsi:type="dcterms:W3CDTF">2023-08-21T07:37:07Z</dcterms:modified>
</cp:coreProperties>
</file>