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60" r:id="rId2"/>
    <p:sldId id="261" r:id="rId3"/>
    <p:sldId id="259" r:id="rId4"/>
    <p:sldId id="256" r:id="rId5"/>
    <p:sldId id="258" r:id="rId6"/>
    <p:sldId id="262" r:id="rId7"/>
    <p:sldId id="263"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C199DDC-B884-47AD-9471-CA45311DC9EC}" type="datetimeFigureOut">
              <a:rPr lang="en-US" smtClean="0"/>
              <a:t>8/21/2023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BEA612-7722-4F38-B0C2-F5E3C13BCF78}" type="slidenum">
              <a:rPr lang="en-US" smtClean="0"/>
              <a:t>‹#›</a:t>
            </a:fld>
            <a:endParaRPr lang="en-US"/>
          </a:p>
        </p:txBody>
      </p:sp>
    </p:spTree>
    <p:extLst>
      <p:ext uri="{BB962C8B-B14F-4D97-AF65-F5344CB8AC3E}">
        <p14:creationId xmlns:p14="http://schemas.microsoft.com/office/powerpoint/2010/main" val="1577330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199DDC-B884-47AD-9471-CA45311DC9EC}"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EA612-7722-4F38-B0C2-F5E3C13BCF78}" type="slidenum">
              <a:rPr lang="en-US" smtClean="0"/>
              <a:t>‹#›</a:t>
            </a:fld>
            <a:endParaRPr lang="en-US"/>
          </a:p>
        </p:txBody>
      </p:sp>
    </p:spTree>
    <p:extLst>
      <p:ext uri="{BB962C8B-B14F-4D97-AF65-F5344CB8AC3E}">
        <p14:creationId xmlns:p14="http://schemas.microsoft.com/office/powerpoint/2010/main" val="1195590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199DDC-B884-47AD-9471-CA45311DC9EC}"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EA612-7722-4F38-B0C2-F5E3C13BCF78}" type="slidenum">
              <a:rPr lang="en-US" smtClean="0"/>
              <a:t>‹#›</a:t>
            </a:fld>
            <a:endParaRPr lang="en-US"/>
          </a:p>
        </p:txBody>
      </p:sp>
    </p:spTree>
    <p:extLst>
      <p:ext uri="{BB962C8B-B14F-4D97-AF65-F5344CB8AC3E}">
        <p14:creationId xmlns:p14="http://schemas.microsoft.com/office/powerpoint/2010/main" val="3632683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199DDC-B884-47AD-9471-CA45311DC9EC}" type="datetimeFigureOut">
              <a:rPr lang="en-US" smtClean="0"/>
              <a:t>8/21/2023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BEA612-7722-4F38-B0C2-F5E3C13BCF78}" type="slidenum">
              <a:rPr lang="en-US" smtClean="0"/>
              <a:t>‹#›</a:t>
            </a:fld>
            <a:endParaRPr lang="en-US"/>
          </a:p>
        </p:txBody>
      </p:sp>
    </p:spTree>
    <p:extLst>
      <p:ext uri="{BB962C8B-B14F-4D97-AF65-F5344CB8AC3E}">
        <p14:creationId xmlns:p14="http://schemas.microsoft.com/office/powerpoint/2010/main" val="1171886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C199DDC-B884-47AD-9471-CA45311DC9EC}" type="datetimeFigureOut">
              <a:rPr lang="en-US" smtClean="0"/>
              <a:t>8/21/2023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BEA612-7722-4F38-B0C2-F5E3C13BCF78}" type="slidenum">
              <a:rPr lang="en-US" smtClean="0"/>
              <a:t>‹#›</a:t>
            </a:fld>
            <a:endParaRPr lang="en-US"/>
          </a:p>
        </p:txBody>
      </p:sp>
    </p:spTree>
    <p:extLst>
      <p:ext uri="{BB962C8B-B14F-4D97-AF65-F5344CB8AC3E}">
        <p14:creationId xmlns:p14="http://schemas.microsoft.com/office/powerpoint/2010/main" val="21349910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C199DDC-B884-47AD-9471-CA45311DC9EC}" type="datetimeFigureOut">
              <a:rPr lang="en-US" smtClean="0"/>
              <a:t>8/21/2023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5BEA612-7722-4F38-B0C2-F5E3C13BCF78}" type="slidenum">
              <a:rPr lang="en-US" smtClean="0"/>
              <a:t>‹#›</a:t>
            </a:fld>
            <a:endParaRPr lang="en-US"/>
          </a:p>
        </p:txBody>
      </p:sp>
    </p:spTree>
    <p:extLst>
      <p:ext uri="{BB962C8B-B14F-4D97-AF65-F5344CB8AC3E}">
        <p14:creationId xmlns:p14="http://schemas.microsoft.com/office/powerpoint/2010/main" val="945363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C199DDC-B884-47AD-9471-CA45311DC9EC}" type="datetimeFigureOut">
              <a:rPr lang="en-US" smtClean="0"/>
              <a:t>8/21/2023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BEA612-7722-4F38-B0C2-F5E3C13BCF7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5656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199DDC-B884-47AD-9471-CA45311DC9EC}" type="datetimeFigureOut">
              <a:rPr lang="en-US" smtClean="0"/>
              <a:t>8/21/2023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BEA612-7722-4F38-B0C2-F5E3C13BCF78}" type="slidenum">
              <a:rPr lang="en-US" smtClean="0"/>
              <a:t>‹#›</a:t>
            </a:fld>
            <a:endParaRPr lang="en-US"/>
          </a:p>
        </p:txBody>
      </p:sp>
    </p:spTree>
    <p:extLst>
      <p:ext uri="{BB962C8B-B14F-4D97-AF65-F5344CB8AC3E}">
        <p14:creationId xmlns:p14="http://schemas.microsoft.com/office/powerpoint/2010/main" val="738500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99DDC-B884-47AD-9471-CA45311DC9EC}" type="datetimeFigureOut">
              <a:rPr lang="en-US" smtClean="0"/>
              <a:t>8/21/2023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BEA612-7722-4F38-B0C2-F5E3C13BCF78}" type="slidenum">
              <a:rPr lang="en-US" smtClean="0"/>
              <a:t>‹#›</a:t>
            </a:fld>
            <a:endParaRPr lang="en-US"/>
          </a:p>
        </p:txBody>
      </p:sp>
    </p:spTree>
    <p:extLst>
      <p:ext uri="{BB962C8B-B14F-4D97-AF65-F5344CB8AC3E}">
        <p14:creationId xmlns:p14="http://schemas.microsoft.com/office/powerpoint/2010/main" val="3793540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C199DDC-B884-47AD-9471-CA45311DC9EC}" type="datetimeFigureOut">
              <a:rPr lang="en-US" smtClean="0"/>
              <a:t>8/21/2023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D5BEA612-7722-4F38-B0C2-F5E3C13BCF78}" type="slidenum">
              <a:rPr lang="en-US" smtClean="0"/>
              <a:t>‹#›</a:t>
            </a:fld>
            <a:endParaRPr lang="en-US"/>
          </a:p>
        </p:txBody>
      </p:sp>
    </p:spTree>
    <p:extLst>
      <p:ext uri="{BB962C8B-B14F-4D97-AF65-F5344CB8AC3E}">
        <p14:creationId xmlns:p14="http://schemas.microsoft.com/office/powerpoint/2010/main" val="893245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C199DDC-B884-47AD-9471-CA45311DC9EC}" type="datetimeFigureOut">
              <a:rPr lang="en-US" smtClean="0"/>
              <a:t>8/21/2023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D5BEA612-7722-4F38-B0C2-F5E3C13BCF78}" type="slidenum">
              <a:rPr lang="en-US" smtClean="0"/>
              <a:t>‹#›</a:t>
            </a:fld>
            <a:endParaRPr lang="en-US"/>
          </a:p>
        </p:txBody>
      </p:sp>
    </p:spTree>
    <p:extLst>
      <p:ext uri="{BB962C8B-B14F-4D97-AF65-F5344CB8AC3E}">
        <p14:creationId xmlns:p14="http://schemas.microsoft.com/office/powerpoint/2010/main" val="1770539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C199DDC-B884-47AD-9471-CA45311DC9EC}" type="datetimeFigureOut">
              <a:rPr lang="en-US" smtClean="0"/>
              <a:t>8/21/2023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5BEA612-7722-4F38-B0C2-F5E3C13BCF78}" type="slidenum">
              <a:rPr lang="en-US" smtClean="0"/>
              <a:t>‹#›</a:t>
            </a:fld>
            <a:endParaRPr lang="en-US"/>
          </a:p>
        </p:txBody>
      </p:sp>
    </p:spTree>
    <p:extLst>
      <p:ext uri="{BB962C8B-B14F-4D97-AF65-F5344CB8AC3E}">
        <p14:creationId xmlns:p14="http://schemas.microsoft.com/office/powerpoint/2010/main" val="387350020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B09FB1F-D1A4-F564-35AA-5F361C4ADA4E}"/>
              </a:ext>
            </a:extLst>
          </p:cNvPr>
          <p:cNvSpPr>
            <a:spLocks noGrp="1"/>
          </p:cNvSpPr>
          <p:nvPr>
            <p:ph type="subTitle" idx="1"/>
          </p:nvPr>
        </p:nvSpPr>
        <p:spPr>
          <a:xfrm>
            <a:off x="513184" y="354563"/>
            <a:ext cx="11017897" cy="6111551"/>
          </a:xfrm>
        </p:spPr>
        <p:txBody>
          <a:bodyPr>
            <a:normAutofit fontScale="85000" lnSpcReduction="10000"/>
          </a:bodyPr>
          <a:lstStyle/>
          <a:p>
            <a:pPr marL="0" marR="0" algn="just">
              <a:lnSpc>
                <a:spcPct val="107000"/>
              </a:lnSpc>
              <a:spcBef>
                <a:spcPts val="0"/>
              </a:spcBef>
              <a:spcAft>
                <a:spcPts val="800"/>
              </a:spcAft>
            </a:pPr>
            <a:r>
              <a:rPr lang="en-US" sz="3600" b="1" kern="100" dirty="0">
                <a:effectLst/>
                <a:latin typeface="Calibri" panose="020F0502020204030204" pitchFamily="34" charset="0"/>
                <a:ea typeface="Calibri" panose="020F0502020204030204" pitchFamily="34" charset="0"/>
                <a:cs typeface="Arial" panose="020B0604020202020204" pitchFamily="34" charset="0"/>
              </a:rPr>
              <a:t>Covid-19 in The European Union Portfolio Project</a:t>
            </a:r>
          </a:p>
          <a:p>
            <a:pPr marL="0" marR="0" algn="just">
              <a:lnSpc>
                <a:spcPct val="107000"/>
              </a:lnSpc>
              <a:spcBef>
                <a:spcPts val="0"/>
              </a:spcBef>
              <a:spcAft>
                <a:spcPts val="800"/>
              </a:spcAft>
            </a:pP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2400" b="1" kern="100" dirty="0">
                <a:effectLst/>
                <a:latin typeface="Calibri" panose="020F0502020204030204" pitchFamily="34" charset="0"/>
                <a:ea typeface="Calibri" panose="020F0502020204030204" pitchFamily="34" charset="0"/>
                <a:cs typeface="Arial" panose="020B0604020202020204" pitchFamily="34" charset="0"/>
              </a:rPr>
              <a:t>1.  Executive Summery</a:t>
            </a:r>
          </a:p>
          <a:p>
            <a:pPr marL="0" marR="0" algn="just">
              <a:lnSpc>
                <a:spcPct val="107000"/>
              </a:lnSpc>
              <a:spcBef>
                <a:spcPts val="0"/>
              </a:spcBef>
              <a:spcAft>
                <a:spcPts val="800"/>
              </a:spcAft>
            </a:pPr>
            <a:r>
              <a:rPr lang="en-US" b="0" i="0" dirty="0">
                <a:solidFill>
                  <a:schemeClr val="tx1"/>
                </a:solidFill>
                <a:effectLst/>
                <a:latin typeface="Roboto" panose="02000000000000000000" pitchFamily="2" charset="0"/>
              </a:rPr>
              <a:t>The project is a case study of the spread of the Covid-19 virus within the European Union, </a:t>
            </a:r>
            <a:r>
              <a:rPr lang="en-US" dirty="0">
                <a:solidFill>
                  <a:schemeClr val="tx1"/>
                </a:solidFill>
                <a:latin typeface="Roboto" panose="02000000000000000000" pitchFamily="2" charset="0"/>
              </a:rPr>
              <a:t>including </a:t>
            </a:r>
            <a:r>
              <a:rPr lang="en-US" b="0" i="0" dirty="0">
                <a:solidFill>
                  <a:schemeClr val="tx1"/>
                </a:solidFill>
                <a:effectLst/>
                <a:latin typeface="Roboto" panose="02000000000000000000" pitchFamily="2" charset="0"/>
              </a:rPr>
              <a:t>a study of the countries most affected by the virus relative to their population and how this has changed over the years, in addition to the countries that have higher death rates due to the virus than others.</a:t>
            </a:r>
          </a:p>
          <a:p>
            <a:pPr marL="0" marR="0" algn="just">
              <a:lnSpc>
                <a:spcPct val="107000"/>
              </a:lnSpc>
              <a:spcBef>
                <a:spcPts val="0"/>
              </a:spcBef>
              <a:spcAft>
                <a:spcPts val="800"/>
              </a:spcAft>
            </a:pPr>
            <a:r>
              <a:rPr lang="en-US" b="0" i="0" dirty="0">
                <a:solidFill>
                  <a:schemeClr val="tx1"/>
                </a:solidFill>
                <a:effectLst/>
                <a:latin typeface="Roboto" panose="02000000000000000000" pitchFamily="2" charset="0"/>
              </a:rPr>
              <a:t>Finally, presenting the conclusions we drew from this study and advice to stakeholders to help limit the spread of this virus</a:t>
            </a:r>
            <a:r>
              <a:rPr lang="en-US" sz="20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p>
          <a:p>
            <a:pPr marL="0" marR="0" algn="just">
              <a:lnSpc>
                <a:spcPct val="107000"/>
              </a:lnSpc>
              <a:spcBef>
                <a:spcPts val="0"/>
              </a:spcBef>
              <a:spcAft>
                <a:spcPts val="800"/>
              </a:spcAft>
            </a:pPr>
            <a:r>
              <a:rPr lang="en-US" sz="2400" b="1" kern="100" dirty="0">
                <a:effectLst/>
                <a:latin typeface="Calibri" panose="020F0502020204030204" pitchFamily="34" charset="0"/>
                <a:ea typeface="Calibri" panose="020F0502020204030204" pitchFamily="34" charset="0"/>
                <a:cs typeface="Arial" panose="020B0604020202020204" pitchFamily="34" charset="0"/>
              </a:rPr>
              <a:t>2.  Who</a:t>
            </a:r>
          </a:p>
          <a:p>
            <a:pPr marL="342900" marR="0" indent="-342900" algn="just">
              <a:lnSpc>
                <a:spcPct val="107000"/>
              </a:lnSpc>
              <a:spcBef>
                <a:spcPts val="0"/>
              </a:spcBef>
              <a:spcAft>
                <a:spcPts val="800"/>
              </a:spcAft>
              <a:buClr>
                <a:schemeClr val="tx1"/>
              </a:buClr>
              <a:buFont typeface="Arial" panose="020B0604020202020204" pitchFamily="34" charset="0"/>
              <a:buChar char="•"/>
            </a:pPr>
            <a:r>
              <a:rPr lang="en-US" sz="2000" b="1" kern="100" dirty="0">
                <a:effectLst/>
                <a:latin typeface="Calibri" panose="020F0502020204030204" pitchFamily="34" charset="0"/>
                <a:ea typeface="Calibri" panose="020F0502020204030204" pitchFamily="34" charset="0"/>
                <a:cs typeface="Arial" panose="020B0604020202020204" pitchFamily="34" charset="0"/>
              </a:rPr>
              <a:t>Stakeholders: </a:t>
            </a:r>
            <a:r>
              <a:rPr lang="en-US" sz="2000" kern="100" dirty="0">
                <a:effectLst/>
                <a:latin typeface="Calibri" panose="020F0502020204030204" pitchFamily="34" charset="0"/>
                <a:ea typeface="Calibri" panose="020F0502020204030204" pitchFamily="34" charset="0"/>
                <a:cs typeface="Arial" panose="020B0604020202020204" pitchFamily="34" charset="0"/>
              </a:rPr>
              <a:t>There are no stakeholders for this project as it is a portfolio, but any data analyst recruiter who watches this project is a stakeholder and can assess whether this analysis leads to useful results.</a:t>
            </a:r>
          </a:p>
          <a:p>
            <a:pPr marL="285750" marR="0" indent="-285750" algn="just">
              <a:lnSpc>
                <a:spcPct val="107000"/>
              </a:lnSpc>
              <a:spcBef>
                <a:spcPts val="0"/>
              </a:spcBef>
              <a:spcAft>
                <a:spcPts val="800"/>
              </a:spcAft>
              <a:buClr>
                <a:schemeClr val="tx1"/>
              </a:buClr>
              <a:buFont typeface="Arial" panose="020B0604020202020204" pitchFamily="34" charset="0"/>
              <a:buChar char="•"/>
            </a:pPr>
            <a:r>
              <a:rPr lang="en-US" sz="2000" b="1" kern="100" dirty="0">
                <a:effectLst/>
                <a:latin typeface="Calibri" panose="020F0502020204030204" pitchFamily="34" charset="0"/>
                <a:ea typeface="Calibri" panose="020F0502020204030204" pitchFamily="34" charset="0"/>
                <a:cs typeface="Arial" panose="020B0604020202020204" pitchFamily="34" charset="0"/>
              </a:rPr>
              <a:t>Audience:</a:t>
            </a:r>
            <a:r>
              <a:rPr lang="en-US" sz="2000" kern="100" dirty="0">
                <a:effectLst/>
                <a:latin typeface="Calibri" panose="020F0502020204030204" pitchFamily="34" charset="0"/>
                <a:ea typeface="Calibri" panose="020F0502020204030204" pitchFamily="34" charset="0"/>
                <a:cs typeface="Arial" panose="020B0604020202020204" pitchFamily="34" charset="0"/>
              </a:rPr>
              <a:t> Anyone watching this project with a background in data analysis.</a:t>
            </a:r>
          </a:p>
          <a:p>
            <a:pPr marL="285750" marR="0" indent="-285750" algn="just">
              <a:lnSpc>
                <a:spcPct val="107000"/>
              </a:lnSpc>
              <a:spcBef>
                <a:spcPts val="0"/>
              </a:spcBef>
              <a:spcAft>
                <a:spcPts val="800"/>
              </a:spcAft>
              <a:buClr>
                <a:schemeClr val="tx1"/>
              </a:buClr>
              <a:buFont typeface="Arial" panose="020B0604020202020204" pitchFamily="34" charset="0"/>
              <a:buChar char="•"/>
            </a:pPr>
            <a:r>
              <a:rPr lang="en-US" sz="2000" b="1" kern="100" dirty="0">
                <a:effectLst/>
                <a:latin typeface="Calibri" panose="020F0502020204030204" pitchFamily="34" charset="0"/>
                <a:ea typeface="Calibri" panose="020F0502020204030204" pitchFamily="34" charset="0"/>
                <a:cs typeface="Arial" panose="020B0604020202020204" pitchFamily="34" charset="0"/>
              </a:rPr>
              <a:t>Subject Matter experts: </a:t>
            </a:r>
            <a:r>
              <a:rPr lang="en-US" sz="2000" kern="100" dirty="0">
                <a:effectLst/>
                <a:latin typeface="Calibri" panose="020F0502020204030204" pitchFamily="34" charset="0"/>
                <a:ea typeface="Calibri" panose="020F0502020204030204" pitchFamily="34" charset="0"/>
                <a:cs typeface="Arial" panose="020B0604020202020204" pitchFamily="34" charset="0"/>
              </a:rPr>
              <a:t>Any data analyst or data scientist who is watching this project and can advise on its development is a subject matter expert, and I would be happy to contact me if there is any comment related to this project.</a:t>
            </a:r>
          </a:p>
          <a:p>
            <a:pPr algn="just">
              <a:lnSpc>
                <a:spcPct val="107000"/>
              </a:lnSpc>
              <a:spcBef>
                <a:spcPts val="0"/>
              </a:spcBef>
              <a:spcAft>
                <a:spcPts val="800"/>
              </a:spcAft>
            </a:pPr>
            <a:r>
              <a:rPr lang="en-US" sz="2400" b="1" kern="100" dirty="0">
                <a:latin typeface="Calibri" panose="020F0502020204030204" pitchFamily="34" charset="0"/>
                <a:cs typeface="Arial" panose="020B0604020202020204" pitchFamily="34" charset="0"/>
              </a:rPr>
              <a:t>3.  How</a:t>
            </a:r>
          </a:p>
          <a:p>
            <a:pPr marL="285750" indent="-285750" algn="just">
              <a:lnSpc>
                <a:spcPct val="107000"/>
              </a:lnSpc>
              <a:spcBef>
                <a:spcPts val="0"/>
              </a:spcBef>
              <a:spcAft>
                <a:spcPts val="800"/>
              </a:spcAft>
              <a:buClr>
                <a:schemeClr val="tx1"/>
              </a:buClr>
              <a:buFont typeface="Wingdings" panose="05000000000000000000" pitchFamily="2" charset="2"/>
              <a:buChar char="Ø"/>
            </a:pPr>
            <a:r>
              <a:rPr lang="en-US" b="1" kern="100" dirty="0">
                <a:latin typeface="Calibri" panose="020F0502020204030204" pitchFamily="34" charset="0"/>
                <a:cs typeface="Arial" panose="020B0604020202020204" pitchFamily="34" charset="0"/>
              </a:rPr>
              <a:t>Format(s): </a:t>
            </a:r>
            <a:r>
              <a:rPr lang="en-US" kern="100" dirty="0">
                <a:latin typeface="Calibri" panose="020F0502020204030204" pitchFamily="34" charset="0"/>
                <a:cs typeface="Arial" panose="020B0604020202020204" pitchFamily="34" charset="0"/>
              </a:rPr>
              <a:t>narrated story visualization in Tableau (using story points).</a:t>
            </a:r>
          </a:p>
          <a:p>
            <a:pPr marL="285750" marR="0" indent="-285750" algn="just">
              <a:lnSpc>
                <a:spcPct val="107000"/>
              </a:lnSpc>
              <a:spcBef>
                <a:spcPts val="0"/>
              </a:spcBef>
              <a:spcAft>
                <a:spcPts val="800"/>
              </a:spcAft>
              <a:buClr>
                <a:schemeClr val="tx1"/>
              </a:buClr>
              <a:buFont typeface="Wingdings" panose="05000000000000000000" pitchFamily="2" charset="2"/>
              <a:buChar char="Ø"/>
            </a:pPr>
            <a:r>
              <a:rPr lang="en-US" b="1" kern="100" dirty="0">
                <a:latin typeface="Calibri" panose="020F0502020204030204" pitchFamily="34" charset="0"/>
                <a:cs typeface="Arial" panose="020B0604020202020204" pitchFamily="34" charset="0"/>
              </a:rPr>
              <a:t>Presentation Vehicle:</a:t>
            </a:r>
            <a:r>
              <a:rPr lang="en-US" kern="100" dirty="0">
                <a:latin typeface="Calibri" panose="020F0502020204030204" pitchFamily="34" charset="0"/>
                <a:cs typeface="Arial" panose="020B0604020202020204" pitchFamily="34" charset="0"/>
              </a:rPr>
              <a:t> desktop and mobile phone version.</a:t>
            </a:r>
          </a:p>
        </p:txBody>
      </p:sp>
    </p:spTree>
    <p:extLst>
      <p:ext uri="{BB962C8B-B14F-4D97-AF65-F5344CB8AC3E}">
        <p14:creationId xmlns:p14="http://schemas.microsoft.com/office/powerpoint/2010/main" val="1166212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B09FB1F-D1A4-F564-35AA-5F361C4ADA4E}"/>
              </a:ext>
            </a:extLst>
          </p:cNvPr>
          <p:cNvSpPr>
            <a:spLocks noGrp="1"/>
          </p:cNvSpPr>
          <p:nvPr>
            <p:ph type="subTitle" idx="1"/>
          </p:nvPr>
        </p:nvSpPr>
        <p:spPr>
          <a:xfrm>
            <a:off x="597160" y="307911"/>
            <a:ext cx="10944808" cy="6167534"/>
          </a:xfrm>
        </p:spPr>
        <p:txBody>
          <a:bodyPr>
            <a:normAutofit fontScale="92500" lnSpcReduction="20000"/>
          </a:bodyPr>
          <a:lstStyle/>
          <a:p>
            <a:pPr marL="0" indent="0" algn="just">
              <a:lnSpc>
                <a:spcPct val="107000"/>
              </a:lnSpc>
              <a:spcBef>
                <a:spcPts val="0"/>
              </a:spcBef>
              <a:spcAft>
                <a:spcPts val="800"/>
              </a:spcAft>
              <a:buNone/>
            </a:pPr>
            <a:r>
              <a:rPr lang="en-US" b="1" kern="100" dirty="0">
                <a:latin typeface="Calibri" panose="020F0502020204030204" pitchFamily="34" charset="0"/>
                <a:ea typeface="Calibri" panose="020F0502020204030204" pitchFamily="34" charset="0"/>
                <a:cs typeface="Arial" panose="020B0604020202020204" pitchFamily="34" charset="0"/>
              </a:rPr>
              <a:t>4</a:t>
            </a:r>
            <a:r>
              <a:rPr lang="en-US" b="1" kern="100" dirty="0">
                <a:effectLst/>
                <a:latin typeface="Calibri" panose="020F0502020204030204" pitchFamily="34" charset="0"/>
                <a:ea typeface="Calibri" panose="020F0502020204030204" pitchFamily="34" charset="0"/>
                <a:cs typeface="Arial" panose="020B0604020202020204" pitchFamily="34" charset="0"/>
              </a:rPr>
              <a:t>.  Why</a:t>
            </a:r>
          </a:p>
          <a:p>
            <a:pPr marL="285750" marR="0" indent="-285750" algn="just">
              <a:lnSpc>
                <a:spcPct val="107000"/>
              </a:lnSpc>
              <a:spcBef>
                <a:spcPts val="0"/>
              </a:spcBef>
              <a:spcAft>
                <a:spcPts val="800"/>
              </a:spcAft>
              <a:buClr>
                <a:schemeClr val="tx1"/>
              </a:buClr>
              <a:buFont typeface="Wingdings" panose="05000000000000000000" pitchFamily="2" charset="2"/>
              <a:buChar char="Ø"/>
            </a:pPr>
            <a:r>
              <a:rPr lang="en-US" sz="1800" b="1" kern="100" dirty="0">
                <a:effectLst/>
                <a:latin typeface="Calibri" panose="020F0502020204030204" pitchFamily="34" charset="0"/>
                <a:ea typeface="Calibri" panose="020F0502020204030204" pitchFamily="34" charset="0"/>
                <a:cs typeface="Arial" panose="020B0604020202020204" pitchFamily="34" charset="0"/>
              </a:rPr>
              <a:t>Business Case/Other goals:</a:t>
            </a:r>
            <a:r>
              <a:rPr lang="en-US" sz="1800" kern="100" dirty="0">
                <a:effectLst/>
                <a:latin typeface="Calibri" panose="020F0502020204030204" pitchFamily="34" charset="0"/>
                <a:ea typeface="Calibri" panose="020F0502020204030204" pitchFamily="34" charset="0"/>
                <a:cs typeface="Arial" panose="020B0604020202020204" pitchFamily="34" charset="0"/>
              </a:rPr>
              <a:t> Create a multi-frame story in Tableau (mobile-friendly) using story points to answer questions about </a:t>
            </a:r>
            <a:r>
              <a:rPr lang="en-US" sz="1800" kern="100" dirty="0">
                <a:latin typeface="Calibri" panose="020F0502020204030204" pitchFamily="34" charset="0"/>
                <a:cs typeface="Arial" panose="020B0604020202020204" pitchFamily="34" charset="0"/>
              </a:rPr>
              <a:t>factors that help limit the spread of the virus</a:t>
            </a:r>
            <a:r>
              <a:rPr lang="en-US" sz="1800" kern="100" dirty="0">
                <a:effectLst/>
                <a:latin typeface="Calibri" panose="020F0502020204030204" pitchFamily="34" charset="0"/>
                <a:ea typeface="Calibri" panose="020F0502020204030204" pitchFamily="34" charset="0"/>
                <a:cs typeface="Arial" panose="020B0604020202020204" pitchFamily="34" charset="0"/>
              </a:rPr>
              <a:t>. This will be presented in a presentation. Some of the questions to answer will be:</a:t>
            </a:r>
          </a:p>
          <a:p>
            <a:pPr marL="1657350" lvl="3" indent="-285750" algn="just">
              <a:lnSpc>
                <a:spcPct val="107000"/>
              </a:lnSpc>
              <a:spcBef>
                <a:spcPts val="0"/>
              </a:spcBef>
              <a:spcAft>
                <a:spcPts val="800"/>
              </a:spcAft>
              <a:buClr>
                <a:schemeClr val="tx1"/>
              </a:buClr>
              <a:buFont typeface="Courier New" panose="02070309020205020404" pitchFamily="49" charset="0"/>
              <a:buChar char="o"/>
            </a:pPr>
            <a:r>
              <a:rPr lang="en-US" sz="1800" kern="100" dirty="0">
                <a:latin typeface="Calibri" panose="020F0502020204030204" pitchFamily="34" charset="0"/>
                <a:cs typeface="Arial" panose="020B0604020202020204" pitchFamily="34" charset="0"/>
              </a:rPr>
              <a:t>What are the total numbers regarding the spread of this virus within the European Union?</a:t>
            </a:r>
            <a:endParaRPr lang="ar-SY" sz="1800" kern="100" dirty="0">
              <a:latin typeface="Calibri" panose="020F0502020204030204" pitchFamily="34" charset="0"/>
              <a:cs typeface="Arial" panose="020B0604020202020204" pitchFamily="34" charset="0"/>
            </a:endParaRPr>
          </a:p>
          <a:p>
            <a:pPr marL="1657350" lvl="3" indent="-285750" algn="just">
              <a:lnSpc>
                <a:spcPct val="107000"/>
              </a:lnSpc>
              <a:spcBef>
                <a:spcPts val="0"/>
              </a:spcBef>
              <a:spcAft>
                <a:spcPts val="800"/>
              </a:spcAft>
              <a:buClr>
                <a:schemeClr val="tx1"/>
              </a:buClr>
              <a:buFont typeface="Courier New" panose="02070309020205020404" pitchFamily="49" charset="0"/>
              <a:buChar char="o"/>
            </a:pPr>
            <a:r>
              <a:rPr lang="en-US" sz="1800" kern="100" dirty="0">
                <a:latin typeface="Calibri" panose="020F0502020204030204" pitchFamily="34" charset="0"/>
                <a:cs typeface="Arial" panose="020B0604020202020204" pitchFamily="34" charset="0"/>
              </a:rPr>
              <a:t>What is the percentage of infections of the total population within each country, and how has this changed over the years?</a:t>
            </a:r>
          </a:p>
          <a:p>
            <a:pPr marL="1657350" lvl="3" indent="-285750" algn="just">
              <a:lnSpc>
                <a:spcPct val="107000"/>
              </a:lnSpc>
              <a:spcBef>
                <a:spcPts val="0"/>
              </a:spcBef>
              <a:spcAft>
                <a:spcPts val="800"/>
              </a:spcAft>
              <a:buClr>
                <a:schemeClr val="tx1"/>
              </a:buClr>
              <a:buFont typeface="Courier New" panose="02070309020205020404" pitchFamily="49" charset="0"/>
              <a:buChar char="o"/>
            </a:pPr>
            <a:r>
              <a:rPr lang="en-US" sz="1800" kern="100" dirty="0">
                <a:latin typeface="Calibri" panose="020F0502020204030204" pitchFamily="34" charset="0"/>
                <a:cs typeface="Arial" panose="020B0604020202020204" pitchFamily="34" charset="0"/>
              </a:rPr>
              <a:t>What is the percentage of deaths out of the total number of infected people within each country, and how has this changed over the years?</a:t>
            </a:r>
            <a:endParaRPr lang="ar-SY" sz="1800" kern="100" dirty="0">
              <a:latin typeface="Calibri" panose="020F0502020204030204" pitchFamily="34" charset="0"/>
              <a:cs typeface="Arial" panose="020B0604020202020204" pitchFamily="34" charset="0"/>
            </a:endParaRPr>
          </a:p>
          <a:p>
            <a:pPr marL="285750" marR="0" indent="-285750" algn="just">
              <a:lnSpc>
                <a:spcPct val="107000"/>
              </a:lnSpc>
              <a:spcBef>
                <a:spcPts val="0"/>
              </a:spcBef>
              <a:spcAft>
                <a:spcPts val="800"/>
              </a:spcAft>
              <a:buClr>
                <a:schemeClr val="tx1"/>
              </a:buClr>
              <a:buFont typeface="Wingdings" panose="05000000000000000000" pitchFamily="2" charset="2"/>
              <a:buChar char="Ø"/>
            </a:pPr>
            <a:r>
              <a:rPr lang="en-US" sz="1800" b="1" kern="100" dirty="0">
                <a:effectLst/>
                <a:latin typeface="Calibri" panose="020F0502020204030204" pitchFamily="34" charset="0"/>
                <a:ea typeface="Calibri" panose="020F0502020204030204" pitchFamily="34" charset="0"/>
                <a:cs typeface="Arial" panose="020B0604020202020204" pitchFamily="34" charset="0"/>
              </a:rPr>
              <a:t>Intended Outcome : </a:t>
            </a:r>
            <a:r>
              <a:rPr lang="en-US" sz="1800" kern="100" dirty="0">
                <a:effectLst/>
                <a:latin typeface="Calibri" panose="020F0502020204030204" pitchFamily="34" charset="0"/>
                <a:ea typeface="Calibri" panose="020F0502020204030204" pitchFamily="34" charset="0"/>
                <a:cs typeface="Arial" panose="020B0604020202020204" pitchFamily="34" charset="0"/>
              </a:rPr>
              <a:t>Identify the obvious next steps that help </a:t>
            </a:r>
            <a:r>
              <a:rPr lang="en-US" sz="1800" kern="100" dirty="0">
                <a:latin typeface="Calibri" panose="020F0502020204030204" pitchFamily="34" charset="0"/>
                <a:cs typeface="Arial" panose="020B0604020202020204" pitchFamily="34" charset="0"/>
              </a:rPr>
              <a:t>limit the spread of the virus</a:t>
            </a:r>
            <a:r>
              <a:rPr lang="en-US" sz="1800" kern="100" dirty="0">
                <a:effectLst/>
                <a:latin typeface="Calibri" panose="020F0502020204030204" pitchFamily="34" charset="0"/>
                <a:ea typeface="Calibri" panose="020F0502020204030204" pitchFamily="34" charset="0"/>
                <a:cs typeface="Arial" panose="020B0604020202020204" pitchFamily="34" charset="0"/>
              </a:rPr>
              <a:t> and present them to the </a:t>
            </a:r>
            <a:r>
              <a:rPr lang="en-US" sz="1800" kern="100" dirty="0">
                <a:latin typeface="Calibri" panose="020F0502020204030204" pitchFamily="34" charset="0"/>
                <a:ea typeface="Calibri" panose="020F0502020204030204" pitchFamily="34" charset="0"/>
                <a:cs typeface="Arial" panose="020B0604020202020204" pitchFamily="34" charset="0"/>
              </a:rPr>
              <a:t>stakeholders.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07000"/>
              </a:lnSpc>
              <a:spcBef>
                <a:spcPts val="0"/>
              </a:spcBef>
              <a:spcAft>
                <a:spcPts val="800"/>
              </a:spcAft>
              <a:buNone/>
            </a:pPr>
            <a:r>
              <a:rPr lang="en-US" b="1" kern="100" dirty="0">
                <a:latin typeface="Calibri" panose="020F0502020204030204" pitchFamily="34" charset="0"/>
                <a:ea typeface="Calibri" panose="020F0502020204030204" pitchFamily="34" charset="0"/>
                <a:cs typeface="Arial" panose="020B0604020202020204" pitchFamily="34" charset="0"/>
              </a:rPr>
              <a:t>5</a:t>
            </a:r>
            <a:r>
              <a:rPr lang="en-US" b="1" kern="100" dirty="0">
                <a:effectLst/>
                <a:latin typeface="Calibri" panose="020F0502020204030204" pitchFamily="34" charset="0"/>
                <a:ea typeface="Calibri" panose="020F0502020204030204" pitchFamily="34" charset="0"/>
                <a:cs typeface="Arial" panose="020B0604020202020204" pitchFamily="34" charset="0"/>
              </a:rPr>
              <a:t>.  What</a:t>
            </a:r>
          </a:p>
          <a:p>
            <a:pPr marL="285750" marR="0" indent="-285750" algn="just">
              <a:lnSpc>
                <a:spcPct val="107000"/>
              </a:lnSpc>
              <a:spcBef>
                <a:spcPts val="0"/>
              </a:spcBef>
              <a:spcAft>
                <a:spcPts val="800"/>
              </a:spcAft>
              <a:buClr>
                <a:schemeClr val="tx1"/>
              </a:buClr>
              <a:buFont typeface="Wingdings" panose="05000000000000000000" pitchFamily="2" charset="2"/>
              <a:buChar char="Ø"/>
            </a:pPr>
            <a:r>
              <a:rPr lang="en-US" sz="1800" b="1" kern="100" dirty="0">
                <a:effectLst/>
                <a:latin typeface="Calibri" panose="020F0502020204030204" pitchFamily="34" charset="0"/>
                <a:ea typeface="Calibri" panose="020F0502020204030204" pitchFamily="34" charset="0"/>
                <a:cs typeface="Arial" panose="020B0604020202020204" pitchFamily="34" charset="0"/>
              </a:rPr>
              <a:t>Data Source: </a:t>
            </a:r>
            <a:r>
              <a:rPr lang="en-US" sz="1800" kern="100" dirty="0">
                <a:effectLst/>
                <a:latin typeface="Calibri" panose="020F0502020204030204" pitchFamily="34" charset="0"/>
                <a:ea typeface="Calibri" panose="020F0502020204030204" pitchFamily="34" charset="0"/>
                <a:cs typeface="Arial" panose="020B0604020202020204" pitchFamily="34" charset="0"/>
              </a:rPr>
              <a:t>The dataset to be used is from </a:t>
            </a:r>
            <a:r>
              <a:rPr lang="en-US" sz="2100" b="1" kern="100" dirty="0" err="1">
                <a:effectLst/>
                <a:latin typeface="Calibri" panose="020F0502020204030204" pitchFamily="34" charset="0"/>
                <a:ea typeface="Calibri" panose="020F0502020204030204" pitchFamily="34" charset="0"/>
                <a:cs typeface="Arial" panose="020B0604020202020204" pitchFamily="34" charset="0"/>
              </a:rPr>
              <a:t>ecdc</a:t>
            </a:r>
            <a:r>
              <a:rPr lang="en-US" sz="2100" b="1" kern="100" dirty="0">
                <a:effectLst/>
                <a:latin typeface="Calibri" panose="020F0502020204030204" pitchFamily="34" charset="0"/>
                <a:ea typeface="Calibri" panose="020F0502020204030204" pitchFamily="34" charset="0"/>
                <a:cs typeface="Arial" panose="020B0604020202020204" pitchFamily="34" charset="0"/>
              </a:rPr>
              <a:t> (</a:t>
            </a:r>
            <a:r>
              <a:rPr lang="en-US" sz="2100" b="1" kern="100" dirty="0">
                <a:latin typeface="Calibri" panose="020F0502020204030204" pitchFamily="34" charset="0"/>
                <a:cs typeface="Arial" panose="020B0604020202020204" pitchFamily="34" charset="0"/>
              </a:rPr>
              <a:t>European Centre for Disease Prevention and Control).</a:t>
            </a:r>
          </a:p>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sz="1800" kern="100" dirty="0">
                <a:latin typeface="Calibri" panose="020F0502020204030204" pitchFamily="34" charset="0"/>
                <a:cs typeface="Arial" panose="020B0604020202020204" pitchFamily="34" charset="0"/>
              </a:rPr>
              <a:t>URL: </a:t>
            </a:r>
            <a:r>
              <a:rPr lang="en-US" sz="1800" u="sng" kern="100" dirty="0">
                <a:latin typeface="Calibri" panose="020F0502020204030204" pitchFamily="34" charset="0"/>
                <a:cs typeface="Arial" panose="020B0604020202020204" pitchFamily="34" charset="0"/>
              </a:rPr>
              <a:t>http://www.ecdc.europa.eu/en/data/downloadable-datasets</a:t>
            </a:r>
          </a:p>
          <a:p>
            <a:pPr marL="285750" marR="0" indent="-285750" algn="just">
              <a:lnSpc>
                <a:spcPct val="107000"/>
              </a:lnSpc>
              <a:spcBef>
                <a:spcPts val="0"/>
              </a:spcBef>
              <a:spcAft>
                <a:spcPts val="800"/>
              </a:spcAft>
              <a:buClr>
                <a:schemeClr val="tx1"/>
              </a:buClr>
              <a:buFont typeface="Wingdings" panose="05000000000000000000" pitchFamily="2" charset="2"/>
              <a:buChar char="Ø"/>
            </a:pPr>
            <a:r>
              <a:rPr lang="en-US" sz="1800" b="1" kern="100" dirty="0">
                <a:effectLst/>
                <a:latin typeface="Calibri" panose="020F0502020204030204" pitchFamily="34" charset="0"/>
                <a:ea typeface="Calibri" panose="020F0502020204030204" pitchFamily="34" charset="0"/>
                <a:cs typeface="Arial" panose="020B0604020202020204" pitchFamily="34" charset="0"/>
              </a:rPr>
              <a:t>performance Data Quality &amp; Timeliness: </a:t>
            </a:r>
            <a:r>
              <a:rPr lang="en-US" sz="1800" kern="100" dirty="0">
                <a:effectLst/>
                <a:latin typeface="Calibri" panose="020F0502020204030204" pitchFamily="34" charset="0"/>
                <a:ea typeface="Calibri" panose="020F0502020204030204" pitchFamily="34" charset="0"/>
                <a:cs typeface="Arial" panose="020B0604020202020204" pitchFamily="34" charset="0"/>
              </a:rPr>
              <a:t>This dataset contains data </a:t>
            </a:r>
            <a:r>
              <a:rPr lang="en-US" sz="1800" kern="100" dirty="0">
                <a:latin typeface="Calibri" panose="020F0502020204030204" pitchFamily="34" charset="0"/>
                <a:cs typeface="Arial" panose="020B0604020202020204" pitchFamily="34" charset="0"/>
              </a:rPr>
              <a:t>points that includes information such as country names, populations, number of deaths, new cases and the number of people tested.</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2100" b="1" kern="100" dirty="0">
                <a:latin typeface="Calibri" panose="020F0502020204030204" pitchFamily="34" charset="0"/>
                <a:cs typeface="Arial" panose="020B0604020202020204" pitchFamily="34" charset="0"/>
              </a:rPr>
              <a:t>6. Challenges</a:t>
            </a:r>
          </a:p>
          <a:p>
            <a:pPr marL="342900" marR="0" indent="-342900" algn="just">
              <a:lnSpc>
                <a:spcPct val="107000"/>
              </a:lnSpc>
              <a:spcBef>
                <a:spcPts val="0"/>
              </a:spcBef>
              <a:spcAft>
                <a:spcPts val="800"/>
              </a:spcAft>
              <a:buClr>
                <a:schemeClr val="tx1"/>
              </a:buClr>
              <a:buFont typeface="Wingdings" panose="05000000000000000000" pitchFamily="2" charset="2"/>
              <a:buChar char="Ø"/>
            </a:pPr>
            <a:r>
              <a:rPr lang="en-US" sz="1800" kern="100" dirty="0">
                <a:latin typeface="Calibri" panose="020F0502020204030204" pitchFamily="34" charset="0"/>
                <a:cs typeface="Arial" panose="020B0604020202020204" pitchFamily="34" charset="0"/>
              </a:rPr>
              <a:t>There are no data about the number of people who have been treated. </a:t>
            </a:r>
            <a:endParaRPr lang="ar-SY" sz="1800" kern="100" dirty="0">
              <a:latin typeface="Calibri" panose="020F0502020204030204" pitchFamily="34" charset="0"/>
              <a:cs typeface="Arial" panose="020B0604020202020204" pitchFamily="34" charset="0"/>
            </a:endParaRPr>
          </a:p>
          <a:p>
            <a:pPr marL="342900" marR="0" indent="-342900" algn="just">
              <a:lnSpc>
                <a:spcPct val="107000"/>
              </a:lnSpc>
              <a:spcBef>
                <a:spcPts val="0"/>
              </a:spcBef>
              <a:spcAft>
                <a:spcPts val="800"/>
              </a:spcAft>
              <a:buClr>
                <a:schemeClr val="tx1"/>
              </a:buClr>
              <a:buFont typeface="Wingdings" panose="05000000000000000000" pitchFamily="2" charset="2"/>
              <a:buChar char="Ø"/>
            </a:pPr>
            <a:r>
              <a:rPr lang="en-US" sz="1800" kern="100" dirty="0">
                <a:latin typeface="Calibri" panose="020F0502020204030204" pitchFamily="34" charset="0"/>
                <a:cs typeface="Arial" panose="020B0604020202020204" pitchFamily="34" charset="0"/>
              </a:rPr>
              <a:t>There is no data about the number of people who took the vaccine.</a:t>
            </a:r>
          </a:p>
        </p:txBody>
      </p:sp>
    </p:spTree>
    <p:extLst>
      <p:ext uri="{BB962C8B-B14F-4D97-AF65-F5344CB8AC3E}">
        <p14:creationId xmlns:p14="http://schemas.microsoft.com/office/powerpoint/2010/main" val="3493960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B09FB1F-D1A4-F564-35AA-5F361C4ADA4E}"/>
              </a:ext>
            </a:extLst>
          </p:cNvPr>
          <p:cNvSpPr>
            <a:spLocks noGrp="1"/>
          </p:cNvSpPr>
          <p:nvPr>
            <p:ph type="subTitle" idx="1"/>
          </p:nvPr>
        </p:nvSpPr>
        <p:spPr>
          <a:xfrm>
            <a:off x="576942" y="513183"/>
            <a:ext cx="10870163" cy="5831633"/>
          </a:xfrm>
        </p:spPr>
        <p:txBody>
          <a:bodyPr>
            <a:normAutofit/>
          </a:bodyPr>
          <a:lstStyle/>
          <a:p>
            <a:pPr algn="just"/>
            <a:r>
              <a:rPr lang="en-US" sz="2800" b="0" i="0" dirty="0">
                <a:solidFill>
                  <a:schemeClr val="tx1"/>
                </a:solidFill>
                <a:effectLst/>
                <a:latin typeface="Roboto" panose="02000000000000000000" pitchFamily="2" charset="0"/>
              </a:rPr>
              <a:t>In the previous sheet we have the aggregate figures regarding the spread of this virus within the European Union. </a:t>
            </a:r>
            <a:endParaRPr lang="ar-SY" sz="2800" b="0" i="0" dirty="0">
              <a:solidFill>
                <a:schemeClr val="tx1"/>
              </a:solidFill>
              <a:effectLst/>
              <a:latin typeface="Roboto" panose="02000000000000000000" pitchFamily="2" charset="0"/>
            </a:endParaRPr>
          </a:p>
          <a:p>
            <a:pPr algn="just"/>
            <a:r>
              <a:rPr lang="en-US" sz="2800" b="0" i="0" dirty="0">
                <a:solidFill>
                  <a:schemeClr val="tx1"/>
                </a:solidFill>
                <a:effectLst/>
                <a:latin typeface="Roboto" panose="02000000000000000000" pitchFamily="2" charset="0"/>
              </a:rPr>
              <a:t>We note that the total infected people reached about 41.5% of the total population, and the death rate is about 0.28% of the total population and 0.66% of the total infected, which are somewhat acceptable percentages.</a:t>
            </a:r>
            <a:endParaRPr lang="ar-SY" sz="2800" b="0" i="0" dirty="0">
              <a:solidFill>
                <a:schemeClr val="tx1"/>
              </a:solidFill>
              <a:effectLst/>
              <a:latin typeface="Roboto" panose="02000000000000000000" pitchFamily="2" charset="0"/>
            </a:endParaRPr>
          </a:p>
          <a:p>
            <a:pPr algn="just"/>
            <a:r>
              <a:rPr lang="en-US" sz="2800" b="0" i="0" dirty="0">
                <a:solidFill>
                  <a:schemeClr val="tx1"/>
                </a:solidFill>
                <a:effectLst/>
                <a:latin typeface="Roboto" panose="02000000000000000000" pitchFamily="2" charset="0"/>
              </a:rPr>
              <a:t>As for the number of people who took a Covid detection test, it is a</a:t>
            </a:r>
            <a:r>
              <a:rPr lang="ar-SY" sz="2800" b="0" i="0" dirty="0">
                <a:solidFill>
                  <a:schemeClr val="tx1"/>
                </a:solidFill>
                <a:effectLst/>
                <a:latin typeface="Roboto" panose="02000000000000000000" pitchFamily="2" charset="0"/>
              </a:rPr>
              <a:t> </a:t>
            </a:r>
            <a:r>
              <a:rPr lang="en-US" sz="2800" b="0" i="0" dirty="0">
                <a:solidFill>
                  <a:schemeClr val="tx1"/>
                </a:solidFill>
                <a:effectLst/>
                <a:latin typeface="Roboto" panose="02000000000000000000" pitchFamily="2" charset="0"/>
              </a:rPr>
              <a:t>very large number (more than the population) and of course the reason for this is that one person can take the test more than once.</a:t>
            </a:r>
            <a:endParaRPr lang="en-US" sz="2800" b="1" dirty="0">
              <a:solidFill>
                <a:schemeClr val="tx1"/>
              </a:solidFill>
            </a:endParaRPr>
          </a:p>
        </p:txBody>
      </p:sp>
    </p:spTree>
    <p:extLst>
      <p:ext uri="{BB962C8B-B14F-4D97-AF65-F5344CB8AC3E}">
        <p14:creationId xmlns:p14="http://schemas.microsoft.com/office/powerpoint/2010/main" val="996070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B09FB1F-D1A4-F564-35AA-5F361C4ADA4E}"/>
              </a:ext>
            </a:extLst>
          </p:cNvPr>
          <p:cNvSpPr>
            <a:spLocks noGrp="1"/>
          </p:cNvSpPr>
          <p:nvPr>
            <p:ph type="subTitle" idx="1"/>
          </p:nvPr>
        </p:nvSpPr>
        <p:spPr>
          <a:xfrm>
            <a:off x="660918" y="513183"/>
            <a:ext cx="10870163" cy="5831633"/>
          </a:xfrm>
        </p:spPr>
        <p:txBody>
          <a:bodyPr>
            <a:normAutofit/>
          </a:bodyPr>
          <a:lstStyle/>
          <a:p>
            <a:pPr marL="342900" indent="-342900" algn="just">
              <a:buClr>
                <a:schemeClr val="tx1"/>
              </a:buClr>
              <a:buFont typeface="Wingdings" panose="05000000000000000000" pitchFamily="2" charset="2"/>
              <a:buChar char="v"/>
            </a:pPr>
            <a:r>
              <a:rPr lang="en-US" b="0" i="0" dirty="0">
                <a:solidFill>
                  <a:schemeClr val="tx1"/>
                </a:solidFill>
                <a:effectLst/>
                <a:latin typeface="Roboto" panose="02000000000000000000" pitchFamily="2" charset="0"/>
              </a:rPr>
              <a:t>We note in the previous dashboard that on the left we have a map of the European Union, which is colored according to the rate of injuries in each country (the darker the color, the greater the rate of injuries relative to the population of this country), while on the right there is a timeline showing the </a:t>
            </a:r>
            <a:r>
              <a:rPr lang="en-US" dirty="0">
                <a:solidFill>
                  <a:schemeClr val="tx1"/>
                </a:solidFill>
                <a:latin typeface="Roboto" panose="02000000000000000000" pitchFamily="2" charset="0"/>
              </a:rPr>
              <a:t>changing of</a:t>
            </a:r>
            <a:r>
              <a:rPr lang="en-US" b="0" i="0" dirty="0">
                <a:solidFill>
                  <a:schemeClr val="tx1"/>
                </a:solidFill>
                <a:effectLst/>
                <a:latin typeface="Roboto" panose="02000000000000000000" pitchFamily="2" charset="0"/>
              </a:rPr>
              <a:t> the rate of injuries in the European Union Over the years (we notice with the beginning of the year 2023 that the rate of injuries began to stop increasing, which is a good indicator). </a:t>
            </a:r>
          </a:p>
          <a:p>
            <a:pPr marL="342900" indent="-342900" algn="just">
              <a:buClr>
                <a:schemeClr val="tx1"/>
              </a:buClr>
              <a:buFont typeface="Wingdings" panose="05000000000000000000" pitchFamily="2" charset="2"/>
              <a:buChar char="v"/>
            </a:pPr>
            <a:r>
              <a:rPr lang="en-US" b="0" i="0" dirty="0">
                <a:solidFill>
                  <a:schemeClr val="tx1"/>
                </a:solidFill>
                <a:effectLst/>
                <a:latin typeface="Roboto" panose="02000000000000000000" pitchFamily="2" charset="0"/>
              </a:rPr>
              <a:t>Note: </a:t>
            </a:r>
            <a:r>
              <a:rPr lang="en-US" b="0" i="0" u="sng" dirty="0">
                <a:solidFill>
                  <a:schemeClr val="tx1"/>
                </a:solidFill>
                <a:effectLst/>
                <a:latin typeface="Roboto" panose="02000000000000000000" pitchFamily="2" charset="0"/>
              </a:rPr>
              <a:t>You can pass the arrow over each country in the map, and you will see in the timeline the rate of injuries in this country over the years. </a:t>
            </a:r>
          </a:p>
          <a:p>
            <a:pPr marL="342900" indent="-342900" algn="just">
              <a:buClr>
                <a:schemeClr val="tx1"/>
              </a:buClr>
              <a:buFont typeface="Wingdings" panose="05000000000000000000" pitchFamily="2" charset="2"/>
              <a:buChar char="v"/>
            </a:pPr>
            <a:r>
              <a:rPr lang="en-US" b="0" i="0" dirty="0">
                <a:solidFill>
                  <a:schemeClr val="tx1"/>
                </a:solidFill>
                <a:effectLst/>
                <a:latin typeface="Roboto" panose="02000000000000000000" pitchFamily="2" charset="0"/>
              </a:rPr>
              <a:t>If we filter the years to 2023, it will clearly appear how there has been a halt in the increase in the rate of injuries, and then if we pass the arrow on each country alone, we will notice that the rate of injuries stopped increasing in most countries, and even there are countries in which the percentage decreased significantly after the middle of the year 2023 Such as Finland - Sweden - Norway - Germany - Czech Republic - Austria - France and Spain. </a:t>
            </a:r>
          </a:p>
          <a:p>
            <a:pPr algn="just"/>
            <a:endParaRPr lang="en-US" sz="100" b="0" i="0" dirty="0">
              <a:solidFill>
                <a:schemeClr val="tx1"/>
              </a:solidFill>
              <a:effectLst/>
              <a:latin typeface="Roboto" panose="02000000000000000000" pitchFamily="2" charset="0"/>
            </a:endParaRPr>
          </a:p>
          <a:p>
            <a:pPr algn="just"/>
            <a:r>
              <a:rPr lang="en-US" b="1" i="0" dirty="0">
                <a:solidFill>
                  <a:schemeClr val="tx1"/>
                </a:solidFill>
                <a:effectLst/>
                <a:latin typeface="Roboto" panose="02000000000000000000" pitchFamily="2" charset="0"/>
              </a:rPr>
              <a:t>We note here that the economic factor plays an important role in combating the virus, as the economically strong countries were able to combat the virus more than the lesser countries.</a:t>
            </a:r>
            <a:endParaRPr lang="en-US" b="1" dirty="0">
              <a:solidFill>
                <a:schemeClr val="tx1"/>
              </a:solidFill>
            </a:endParaRPr>
          </a:p>
        </p:txBody>
      </p:sp>
    </p:spTree>
    <p:extLst>
      <p:ext uri="{BB962C8B-B14F-4D97-AF65-F5344CB8AC3E}">
        <p14:creationId xmlns:p14="http://schemas.microsoft.com/office/powerpoint/2010/main" val="742830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B09FB1F-D1A4-F564-35AA-5F361C4ADA4E}"/>
              </a:ext>
            </a:extLst>
          </p:cNvPr>
          <p:cNvSpPr>
            <a:spLocks noGrp="1"/>
          </p:cNvSpPr>
          <p:nvPr>
            <p:ph type="subTitle" idx="1"/>
          </p:nvPr>
        </p:nvSpPr>
        <p:spPr>
          <a:xfrm>
            <a:off x="660918" y="513183"/>
            <a:ext cx="10870163" cy="5831633"/>
          </a:xfrm>
        </p:spPr>
        <p:txBody>
          <a:bodyPr>
            <a:normAutofit/>
          </a:bodyPr>
          <a:lstStyle/>
          <a:p>
            <a:pPr marL="342900" indent="-342900" algn="just">
              <a:buClr>
                <a:schemeClr val="tx1"/>
              </a:buClr>
              <a:buFont typeface="Wingdings" panose="05000000000000000000" pitchFamily="2" charset="2"/>
              <a:buChar char="v"/>
            </a:pPr>
            <a:r>
              <a:rPr lang="en-US" b="0" i="0" dirty="0">
                <a:solidFill>
                  <a:schemeClr val="tx1"/>
                </a:solidFill>
                <a:effectLst/>
                <a:latin typeface="Roboto" panose="02000000000000000000" pitchFamily="2" charset="0"/>
              </a:rPr>
              <a:t>We note in the previous dashboard that on the left we have a map of the European Union, which is colored according to the percentage of deceased infected people in each country (the darker the color, the greater the death rate relative to the number of cases within that country).</a:t>
            </a:r>
            <a:endParaRPr lang="ar-SY" b="0" i="0" dirty="0">
              <a:solidFill>
                <a:schemeClr val="tx1"/>
              </a:solidFill>
              <a:effectLst/>
              <a:latin typeface="Roboto" panose="02000000000000000000" pitchFamily="2" charset="0"/>
            </a:endParaRPr>
          </a:p>
          <a:p>
            <a:pPr marL="342900" indent="-342900" algn="just">
              <a:buClr>
                <a:schemeClr val="tx1"/>
              </a:buClr>
              <a:buFont typeface="Wingdings" panose="05000000000000000000" pitchFamily="2" charset="2"/>
              <a:buChar char="v"/>
            </a:pPr>
            <a:r>
              <a:rPr lang="en-US" b="0" i="0" dirty="0">
                <a:solidFill>
                  <a:schemeClr val="tx1"/>
                </a:solidFill>
                <a:effectLst/>
                <a:latin typeface="Roboto" panose="02000000000000000000" pitchFamily="2" charset="0"/>
              </a:rPr>
              <a:t>We note that the percentage of people infected with the virus in Bulgaria, Hungary, Romania, Poland, and especially Bulgaria is higher than the rest of the countries, and therefore there may be other factors within these countries that helped make the virus more deadly than other countries. </a:t>
            </a:r>
            <a:endParaRPr lang="ar-SY" b="0" i="0" dirty="0">
              <a:solidFill>
                <a:schemeClr val="tx1"/>
              </a:solidFill>
              <a:effectLst/>
              <a:latin typeface="Roboto" panose="02000000000000000000" pitchFamily="2" charset="0"/>
            </a:endParaRPr>
          </a:p>
          <a:p>
            <a:pPr marL="342900" indent="-342900" algn="just">
              <a:buClr>
                <a:schemeClr val="tx1"/>
              </a:buClr>
              <a:buFont typeface="Wingdings" panose="05000000000000000000" pitchFamily="2" charset="2"/>
              <a:buChar char="v"/>
            </a:pPr>
            <a:r>
              <a:rPr lang="en-US" b="0" i="0" dirty="0">
                <a:solidFill>
                  <a:schemeClr val="tx1"/>
                </a:solidFill>
                <a:effectLst/>
                <a:latin typeface="Roboto" panose="02000000000000000000" pitchFamily="2" charset="0"/>
              </a:rPr>
              <a:t>On the right, we have a timeline that shows how the death rate has changed relative to the number of cases in the European Union over the years, and we note from this chart that the percentage of patients who died was high at the beginning of the spread of the virus, specifically until the middle of the year 2020, but after that, the death rate quickly decreased among the infected</a:t>
            </a:r>
            <a:r>
              <a:rPr lang="ar-SY" b="0" i="0" dirty="0">
                <a:solidFill>
                  <a:schemeClr val="tx1"/>
                </a:solidFill>
                <a:effectLst/>
                <a:latin typeface="Roboto" panose="02000000000000000000" pitchFamily="2" charset="0"/>
              </a:rPr>
              <a:t> </a:t>
            </a:r>
            <a:r>
              <a:rPr lang="en-US" b="0" i="0" dirty="0">
                <a:solidFill>
                  <a:schemeClr val="tx1"/>
                </a:solidFill>
                <a:effectLst/>
                <a:latin typeface="Roboto" panose="02000000000000000000" pitchFamily="2" charset="0"/>
              </a:rPr>
              <a:t>with this virus, noting that there was a slight increase in the percentage in the previous winter, specifically from the beginning of the third quarter of the year 2022 until the end of the first quarter of the year 2023. </a:t>
            </a:r>
          </a:p>
          <a:p>
            <a:pPr algn="just"/>
            <a:r>
              <a:rPr lang="en-US" b="0" i="0" dirty="0">
                <a:solidFill>
                  <a:schemeClr val="tx1"/>
                </a:solidFill>
                <a:effectLst/>
                <a:latin typeface="Roboto" panose="02000000000000000000" pitchFamily="2" charset="0"/>
              </a:rPr>
              <a:t>Note: </a:t>
            </a:r>
            <a:r>
              <a:rPr lang="en-US" b="0" i="0" u="sng" dirty="0">
                <a:solidFill>
                  <a:schemeClr val="tx1"/>
                </a:solidFill>
                <a:effectLst/>
                <a:latin typeface="Roboto" panose="02000000000000000000" pitchFamily="2" charset="0"/>
              </a:rPr>
              <a:t>You can hover the arrow over each country in the map and you will see in the timeline the death rate relative to injuries in that country over the years.</a:t>
            </a:r>
            <a:endParaRPr lang="en-US" b="1" u="sng" dirty="0">
              <a:solidFill>
                <a:schemeClr val="tx1"/>
              </a:solidFill>
            </a:endParaRPr>
          </a:p>
        </p:txBody>
      </p:sp>
    </p:spTree>
    <p:extLst>
      <p:ext uri="{BB962C8B-B14F-4D97-AF65-F5344CB8AC3E}">
        <p14:creationId xmlns:p14="http://schemas.microsoft.com/office/powerpoint/2010/main" val="513973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B09FB1F-D1A4-F564-35AA-5F361C4ADA4E}"/>
              </a:ext>
            </a:extLst>
          </p:cNvPr>
          <p:cNvSpPr>
            <a:spLocks noGrp="1"/>
          </p:cNvSpPr>
          <p:nvPr>
            <p:ph type="subTitle" idx="1"/>
          </p:nvPr>
        </p:nvSpPr>
        <p:spPr>
          <a:xfrm>
            <a:off x="660918" y="513183"/>
            <a:ext cx="10870163" cy="5831633"/>
          </a:xfrm>
        </p:spPr>
        <p:txBody>
          <a:bodyPr>
            <a:normAutofit/>
          </a:bodyPr>
          <a:lstStyle/>
          <a:p>
            <a:pPr algn="just"/>
            <a:endParaRPr lang="ar-SY" sz="900" b="0" i="0" dirty="0">
              <a:solidFill>
                <a:schemeClr val="tx1"/>
              </a:solidFill>
              <a:effectLst/>
              <a:latin typeface="Roboto" panose="02000000000000000000" pitchFamily="2" charset="0"/>
            </a:endParaRPr>
          </a:p>
          <a:p>
            <a:pPr marL="342900" indent="-342900" algn="just">
              <a:buClr>
                <a:schemeClr val="tx1"/>
              </a:buClr>
              <a:buFont typeface="Wingdings" panose="05000000000000000000" pitchFamily="2" charset="2"/>
              <a:buChar char="v"/>
            </a:pPr>
            <a:r>
              <a:rPr lang="en-US" sz="2400" b="0" i="0" dirty="0">
                <a:solidFill>
                  <a:schemeClr val="tx1"/>
                </a:solidFill>
                <a:effectLst/>
                <a:latin typeface="Roboto" panose="02000000000000000000" pitchFamily="2" charset="0"/>
              </a:rPr>
              <a:t>The stakeholders must be informed that the rate of infections began to stabilize with the beginning of the year 2023, and even that the economically strong countries (which were mentioned earlier) were able, at the beginning of this year, to reduce the rate of injuries within their population.                                                                                                    </a:t>
            </a:r>
            <a:r>
              <a:rPr lang="ar-SY" sz="2400" b="0" i="0" dirty="0">
                <a:solidFill>
                  <a:schemeClr val="tx1"/>
                </a:solidFill>
                <a:effectLst/>
                <a:latin typeface="Roboto" panose="02000000000000000000" pitchFamily="2" charset="0"/>
              </a:rPr>
              <a:t> </a:t>
            </a:r>
            <a:r>
              <a:rPr lang="en-US" sz="2400" b="0" i="0" dirty="0">
                <a:solidFill>
                  <a:schemeClr val="tx1"/>
                </a:solidFill>
                <a:effectLst/>
                <a:latin typeface="Roboto" panose="02000000000000000000" pitchFamily="2" charset="0"/>
              </a:rPr>
              <a:t>Therefore, the stakeholders must be informed to inform these countries </a:t>
            </a:r>
            <a:r>
              <a:rPr lang="ar-SY" sz="2400" b="0" i="0" dirty="0">
                <a:solidFill>
                  <a:schemeClr val="tx1"/>
                </a:solidFill>
                <a:effectLst/>
                <a:latin typeface="Roboto" panose="02000000000000000000" pitchFamily="2" charset="0"/>
              </a:rPr>
              <a:t>         </a:t>
            </a:r>
            <a:r>
              <a:rPr lang="en-US" sz="2400" b="0" i="0" dirty="0">
                <a:solidFill>
                  <a:schemeClr val="tx1"/>
                </a:solidFill>
                <a:effectLst/>
                <a:latin typeface="Roboto" panose="02000000000000000000" pitchFamily="2" charset="0"/>
              </a:rPr>
              <a:t>through the competent institutions to help their neighbors in combating the virus, not only for the purpose of assistance, but also to protect themselves from the transmission of the virus across borders to them again. </a:t>
            </a:r>
            <a:endParaRPr lang="ar-SY" sz="2400" b="0" i="0" dirty="0">
              <a:solidFill>
                <a:schemeClr val="tx1"/>
              </a:solidFill>
              <a:effectLst/>
              <a:latin typeface="Roboto" panose="02000000000000000000" pitchFamily="2" charset="0"/>
            </a:endParaRPr>
          </a:p>
          <a:p>
            <a:pPr marL="171450" indent="-171450" algn="just">
              <a:buClr>
                <a:schemeClr val="tx1"/>
              </a:buClr>
              <a:buFont typeface="Wingdings" panose="05000000000000000000" pitchFamily="2" charset="2"/>
              <a:buChar char="v"/>
            </a:pPr>
            <a:endParaRPr lang="ar-SY" sz="900" b="0" i="0" dirty="0">
              <a:solidFill>
                <a:schemeClr val="tx1"/>
              </a:solidFill>
              <a:effectLst/>
              <a:latin typeface="Roboto" panose="02000000000000000000" pitchFamily="2" charset="0"/>
            </a:endParaRPr>
          </a:p>
          <a:p>
            <a:pPr marL="342900" indent="-342900" algn="just">
              <a:buClr>
                <a:schemeClr val="tx1"/>
              </a:buClr>
              <a:buFont typeface="Wingdings" panose="05000000000000000000" pitchFamily="2" charset="2"/>
              <a:buChar char="v"/>
            </a:pPr>
            <a:r>
              <a:rPr lang="en-US" sz="2400" b="0" i="0" dirty="0">
                <a:solidFill>
                  <a:schemeClr val="tx1"/>
                </a:solidFill>
                <a:effectLst/>
                <a:latin typeface="Roboto" panose="02000000000000000000" pitchFamily="2" charset="0"/>
              </a:rPr>
              <a:t>This assistance can be primarily financial, and it can also be through providing expertise and plans that it has followed in combating the spread of Covid-19.</a:t>
            </a:r>
            <a:endParaRPr lang="en-US" sz="2400" b="1" u="sng" dirty="0">
              <a:solidFill>
                <a:schemeClr val="tx1"/>
              </a:solidFill>
            </a:endParaRPr>
          </a:p>
        </p:txBody>
      </p:sp>
    </p:spTree>
    <p:extLst>
      <p:ext uri="{BB962C8B-B14F-4D97-AF65-F5344CB8AC3E}">
        <p14:creationId xmlns:p14="http://schemas.microsoft.com/office/powerpoint/2010/main" val="41627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B09FB1F-D1A4-F564-35AA-5F361C4ADA4E}"/>
              </a:ext>
            </a:extLst>
          </p:cNvPr>
          <p:cNvSpPr>
            <a:spLocks noGrp="1"/>
          </p:cNvSpPr>
          <p:nvPr>
            <p:ph type="subTitle" idx="1"/>
          </p:nvPr>
        </p:nvSpPr>
        <p:spPr>
          <a:xfrm>
            <a:off x="660918" y="513183"/>
            <a:ext cx="10870163" cy="5831633"/>
          </a:xfrm>
        </p:spPr>
        <p:txBody>
          <a:bodyPr>
            <a:normAutofit/>
          </a:bodyPr>
          <a:lstStyle/>
          <a:p>
            <a:pPr algn="just"/>
            <a:endParaRPr lang="ar-SY" sz="900" b="0" i="0" dirty="0">
              <a:solidFill>
                <a:schemeClr val="tx1"/>
              </a:solidFill>
              <a:effectLst/>
              <a:latin typeface="Roboto" panose="02000000000000000000" pitchFamily="2" charset="0"/>
            </a:endParaRPr>
          </a:p>
          <a:p>
            <a:pPr marL="342900" indent="-342900" algn="just" rtl="0">
              <a:buClr>
                <a:schemeClr val="tx1"/>
              </a:buClr>
              <a:buFont typeface="Wingdings" panose="05000000000000000000" pitchFamily="2" charset="2"/>
              <a:buChar char="v"/>
            </a:pPr>
            <a:r>
              <a:rPr lang="en-US" sz="2400" dirty="0">
                <a:solidFill>
                  <a:schemeClr val="tx1"/>
                </a:solidFill>
                <a:latin typeface="Roboto" panose="02000000000000000000" pitchFamily="2" charset="0"/>
              </a:rPr>
              <a:t>Those concerned should be informed that the death rate for the number of infected people is about 0.66%, which is a fairly good number for a virus that has terrified the world for years. </a:t>
            </a:r>
          </a:p>
          <a:p>
            <a:pPr algn="just" rtl="0">
              <a:buClr>
                <a:schemeClr val="tx1"/>
              </a:buClr>
            </a:pPr>
            <a:endParaRPr lang="en-US" sz="900" dirty="0">
              <a:solidFill>
                <a:schemeClr val="tx1"/>
              </a:solidFill>
              <a:latin typeface="Roboto" panose="02000000000000000000" pitchFamily="2" charset="0"/>
            </a:endParaRPr>
          </a:p>
          <a:p>
            <a:pPr marL="342900" indent="-342900" algn="just" rtl="0">
              <a:buClr>
                <a:schemeClr val="tx1"/>
              </a:buClr>
              <a:buFont typeface="Wingdings" panose="05000000000000000000" pitchFamily="2" charset="2"/>
              <a:buChar char="v"/>
            </a:pPr>
            <a:r>
              <a:rPr lang="en-US" sz="2400" dirty="0">
                <a:solidFill>
                  <a:schemeClr val="tx1"/>
                </a:solidFill>
                <a:latin typeface="Roboto" panose="02000000000000000000" pitchFamily="2" charset="0"/>
              </a:rPr>
              <a:t>However, this rate is very high in Bulgaria, Hungary, Romania and Poland, and this requires allocating specialized teams to study the cause of the high death rate there, especially in Bulgaria. There may be certain factors that helped this virus to become more deadly (it may be environmental factors, genetic, health, or the geographical factor may have a reason for that).</a:t>
            </a:r>
          </a:p>
        </p:txBody>
      </p:sp>
    </p:spTree>
    <p:extLst>
      <p:ext uri="{BB962C8B-B14F-4D97-AF65-F5344CB8AC3E}">
        <p14:creationId xmlns:p14="http://schemas.microsoft.com/office/powerpoint/2010/main" val="32765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579667-5868-0B4B-9749-20BC2C8AB203}"/>
              </a:ext>
            </a:extLst>
          </p:cNvPr>
          <p:cNvSpPr>
            <a:spLocks noGrp="1"/>
          </p:cNvSpPr>
          <p:nvPr>
            <p:ph idx="1"/>
          </p:nvPr>
        </p:nvSpPr>
        <p:spPr>
          <a:xfrm>
            <a:off x="684211" y="685800"/>
            <a:ext cx="10605829" cy="5491065"/>
          </a:xfrm>
        </p:spPr>
        <p:txBody>
          <a:bodyPr>
            <a:normAutofit/>
          </a:bodyPr>
          <a:lstStyle/>
          <a:p>
            <a:pPr marL="0" indent="0" algn="ctr">
              <a:buNone/>
            </a:pPr>
            <a:endParaRPr lang="en-US" sz="8800" b="1" dirty="0"/>
          </a:p>
          <a:p>
            <a:pPr marL="0" indent="0" algn="ctr">
              <a:buNone/>
            </a:pPr>
            <a:r>
              <a:rPr lang="en-US" sz="13800" b="1" dirty="0"/>
              <a:t>Thank You</a:t>
            </a:r>
          </a:p>
        </p:txBody>
      </p:sp>
    </p:spTree>
    <p:extLst>
      <p:ext uri="{BB962C8B-B14F-4D97-AF65-F5344CB8AC3E}">
        <p14:creationId xmlns:p14="http://schemas.microsoft.com/office/powerpoint/2010/main" val="285955826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
  <TotalTime>1650</TotalTime>
  <Words>1326</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Courier New</vt:lpstr>
      <vt:lpstr>Gill Sans MT</vt:lpstr>
      <vt:lpstr>Roboto</vt:lpstr>
      <vt:lpstr>Wingdings</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Haidar</dc:creator>
  <cp:lastModifiedBy>Haidar</cp:lastModifiedBy>
  <cp:revision>13</cp:revision>
  <dcterms:created xsi:type="dcterms:W3CDTF">2023-08-16T12:51:08Z</dcterms:created>
  <dcterms:modified xsi:type="dcterms:W3CDTF">2023-08-21T19:03:56Z</dcterms:modified>
</cp:coreProperties>
</file>