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sldIdLst>
    <p:sldId id="256" r:id="rId2"/>
    <p:sldId id="284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285" r:id="rId11"/>
    <p:sldId id="28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882"/>
    <p:restoredTop sz="94719"/>
  </p:normalViewPr>
  <p:slideViewPr>
    <p:cSldViewPr snapToGrid="0">
      <p:cViewPr varScale="1">
        <p:scale>
          <a:sx n="120" d="100"/>
          <a:sy n="120" d="100"/>
        </p:scale>
        <p:origin x="64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06B1E-C3A0-5948-996E-20A8C2675D5E}" type="datetimeFigureOut">
              <a:rPr lang="fr-FR" smtClean="0"/>
              <a:t>05/04/2024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A3DBA-F893-9C48-B98D-762FF677AE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5740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06B1E-C3A0-5948-996E-20A8C2675D5E}" type="datetimeFigureOut">
              <a:rPr lang="fr-FR" smtClean="0"/>
              <a:t>05/04/2024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A3DBA-F893-9C48-B98D-762FF677AE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483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06B1E-C3A0-5948-996E-20A8C2675D5E}" type="datetimeFigureOut">
              <a:rPr lang="fr-FR" smtClean="0"/>
              <a:t>05/04/2024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A3DBA-F893-9C48-B98D-762FF677AE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5449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06B1E-C3A0-5948-996E-20A8C2675D5E}" type="datetimeFigureOut">
              <a:rPr lang="fr-FR" smtClean="0"/>
              <a:t>05/04/2024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A3DBA-F893-9C48-B98D-762FF677AE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5987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06B1E-C3A0-5948-996E-20A8C2675D5E}" type="datetimeFigureOut">
              <a:rPr lang="fr-FR" smtClean="0"/>
              <a:t>05/04/2024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A3DBA-F893-9C48-B98D-762FF677AE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3606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06B1E-C3A0-5948-996E-20A8C2675D5E}" type="datetimeFigureOut">
              <a:rPr lang="fr-FR" smtClean="0"/>
              <a:t>05/04/2024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A3DBA-F893-9C48-B98D-762FF677AE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0353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06B1E-C3A0-5948-996E-20A8C2675D5E}" type="datetimeFigureOut">
              <a:rPr lang="fr-FR" smtClean="0"/>
              <a:t>05/04/2024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A3DBA-F893-9C48-B98D-762FF677AE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8278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06B1E-C3A0-5948-996E-20A8C2675D5E}" type="datetimeFigureOut">
              <a:rPr lang="fr-FR" smtClean="0"/>
              <a:t>05/04/2024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A3DBA-F893-9C48-B98D-762FF677AE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9341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06B1E-C3A0-5948-996E-20A8C2675D5E}" type="datetimeFigureOut">
              <a:rPr lang="fr-FR" smtClean="0"/>
              <a:t>05/04/2024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A3DBA-F893-9C48-B98D-762FF677AE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9566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06B1E-C3A0-5948-996E-20A8C2675D5E}" type="datetimeFigureOut">
              <a:rPr lang="fr-FR" smtClean="0"/>
              <a:t>05/04/2024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A3DBA-F893-9C48-B98D-762FF677AE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2170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06B1E-C3A0-5948-996E-20A8C2675D5E}" type="datetimeFigureOut">
              <a:rPr lang="fr-FR" smtClean="0"/>
              <a:t>05/04/2024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A3DBA-F893-9C48-B98D-762FF677AE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8438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806B1E-C3A0-5948-996E-20A8C2675D5E}" type="datetimeFigureOut">
              <a:rPr lang="fr-FR" smtClean="0"/>
              <a:t>05/04/2024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A3DBA-F893-9C48-B98D-762FF677AE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6900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E2E164-6A97-C0C9-3445-2EA490B0AE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3108" y="1173577"/>
            <a:ext cx="10345783" cy="2387600"/>
          </a:xfrm>
        </p:spPr>
        <p:txBody>
          <a:bodyPr/>
          <a:lstStyle/>
          <a:p>
            <a:r>
              <a:rPr lang="fr-FR" dirty="0"/>
              <a:t>Projet Systèmes d’exploitation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8F34579-8E65-5D9E-E368-6174DF8217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4389" y="5793488"/>
            <a:ext cx="3383280" cy="695642"/>
          </a:xfrm>
        </p:spPr>
        <p:txBody>
          <a:bodyPr>
            <a:normAutofit/>
          </a:bodyPr>
          <a:lstStyle/>
          <a:p>
            <a:pPr algn="l"/>
            <a:r>
              <a:rPr lang="fr-FR" sz="1400" dirty="0"/>
              <a:t>José Franco Alves</a:t>
            </a:r>
          </a:p>
          <a:p>
            <a:pPr algn="l"/>
            <a:r>
              <a:rPr lang="fr-FR" sz="1400" dirty="0" err="1"/>
              <a:t>Mirindra</a:t>
            </a:r>
            <a:r>
              <a:rPr lang="fr-FR" sz="1400" dirty="0"/>
              <a:t> Johan </a:t>
            </a:r>
            <a:r>
              <a:rPr lang="fr-FR" sz="1400" dirty="0" err="1"/>
              <a:t>Ralaiarinony</a:t>
            </a:r>
            <a:endParaRPr lang="fr-FR" sz="14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72E4613-EAEA-D0AB-8CB0-28B2A01C75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33274"/>
            <a:ext cx="2816352" cy="1206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8842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776163-56E1-145A-0742-5FA5A0266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Répartition des tâches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607FE6E-BFB5-CD66-DEEF-F99BE6C3B5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fr-FR" sz="2000" dirty="0"/>
              <a:t>Johan : Fonctions principaux et idée général.</a:t>
            </a:r>
          </a:p>
          <a:p>
            <a:pPr>
              <a:buFont typeface="Wingdings" pitchFamily="2" charset="2"/>
              <a:buChar char="Ø"/>
            </a:pPr>
            <a:endParaRPr lang="fr-FR" sz="2000" dirty="0"/>
          </a:p>
          <a:p>
            <a:pPr>
              <a:buFont typeface="Wingdings" pitchFamily="2" charset="2"/>
              <a:buChar char="Ø"/>
            </a:pPr>
            <a:r>
              <a:rPr lang="fr-FR" sz="2000" dirty="0"/>
              <a:t>Ensemble : Partie ( </a:t>
            </a:r>
            <a:r>
              <a:rPr lang="fr-FR" sz="2000" dirty="0" err="1"/>
              <a:t>parCost</a:t>
            </a:r>
            <a:r>
              <a:rPr lang="fr-FR" sz="2000" dirty="0"/>
              <a:t>, </a:t>
            </a:r>
            <a:r>
              <a:rPr lang="fr-FR" sz="2000" dirty="0" err="1"/>
              <a:t>detTestRnd</a:t>
            </a:r>
            <a:r>
              <a:rPr lang="fr-FR" sz="2000" dirty="0"/>
              <a:t>, </a:t>
            </a:r>
            <a:r>
              <a:rPr lang="fr-FR" sz="2000" dirty="0" err="1"/>
              <a:t>verification</a:t>
            </a:r>
            <a:r>
              <a:rPr lang="fr-FR" sz="2000" dirty="0"/>
              <a:t> des </a:t>
            </a:r>
            <a:r>
              <a:rPr lang="fr-FR" sz="2000" dirty="0" err="1"/>
              <a:t>tasks</a:t>
            </a:r>
            <a:r>
              <a:rPr lang="fr-FR" sz="2000" dirty="0"/>
              <a:t>).</a:t>
            </a:r>
          </a:p>
          <a:p>
            <a:pPr>
              <a:buFont typeface="Wingdings" pitchFamily="2" charset="2"/>
              <a:buChar char="Ø"/>
            </a:pPr>
            <a:endParaRPr lang="fr-FR" sz="2000" dirty="0"/>
          </a:p>
          <a:p>
            <a:pPr>
              <a:buFont typeface="Wingdings" pitchFamily="2" charset="2"/>
              <a:buChar char="Ø"/>
            </a:pPr>
            <a:r>
              <a:rPr lang="fr-FR" sz="2000" dirty="0"/>
              <a:t>José : Rapport et explication du projet.</a:t>
            </a:r>
          </a:p>
          <a:p>
            <a:pPr>
              <a:buFont typeface="Wingdings" pitchFamily="2" charset="2"/>
              <a:buChar char="Ø"/>
            </a:pPr>
            <a:endParaRPr lang="fr-FR" sz="2000" dirty="0"/>
          </a:p>
          <a:p>
            <a:pPr>
              <a:buFont typeface="Wingdings" pitchFamily="2" charset="2"/>
              <a:buChar char="Ø"/>
            </a:pPr>
            <a:r>
              <a:rPr lang="fr-FR" sz="2000" dirty="0"/>
              <a:t>Globalité : Charge de travail égale.</a:t>
            </a:r>
          </a:p>
        </p:txBody>
      </p:sp>
    </p:spTree>
    <p:extLst>
      <p:ext uri="{BB962C8B-B14F-4D97-AF65-F5344CB8AC3E}">
        <p14:creationId xmlns:p14="http://schemas.microsoft.com/office/powerpoint/2010/main" val="1755052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776163-56E1-145A-0742-5FA5A0266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Graphe</a:t>
            </a:r>
          </a:p>
        </p:txBody>
      </p:sp>
      <p:pic>
        <p:nvPicPr>
          <p:cNvPr id="5" name="Espace réservé du contenu 4" descr="Une image contenant ligne&#10;&#10;Description générée automatiquement">
            <a:extLst>
              <a:ext uri="{FF2B5EF4-FFF2-40B4-BE49-F238E27FC236}">
                <a16:creationId xmlns:a16="http://schemas.microsoft.com/office/drawing/2014/main" id="{9B1563D4-C9A8-1915-C97C-ACBAEBC917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09962" y="1825625"/>
            <a:ext cx="5572075" cy="4351338"/>
          </a:xfrm>
        </p:spPr>
      </p:pic>
    </p:spTree>
    <p:extLst>
      <p:ext uri="{BB962C8B-B14F-4D97-AF65-F5344CB8AC3E}">
        <p14:creationId xmlns:p14="http://schemas.microsoft.com/office/powerpoint/2010/main" val="3398276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3DE803B1-8789-019D-727A-73D100771CEC}"/>
              </a:ext>
            </a:extLst>
          </p:cNvPr>
          <p:cNvSpPr txBox="1"/>
          <p:nvPr/>
        </p:nvSpPr>
        <p:spPr>
          <a:xfrm>
            <a:off x="838200" y="616812"/>
            <a:ext cx="7069183" cy="706891"/>
          </a:xfrm>
          <a:prstGeom prst="rect">
            <a:avLst/>
          </a:prstGeom>
          <a:noFill/>
        </p:spPr>
        <p:txBody>
          <a:bodyPr wrap="square" rtlCol="0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fr-FR" sz="3200" dirty="0"/>
              <a:t>Sommaire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00710B5-6B77-A2B2-E000-EA7497A78A36}"/>
              </a:ext>
            </a:extLst>
          </p:cNvPr>
          <p:cNvSpPr txBox="1"/>
          <p:nvPr/>
        </p:nvSpPr>
        <p:spPr>
          <a:xfrm>
            <a:off x="2413590" y="1956391"/>
            <a:ext cx="690053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fr-FR" dirty="0"/>
              <a:t>Explication du projet</a:t>
            </a:r>
          </a:p>
          <a:p>
            <a:pPr marL="800100" lvl="1" indent="-342900">
              <a:buFont typeface="+mj-lt"/>
              <a:buAutoNum type="arabicPeriod"/>
            </a:pPr>
            <a:r>
              <a:rPr lang="fr-FR" dirty="0"/>
              <a:t>Présentation des consignes</a:t>
            </a:r>
          </a:p>
          <a:p>
            <a:pPr marL="800100" lvl="1" indent="-342900">
              <a:buFont typeface="+mj-lt"/>
              <a:buAutoNum type="arabicPeriod"/>
            </a:pPr>
            <a:r>
              <a:rPr lang="fr-FR" dirty="0"/>
              <a:t>Explication des consignes</a:t>
            </a:r>
          </a:p>
          <a:p>
            <a:pPr marL="800100" lvl="1" indent="-342900">
              <a:buFont typeface="+mj-lt"/>
              <a:buAutoNum type="arabicPeriod"/>
            </a:pPr>
            <a:r>
              <a:rPr lang="fr-FR" dirty="0"/>
              <a:t>Objectifs</a:t>
            </a:r>
          </a:p>
          <a:p>
            <a:pPr lvl="1"/>
            <a:endParaRPr lang="fr-FR" dirty="0"/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Notre projet</a:t>
            </a:r>
          </a:p>
          <a:p>
            <a:pPr marL="800100" lvl="1" indent="-342900">
              <a:buFont typeface="+mj-lt"/>
              <a:buAutoNum type="arabicPeriod"/>
            </a:pPr>
            <a:r>
              <a:rPr lang="fr-FR" dirty="0"/>
              <a:t>Présentation du projet</a:t>
            </a:r>
          </a:p>
          <a:p>
            <a:pPr marL="800100" lvl="1" indent="-342900">
              <a:buFont typeface="+mj-lt"/>
              <a:buAutoNum type="arabicPeriod"/>
            </a:pPr>
            <a:r>
              <a:rPr lang="fr-FR" dirty="0"/>
              <a:t>Explication du projet</a:t>
            </a:r>
          </a:p>
          <a:p>
            <a:pPr lvl="1"/>
            <a:endParaRPr lang="fr-FR" dirty="0"/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Commentaire</a:t>
            </a:r>
          </a:p>
          <a:p>
            <a:pPr marL="800100" lvl="1" indent="-342900">
              <a:buFont typeface="+mj-lt"/>
              <a:buAutoNum type="arabicPeriod"/>
            </a:pPr>
            <a:r>
              <a:rPr lang="fr-FR" dirty="0"/>
              <a:t>Difficultés rencontrées</a:t>
            </a:r>
          </a:p>
          <a:p>
            <a:pPr marL="800100" lvl="1" indent="-342900">
              <a:buFont typeface="+mj-lt"/>
              <a:buAutoNum type="arabicPeriod"/>
            </a:pPr>
            <a:r>
              <a:rPr lang="fr-FR" dirty="0"/>
              <a:t>Résolution des problèmes</a:t>
            </a:r>
          </a:p>
          <a:p>
            <a:pPr marL="800100" lvl="1" indent="-342900">
              <a:buFont typeface="+mj-lt"/>
              <a:buAutoNum type="arabicPeriod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47676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BDD80F1-F438-227B-F666-803D01F24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74563"/>
            <a:ext cx="10515600" cy="2058398"/>
          </a:xfrm>
        </p:spPr>
        <p:txBody>
          <a:bodyPr>
            <a:normAutofit/>
          </a:bodyPr>
          <a:lstStyle/>
          <a:p>
            <a:pPr lvl="1">
              <a:buFont typeface="Wingdings" pitchFamily="2" charset="2"/>
              <a:buChar char="Ø"/>
            </a:pPr>
            <a:r>
              <a:rPr lang="fr-FR" sz="2000" dirty="0">
                <a:latin typeface="Garamond" panose="02020404030301010803" pitchFamily="18" charset="0"/>
              </a:rPr>
              <a:t>Développer une librairie en Python permettant d’automatiser la parallélisation maximale de système de tâches. </a:t>
            </a:r>
          </a:p>
          <a:p>
            <a:pPr lvl="1">
              <a:buFont typeface="Wingdings" pitchFamily="2" charset="2"/>
              <a:buChar char="Ø"/>
            </a:pPr>
            <a:endParaRPr lang="fr-FR" sz="2000" dirty="0">
              <a:latin typeface="Garamond" panose="02020404030301010803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fr-FR" sz="2000" dirty="0">
                <a:latin typeface="Garamond" panose="02020404030301010803" pitchFamily="18" charset="0"/>
              </a:rPr>
              <a:t>Explorer la parallélisation maximale, une contrainte pour accélérer l’exécution des tâches.</a:t>
            </a:r>
          </a:p>
          <a:p>
            <a:pPr lvl="1">
              <a:buFont typeface="Wingdings" pitchFamily="2" charset="2"/>
              <a:buChar char="Ø"/>
            </a:pPr>
            <a:endParaRPr lang="fr-FR" sz="2000" dirty="0">
              <a:latin typeface="Garamond" panose="02020404030301010803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fr-FR" sz="2000" dirty="0">
                <a:latin typeface="Garamond" panose="02020404030301010803" pitchFamily="18" charset="0"/>
              </a:rPr>
              <a:t>Comprendre le déterminisme et la condition de Bernstein.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53611E9-0E60-11D9-F572-8EB5604F8543}"/>
              </a:ext>
            </a:extLst>
          </p:cNvPr>
          <p:cNvSpPr txBox="1"/>
          <p:nvPr/>
        </p:nvSpPr>
        <p:spPr>
          <a:xfrm>
            <a:off x="838200" y="616812"/>
            <a:ext cx="7069183" cy="706891"/>
          </a:xfrm>
          <a:prstGeom prst="rect">
            <a:avLst/>
          </a:prstGeom>
          <a:noFill/>
        </p:spPr>
        <p:txBody>
          <a:bodyPr wrap="square" rtlCol="0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fr-FR" sz="3200" dirty="0"/>
              <a:t>Présentation du projet</a:t>
            </a:r>
          </a:p>
        </p:txBody>
      </p:sp>
    </p:spTree>
    <p:extLst>
      <p:ext uri="{BB962C8B-B14F-4D97-AF65-F5344CB8AC3E}">
        <p14:creationId xmlns:p14="http://schemas.microsoft.com/office/powerpoint/2010/main" val="3472411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BDD80F1-F438-227B-F666-803D01F24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74563"/>
            <a:ext cx="10515600" cy="2058398"/>
          </a:xfrm>
        </p:spPr>
        <p:txBody>
          <a:bodyPr>
            <a:normAutofit/>
          </a:bodyPr>
          <a:lstStyle/>
          <a:p>
            <a:pPr lvl="1">
              <a:buFont typeface="Wingdings" pitchFamily="2" charset="2"/>
              <a:buChar char="Ø"/>
            </a:pPr>
            <a:r>
              <a:rPr lang="fr-FR" sz="2000" dirty="0">
                <a:latin typeface="Garamond" panose="02020404030301010803" pitchFamily="18" charset="0"/>
              </a:rPr>
              <a:t>Obtenir le système de tâches de parallélisme maximale réunissant les tâches en entrée.</a:t>
            </a:r>
          </a:p>
          <a:p>
            <a:pPr lvl="1">
              <a:buFont typeface="Wingdings" pitchFamily="2" charset="2"/>
              <a:buChar char="Ø"/>
            </a:pPr>
            <a:endParaRPr lang="fr-FR" sz="2000" dirty="0">
              <a:latin typeface="Garamond" panose="02020404030301010803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fr-FR" sz="2000" dirty="0">
                <a:latin typeface="Garamond" panose="02020404030301010803" pitchFamily="18" charset="0"/>
              </a:rPr>
              <a:t>Exécuter le système de tâches de façon séquentielle et aussi de l’exécuter en parallèle.  </a:t>
            </a:r>
          </a:p>
          <a:p>
            <a:pPr lvl="1">
              <a:buFont typeface="Wingdings" pitchFamily="2" charset="2"/>
              <a:buChar char="Ø"/>
            </a:pPr>
            <a:endParaRPr lang="fr-FR" sz="2000" dirty="0">
              <a:latin typeface="Garamond" panose="02020404030301010803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fr-FR" sz="2000" dirty="0">
                <a:latin typeface="Garamond" panose="02020404030301010803" pitchFamily="18" charset="0"/>
              </a:rPr>
              <a:t>Et bien sûr, en respectant les contraintes de précédence.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53611E9-0E60-11D9-F572-8EB5604F8543}"/>
              </a:ext>
            </a:extLst>
          </p:cNvPr>
          <p:cNvSpPr txBox="1"/>
          <p:nvPr/>
        </p:nvSpPr>
        <p:spPr>
          <a:xfrm>
            <a:off x="838200" y="616812"/>
            <a:ext cx="7069183" cy="706891"/>
          </a:xfrm>
          <a:prstGeom prst="rect">
            <a:avLst/>
          </a:prstGeom>
          <a:noFill/>
        </p:spPr>
        <p:txBody>
          <a:bodyPr wrap="square" rtlCol="0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fr-FR" sz="3200" dirty="0"/>
              <a:t>Objectif du projet</a:t>
            </a:r>
          </a:p>
        </p:txBody>
      </p:sp>
    </p:spTree>
    <p:extLst>
      <p:ext uri="{BB962C8B-B14F-4D97-AF65-F5344CB8AC3E}">
        <p14:creationId xmlns:p14="http://schemas.microsoft.com/office/powerpoint/2010/main" val="3487033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BDD80F1-F438-227B-F666-803D01F24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74563"/>
            <a:ext cx="10515600" cy="2258694"/>
          </a:xfrm>
        </p:spPr>
        <p:txBody>
          <a:bodyPr>
            <a:normAutofit/>
          </a:bodyPr>
          <a:lstStyle/>
          <a:p>
            <a:pPr lvl="1">
              <a:buFont typeface="Wingdings" pitchFamily="2" charset="2"/>
              <a:buChar char="Ø"/>
            </a:pPr>
            <a:r>
              <a:rPr lang="fr-FR" sz="2000" dirty="0">
                <a:latin typeface="Garamond" panose="02020404030301010803" pitchFamily="18" charset="0"/>
              </a:rPr>
              <a:t>Une structuration du projet avec deux classes : la classe « </a:t>
            </a:r>
            <a:r>
              <a:rPr lang="fr-FR" sz="2000" dirty="0" err="1">
                <a:latin typeface="Garamond" panose="02020404030301010803" pitchFamily="18" charset="0"/>
              </a:rPr>
              <a:t>Task</a:t>
            </a:r>
            <a:r>
              <a:rPr lang="fr-FR" sz="2000" dirty="0">
                <a:latin typeface="Garamond" panose="02020404030301010803" pitchFamily="18" charset="0"/>
              </a:rPr>
              <a:t> » et d’une classe « </a:t>
            </a:r>
            <a:r>
              <a:rPr lang="fr-FR" sz="2000" dirty="0" err="1">
                <a:latin typeface="Garamond" panose="02020404030301010803" pitchFamily="18" charset="0"/>
              </a:rPr>
              <a:t>TaskSystem</a:t>
            </a:r>
            <a:r>
              <a:rPr lang="fr-FR" sz="2000" dirty="0">
                <a:latin typeface="Garamond" panose="02020404030301010803" pitchFamily="18" charset="0"/>
              </a:rPr>
              <a:t> ».</a:t>
            </a:r>
          </a:p>
          <a:p>
            <a:pPr lvl="1">
              <a:buFont typeface="Wingdings" pitchFamily="2" charset="2"/>
              <a:buChar char="Ø"/>
            </a:pPr>
            <a:endParaRPr lang="fr-FR" sz="2000" dirty="0">
              <a:latin typeface="Garamond" panose="02020404030301010803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fr-FR" sz="2000" dirty="0">
                <a:latin typeface="Garamond" panose="02020404030301010803" pitchFamily="18" charset="0"/>
              </a:rPr>
              <a:t>Des fonctions clés sont requis comme </a:t>
            </a:r>
            <a:r>
              <a:rPr lang="fr-FR" sz="2000" dirty="0" err="1">
                <a:latin typeface="Garamond" panose="02020404030301010803" pitchFamily="18" charset="0"/>
              </a:rPr>
              <a:t>GetDependencies</a:t>
            </a:r>
            <a:r>
              <a:rPr lang="fr-FR" sz="2000" dirty="0">
                <a:latin typeface="Garamond" panose="02020404030301010803" pitchFamily="18" charset="0"/>
              </a:rPr>
              <a:t>(</a:t>
            </a:r>
            <a:r>
              <a:rPr lang="fr-FR" sz="2000" dirty="0" err="1">
                <a:latin typeface="Garamond" panose="02020404030301010803" pitchFamily="18" charset="0"/>
              </a:rPr>
              <a:t>task</a:t>
            </a:r>
            <a:r>
              <a:rPr lang="fr-FR" sz="2000" dirty="0">
                <a:latin typeface="Garamond" panose="02020404030301010803" pitchFamily="18" charset="0"/>
              </a:rPr>
              <a:t>), </a:t>
            </a:r>
            <a:r>
              <a:rPr lang="fr-FR" sz="2000" dirty="0" err="1">
                <a:latin typeface="Garamond" panose="02020404030301010803" pitchFamily="18" charset="0"/>
              </a:rPr>
              <a:t>runSeq</a:t>
            </a:r>
            <a:r>
              <a:rPr lang="fr-FR" sz="2000" dirty="0">
                <a:latin typeface="Garamond" panose="02020404030301010803" pitchFamily="18" charset="0"/>
              </a:rPr>
              <a:t>() et enfin run().</a:t>
            </a:r>
          </a:p>
          <a:p>
            <a:pPr lvl="1">
              <a:buFont typeface="Wingdings" pitchFamily="2" charset="2"/>
              <a:buChar char="Ø"/>
            </a:pPr>
            <a:endParaRPr lang="fr-FR" sz="2000" dirty="0">
              <a:latin typeface="Garamond" panose="02020404030301010803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fr-FR" sz="2000" dirty="0">
                <a:latin typeface="Garamond" panose="02020404030301010803" pitchFamily="18" charset="0"/>
              </a:rPr>
              <a:t>D’autres aspects importants avec notamment l’affichage sous forme de graphe, une validation des entrées puis le test de déterminisme et enfin le coût du parallélisme.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53611E9-0E60-11D9-F572-8EB5604F8543}"/>
              </a:ext>
            </a:extLst>
          </p:cNvPr>
          <p:cNvSpPr txBox="1"/>
          <p:nvPr/>
        </p:nvSpPr>
        <p:spPr>
          <a:xfrm>
            <a:off x="838200" y="616812"/>
            <a:ext cx="7069183" cy="706891"/>
          </a:xfrm>
          <a:prstGeom prst="rect">
            <a:avLst/>
          </a:prstGeom>
          <a:noFill/>
        </p:spPr>
        <p:txBody>
          <a:bodyPr wrap="square" rtlCol="0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fr-FR" sz="3200" dirty="0"/>
              <a:t>Explication des consignes</a:t>
            </a:r>
          </a:p>
        </p:txBody>
      </p:sp>
    </p:spTree>
    <p:extLst>
      <p:ext uri="{BB962C8B-B14F-4D97-AF65-F5344CB8AC3E}">
        <p14:creationId xmlns:p14="http://schemas.microsoft.com/office/powerpoint/2010/main" val="2604479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BDD80F1-F438-227B-F666-803D01F24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74563"/>
            <a:ext cx="10515600" cy="4139746"/>
          </a:xfrm>
        </p:spPr>
        <p:txBody>
          <a:bodyPr>
            <a:normAutofit/>
          </a:bodyPr>
          <a:lstStyle/>
          <a:p>
            <a:pPr lvl="1">
              <a:buFont typeface="Wingdings" pitchFamily="2" charset="2"/>
              <a:buChar char="Ø"/>
            </a:pPr>
            <a:r>
              <a:rPr lang="fr-FR" sz="2000" dirty="0">
                <a:latin typeface="Garamond" panose="02020404030301010803" pitchFamily="18" charset="0"/>
              </a:rPr>
              <a:t>Dans notre projet, nous utilisons du threading, la lecture d’entrée sortie de tâches, le </a:t>
            </a:r>
            <a:r>
              <a:rPr lang="fr-FR" sz="2000" dirty="0" err="1">
                <a:latin typeface="Garamond" panose="02020404030301010803" pitchFamily="18" charset="0"/>
              </a:rPr>
              <a:t>semaphore</a:t>
            </a:r>
            <a:r>
              <a:rPr lang="fr-FR" sz="2000" dirty="0">
                <a:latin typeface="Garamond" panose="02020404030301010803" pitchFamily="18" charset="0"/>
              </a:rPr>
              <a:t> puis importer « </a:t>
            </a:r>
            <a:r>
              <a:rPr lang="fr-FR" sz="2000" dirty="0" err="1">
                <a:latin typeface="Garamond" panose="02020404030301010803" pitchFamily="18" charset="0"/>
              </a:rPr>
              <a:t>networkx</a:t>
            </a:r>
            <a:r>
              <a:rPr lang="fr-FR" sz="2000" dirty="0">
                <a:latin typeface="Garamond" panose="02020404030301010803" pitchFamily="18" charset="0"/>
              </a:rPr>
              <a:t> », « </a:t>
            </a:r>
            <a:r>
              <a:rPr lang="fr-FR" sz="2000" dirty="0" err="1">
                <a:latin typeface="Garamond" panose="02020404030301010803" pitchFamily="18" charset="0"/>
              </a:rPr>
              <a:t>matplotlib</a:t>
            </a:r>
            <a:r>
              <a:rPr lang="fr-FR" sz="2000" dirty="0">
                <a:latin typeface="Garamond" panose="02020404030301010803" pitchFamily="18" charset="0"/>
              </a:rPr>
              <a:t> » et « time ».</a:t>
            </a:r>
          </a:p>
          <a:p>
            <a:pPr lvl="1">
              <a:buFont typeface="Wingdings" pitchFamily="2" charset="2"/>
              <a:buChar char="Ø"/>
            </a:pPr>
            <a:endParaRPr lang="fr-FR" sz="2000" dirty="0">
              <a:latin typeface="Garamond" panose="02020404030301010803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fr-FR" sz="2000" dirty="0">
                <a:latin typeface="Garamond" panose="02020404030301010803" pitchFamily="18" charset="0"/>
              </a:rPr>
              <a:t>Dans un premier lieu, l’architecture du projet :</a:t>
            </a:r>
          </a:p>
          <a:p>
            <a:pPr lvl="2">
              <a:buFont typeface="Wingdings" pitchFamily="2" charset="2"/>
              <a:buChar char="Ø"/>
            </a:pPr>
            <a:endParaRPr lang="fr-FR" sz="1600" dirty="0">
              <a:latin typeface="Garamond" panose="02020404030301010803" pitchFamily="18" charset="0"/>
            </a:endParaRPr>
          </a:p>
          <a:p>
            <a:pPr lvl="2"/>
            <a:r>
              <a:rPr lang="fr-FR" dirty="0" err="1">
                <a:latin typeface="Garamond" panose="02020404030301010803" pitchFamily="18" charset="0"/>
              </a:rPr>
              <a:t>Task</a:t>
            </a:r>
            <a:r>
              <a:rPr lang="fr-FR" dirty="0">
                <a:latin typeface="Garamond" panose="02020404030301010803" pitchFamily="18" charset="0"/>
              </a:rPr>
              <a:t> </a:t>
            </a:r>
          </a:p>
          <a:p>
            <a:pPr lvl="2"/>
            <a:endParaRPr lang="fr-FR" dirty="0">
              <a:latin typeface="Garamond" panose="02020404030301010803" pitchFamily="18" charset="0"/>
            </a:endParaRPr>
          </a:p>
          <a:p>
            <a:pPr lvl="2"/>
            <a:r>
              <a:rPr lang="fr-FR" dirty="0" err="1">
                <a:latin typeface="Garamond" panose="02020404030301010803" pitchFamily="18" charset="0"/>
              </a:rPr>
              <a:t>TaskSystem</a:t>
            </a:r>
            <a:endParaRPr lang="fr-FR" dirty="0">
              <a:latin typeface="Garamond" panose="02020404030301010803" pitchFamily="18" charset="0"/>
            </a:endParaRPr>
          </a:p>
          <a:p>
            <a:pPr lvl="2"/>
            <a:endParaRPr lang="fr-FR" dirty="0">
              <a:latin typeface="Garamond" panose="02020404030301010803" pitchFamily="18" charset="0"/>
            </a:endParaRPr>
          </a:p>
          <a:p>
            <a:pPr lvl="2"/>
            <a:r>
              <a:rPr lang="fr-FR" dirty="0">
                <a:latin typeface="Garamond" panose="02020404030301010803" pitchFamily="18" charset="0"/>
              </a:rPr>
              <a:t>Main</a:t>
            </a:r>
          </a:p>
          <a:p>
            <a:pPr lvl="2"/>
            <a:endParaRPr lang="fr-FR" dirty="0">
              <a:latin typeface="Garamond" panose="02020404030301010803" pitchFamily="18" charset="0"/>
            </a:endParaRPr>
          </a:p>
          <a:p>
            <a:pPr lvl="2"/>
            <a:endParaRPr lang="fr-FR" dirty="0">
              <a:latin typeface="Garamond" panose="02020404030301010803" pitchFamily="18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53611E9-0E60-11D9-F572-8EB5604F8543}"/>
              </a:ext>
            </a:extLst>
          </p:cNvPr>
          <p:cNvSpPr txBox="1"/>
          <p:nvPr/>
        </p:nvSpPr>
        <p:spPr>
          <a:xfrm>
            <a:off x="838200" y="616812"/>
            <a:ext cx="7069183" cy="706891"/>
          </a:xfrm>
          <a:prstGeom prst="rect">
            <a:avLst/>
          </a:prstGeom>
          <a:noFill/>
        </p:spPr>
        <p:txBody>
          <a:bodyPr wrap="square" rtlCol="0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fr-FR" sz="3200" dirty="0"/>
              <a:t>Présentation de notre projet</a:t>
            </a:r>
          </a:p>
        </p:txBody>
      </p:sp>
    </p:spTree>
    <p:extLst>
      <p:ext uri="{BB962C8B-B14F-4D97-AF65-F5344CB8AC3E}">
        <p14:creationId xmlns:p14="http://schemas.microsoft.com/office/powerpoint/2010/main" val="178267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BDD80F1-F438-227B-F666-803D01F24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74562"/>
            <a:ext cx="10515600" cy="2763791"/>
          </a:xfrm>
        </p:spPr>
        <p:txBody>
          <a:bodyPr>
            <a:normAutofit/>
          </a:bodyPr>
          <a:lstStyle/>
          <a:p>
            <a:pPr lvl="1">
              <a:buFont typeface="Wingdings" pitchFamily="2" charset="2"/>
              <a:buChar char="Ø"/>
            </a:pPr>
            <a:r>
              <a:rPr lang="fr-FR" sz="2000" dirty="0">
                <a:latin typeface="Garamond" panose="02020404030301010803" pitchFamily="18" charset="0"/>
              </a:rPr>
              <a:t>Pour créer un nouveau dictionnaire de dépendance à partir des entrées et sorties des </a:t>
            </a:r>
            <a:r>
              <a:rPr lang="fr-FR" sz="2000" dirty="0" err="1">
                <a:latin typeface="Garamond" panose="02020404030301010803" pitchFamily="18" charset="0"/>
              </a:rPr>
              <a:t>TaskSystem</a:t>
            </a:r>
            <a:r>
              <a:rPr lang="fr-FR" sz="2000" dirty="0">
                <a:latin typeface="Garamond" panose="02020404030301010803" pitchFamily="18" charset="0"/>
              </a:rPr>
              <a:t>, il s’agit de </a:t>
            </a:r>
            <a:r>
              <a:rPr lang="fr-FR" sz="2000" dirty="0" err="1">
                <a:latin typeface="Garamond" panose="02020404030301010803" pitchFamily="18" charset="0"/>
              </a:rPr>
              <a:t>CreateDept</a:t>
            </a:r>
            <a:r>
              <a:rPr lang="fr-FR" sz="2000" dirty="0">
                <a:latin typeface="Garamond" panose="02020404030301010803" pitchFamily="18" charset="0"/>
              </a:rPr>
              <a:t>().</a:t>
            </a:r>
          </a:p>
          <a:p>
            <a:pPr lvl="1">
              <a:buFont typeface="Wingdings" pitchFamily="2" charset="2"/>
              <a:buChar char="Ø"/>
            </a:pPr>
            <a:endParaRPr lang="fr-FR" sz="2000" dirty="0">
              <a:latin typeface="Garamond" panose="02020404030301010803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fr-FR" sz="2000" dirty="0">
                <a:latin typeface="Garamond" panose="02020404030301010803" pitchFamily="18" charset="0"/>
              </a:rPr>
              <a:t>La condition Bernstein et </a:t>
            </a:r>
            <a:r>
              <a:rPr lang="fr-FR" sz="2000" dirty="0" err="1">
                <a:latin typeface="Garamond" panose="02020404030301010803" pitchFamily="18" charset="0"/>
              </a:rPr>
              <a:t>BernsteinIntoEachOther</a:t>
            </a:r>
            <a:r>
              <a:rPr lang="fr-FR" sz="2000" dirty="0">
                <a:latin typeface="Garamond" panose="02020404030301010803" pitchFamily="18" charset="0"/>
              </a:rPr>
              <a:t>() pour bien vérifier si les tâches sont bien exécutables en parallèle.</a:t>
            </a:r>
          </a:p>
          <a:p>
            <a:pPr lvl="1">
              <a:buFont typeface="Wingdings" pitchFamily="2" charset="2"/>
              <a:buChar char="Ø"/>
            </a:pPr>
            <a:endParaRPr lang="fr-FR" sz="2000" dirty="0">
              <a:latin typeface="Garamond" panose="02020404030301010803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fr-FR" sz="2000" dirty="0" err="1">
                <a:latin typeface="Garamond" panose="02020404030301010803" pitchFamily="18" charset="0"/>
              </a:rPr>
              <a:t>runRoad</a:t>
            </a:r>
            <a:r>
              <a:rPr lang="fr-FR" sz="2000" dirty="0">
                <a:latin typeface="Garamond" panose="02020404030301010803" pitchFamily="18" charset="0"/>
              </a:rPr>
              <a:t>() une route respectant le parallélisme maximal en utilisant </a:t>
            </a:r>
            <a:r>
              <a:rPr lang="fr-FR" sz="2000" dirty="0" err="1">
                <a:latin typeface="Garamond" panose="02020404030301010803" pitchFamily="18" charset="0"/>
              </a:rPr>
              <a:t>createDep</a:t>
            </a:r>
            <a:r>
              <a:rPr lang="fr-FR" sz="2000" dirty="0">
                <a:latin typeface="Garamond" panose="02020404030301010803" pitchFamily="18" charset="0"/>
              </a:rPr>
              <a:t>() et </a:t>
            </a:r>
            <a:r>
              <a:rPr lang="fr-FR" sz="2000" dirty="0" err="1">
                <a:latin typeface="Garamond" panose="02020404030301010803" pitchFamily="18" charset="0"/>
              </a:rPr>
              <a:t>BernsteinIntoEachOther</a:t>
            </a:r>
            <a:r>
              <a:rPr lang="fr-FR" sz="2000" dirty="0">
                <a:latin typeface="Garamond" panose="02020404030301010803" pitchFamily="18" charset="0"/>
              </a:rPr>
              <a:t>()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53611E9-0E60-11D9-F572-8EB5604F8543}"/>
              </a:ext>
            </a:extLst>
          </p:cNvPr>
          <p:cNvSpPr txBox="1"/>
          <p:nvPr/>
        </p:nvSpPr>
        <p:spPr>
          <a:xfrm>
            <a:off x="838200" y="616812"/>
            <a:ext cx="7069183" cy="706891"/>
          </a:xfrm>
          <a:prstGeom prst="rect">
            <a:avLst/>
          </a:prstGeom>
          <a:noFill/>
        </p:spPr>
        <p:txBody>
          <a:bodyPr wrap="square" rtlCol="0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fr-FR" sz="3200" dirty="0"/>
              <a:t>Présentation de notre projet</a:t>
            </a:r>
          </a:p>
        </p:txBody>
      </p:sp>
    </p:spTree>
    <p:extLst>
      <p:ext uri="{BB962C8B-B14F-4D97-AF65-F5344CB8AC3E}">
        <p14:creationId xmlns:p14="http://schemas.microsoft.com/office/powerpoint/2010/main" val="4121217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BDD80F1-F438-227B-F666-803D01F24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74562"/>
            <a:ext cx="10515600" cy="2763791"/>
          </a:xfrm>
        </p:spPr>
        <p:txBody>
          <a:bodyPr>
            <a:normAutofit/>
          </a:bodyPr>
          <a:lstStyle/>
          <a:p>
            <a:pPr lvl="1">
              <a:buFont typeface="Wingdings" pitchFamily="2" charset="2"/>
              <a:buChar char="Ø"/>
            </a:pPr>
            <a:r>
              <a:rPr lang="fr-FR" sz="2000" dirty="0">
                <a:latin typeface="Garamond" panose="02020404030301010803" pitchFamily="18" charset="0"/>
              </a:rPr>
              <a:t>Problème sur l’utilisation du dictionnaire : à cause d’une mauvaise compréhension de l’énoncé.</a:t>
            </a:r>
          </a:p>
          <a:p>
            <a:pPr lvl="1">
              <a:buFont typeface="Wingdings" pitchFamily="2" charset="2"/>
              <a:buChar char="Ø"/>
            </a:pPr>
            <a:endParaRPr lang="fr-FR" sz="2000" dirty="0">
              <a:latin typeface="Garamond" panose="02020404030301010803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fr-FR" sz="2000" dirty="0">
                <a:latin typeface="Garamond" panose="02020404030301010803" pitchFamily="18" charset="0"/>
              </a:rPr>
              <a:t>Problème de variable globale.</a:t>
            </a:r>
          </a:p>
          <a:p>
            <a:pPr lvl="1">
              <a:buFont typeface="Wingdings" pitchFamily="2" charset="2"/>
              <a:buChar char="Ø"/>
            </a:pPr>
            <a:endParaRPr lang="fr-FR" sz="2000" dirty="0">
              <a:latin typeface="Garamond" panose="02020404030301010803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fr-FR" sz="2000" dirty="0">
                <a:latin typeface="Garamond" panose="02020404030301010803" pitchFamily="18" charset="0"/>
              </a:rPr>
              <a:t>Problème du coût de parallélisme : L’exécution en séquentielle plus rapide que le parallèle même avec du threading.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53611E9-0E60-11D9-F572-8EB5604F8543}"/>
              </a:ext>
            </a:extLst>
          </p:cNvPr>
          <p:cNvSpPr txBox="1"/>
          <p:nvPr/>
        </p:nvSpPr>
        <p:spPr>
          <a:xfrm>
            <a:off x="838200" y="616812"/>
            <a:ext cx="7069183" cy="706891"/>
          </a:xfrm>
          <a:prstGeom prst="rect">
            <a:avLst/>
          </a:prstGeom>
          <a:noFill/>
        </p:spPr>
        <p:txBody>
          <a:bodyPr wrap="square" rtlCol="0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fr-FR" sz="3200" dirty="0"/>
              <a:t>Difficultés rencontrées </a:t>
            </a:r>
          </a:p>
        </p:txBody>
      </p:sp>
      <p:pic>
        <p:nvPicPr>
          <p:cNvPr id="1026" name="Picture 2" descr="Difficulté Banque D'Images et Photos Libres De Droits. Image 13097319">
            <a:extLst>
              <a:ext uri="{FF2B5EF4-FFF2-40B4-BE49-F238E27FC236}">
                <a16:creationId xmlns:a16="http://schemas.microsoft.com/office/drawing/2014/main" id="{C655BD3A-0E6B-357C-9CF6-F5932668CB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5178" y="0"/>
            <a:ext cx="1386822" cy="1851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4942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BDD80F1-F438-227B-F666-803D01F24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74562"/>
            <a:ext cx="10515600" cy="2763791"/>
          </a:xfrm>
        </p:spPr>
        <p:txBody>
          <a:bodyPr>
            <a:normAutofit/>
          </a:bodyPr>
          <a:lstStyle/>
          <a:p>
            <a:pPr lvl="1">
              <a:buFont typeface="Wingdings" pitchFamily="2" charset="2"/>
              <a:buChar char="Ø"/>
            </a:pPr>
            <a:r>
              <a:rPr lang="fr-FR" sz="2000" dirty="0">
                <a:latin typeface="Garamond" panose="02020404030301010803" pitchFamily="18" charset="0"/>
              </a:rPr>
              <a:t>Le problème du dictionnaire : Création d’une fonction qui créera pour nous un dictionnaire de dépendance.</a:t>
            </a:r>
          </a:p>
          <a:p>
            <a:pPr lvl="1">
              <a:buFont typeface="Wingdings" pitchFamily="2" charset="2"/>
              <a:buChar char="Ø"/>
            </a:pPr>
            <a:endParaRPr lang="fr-FR" sz="2000" dirty="0">
              <a:latin typeface="Garamond" panose="02020404030301010803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fr-FR" sz="2000" dirty="0">
                <a:latin typeface="Garamond" panose="02020404030301010803" pitchFamily="18" charset="0"/>
              </a:rPr>
              <a:t>Le problème des variables globale : Déplacement de la fonction </a:t>
            </a:r>
            <a:r>
              <a:rPr lang="fr-FR" sz="2000" dirty="0" err="1">
                <a:latin typeface="Garamond" panose="02020404030301010803" pitchFamily="18" charset="0"/>
              </a:rPr>
              <a:t>detTestRnd</a:t>
            </a:r>
            <a:r>
              <a:rPr lang="fr-FR" sz="2000" dirty="0">
                <a:latin typeface="Garamond" panose="02020404030301010803" pitchFamily="18" charset="0"/>
              </a:rPr>
              <a:t>() dans le main.</a:t>
            </a:r>
          </a:p>
          <a:p>
            <a:pPr lvl="1">
              <a:buFont typeface="Wingdings" pitchFamily="2" charset="2"/>
              <a:buChar char="Ø"/>
            </a:pPr>
            <a:endParaRPr lang="fr-FR" sz="2000" dirty="0">
              <a:latin typeface="Garamond" panose="02020404030301010803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fr-FR" sz="2000" dirty="0">
                <a:latin typeface="Garamond" panose="02020404030301010803" pitchFamily="18" charset="0"/>
              </a:rPr>
              <a:t>Le problème du coût du parallélisme : Problème non pas du code mais des </a:t>
            </a:r>
            <a:r>
              <a:rPr lang="fr-FR" sz="2000" dirty="0" err="1">
                <a:latin typeface="Garamond" panose="02020404030301010803" pitchFamily="18" charset="0"/>
              </a:rPr>
              <a:t>tasks</a:t>
            </a:r>
            <a:r>
              <a:rPr lang="fr-FR" sz="2000" dirty="0">
                <a:latin typeface="Garamond" panose="02020404030301010803" pitchFamily="18" charset="0"/>
              </a:rPr>
              <a:t>.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53611E9-0E60-11D9-F572-8EB5604F8543}"/>
              </a:ext>
            </a:extLst>
          </p:cNvPr>
          <p:cNvSpPr txBox="1"/>
          <p:nvPr/>
        </p:nvSpPr>
        <p:spPr>
          <a:xfrm>
            <a:off x="838200" y="616812"/>
            <a:ext cx="7069183" cy="706891"/>
          </a:xfrm>
          <a:prstGeom prst="rect">
            <a:avLst/>
          </a:prstGeom>
          <a:noFill/>
        </p:spPr>
        <p:txBody>
          <a:bodyPr wrap="square" rtlCol="0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fr-FR" sz="3200" dirty="0"/>
              <a:t>Comment résoudre les problèmes ? </a:t>
            </a:r>
          </a:p>
        </p:txBody>
      </p:sp>
      <p:pic>
        <p:nvPicPr>
          <p:cNvPr id="2050" name="Picture 2" descr="Résoudre un problème en 5 étapes - Think with Google">
            <a:extLst>
              <a:ext uri="{FF2B5EF4-FFF2-40B4-BE49-F238E27FC236}">
                <a16:creationId xmlns:a16="http://schemas.microsoft.com/office/drawing/2014/main" id="{90A75256-BB18-2744-D4DC-FF86223EEB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577" y="0"/>
            <a:ext cx="3274423" cy="1474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14519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 2013 – 2022">
  <a:themeElements>
    <a:clrScheme name="Jaune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hème Office 2013 – 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 2013 – 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1342</TotalTime>
  <Words>419</Words>
  <Application>Microsoft Macintosh PowerPoint</Application>
  <PresentationFormat>Grand écran</PresentationFormat>
  <Paragraphs>71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Garamond</vt:lpstr>
      <vt:lpstr>Wingdings</vt:lpstr>
      <vt:lpstr>Thème Office 2013 – 2022</vt:lpstr>
      <vt:lpstr>Projet Systèmes d’exploitation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Répartition des tâches</vt:lpstr>
      <vt:lpstr>Graphe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jose pedro franco alves</dc:creator>
  <cp:lastModifiedBy>jose pedro franco alves</cp:lastModifiedBy>
  <cp:revision>11</cp:revision>
  <dcterms:created xsi:type="dcterms:W3CDTF">2024-04-02T16:13:19Z</dcterms:created>
  <dcterms:modified xsi:type="dcterms:W3CDTF">2024-04-05T14:28:27Z</dcterms:modified>
</cp:coreProperties>
</file>