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9"/>
  </p:notesMasterIdLst>
  <p:sldIdLst>
    <p:sldId id="256" r:id="rId3"/>
    <p:sldId id="361" r:id="rId4"/>
    <p:sldId id="362" r:id="rId5"/>
    <p:sldId id="363" r:id="rId6"/>
    <p:sldId id="364" r:id="rId7"/>
    <p:sldId id="365" r:id="rId8"/>
  </p:sldIdLst>
  <p:sldSz cx="9144000" cy="6858000" type="screen4x3"/>
  <p:notesSz cx="6796088" cy="987425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sz="1200" kern="1200">
        <a:solidFill>
          <a:schemeClr val="bg1"/>
        </a:solidFill>
        <a:latin typeface="MalOtf" charset="0"/>
        <a:ea typeface="ＭＳ Ｐゴシック" charset="0"/>
        <a:cs typeface="ＭＳ Ｐゴシック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defRPr sz="1200" kern="1200">
        <a:solidFill>
          <a:schemeClr val="bg1"/>
        </a:solidFill>
        <a:latin typeface="MalOtf" charset="0"/>
        <a:ea typeface="ＭＳ Ｐゴシック" charset="0"/>
        <a:cs typeface="ＭＳ Ｐゴシック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sz="1200" kern="1200">
        <a:solidFill>
          <a:schemeClr val="bg1"/>
        </a:solidFill>
        <a:latin typeface="MalOtf" charset="0"/>
        <a:ea typeface="ＭＳ Ｐゴシック" charset="0"/>
        <a:cs typeface="ＭＳ Ｐゴシック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sz="1200" kern="1200">
        <a:solidFill>
          <a:schemeClr val="bg1"/>
        </a:solidFill>
        <a:latin typeface="MalOtf" charset="0"/>
        <a:ea typeface="ＭＳ Ｐゴシック" charset="0"/>
        <a:cs typeface="ＭＳ Ｐゴシック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sz="1200" kern="1200">
        <a:solidFill>
          <a:schemeClr val="bg1"/>
        </a:solidFill>
        <a:latin typeface="MalOtf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bg1"/>
        </a:solidFill>
        <a:latin typeface="MalOtf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200" kern="1200">
        <a:solidFill>
          <a:schemeClr val="bg1"/>
        </a:solidFill>
        <a:latin typeface="MalOtf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200" kern="1200">
        <a:solidFill>
          <a:schemeClr val="bg1"/>
        </a:solidFill>
        <a:latin typeface="MalOtf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200" kern="1200">
        <a:solidFill>
          <a:schemeClr val="bg1"/>
        </a:solidFill>
        <a:latin typeface="MalOtf" charset="0"/>
        <a:ea typeface="ＭＳ Ｐゴシック" charset="0"/>
        <a:cs typeface="ＭＳ Ｐゴシック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ller Mendoza Jimenez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5" autoAdjust="0"/>
    <p:restoredTop sz="96044" autoAdjust="0"/>
  </p:normalViewPr>
  <p:slideViewPr>
    <p:cSldViewPr snapToGrid="0">
      <p:cViewPr>
        <p:scale>
          <a:sx n="100" d="100"/>
          <a:sy n="100" d="100"/>
        </p:scale>
        <p:origin x="-1824" y="-22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AutoShape 1"/>
          <p:cNvSpPr>
            <a:spLocks noChangeArrowheads="1"/>
          </p:cNvSpPr>
          <p:nvPr/>
        </p:nvSpPr>
        <p:spPr bwMode="auto">
          <a:xfrm>
            <a:off x="0" y="0"/>
            <a:ext cx="6796088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ts val="2388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sp>
        <p:nvSpPr>
          <p:cNvPr id="62467" name="AutoShape 2"/>
          <p:cNvSpPr>
            <a:spLocks noChangeArrowheads="1"/>
          </p:cNvSpPr>
          <p:nvPr/>
        </p:nvSpPr>
        <p:spPr bwMode="auto">
          <a:xfrm>
            <a:off x="0" y="0"/>
            <a:ext cx="6799263" cy="98758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ts val="2388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sp>
        <p:nvSpPr>
          <p:cNvPr id="62468" name="AutoShape 3"/>
          <p:cNvSpPr>
            <a:spLocks noChangeArrowheads="1"/>
          </p:cNvSpPr>
          <p:nvPr/>
        </p:nvSpPr>
        <p:spPr bwMode="auto">
          <a:xfrm>
            <a:off x="0" y="0"/>
            <a:ext cx="6799263" cy="98758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ts val="2388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sp>
        <p:nvSpPr>
          <p:cNvPr id="62469" name="AutoShape 4"/>
          <p:cNvSpPr>
            <a:spLocks noChangeArrowheads="1"/>
          </p:cNvSpPr>
          <p:nvPr/>
        </p:nvSpPr>
        <p:spPr bwMode="auto">
          <a:xfrm>
            <a:off x="0" y="0"/>
            <a:ext cx="6799263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ts val="2388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sp>
        <p:nvSpPr>
          <p:cNvPr id="62470" name="Text Box 5"/>
          <p:cNvSpPr txBox="1">
            <a:spLocks noChangeArrowheads="1"/>
          </p:cNvSpPr>
          <p:nvPr/>
        </p:nvSpPr>
        <p:spPr bwMode="auto">
          <a:xfrm>
            <a:off x="0" y="0"/>
            <a:ext cx="2943225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ts val="2388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sp>
        <p:nvSpPr>
          <p:cNvPr id="62471" name="Text Box 6"/>
          <p:cNvSpPr txBox="1">
            <a:spLocks noChangeArrowheads="1"/>
          </p:cNvSpPr>
          <p:nvPr/>
        </p:nvSpPr>
        <p:spPr bwMode="auto">
          <a:xfrm>
            <a:off x="3851275" y="0"/>
            <a:ext cx="2943225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ts val="2388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sp>
        <p:nvSpPr>
          <p:cNvPr id="62472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30275" y="741363"/>
            <a:ext cx="4932363" cy="369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4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906463" y="4691063"/>
            <a:ext cx="4979987" cy="4437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62474" name="Text Box 9"/>
          <p:cNvSpPr txBox="1">
            <a:spLocks noChangeArrowheads="1"/>
          </p:cNvSpPr>
          <p:nvPr/>
        </p:nvSpPr>
        <p:spPr bwMode="auto">
          <a:xfrm>
            <a:off x="0" y="9380538"/>
            <a:ext cx="2943225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ts val="2388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3851275" y="9380538"/>
            <a:ext cx="2941638" cy="488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F7657193-3356-9F4D-A71A-F5BFD31EAE2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6525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ts val="2388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MalOtf" charset="0"/>
                <a:ea typeface="ＭＳ Ｐゴシック" charset="0"/>
                <a:cs typeface="ＭＳ Ｐゴシック" charset="0"/>
              </a:defRPr>
            </a:lvl1pPr>
            <a:lvl2pPr eaLnBrk="0" hangingPunct="0">
              <a:lnSpc>
                <a:spcPts val="2388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MalOtf" charset="0"/>
                <a:ea typeface="ＭＳ Ｐゴシック" charset="0"/>
              </a:defRPr>
            </a:lvl2pPr>
            <a:lvl3pPr eaLnBrk="0" hangingPunct="0">
              <a:lnSpc>
                <a:spcPts val="2388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MalOtf" charset="0"/>
                <a:ea typeface="ＭＳ Ｐゴシック" charset="0"/>
              </a:defRPr>
            </a:lvl3pPr>
            <a:lvl4pPr eaLnBrk="0" hangingPunct="0">
              <a:lnSpc>
                <a:spcPts val="2388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MalOtf" charset="0"/>
                <a:ea typeface="ＭＳ Ｐゴシック" charset="0"/>
              </a:defRPr>
            </a:lvl4pPr>
            <a:lvl5pPr eaLnBrk="0" hangingPunct="0">
              <a:lnSpc>
                <a:spcPts val="2388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MalOtf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ts val="2388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MalOtf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ts val="2388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MalOtf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ts val="2388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MalOtf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ts val="2388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MalOtf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fld id="{402D34B2-1554-6F49-AAA2-EF1E48675293}" type="slidenum">
              <a:rPr lang="en-GB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eaLnBrk="1">
                <a:lnSpc>
                  <a:spcPct val="93000"/>
                </a:lnSpc>
                <a:spcBef>
                  <a:spcPct val="0"/>
                </a:spcBef>
              </a:pPr>
              <a:t>1</a:t>
            </a:fld>
            <a:endParaRPr lang="en-GB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0775" cy="36988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1575" cy="4438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63493" name="Text Box 3"/>
          <p:cNvSpPr txBox="1">
            <a:spLocks noChangeArrowheads="1"/>
          </p:cNvSpPr>
          <p:nvPr/>
        </p:nvSpPr>
        <p:spPr bwMode="auto">
          <a:xfrm>
            <a:off x="801688" y="9261475"/>
            <a:ext cx="523398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lnSpc>
                <a:spcPts val="2388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MalOtf" charset="0"/>
                <a:ea typeface="ＭＳ Ｐゴシック" charset="0"/>
                <a:cs typeface="ＭＳ Ｐゴシック" charset="0"/>
              </a:defRPr>
            </a:lvl1pPr>
            <a:lvl2pPr eaLnBrk="0" hangingPunct="0">
              <a:lnSpc>
                <a:spcPts val="2388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MalOtf" charset="0"/>
                <a:ea typeface="ＭＳ Ｐゴシック" charset="0"/>
              </a:defRPr>
            </a:lvl2pPr>
            <a:lvl3pPr eaLnBrk="0" hangingPunct="0">
              <a:lnSpc>
                <a:spcPts val="2388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MalOtf" charset="0"/>
                <a:ea typeface="ＭＳ Ｐゴシック" charset="0"/>
              </a:defRPr>
            </a:lvl3pPr>
            <a:lvl4pPr eaLnBrk="0" hangingPunct="0">
              <a:lnSpc>
                <a:spcPts val="2388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MalOtf" charset="0"/>
                <a:ea typeface="ＭＳ Ｐゴシック" charset="0"/>
              </a:defRPr>
            </a:lvl4pPr>
            <a:lvl5pPr eaLnBrk="0" hangingPunct="0">
              <a:lnSpc>
                <a:spcPts val="2388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MalOtf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ts val="2388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MalOtf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ts val="2388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MalOtf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ts val="2388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MalOtf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ts val="2388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MalOtf" charset="0"/>
                <a:ea typeface="ＭＳ Ｐゴシック" charset="0"/>
              </a:defRPr>
            </a:lvl9pPr>
          </a:lstStyle>
          <a:p>
            <a:pPr eaLnBrk="1" hangingPunct="1"/>
            <a:r>
              <a:rPr lang="de-DE" sz="800">
                <a:solidFill>
                  <a:srgbClr val="000000"/>
                </a:solidFill>
              </a:rPr>
              <a:t>/home/mmendozaj/ETH-design/presentation-openoffice/template_praesentation_oo.odp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ts val="2388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MalOtf" charset="0"/>
                <a:ea typeface="ＭＳ Ｐゴシック" charset="0"/>
                <a:cs typeface="ＭＳ Ｐゴシック" charset="0"/>
              </a:defRPr>
            </a:lvl1pPr>
            <a:lvl2pPr eaLnBrk="0" hangingPunct="0">
              <a:lnSpc>
                <a:spcPts val="2388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MalOtf" charset="0"/>
                <a:ea typeface="ＭＳ Ｐゴシック" charset="0"/>
              </a:defRPr>
            </a:lvl2pPr>
            <a:lvl3pPr eaLnBrk="0" hangingPunct="0">
              <a:lnSpc>
                <a:spcPts val="2388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MalOtf" charset="0"/>
                <a:ea typeface="ＭＳ Ｐゴシック" charset="0"/>
              </a:defRPr>
            </a:lvl3pPr>
            <a:lvl4pPr eaLnBrk="0" hangingPunct="0">
              <a:lnSpc>
                <a:spcPts val="2388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MalOtf" charset="0"/>
                <a:ea typeface="ＭＳ Ｐゴシック" charset="0"/>
              </a:defRPr>
            </a:lvl4pPr>
            <a:lvl5pPr eaLnBrk="0" hangingPunct="0">
              <a:lnSpc>
                <a:spcPts val="2388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MalOtf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ts val="2388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MalOtf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ts val="2388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MalOtf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ts val="2388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MalOtf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ts val="2388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MalOtf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fld id="{612E2BA1-A8D9-1E4D-94A7-92232B4A2731}" type="slidenum">
              <a:rPr lang="en-GB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eaLnBrk="1">
                <a:lnSpc>
                  <a:spcPct val="93000"/>
                </a:lnSpc>
                <a:spcBef>
                  <a:spcPct val="0"/>
                </a:spcBef>
              </a:pPr>
              <a:t>2</a:t>
            </a:fld>
            <a:endParaRPr lang="en-GB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645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0775" cy="36988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1575" cy="4438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ts val="2388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MalOtf" charset="0"/>
                <a:ea typeface="ＭＳ Ｐゴシック" charset="0"/>
                <a:cs typeface="ＭＳ Ｐゴシック" charset="0"/>
              </a:defRPr>
            </a:lvl1pPr>
            <a:lvl2pPr eaLnBrk="0" hangingPunct="0">
              <a:lnSpc>
                <a:spcPts val="2388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MalOtf" charset="0"/>
                <a:ea typeface="ＭＳ Ｐゴシック" charset="0"/>
              </a:defRPr>
            </a:lvl2pPr>
            <a:lvl3pPr eaLnBrk="0" hangingPunct="0">
              <a:lnSpc>
                <a:spcPts val="2388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MalOtf" charset="0"/>
                <a:ea typeface="ＭＳ Ｐゴシック" charset="0"/>
              </a:defRPr>
            </a:lvl3pPr>
            <a:lvl4pPr eaLnBrk="0" hangingPunct="0">
              <a:lnSpc>
                <a:spcPts val="2388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MalOtf" charset="0"/>
                <a:ea typeface="ＭＳ Ｐゴシック" charset="0"/>
              </a:defRPr>
            </a:lvl4pPr>
            <a:lvl5pPr eaLnBrk="0" hangingPunct="0">
              <a:lnSpc>
                <a:spcPts val="2388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MalOtf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ts val="2388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MalOtf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ts val="2388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MalOtf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ts val="2388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MalOtf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ts val="2388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MalOtf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fld id="{612E2BA1-A8D9-1E4D-94A7-92232B4A2731}" type="slidenum">
              <a:rPr lang="en-GB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eaLnBrk="1">
                <a:lnSpc>
                  <a:spcPct val="93000"/>
                </a:lnSpc>
                <a:spcBef>
                  <a:spcPct val="0"/>
                </a:spcBef>
              </a:pPr>
              <a:t>3</a:t>
            </a:fld>
            <a:endParaRPr lang="en-GB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645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0775" cy="36988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1575" cy="4438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ts val="2388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MalOtf" charset="0"/>
                <a:ea typeface="ＭＳ Ｐゴシック" charset="0"/>
                <a:cs typeface="ＭＳ Ｐゴシック" charset="0"/>
              </a:defRPr>
            </a:lvl1pPr>
            <a:lvl2pPr eaLnBrk="0" hangingPunct="0">
              <a:lnSpc>
                <a:spcPts val="2388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MalOtf" charset="0"/>
                <a:ea typeface="ＭＳ Ｐゴシック" charset="0"/>
              </a:defRPr>
            </a:lvl2pPr>
            <a:lvl3pPr eaLnBrk="0" hangingPunct="0">
              <a:lnSpc>
                <a:spcPts val="2388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MalOtf" charset="0"/>
                <a:ea typeface="ＭＳ Ｐゴシック" charset="0"/>
              </a:defRPr>
            </a:lvl3pPr>
            <a:lvl4pPr eaLnBrk="0" hangingPunct="0">
              <a:lnSpc>
                <a:spcPts val="2388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MalOtf" charset="0"/>
                <a:ea typeface="ＭＳ Ｐゴシック" charset="0"/>
              </a:defRPr>
            </a:lvl4pPr>
            <a:lvl5pPr eaLnBrk="0" hangingPunct="0">
              <a:lnSpc>
                <a:spcPts val="2388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MalOtf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ts val="2388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MalOtf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ts val="2388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MalOtf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ts val="2388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MalOtf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ts val="2388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MalOtf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fld id="{612E2BA1-A8D9-1E4D-94A7-92232B4A2731}" type="slidenum">
              <a:rPr lang="en-GB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eaLnBrk="1">
                <a:lnSpc>
                  <a:spcPct val="93000"/>
                </a:lnSpc>
                <a:spcBef>
                  <a:spcPct val="0"/>
                </a:spcBef>
              </a:pPr>
              <a:t>4</a:t>
            </a:fld>
            <a:endParaRPr lang="en-GB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645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0775" cy="36988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1575" cy="4438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ts val="2388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MalOtf" charset="0"/>
                <a:ea typeface="ＭＳ Ｐゴシック" charset="0"/>
                <a:cs typeface="ＭＳ Ｐゴシック" charset="0"/>
              </a:defRPr>
            </a:lvl1pPr>
            <a:lvl2pPr eaLnBrk="0" hangingPunct="0">
              <a:lnSpc>
                <a:spcPts val="2388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MalOtf" charset="0"/>
                <a:ea typeface="ＭＳ Ｐゴシック" charset="0"/>
              </a:defRPr>
            </a:lvl2pPr>
            <a:lvl3pPr eaLnBrk="0" hangingPunct="0">
              <a:lnSpc>
                <a:spcPts val="2388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MalOtf" charset="0"/>
                <a:ea typeface="ＭＳ Ｐゴシック" charset="0"/>
              </a:defRPr>
            </a:lvl3pPr>
            <a:lvl4pPr eaLnBrk="0" hangingPunct="0">
              <a:lnSpc>
                <a:spcPts val="2388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MalOtf" charset="0"/>
                <a:ea typeface="ＭＳ Ｐゴシック" charset="0"/>
              </a:defRPr>
            </a:lvl4pPr>
            <a:lvl5pPr eaLnBrk="0" hangingPunct="0">
              <a:lnSpc>
                <a:spcPts val="2388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MalOtf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ts val="2388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MalOtf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ts val="2388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MalOtf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ts val="2388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MalOtf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ts val="2388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MalOtf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fld id="{612E2BA1-A8D9-1E4D-94A7-92232B4A2731}" type="slidenum">
              <a:rPr lang="en-GB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eaLnBrk="1">
                <a:lnSpc>
                  <a:spcPct val="93000"/>
                </a:lnSpc>
                <a:spcBef>
                  <a:spcPct val="0"/>
                </a:spcBef>
              </a:pPr>
              <a:t>5</a:t>
            </a:fld>
            <a:endParaRPr lang="en-GB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645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0775" cy="36988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1575" cy="4438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ts val="2388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MalOtf" charset="0"/>
                <a:ea typeface="ＭＳ Ｐゴシック" charset="0"/>
                <a:cs typeface="ＭＳ Ｐゴシック" charset="0"/>
              </a:defRPr>
            </a:lvl1pPr>
            <a:lvl2pPr eaLnBrk="0" hangingPunct="0">
              <a:lnSpc>
                <a:spcPts val="2388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MalOtf" charset="0"/>
                <a:ea typeface="ＭＳ Ｐゴシック" charset="0"/>
              </a:defRPr>
            </a:lvl2pPr>
            <a:lvl3pPr eaLnBrk="0" hangingPunct="0">
              <a:lnSpc>
                <a:spcPts val="2388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MalOtf" charset="0"/>
                <a:ea typeface="ＭＳ Ｐゴシック" charset="0"/>
              </a:defRPr>
            </a:lvl3pPr>
            <a:lvl4pPr eaLnBrk="0" hangingPunct="0">
              <a:lnSpc>
                <a:spcPts val="2388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MalOtf" charset="0"/>
                <a:ea typeface="ＭＳ Ｐゴシック" charset="0"/>
              </a:defRPr>
            </a:lvl4pPr>
            <a:lvl5pPr eaLnBrk="0" hangingPunct="0">
              <a:lnSpc>
                <a:spcPts val="2388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MalOtf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ts val="2388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MalOtf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ts val="2388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MalOtf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ts val="2388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MalOtf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ts val="2388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MalOtf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fld id="{612E2BA1-A8D9-1E4D-94A7-92232B4A2731}" type="slidenum">
              <a:rPr lang="en-GB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eaLnBrk="1">
                <a:lnSpc>
                  <a:spcPct val="93000"/>
                </a:lnSpc>
                <a:spcBef>
                  <a:spcPct val="0"/>
                </a:spcBef>
              </a:pPr>
              <a:t>6</a:t>
            </a:fld>
            <a:endParaRPr lang="en-GB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645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0775" cy="36988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1575" cy="4438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281D8-3E8C-814B-86AB-02751AFB947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Computational Physics Group / Institute for Building Materials</a:t>
            </a:r>
            <a:endParaRPr lang="de-DE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err="1" smtClean="0"/>
              <a:t>Friday</a:t>
            </a:r>
            <a:r>
              <a:rPr lang="de-DE" dirty="0" smtClean="0"/>
              <a:t>, 25. </a:t>
            </a:r>
            <a:r>
              <a:rPr lang="de-DE" dirty="0" err="1" smtClean="0"/>
              <a:t>July</a:t>
            </a:r>
            <a:r>
              <a:rPr lang="de-DE" dirty="0" smtClean="0"/>
              <a:t> 2012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646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5B258-9A83-B24E-A5A4-DD3CF059A4D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Computational Physics Group / Institute for Building Materials</a:t>
            </a:r>
            <a:endParaRPr lang="de-DE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err="1" smtClean="0"/>
              <a:t>Friday</a:t>
            </a:r>
            <a:r>
              <a:rPr lang="de-DE" dirty="0" smtClean="0"/>
              <a:t>, 25. </a:t>
            </a:r>
            <a:r>
              <a:rPr lang="de-DE" dirty="0" err="1" smtClean="0"/>
              <a:t>July</a:t>
            </a:r>
            <a:r>
              <a:rPr lang="de-DE" dirty="0" smtClean="0"/>
              <a:t> 2012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40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957263"/>
            <a:ext cx="2093913" cy="5543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957263"/>
            <a:ext cx="6134100" cy="5543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382AC3-DCB0-9C44-8EDD-13279CD3D4C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Computational Physics Group / Institute for Building Materials</a:t>
            </a:r>
            <a:endParaRPr lang="de-DE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err="1" smtClean="0"/>
              <a:t>Friday</a:t>
            </a:r>
            <a:r>
              <a:rPr lang="de-DE" dirty="0" smtClean="0"/>
              <a:t>, 25. </a:t>
            </a:r>
            <a:r>
              <a:rPr lang="de-DE" dirty="0" err="1" smtClean="0"/>
              <a:t>July</a:t>
            </a:r>
            <a:r>
              <a:rPr lang="de-DE" dirty="0" smtClean="0"/>
              <a:t> 2012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0130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26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14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4198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363" y="1979613"/>
            <a:ext cx="4152900" cy="1077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979613"/>
            <a:ext cx="4152900" cy="1077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91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10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825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20605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243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EC06F-B2EB-CC41-BDF5-2C9D8043C79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Computational Physics Group / Institute for Building Materials</a:t>
            </a:r>
            <a:endParaRPr lang="de-DE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err="1" smtClean="0"/>
              <a:t>Friday</a:t>
            </a:r>
            <a:r>
              <a:rPr lang="de-DE" dirty="0" smtClean="0"/>
              <a:t>, 25. </a:t>
            </a:r>
            <a:r>
              <a:rPr lang="de-DE" dirty="0" err="1" smtClean="0"/>
              <a:t>July</a:t>
            </a:r>
            <a:r>
              <a:rPr lang="de-DE" dirty="0" smtClean="0"/>
              <a:t> 2012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87173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77684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812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4013" y="812800"/>
            <a:ext cx="2114550" cy="2244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363" y="812800"/>
            <a:ext cx="6191250" cy="2244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059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63" y="812800"/>
            <a:ext cx="84582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7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040D2-ECC4-BB40-8FD8-AC8FA6594D1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Computational Physics Group / Institute for Building Materials</a:t>
            </a:r>
            <a:endParaRPr lang="de-DE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err="1" smtClean="0"/>
              <a:t>Friday</a:t>
            </a:r>
            <a:r>
              <a:rPr lang="de-DE" dirty="0" smtClean="0"/>
              <a:t>, 25. </a:t>
            </a:r>
            <a:r>
              <a:rPr lang="de-DE" dirty="0" err="1" smtClean="0"/>
              <a:t>July</a:t>
            </a:r>
            <a:r>
              <a:rPr lang="de-DE" dirty="0" smtClean="0"/>
              <a:t> 2012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029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951038"/>
            <a:ext cx="4113213" cy="4549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951038"/>
            <a:ext cx="4114800" cy="4549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71159-8BE9-654F-BC7C-FD18DEE3B6C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Computational Physics Group / Institute for Building Materials</a:t>
            </a:r>
            <a:endParaRPr lang="de-DE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err="1" smtClean="0"/>
              <a:t>Friday</a:t>
            </a:r>
            <a:r>
              <a:rPr lang="de-DE" dirty="0" smtClean="0"/>
              <a:t>, 25. </a:t>
            </a:r>
            <a:r>
              <a:rPr lang="de-DE" dirty="0" err="1" smtClean="0"/>
              <a:t>July</a:t>
            </a:r>
            <a:r>
              <a:rPr lang="de-DE" dirty="0" smtClean="0"/>
              <a:t> 2012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5380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5FB53-7F67-7840-8023-5DE0628925D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Computational Physics Group / Institute for Building Materials</a:t>
            </a:r>
            <a:endParaRPr lang="de-DE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err="1" smtClean="0"/>
              <a:t>Friday</a:t>
            </a:r>
            <a:r>
              <a:rPr lang="de-DE" dirty="0" smtClean="0"/>
              <a:t>, 25. </a:t>
            </a:r>
            <a:r>
              <a:rPr lang="de-DE" dirty="0" err="1" smtClean="0"/>
              <a:t>July</a:t>
            </a:r>
            <a:r>
              <a:rPr lang="de-DE" dirty="0" smtClean="0"/>
              <a:t> 2012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178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5BAE8-0D9B-2340-9AE1-4F7D69C0BBF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Computational Physics Group / Institute for Building Materials</a:t>
            </a:r>
            <a:endParaRPr lang="de-DE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err="1" smtClean="0"/>
              <a:t>Friday</a:t>
            </a:r>
            <a:r>
              <a:rPr lang="de-DE" dirty="0" smtClean="0"/>
              <a:t>, 25. </a:t>
            </a:r>
            <a:r>
              <a:rPr lang="de-DE" dirty="0" err="1" smtClean="0"/>
              <a:t>July</a:t>
            </a:r>
            <a:r>
              <a:rPr lang="de-DE" dirty="0" smtClean="0"/>
              <a:t> 2012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722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03FB4-B5E0-D841-82C9-9F050911511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Computational Physics Group / Institute for Building Materials</a:t>
            </a:r>
            <a:endParaRPr lang="de-DE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err="1" smtClean="0"/>
              <a:t>Friday</a:t>
            </a:r>
            <a:r>
              <a:rPr lang="de-DE" dirty="0" smtClean="0"/>
              <a:t>, 25. </a:t>
            </a:r>
            <a:r>
              <a:rPr lang="de-DE" dirty="0" err="1" smtClean="0"/>
              <a:t>July</a:t>
            </a:r>
            <a:r>
              <a:rPr lang="de-DE" dirty="0" smtClean="0"/>
              <a:t> 2012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927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D96E4-8405-F343-9A3D-0708AD4B38E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Computational Physics Group / Institute for Building Materials</a:t>
            </a:r>
            <a:endParaRPr lang="de-DE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err="1" smtClean="0"/>
              <a:t>Friday</a:t>
            </a:r>
            <a:r>
              <a:rPr lang="de-DE" dirty="0" smtClean="0"/>
              <a:t>, 25. </a:t>
            </a:r>
            <a:r>
              <a:rPr lang="de-DE" dirty="0" err="1" smtClean="0"/>
              <a:t>July</a:t>
            </a:r>
            <a:r>
              <a:rPr lang="de-DE" dirty="0" smtClean="0"/>
              <a:t> 2012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07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8DE371-046B-184C-B378-C2AE6301B17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Computational Physics Group / Institute for Building Materials</a:t>
            </a:r>
            <a:endParaRPr lang="de-DE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err="1" smtClean="0"/>
              <a:t>Friday</a:t>
            </a:r>
            <a:r>
              <a:rPr lang="de-DE" dirty="0" smtClean="0"/>
              <a:t>, 25. </a:t>
            </a:r>
            <a:r>
              <a:rPr lang="de-DE" dirty="0" err="1" smtClean="0"/>
              <a:t>July</a:t>
            </a:r>
            <a:r>
              <a:rPr lang="de-DE" dirty="0" smtClean="0"/>
              <a:t> 2012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946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" r="360" b="878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099" name="Line 2"/>
          <p:cNvSpPr>
            <a:spLocks noChangeShapeType="1"/>
          </p:cNvSpPr>
          <p:nvPr/>
        </p:nvSpPr>
        <p:spPr bwMode="auto">
          <a:xfrm>
            <a:off x="8763000" y="-11113"/>
            <a:ext cx="1588" cy="150813"/>
          </a:xfrm>
          <a:prstGeom prst="line">
            <a:avLst/>
          </a:prstGeom>
          <a:noFill/>
          <a:ln w="6480">
            <a:solidFill>
              <a:srgbClr val="0033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" name="Line 3"/>
          <p:cNvSpPr>
            <a:spLocks noChangeShapeType="1"/>
          </p:cNvSpPr>
          <p:nvPr/>
        </p:nvSpPr>
        <p:spPr bwMode="auto">
          <a:xfrm>
            <a:off x="7092950" y="-11113"/>
            <a:ext cx="1588" cy="150813"/>
          </a:xfrm>
          <a:prstGeom prst="line">
            <a:avLst/>
          </a:prstGeom>
          <a:noFill/>
          <a:ln w="6480">
            <a:solidFill>
              <a:srgbClr val="0033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" name="Line 4"/>
          <p:cNvSpPr>
            <a:spLocks noChangeShapeType="1"/>
          </p:cNvSpPr>
          <p:nvPr/>
        </p:nvSpPr>
        <p:spPr bwMode="auto">
          <a:xfrm>
            <a:off x="5422900" y="-11113"/>
            <a:ext cx="1588" cy="150813"/>
          </a:xfrm>
          <a:prstGeom prst="line">
            <a:avLst/>
          </a:prstGeom>
          <a:noFill/>
          <a:ln w="6480">
            <a:solidFill>
              <a:srgbClr val="0033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" name="Line 5"/>
          <p:cNvSpPr>
            <a:spLocks noChangeShapeType="1"/>
          </p:cNvSpPr>
          <p:nvPr/>
        </p:nvSpPr>
        <p:spPr bwMode="auto">
          <a:xfrm>
            <a:off x="3754438" y="-11113"/>
            <a:ext cx="1587" cy="150813"/>
          </a:xfrm>
          <a:prstGeom prst="line">
            <a:avLst/>
          </a:prstGeom>
          <a:noFill/>
          <a:ln w="6480">
            <a:solidFill>
              <a:srgbClr val="0033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957263"/>
            <a:ext cx="8380413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das Format des Titeltextes zu bearbeiten</a:t>
            </a:r>
          </a:p>
        </p:txBody>
      </p:sp>
      <p:sp>
        <p:nvSpPr>
          <p:cNvPr id="4104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951038"/>
            <a:ext cx="8380413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604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Gliederungstextes zu bearbeiten</a:t>
            </a:r>
          </a:p>
          <a:p>
            <a:pPr lvl="1"/>
            <a:r>
              <a:rPr lang="en-GB"/>
              <a:t>Zweite Gliederungsebene</a:t>
            </a:r>
          </a:p>
          <a:p>
            <a:pPr lvl="2"/>
            <a:r>
              <a:rPr lang="en-GB"/>
              <a:t>Dritte Gliederungsebene</a:t>
            </a:r>
          </a:p>
          <a:p>
            <a:pPr lvl="3"/>
            <a:r>
              <a:rPr lang="en-GB"/>
              <a:t>Vierte Gliederungsebene</a:t>
            </a:r>
          </a:p>
        </p:txBody>
      </p:sp>
      <p:sp>
        <p:nvSpPr>
          <p:cNvPr id="4105" name="Line 8"/>
          <p:cNvSpPr>
            <a:spLocks noChangeShapeType="1"/>
          </p:cNvSpPr>
          <p:nvPr/>
        </p:nvSpPr>
        <p:spPr bwMode="auto">
          <a:xfrm>
            <a:off x="2185988" y="6697663"/>
            <a:ext cx="1587" cy="176212"/>
          </a:xfrm>
          <a:prstGeom prst="line">
            <a:avLst/>
          </a:prstGeom>
          <a:noFill/>
          <a:ln w="648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" name="Line 9"/>
          <p:cNvSpPr>
            <a:spLocks noChangeShapeType="1"/>
          </p:cNvSpPr>
          <p:nvPr/>
        </p:nvSpPr>
        <p:spPr bwMode="auto">
          <a:xfrm>
            <a:off x="7091363" y="6697663"/>
            <a:ext cx="1587" cy="176212"/>
          </a:xfrm>
          <a:prstGeom prst="line">
            <a:avLst/>
          </a:prstGeom>
          <a:noFill/>
          <a:ln w="648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7204075" y="6635750"/>
            <a:ext cx="16367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800">
                <a:solidFill>
                  <a:srgbClr val="FFFFFF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fld id="{67B76B82-248F-AF49-AE89-D24C001AF05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/>
          </p:nvPr>
        </p:nvSpPr>
        <p:spPr bwMode="auto">
          <a:xfrm>
            <a:off x="2239963" y="6635750"/>
            <a:ext cx="4772025" cy="447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800">
                <a:solidFill>
                  <a:srgbClr val="FFFFFF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Computational Physics Group / Institute for Building Materials</a:t>
            </a:r>
            <a:endParaRPr lang="de-DE"/>
          </a:p>
        </p:txBody>
      </p:sp>
      <p:pic>
        <p:nvPicPr>
          <p:cNvPr id="4109" name="Picture 1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152400"/>
            <a:ext cx="164941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" name="Rectangle 13"/>
          <p:cNvSpPr>
            <a:spLocks noGrp="1" noChangeArrowheads="1"/>
          </p:cNvSpPr>
          <p:nvPr>
            <p:ph type="dt"/>
          </p:nvPr>
        </p:nvSpPr>
        <p:spPr bwMode="auto">
          <a:xfrm>
            <a:off x="292100" y="6635750"/>
            <a:ext cx="182086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800" dirty="0" smtClean="0">
                <a:solidFill>
                  <a:srgbClr val="FFFFFF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 dirty="0" err="1" smtClean="0"/>
              <a:t>Friday</a:t>
            </a:r>
            <a:r>
              <a:rPr lang="de-DE" dirty="0" smtClean="0"/>
              <a:t>, 25. </a:t>
            </a:r>
            <a:r>
              <a:rPr lang="de-DE" dirty="0" err="1" smtClean="0"/>
              <a:t>July</a:t>
            </a:r>
            <a:r>
              <a:rPr lang="de-DE" dirty="0" smtClean="0"/>
              <a:t> 2012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/>
  <p:txStyles>
    <p:titleStyle>
      <a:lvl1pPr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00335B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00335B"/>
          </a:solidFill>
          <a:latin typeface="MalOtf" charset="0"/>
          <a:ea typeface="ＭＳ Ｐゴシック" pitchFamily="32" charset="0"/>
          <a:cs typeface="ＭＳ Ｐゴシック" pitchFamily="32" charset="0"/>
        </a:defRPr>
      </a:lvl2pPr>
      <a:lvl3pPr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00335B"/>
          </a:solidFill>
          <a:latin typeface="MalOtf" charset="0"/>
          <a:ea typeface="ＭＳ Ｐゴシック" pitchFamily="32" charset="0"/>
          <a:cs typeface="ＭＳ Ｐゴシック" pitchFamily="32" charset="0"/>
        </a:defRPr>
      </a:lvl3pPr>
      <a:lvl4pPr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00335B"/>
          </a:solidFill>
          <a:latin typeface="MalOtf" charset="0"/>
          <a:ea typeface="ＭＳ Ｐゴシック" pitchFamily="32" charset="0"/>
          <a:cs typeface="ＭＳ Ｐゴシック" pitchFamily="32" charset="0"/>
        </a:defRPr>
      </a:lvl4pPr>
      <a:lvl5pPr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00335B"/>
          </a:solidFill>
          <a:latin typeface="MalOtf" charset="0"/>
          <a:ea typeface="ＭＳ Ｐゴシック" pitchFamily="32" charset="0"/>
          <a:cs typeface="ＭＳ Ｐゴシック" pitchFamily="32" charset="0"/>
        </a:defRPr>
      </a:lvl5pPr>
      <a:lvl6pPr marL="25146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b="1">
          <a:solidFill>
            <a:srgbClr val="00335B"/>
          </a:solidFill>
          <a:latin typeface="MalOtf" charset="0"/>
          <a:ea typeface="ＭＳ Ｐゴシック" pitchFamily="32" charset="0"/>
          <a:cs typeface="ＭＳ Ｐゴシック" pitchFamily="32" charset="0"/>
        </a:defRPr>
      </a:lvl6pPr>
      <a:lvl7pPr marL="29718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b="1">
          <a:solidFill>
            <a:srgbClr val="00335B"/>
          </a:solidFill>
          <a:latin typeface="MalOtf" charset="0"/>
          <a:ea typeface="ＭＳ Ｐゴシック" pitchFamily="32" charset="0"/>
          <a:cs typeface="ＭＳ Ｐゴシック" pitchFamily="32" charset="0"/>
        </a:defRPr>
      </a:lvl7pPr>
      <a:lvl8pPr marL="34290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b="1">
          <a:solidFill>
            <a:srgbClr val="00335B"/>
          </a:solidFill>
          <a:latin typeface="MalOtf" charset="0"/>
          <a:ea typeface="ＭＳ Ｐゴシック" pitchFamily="32" charset="0"/>
          <a:cs typeface="ＭＳ Ｐゴシック" pitchFamily="32" charset="0"/>
        </a:defRPr>
      </a:lvl8pPr>
      <a:lvl9pPr marL="38862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b="1">
          <a:solidFill>
            <a:srgbClr val="00335B"/>
          </a:solidFill>
          <a:latin typeface="MalOtf" charset="0"/>
          <a:ea typeface="ＭＳ Ｐゴシック" pitchFamily="32" charset="0"/>
          <a:cs typeface="ＭＳ Ｐゴシック" pitchFamily="32" charset="0"/>
        </a:defRPr>
      </a:lvl9pPr>
    </p:titleStyle>
    <p:bodyStyle>
      <a:lvl1pPr marL="342900" indent="-342900" algn="l" defTabSz="449263" rtl="0" eaLnBrk="0" fontAlgn="base" hangingPunct="0">
        <a:lnSpc>
          <a:spcPct val="98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ts val="2188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ts val="1988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16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ts val="1800"/>
        </a:lnSpc>
        <a:spcBef>
          <a:spcPts val="2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14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8000"/>
        </a:lnSpc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1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98000"/>
        </a:lnSpc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98000"/>
        </a:lnSpc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98000"/>
        </a:lnSpc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98000"/>
        </a:lnSpc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" r="360" b="878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123" name="Line 2"/>
          <p:cNvSpPr>
            <a:spLocks noChangeShapeType="1"/>
          </p:cNvSpPr>
          <p:nvPr/>
        </p:nvSpPr>
        <p:spPr bwMode="auto">
          <a:xfrm>
            <a:off x="8763000" y="-11113"/>
            <a:ext cx="1588" cy="150813"/>
          </a:xfrm>
          <a:prstGeom prst="line">
            <a:avLst/>
          </a:prstGeom>
          <a:noFill/>
          <a:ln w="6480">
            <a:solidFill>
              <a:srgbClr val="0033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4" name="Line 3"/>
          <p:cNvSpPr>
            <a:spLocks noChangeShapeType="1"/>
          </p:cNvSpPr>
          <p:nvPr/>
        </p:nvSpPr>
        <p:spPr bwMode="auto">
          <a:xfrm>
            <a:off x="7092950" y="-11113"/>
            <a:ext cx="1588" cy="150813"/>
          </a:xfrm>
          <a:prstGeom prst="line">
            <a:avLst/>
          </a:prstGeom>
          <a:noFill/>
          <a:ln w="6480">
            <a:solidFill>
              <a:srgbClr val="0033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" name="Line 4"/>
          <p:cNvSpPr>
            <a:spLocks noChangeShapeType="1"/>
          </p:cNvSpPr>
          <p:nvPr/>
        </p:nvSpPr>
        <p:spPr bwMode="auto">
          <a:xfrm>
            <a:off x="5422900" y="-11113"/>
            <a:ext cx="1588" cy="150813"/>
          </a:xfrm>
          <a:prstGeom prst="line">
            <a:avLst/>
          </a:prstGeom>
          <a:noFill/>
          <a:ln w="6480">
            <a:solidFill>
              <a:srgbClr val="0033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6" name="Line 5"/>
          <p:cNvSpPr>
            <a:spLocks noChangeShapeType="1"/>
          </p:cNvSpPr>
          <p:nvPr/>
        </p:nvSpPr>
        <p:spPr bwMode="auto">
          <a:xfrm>
            <a:off x="3754438" y="-11113"/>
            <a:ext cx="1587" cy="150813"/>
          </a:xfrm>
          <a:prstGeom prst="line">
            <a:avLst/>
          </a:prstGeom>
          <a:noFill/>
          <a:ln w="6480">
            <a:solidFill>
              <a:srgbClr val="0033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60363" y="812800"/>
            <a:ext cx="84582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das Format des Titeltextes zu bearbeiten</a:t>
            </a:r>
          </a:p>
        </p:txBody>
      </p:sp>
      <p:sp>
        <p:nvSpPr>
          <p:cNvPr id="5128" name="Line 7"/>
          <p:cNvSpPr>
            <a:spLocks noChangeShapeType="1"/>
          </p:cNvSpPr>
          <p:nvPr/>
        </p:nvSpPr>
        <p:spPr bwMode="auto">
          <a:xfrm>
            <a:off x="2185988" y="6697663"/>
            <a:ext cx="1587" cy="176212"/>
          </a:xfrm>
          <a:prstGeom prst="line">
            <a:avLst/>
          </a:prstGeom>
          <a:noFill/>
          <a:ln w="648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Line 8"/>
          <p:cNvSpPr>
            <a:spLocks noChangeShapeType="1"/>
          </p:cNvSpPr>
          <p:nvPr/>
        </p:nvSpPr>
        <p:spPr bwMode="auto">
          <a:xfrm>
            <a:off x="7091363" y="6697663"/>
            <a:ext cx="1587" cy="176212"/>
          </a:xfrm>
          <a:prstGeom prst="line">
            <a:avLst/>
          </a:prstGeom>
          <a:noFill/>
          <a:ln w="648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130" name="Picture 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152400"/>
            <a:ext cx="164941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131" name="Picture 1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1"/>
          <a:stretch>
            <a:fillRect/>
          </a:stretch>
        </p:blipFill>
        <p:spPr bwMode="auto">
          <a:xfrm>
            <a:off x="-1588" y="3292475"/>
            <a:ext cx="9144001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132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363" y="1979613"/>
            <a:ext cx="84582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604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Gliederungstextes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00335B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00335B"/>
          </a:solidFill>
          <a:latin typeface="MalOtf" charset="0"/>
          <a:ea typeface="ＭＳ Ｐゴシック" pitchFamily="32" charset="0"/>
          <a:cs typeface="ＭＳ Ｐゴシック" pitchFamily="32" charset="0"/>
        </a:defRPr>
      </a:lvl2pPr>
      <a:lvl3pPr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00335B"/>
          </a:solidFill>
          <a:latin typeface="MalOtf" charset="0"/>
          <a:ea typeface="ＭＳ Ｐゴシック" pitchFamily="32" charset="0"/>
          <a:cs typeface="ＭＳ Ｐゴシック" pitchFamily="32" charset="0"/>
        </a:defRPr>
      </a:lvl3pPr>
      <a:lvl4pPr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00335B"/>
          </a:solidFill>
          <a:latin typeface="MalOtf" charset="0"/>
          <a:ea typeface="ＭＳ Ｐゴシック" pitchFamily="32" charset="0"/>
          <a:cs typeface="ＭＳ Ｐゴシック" pitchFamily="32" charset="0"/>
        </a:defRPr>
      </a:lvl4pPr>
      <a:lvl5pPr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00335B"/>
          </a:solidFill>
          <a:latin typeface="MalOtf" charset="0"/>
          <a:ea typeface="ＭＳ Ｐゴシック" pitchFamily="32" charset="0"/>
          <a:cs typeface="ＭＳ Ｐゴシック" pitchFamily="32" charset="0"/>
        </a:defRPr>
      </a:lvl5pPr>
      <a:lvl6pPr marL="25146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b="1">
          <a:solidFill>
            <a:srgbClr val="00335B"/>
          </a:solidFill>
          <a:latin typeface="MalOtf" charset="0"/>
          <a:ea typeface="ＭＳ Ｐゴシック" pitchFamily="32" charset="0"/>
          <a:cs typeface="ＭＳ Ｐゴシック" pitchFamily="32" charset="0"/>
        </a:defRPr>
      </a:lvl6pPr>
      <a:lvl7pPr marL="29718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b="1">
          <a:solidFill>
            <a:srgbClr val="00335B"/>
          </a:solidFill>
          <a:latin typeface="MalOtf" charset="0"/>
          <a:ea typeface="ＭＳ Ｐゴシック" pitchFamily="32" charset="0"/>
          <a:cs typeface="ＭＳ Ｐゴシック" pitchFamily="32" charset="0"/>
        </a:defRPr>
      </a:lvl7pPr>
      <a:lvl8pPr marL="34290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b="1">
          <a:solidFill>
            <a:srgbClr val="00335B"/>
          </a:solidFill>
          <a:latin typeface="MalOtf" charset="0"/>
          <a:ea typeface="ＭＳ Ｐゴシック" pitchFamily="32" charset="0"/>
          <a:cs typeface="ＭＳ Ｐゴシック" pitchFamily="32" charset="0"/>
        </a:defRPr>
      </a:lvl8pPr>
      <a:lvl9pPr marL="38862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b="1">
          <a:solidFill>
            <a:srgbClr val="00335B"/>
          </a:solidFill>
          <a:latin typeface="MalOtf" charset="0"/>
          <a:ea typeface="ＭＳ Ｐゴシック" pitchFamily="32" charset="0"/>
          <a:cs typeface="ＭＳ Ｐゴシック" pitchFamily="32" charset="0"/>
        </a:defRPr>
      </a:lvl9pPr>
    </p:titleStyle>
    <p:bodyStyle>
      <a:lvl1pPr marL="342900" indent="-342900" algn="l" defTabSz="449263" rtl="0" eaLnBrk="0" fontAlgn="base" hangingPunct="0">
        <a:lnSpc>
          <a:spcPct val="98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ts val="2188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ts val="1988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16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ts val="1800"/>
        </a:lnSpc>
        <a:spcBef>
          <a:spcPts val="2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14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8000"/>
        </a:lnSpc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1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98000"/>
        </a:lnSpc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98000"/>
        </a:lnSpc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98000"/>
        </a:lnSpc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98000"/>
        </a:lnSpc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4.jpe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oleObject" Target="../embeddings/oleObject1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4.jpe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oleObject" Target="../embeddings/oleObject2.bin"/><Relationship Id="rId8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0" y="225425"/>
            <a:ext cx="10017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149" name="TextBox 5"/>
          <p:cNvSpPr txBox="1">
            <a:spLocks noChangeArrowheads="1"/>
          </p:cNvSpPr>
          <p:nvPr/>
        </p:nvSpPr>
        <p:spPr bwMode="auto">
          <a:xfrm>
            <a:off x="609602" y="2030423"/>
            <a:ext cx="8140698" cy="1154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ts val="2388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600" b="1" u="sng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Sergio </a:t>
            </a:r>
            <a:r>
              <a:rPr lang="en-US" sz="1600" b="1" u="sng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Solorzano</a:t>
            </a:r>
            <a:endParaRPr lang="en-US" sz="1600" u="sng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algn="ctr">
              <a:lnSpc>
                <a:spcPts val="2388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60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algn="ctr">
              <a:lnSpc>
                <a:spcPts val="2388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Collaborations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: Miller Mendoza Jimenez, 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Hans J. Herrmann, </a:t>
            </a:r>
            <a:r>
              <a:rPr lang="en-US" sz="16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Sauro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Succi</a:t>
            </a:r>
            <a:endParaRPr lang="en-US" sz="160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516467" y="610668"/>
            <a:ext cx="8382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7056" rIns="0" bIns="0" numCol="1" anchor="t" anchorCtr="0" compatLnSpc="1">
            <a:prstTxWarp prst="textNoShape">
              <a:avLst/>
            </a:prstTxWarp>
          </a:bodyPr>
          <a:lstStyle>
            <a:lvl1pPr algn="l" defTabSz="449263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b="1">
                <a:solidFill>
                  <a:srgbClr val="00335B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b="1">
                <a:solidFill>
                  <a:srgbClr val="00335B"/>
                </a:solidFill>
                <a:latin typeface="MalOtf" charset="0"/>
                <a:ea typeface="ＭＳ Ｐゴシック" pitchFamily="32" charset="0"/>
                <a:cs typeface="ＭＳ Ｐゴシック" pitchFamily="32" charset="0"/>
              </a:defRPr>
            </a:lvl2pPr>
            <a:lvl3pPr algn="l" defTabSz="449263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b="1">
                <a:solidFill>
                  <a:srgbClr val="00335B"/>
                </a:solidFill>
                <a:latin typeface="MalOtf" charset="0"/>
                <a:ea typeface="ＭＳ Ｐゴシック" pitchFamily="32" charset="0"/>
                <a:cs typeface="ＭＳ Ｐゴシック" pitchFamily="32" charset="0"/>
              </a:defRPr>
            </a:lvl3pPr>
            <a:lvl4pPr algn="l" defTabSz="449263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b="1">
                <a:solidFill>
                  <a:srgbClr val="00335B"/>
                </a:solidFill>
                <a:latin typeface="MalOtf" charset="0"/>
                <a:ea typeface="ＭＳ Ｐゴシック" pitchFamily="32" charset="0"/>
                <a:cs typeface="ＭＳ Ｐゴシック" pitchFamily="32" charset="0"/>
              </a:defRPr>
            </a:lvl4pPr>
            <a:lvl5pPr algn="l" defTabSz="449263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b="1">
                <a:solidFill>
                  <a:srgbClr val="00335B"/>
                </a:solidFill>
                <a:latin typeface="MalOtf" charset="0"/>
                <a:ea typeface="ＭＳ Ｐゴシック" pitchFamily="32" charset="0"/>
                <a:cs typeface="ＭＳ Ｐゴシック" pitchFamily="32" charset="0"/>
              </a:defRPr>
            </a:lvl5pPr>
            <a:lvl6pPr marL="2514600" indent="-228600" algn="l" defTabSz="449263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800" b="1">
                <a:solidFill>
                  <a:srgbClr val="00335B"/>
                </a:solidFill>
                <a:latin typeface="MalOtf" charset="0"/>
                <a:ea typeface="ＭＳ Ｐゴシック" pitchFamily="32" charset="0"/>
                <a:cs typeface="ＭＳ Ｐゴシック" pitchFamily="32" charset="0"/>
              </a:defRPr>
            </a:lvl6pPr>
            <a:lvl7pPr marL="2971800" indent="-228600" algn="l" defTabSz="449263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800" b="1">
                <a:solidFill>
                  <a:srgbClr val="00335B"/>
                </a:solidFill>
                <a:latin typeface="MalOtf" charset="0"/>
                <a:ea typeface="ＭＳ Ｐゴシック" pitchFamily="32" charset="0"/>
                <a:cs typeface="ＭＳ Ｐゴシック" pitchFamily="32" charset="0"/>
              </a:defRPr>
            </a:lvl7pPr>
            <a:lvl8pPr marL="3429000" indent="-228600" algn="l" defTabSz="449263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800" b="1">
                <a:solidFill>
                  <a:srgbClr val="00335B"/>
                </a:solidFill>
                <a:latin typeface="MalOtf" charset="0"/>
                <a:ea typeface="ＭＳ Ｐゴシック" pitchFamily="32" charset="0"/>
                <a:cs typeface="ＭＳ Ｐゴシック" pitchFamily="32" charset="0"/>
              </a:defRPr>
            </a:lvl8pPr>
            <a:lvl9pPr marL="3886200" indent="-228600" algn="l" defTabSz="449263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800" b="1">
                <a:solidFill>
                  <a:srgbClr val="00335B"/>
                </a:solidFill>
                <a:latin typeface="MalOtf" charset="0"/>
                <a:ea typeface="ＭＳ Ｐゴシック" pitchFamily="32" charset="0"/>
                <a:cs typeface="ＭＳ Ｐゴシック" pitchFamily="32" charset="0"/>
              </a:defRPr>
            </a:lvl9pPr>
          </a:lstStyle>
          <a:p>
            <a:pPr algn="ctr"/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Lattice Wigner Model</a:t>
            </a:r>
            <a:endParaRPr lang="en-US" dirty="0">
              <a:latin typeface="Arial" charset="0"/>
              <a:ea typeface="ＭＳ Ｐゴシック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>
                <a:latin typeface="Arial" pitchFamily="34" charset="0"/>
                <a:cs typeface="Arial" pitchFamily="34" charset="0"/>
              </a:rPr>
              <a:t>Computational Physics Group / Institute for Building Materials</a:t>
            </a:r>
            <a:endParaRPr lang="de-DE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196850"/>
            <a:ext cx="10017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700" y="2286000"/>
            <a:ext cx="2933700" cy="711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500" y="3276600"/>
            <a:ext cx="5143500" cy="1016000"/>
          </a:xfrm>
          <a:prstGeom prst="rect">
            <a:avLst/>
          </a:prstGeom>
        </p:spPr>
      </p:pic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393702" y="1700223"/>
            <a:ext cx="8140698" cy="38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ts val="2388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Wigner equation:</a:t>
            </a:r>
            <a:endParaRPr lang="en-US" sz="160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393702" y="3071823"/>
            <a:ext cx="8140698" cy="38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ts val="2388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Where:</a:t>
            </a:r>
            <a:endParaRPr lang="en-US" sz="160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3" name="Rectangle 1"/>
          <p:cNvSpPr txBox="1">
            <a:spLocks noChangeArrowheads="1"/>
          </p:cNvSpPr>
          <p:nvPr/>
        </p:nvSpPr>
        <p:spPr bwMode="auto">
          <a:xfrm>
            <a:off x="516467" y="774700"/>
            <a:ext cx="8382000" cy="78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7056" rIns="0" bIns="0" numCol="1" anchor="t" anchorCtr="0" compatLnSpc="1">
            <a:prstTxWarp prst="textNoShape">
              <a:avLst/>
            </a:prstTxWarp>
          </a:bodyPr>
          <a:lstStyle>
            <a:lvl1pPr algn="l" defTabSz="449263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b="1">
                <a:solidFill>
                  <a:srgbClr val="00335B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b="1">
                <a:solidFill>
                  <a:srgbClr val="00335B"/>
                </a:solidFill>
                <a:latin typeface="MalOtf" charset="0"/>
                <a:ea typeface="ＭＳ Ｐゴシック" pitchFamily="32" charset="0"/>
                <a:cs typeface="ＭＳ Ｐゴシック" pitchFamily="32" charset="0"/>
              </a:defRPr>
            </a:lvl2pPr>
            <a:lvl3pPr algn="l" defTabSz="449263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b="1">
                <a:solidFill>
                  <a:srgbClr val="00335B"/>
                </a:solidFill>
                <a:latin typeface="MalOtf" charset="0"/>
                <a:ea typeface="ＭＳ Ｐゴシック" pitchFamily="32" charset="0"/>
                <a:cs typeface="ＭＳ Ｐゴシック" pitchFamily="32" charset="0"/>
              </a:defRPr>
            </a:lvl3pPr>
            <a:lvl4pPr algn="l" defTabSz="449263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b="1">
                <a:solidFill>
                  <a:srgbClr val="00335B"/>
                </a:solidFill>
                <a:latin typeface="MalOtf" charset="0"/>
                <a:ea typeface="ＭＳ Ｐゴシック" pitchFamily="32" charset="0"/>
                <a:cs typeface="ＭＳ Ｐゴシック" pitchFamily="32" charset="0"/>
              </a:defRPr>
            </a:lvl4pPr>
            <a:lvl5pPr algn="l" defTabSz="449263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b="1">
                <a:solidFill>
                  <a:srgbClr val="00335B"/>
                </a:solidFill>
                <a:latin typeface="MalOtf" charset="0"/>
                <a:ea typeface="ＭＳ Ｐゴシック" pitchFamily="32" charset="0"/>
                <a:cs typeface="ＭＳ Ｐゴシック" pitchFamily="32" charset="0"/>
              </a:defRPr>
            </a:lvl5pPr>
            <a:lvl6pPr marL="2514600" indent="-228600" algn="l" defTabSz="449263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800" b="1">
                <a:solidFill>
                  <a:srgbClr val="00335B"/>
                </a:solidFill>
                <a:latin typeface="MalOtf" charset="0"/>
                <a:ea typeface="ＭＳ Ｐゴシック" pitchFamily="32" charset="0"/>
                <a:cs typeface="ＭＳ Ｐゴシック" pitchFamily="32" charset="0"/>
              </a:defRPr>
            </a:lvl6pPr>
            <a:lvl7pPr marL="2971800" indent="-228600" algn="l" defTabSz="449263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800" b="1">
                <a:solidFill>
                  <a:srgbClr val="00335B"/>
                </a:solidFill>
                <a:latin typeface="MalOtf" charset="0"/>
                <a:ea typeface="ＭＳ Ｐゴシック" pitchFamily="32" charset="0"/>
                <a:cs typeface="ＭＳ Ｐゴシック" pitchFamily="32" charset="0"/>
              </a:defRPr>
            </a:lvl7pPr>
            <a:lvl8pPr marL="3429000" indent="-228600" algn="l" defTabSz="449263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800" b="1">
                <a:solidFill>
                  <a:srgbClr val="00335B"/>
                </a:solidFill>
                <a:latin typeface="MalOtf" charset="0"/>
                <a:ea typeface="ＭＳ Ｐゴシック" pitchFamily="32" charset="0"/>
                <a:cs typeface="ＭＳ Ｐゴシック" pitchFamily="32" charset="0"/>
              </a:defRPr>
            </a:lvl8pPr>
            <a:lvl9pPr marL="3886200" indent="-228600" algn="l" defTabSz="449263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800" b="1">
                <a:solidFill>
                  <a:srgbClr val="00335B"/>
                </a:solidFill>
                <a:latin typeface="MalOtf" charset="0"/>
                <a:ea typeface="ＭＳ Ｐゴシック" pitchFamily="32" charset="0"/>
                <a:cs typeface="ＭＳ Ｐゴシック" pitchFamily="32" charset="0"/>
              </a:defRPr>
            </a:lvl9pPr>
          </a:lstStyle>
          <a:p>
            <a:pPr algn="ctr"/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Wigner Formulation</a:t>
            </a:r>
            <a:endParaRPr lang="en-US" dirty="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" name="Right Brace 3"/>
          <p:cNvSpPr/>
          <p:nvPr/>
        </p:nvSpPr>
        <p:spPr bwMode="auto">
          <a:xfrm>
            <a:off x="5651500" y="1638300"/>
            <a:ext cx="482600" cy="246380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ts val="2388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s-ES_tradnl" sz="1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MalOtf" charset="0"/>
            </a:endParaRP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6261102" y="2665422"/>
            <a:ext cx="2628898" cy="38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ts val="2388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Equivalent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to Schrödinger</a:t>
            </a:r>
            <a:endParaRPr lang="en-US" sz="160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393702" y="4405323"/>
            <a:ext cx="8140698" cy="38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ts val="2388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Why is it useful?</a:t>
            </a:r>
            <a:endParaRPr lang="en-US" sz="160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700" y="4991100"/>
            <a:ext cx="2933700" cy="711200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11231"/>
              </p:ext>
            </p:extLst>
          </p:nvPr>
        </p:nvGraphicFramePr>
        <p:xfrm>
          <a:off x="3124200" y="5162550"/>
          <a:ext cx="355600" cy="328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7" imgW="165100" imgH="152400" progId="Equation.DSMT4">
                  <p:embed/>
                </p:oleObj>
              </mc:Choice>
              <mc:Fallback>
                <p:oleObj name="Equation" r:id="rId7" imgW="1651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24200" y="5162550"/>
                        <a:ext cx="355600" cy="32824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5"/>
          <p:cNvSpPr txBox="1">
            <a:spLocks noChangeArrowheads="1"/>
          </p:cNvSpPr>
          <p:nvPr/>
        </p:nvSpPr>
        <p:spPr bwMode="auto">
          <a:xfrm>
            <a:off x="5829302" y="5129222"/>
            <a:ext cx="2628898" cy="38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ts val="2388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Open quantum systems</a:t>
            </a:r>
            <a:endParaRPr lang="en-US" sz="160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3632200" y="5359400"/>
            <a:ext cx="20574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01292297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>
                <a:latin typeface="Arial" pitchFamily="34" charset="0"/>
                <a:cs typeface="Arial" pitchFamily="34" charset="0"/>
              </a:rPr>
              <a:t>Computational Physics Group / Institute for Building Materials</a:t>
            </a:r>
            <a:endParaRPr lang="de-DE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196850"/>
            <a:ext cx="10017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" name="Rectangle 1"/>
          <p:cNvSpPr txBox="1">
            <a:spLocks noChangeArrowheads="1"/>
          </p:cNvSpPr>
          <p:nvPr/>
        </p:nvSpPr>
        <p:spPr bwMode="auto">
          <a:xfrm>
            <a:off x="516467" y="774700"/>
            <a:ext cx="8382000" cy="78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7056" rIns="0" bIns="0" numCol="1" anchor="t" anchorCtr="0" compatLnSpc="1">
            <a:prstTxWarp prst="textNoShape">
              <a:avLst/>
            </a:prstTxWarp>
          </a:bodyPr>
          <a:lstStyle>
            <a:lvl1pPr algn="l" defTabSz="449263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b="1">
                <a:solidFill>
                  <a:srgbClr val="00335B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b="1">
                <a:solidFill>
                  <a:srgbClr val="00335B"/>
                </a:solidFill>
                <a:latin typeface="MalOtf" charset="0"/>
                <a:ea typeface="ＭＳ Ｐゴシック" pitchFamily="32" charset="0"/>
                <a:cs typeface="ＭＳ Ｐゴシック" pitchFamily="32" charset="0"/>
              </a:defRPr>
            </a:lvl2pPr>
            <a:lvl3pPr algn="l" defTabSz="449263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b="1">
                <a:solidFill>
                  <a:srgbClr val="00335B"/>
                </a:solidFill>
                <a:latin typeface="MalOtf" charset="0"/>
                <a:ea typeface="ＭＳ Ｐゴシック" pitchFamily="32" charset="0"/>
                <a:cs typeface="ＭＳ Ｐゴシック" pitchFamily="32" charset="0"/>
              </a:defRPr>
            </a:lvl3pPr>
            <a:lvl4pPr algn="l" defTabSz="449263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b="1">
                <a:solidFill>
                  <a:srgbClr val="00335B"/>
                </a:solidFill>
                <a:latin typeface="MalOtf" charset="0"/>
                <a:ea typeface="ＭＳ Ｐゴシック" pitchFamily="32" charset="0"/>
                <a:cs typeface="ＭＳ Ｐゴシック" pitchFamily="32" charset="0"/>
              </a:defRPr>
            </a:lvl4pPr>
            <a:lvl5pPr algn="l" defTabSz="449263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b="1">
                <a:solidFill>
                  <a:srgbClr val="00335B"/>
                </a:solidFill>
                <a:latin typeface="MalOtf" charset="0"/>
                <a:ea typeface="ＭＳ Ｐゴシック" pitchFamily="32" charset="0"/>
                <a:cs typeface="ＭＳ Ｐゴシック" pitchFamily="32" charset="0"/>
              </a:defRPr>
            </a:lvl5pPr>
            <a:lvl6pPr marL="2514600" indent="-228600" algn="l" defTabSz="449263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800" b="1">
                <a:solidFill>
                  <a:srgbClr val="00335B"/>
                </a:solidFill>
                <a:latin typeface="MalOtf" charset="0"/>
                <a:ea typeface="ＭＳ Ｐゴシック" pitchFamily="32" charset="0"/>
                <a:cs typeface="ＭＳ Ｐゴシック" pitchFamily="32" charset="0"/>
              </a:defRPr>
            </a:lvl6pPr>
            <a:lvl7pPr marL="2971800" indent="-228600" algn="l" defTabSz="449263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800" b="1">
                <a:solidFill>
                  <a:srgbClr val="00335B"/>
                </a:solidFill>
                <a:latin typeface="MalOtf" charset="0"/>
                <a:ea typeface="ＭＳ Ｐゴシック" pitchFamily="32" charset="0"/>
                <a:cs typeface="ＭＳ Ｐゴシック" pitchFamily="32" charset="0"/>
              </a:defRPr>
            </a:lvl7pPr>
            <a:lvl8pPr marL="3429000" indent="-228600" algn="l" defTabSz="449263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800" b="1">
                <a:solidFill>
                  <a:srgbClr val="00335B"/>
                </a:solidFill>
                <a:latin typeface="MalOtf" charset="0"/>
                <a:ea typeface="ＭＳ Ｐゴシック" pitchFamily="32" charset="0"/>
                <a:cs typeface="ＭＳ Ｐゴシック" pitchFamily="32" charset="0"/>
              </a:defRPr>
            </a:lvl8pPr>
            <a:lvl9pPr marL="3886200" indent="-228600" algn="l" defTabSz="449263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800" b="1">
                <a:solidFill>
                  <a:srgbClr val="00335B"/>
                </a:solidFill>
                <a:latin typeface="MalOtf" charset="0"/>
                <a:ea typeface="ＭＳ Ｐゴシック" pitchFamily="32" charset="0"/>
                <a:cs typeface="ＭＳ Ｐゴシック" pitchFamily="32" charset="0"/>
              </a:defRPr>
            </a:lvl9pPr>
          </a:lstStyle>
          <a:p>
            <a:pPr algn="ctr"/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Lattice Wigner Model</a:t>
            </a:r>
            <a:endParaRPr lang="en-US" dirty="0"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500" y="1892300"/>
            <a:ext cx="5168900" cy="1790700"/>
          </a:xfrm>
          <a:prstGeom prst="rect">
            <a:avLst/>
          </a:prstGeom>
        </p:spPr>
      </p:pic>
      <p:sp>
        <p:nvSpPr>
          <p:cNvPr id="18" name="TextBox 5"/>
          <p:cNvSpPr txBox="1">
            <a:spLocks noChangeArrowheads="1"/>
          </p:cNvSpPr>
          <p:nvPr/>
        </p:nvSpPr>
        <p:spPr bwMode="auto">
          <a:xfrm>
            <a:off x="393702" y="1395423"/>
            <a:ext cx="8140698" cy="38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ts val="2388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Lattice Wigner equation:</a:t>
            </a:r>
            <a:endParaRPr lang="en-US" sz="160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20699" y="3987800"/>
            <a:ext cx="5535687" cy="2463800"/>
            <a:chOff x="3225799" y="4013200"/>
            <a:chExt cx="5535687" cy="24638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25799" y="4013200"/>
              <a:ext cx="5535687" cy="24638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 bwMode="auto">
            <a:xfrm>
              <a:off x="7861300" y="4241800"/>
              <a:ext cx="609600" cy="10541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ts val="2388"/>
                </a:lnSpc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s-ES_tradnl" sz="12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MalOtf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7899400" y="6070600"/>
              <a:ext cx="609600" cy="3683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ts val="2388"/>
                </a:lnSpc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s-ES_tradnl" sz="12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MalOtf" charset="0"/>
              </a:endParaRPr>
            </a:p>
          </p:txBody>
        </p:sp>
      </p:grpSp>
      <p:cxnSp>
        <p:nvCxnSpPr>
          <p:cNvPr id="21" name="Straight Connector 20"/>
          <p:cNvCxnSpPr/>
          <p:nvPr/>
        </p:nvCxnSpPr>
        <p:spPr bwMode="auto">
          <a:xfrm>
            <a:off x="495300" y="3835400"/>
            <a:ext cx="78486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4203700" y="3276600"/>
            <a:ext cx="17399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5"/>
          <p:cNvSpPr txBox="1">
            <a:spLocks noChangeArrowheads="1"/>
          </p:cNvSpPr>
          <p:nvPr/>
        </p:nvSpPr>
        <p:spPr bwMode="auto">
          <a:xfrm>
            <a:off x="6032502" y="3084522"/>
            <a:ext cx="2654298" cy="38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ts val="2388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Numerical diffusion</a:t>
            </a:r>
            <a:endParaRPr lang="en-US" sz="160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484414"/>
              </p:ext>
            </p:extLst>
          </p:nvPr>
        </p:nvGraphicFramePr>
        <p:xfrm>
          <a:off x="5778500" y="4160838"/>
          <a:ext cx="2171700" cy="668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8" name="Equation" r:id="rId7" imgW="1485900" imgH="457200" progId="Equation.DSMT4">
                  <p:embed/>
                </p:oleObj>
              </mc:Choice>
              <mc:Fallback>
                <p:oleObj name="Equation" r:id="rId7" imgW="14859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78500" y="4160838"/>
                        <a:ext cx="2171700" cy="66896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6577993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>
                <a:latin typeface="Arial" pitchFamily="34" charset="0"/>
                <a:cs typeface="Arial" pitchFamily="34" charset="0"/>
              </a:rPr>
              <a:t>Computational Physics Group / Institute for Building Materials</a:t>
            </a:r>
            <a:endParaRPr lang="de-DE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196850"/>
            <a:ext cx="10017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" name="Rectangle 1"/>
          <p:cNvSpPr txBox="1">
            <a:spLocks noChangeArrowheads="1"/>
          </p:cNvSpPr>
          <p:nvPr/>
        </p:nvSpPr>
        <p:spPr bwMode="auto">
          <a:xfrm>
            <a:off x="516467" y="673100"/>
            <a:ext cx="8382000" cy="78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7056" rIns="0" bIns="0" numCol="1" anchor="t" anchorCtr="0" compatLnSpc="1">
            <a:prstTxWarp prst="textNoShape">
              <a:avLst/>
            </a:prstTxWarp>
          </a:bodyPr>
          <a:lstStyle>
            <a:lvl1pPr algn="l" defTabSz="449263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b="1">
                <a:solidFill>
                  <a:srgbClr val="00335B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b="1">
                <a:solidFill>
                  <a:srgbClr val="00335B"/>
                </a:solidFill>
                <a:latin typeface="MalOtf" charset="0"/>
                <a:ea typeface="ＭＳ Ｐゴシック" pitchFamily="32" charset="0"/>
                <a:cs typeface="ＭＳ Ｐゴシック" pitchFamily="32" charset="0"/>
              </a:defRPr>
            </a:lvl2pPr>
            <a:lvl3pPr algn="l" defTabSz="449263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b="1">
                <a:solidFill>
                  <a:srgbClr val="00335B"/>
                </a:solidFill>
                <a:latin typeface="MalOtf" charset="0"/>
                <a:ea typeface="ＭＳ Ｐゴシック" pitchFamily="32" charset="0"/>
                <a:cs typeface="ＭＳ Ｐゴシック" pitchFamily="32" charset="0"/>
              </a:defRPr>
            </a:lvl3pPr>
            <a:lvl4pPr algn="l" defTabSz="449263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b="1">
                <a:solidFill>
                  <a:srgbClr val="00335B"/>
                </a:solidFill>
                <a:latin typeface="MalOtf" charset="0"/>
                <a:ea typeface="ＭＳ Ｐゴシック" pitchFamily="32" charset="0"/>
                <a:cs typeface="ＭＳ Ｐゴシック" pitchFamily="32" charset="0"/>
              </a:defRPr>
            </a:lvl4pPr>
            <a:lvl5pPr algn="l" defTabSz="449263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b="1">
                <a:solidFill>
                  <a:srgbClr val="00335B"/>
                </a:solidFill>
                <a:latin typeface="MalOtf" charset="0"/>
                <a:ea typeface="ＭＳ Ｐゴシック" pitchFamily="32" charset="0"/>
                <a:cs typeface="ＭＳ Ｐゴシック" pitchFamily="32" charset="0"/>
              </a:defRPr>
            </a:lvl5pPr>
            <a:lvl6pPr marL="2514600" indent="-228600" algn="l" defTabSz="449263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800" b="1">
                <a:solidFill>
                  <a:srgbClr val="00335B"/>
                </a:solidFill>
                <a:latin typeface="MalOtf" charset="0"/>
                <a:ea typeface="ＭＳ Ｐゴシック" pitchFamily="32" charset="0"/>
                <a:cs typeface="ＭＳ Ｐゴシック" pitchFamily="32" charset="0"/>
              </a:defRPr>
            </a:lvl6pPr>
            <a:lvl7pPr marL="2971800" indent="-228600" algn="l" defTabSz="449263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800" b="1">
                <a:solidFill>
                  <a:srgbClr val="00335B"/>
                </a:solidFill>
                <a:latin typeface="MalOtf" charset="0"/>
                <a:ea typeface="ＭＳ Ｐゴシック" pitchFamily="32" charset="0"/>
                <a:cs typeface="ＭＳ Ｐゴシック" pitchFamily="32" charset="0"/>
              </a:defRPr>
            </a:lvl7pPr>
            <a:lvl8pPr marL="3429000" indent="-228600" algn="l" defTabSz="449263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800" b="1">
                <a:solidFill>
                  <a:srgbClr val="00335B"/>
                </a:solidFill>
                <a:latin typeface="MalOtf" charset="0"/>
                <a:ea typeface="ＭＳ Ｐゴシック" pitchFamily="32" charset="0"/>
                <a:cs typeface="ＭＳ Ｐゴシック" pitchFamily="32" charset="0"/>
              </a:defRPr>
            </a:lvl8pPr>
            <a:lvl9pPr marL="3886200" indent="-228600" algn="l" defTabSz="449263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800" b="1">
                <a:solidFill>
                  <a:srgbClr val="00335B"/>
                </a:solidFill>
                <a:latin typeface="MalOtf" charset="0"/>
                <a:ea typeface="ＭＳ Ｐゴシック" pitchFamily="32" charset="0"/>
                <a:cs typeface="ＭＳ Ｐゴシック" pitchFamily="32" charset="0"/>
              </a:defRPr>
            </a:lvl9pPr>
          </a:lstStyle>
          <a:p>
            <a:pPr algn="ctr"/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Lattice Wigner Model</a:t>
            </a:r>
            <a:endParaRPr lang="en-US" dirty="0"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" y="1178339"/>
            <a:ext cx="3098800" cy="49176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9100" y="1701800"/>
            <a:ext cx="1955800" cy="825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9100" y="2705100"/>
            <a:ext cx="3124200" cy="500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9100" y="3272740"/>
            <a:ext cx="4559300" cy="905560"/>
          </a:xfrm>
          <a:prstGeom prst="rect">
            <a:avLst/>
          </a:prstGeom>
        </p:spPr>
      </p:pic>
      <p:sp>
        <p:nvSpPr>
          <p:cNvPr id="19" name="TextBox 5"/>
          <p:cNvSpPr txBox="1">
            <a:spLocks noChangeArrowheads="1"/>
          </p:cNvSpPr>
          <p:nvPr/>
        </p:nvSpPr>
        <p:spPr bwMode="auto">
          <a:xfrm>
            <a:off x="4292602" y="4824422"/>
            <a:ext cx="2654298" cy="38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ts val="2388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Harmonic oscillator</a:t>
            </a:r>
            <a:endParaRPr lang="en-US" sz="160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752477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>
                <a:latin typeface="Arial" pitchFamily="34" charset="0"/>
                <a:cs typeface="Arial" pitchFamily="34" charset="0"/>
              </a:rPr>
              <a:t>Computational Physics Group / Institute for Building Materials</a:t>
            </a:r>
            <a:endParaRPr lang="de-DE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196850"/>
            <a:ext cx="10017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" name="Rectangle 1"/>
          <p:cNvSpPr txBox="1">
            <a:spLocks noChangeArrowheads="1"/>
          </p:cNvSpPr>
          <p:nvPr/>
        </p:nvSpPr>
        <p:spPr bwMode="auto">
          <a:xfrm>
            <a:off x="516467" y="673100"/>
            <a:ext cx="8382000" cy="78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7056" rIns="0" bIns="0" numCol="1" anchor="t" anchorCtr="0" compatLnSpc="1">
            <a:prstTxWarp prst="textNoShape">
              <a:avLst/>
            </a:prstTxWarp>
          </a:bodyPr>
          <a:lstStyle>
            <a:lvl1pPr algn="l" defTabSz="449263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b="1">
                <a:solidFill>
                  <a:srgbClr val="00335B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b="1">
                <a:solidFill>
                  <a:srgbClr val="00335B"/>
                </a:solidFill>
                <a:latin typeface="MalOtf" charset="0"/>
                <a:ea typeface="ＭＳ Ｐゴシック" pitchFamily="32" charset="0"/>
                <a:cs typeface="ＭＳ Ｐゴシック" pitchFamily="32" charset="0"/>
              </a:defRPr>
            </a:lvl2pPr>
            <a:lvl3pPr algn="l" defTabSz="449263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b="1">
                <a:solidFill>
                  <a:srgbClr val="00335B"/>
                </a:solidFill>
                <a:latin typeface="MalOtf" charset="0"/>
                <a:ea typeface="ＭＳ Ｐゴシック" pitchFamily="32" charset="0"/>
                <a:cs typeface="ＭＳ Ｐゴシック" pitchFamily="32" charset="0"/>
              </a:defRPr>
            </a:lvl3pPr>
            <a:lvl4pPr algn="l" defTabSz="449263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b="1">
                <a:solidFill>
                  <a:srgbClr val="00335B"/>
                </a:solidFill>
                <a:latin typeface="MalOtf" charset="0"/>
                <a:ea typeface="ＭＳ Ｐゴシック" pitchFamily="32" charset="0"/>
                <a:cs typeface="ＭＳ Ｐゴシック" pitchFamily="32" charset="0"/>
              </a:defRPr>
            </a:lvl4pPr>
            <a:lvl5pPr algn="l" defTabSz="449263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b="1">
                <a:solidFill>
                  <a:srgbClr val="00335B"/>
                </a:solidFill>
                <a:latin typeface="MalOtf" charset="0"/>
                <a:ea typeface="ＭＳ Ｐゴシック" pitchFamily="32" charset="0"/>
                <a:cs typeface="ＭＳ Ｐゴシック" pitchFamily="32" charset="0"/>
              </a:defRPr>
            </a:lvl5pPr>
            <a:lvl6pPr marL="2514600" indent="-228600" algn="l" defTabSz="449263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800" b="1">
                <a:solidFill>
                  <a:srgbClr val="00335B"/>
                </a:solidFill>
                <a:latin typeface="MalOtf" charset="0"/>
                <a:ea typeface="ＭＳ Ｐゴシック" pitchFamily="32" charset="0"/>
                <a:cs typeface="ＭＳ Ｐゴシック" pitchFamily="32" charset="0"/>
              </a:defRPr>
            </a:lvl6pPr>
            <a:lvl7pPr marL="2971800" indent="-228600" algn="l" defTabSz="449263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800" b="1">
                <a:solidFill>
                  <a:srgbClr val="00335B"/>
                </a:solidFill>
                <a:latin typeface="MalOtf" charset="0"/>
                <a:ea typeface="ＭＳ Ｐゴシック" pitchFamily="32" charset="0"/>
                <a:cs typeface="ＭＳ Ｐゴシック" pitchFamily="32" charset="0"/>
              </a:defRPr>
            </a:lvl7pPr>
            <a:lvl8pPr marL="3429000" indent="-228600" algn="l" defTabSz="449263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800" b="1">
                <a:solidFill>
                  <a:srgbClr val="00335B"/>
                </a:solidFill>
                <a:latin typeface="MalOtf" charset="0"/>
                <a:ea typeface="ＭＳ Ｐゴシック" pitchFamily="32" charset="0"/>
                <a:cs typeface="ＭＳ Ｐゴシック" pitchFamily="32" charset="0"/>
              </a:defRPr>
            </a:lvl8pPr>
            <a:lvl9pPr marL="3886200" indent="-228600" algn="l" defTabSz="449263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800" b="1">
                <a:solidFill>
                  <a:srgbClr val="00335B"/>
                </a:solidFill>
                <a:latin typeface="MalOtf" charset="0"/>
                <a:ea typeface="ＭＳ Ｐゴシック" pitchFamily="32" charset="0"/>
                <a:cs typeface="ＭＳ Ｐゴシック" pitchFamily="32" charset="0"/>
              </a:defRPr>
            </a:lvl9pPr>
          </a:lstStyle>
          <a:p>
            <a:pPr algn="ctr"/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Lattice Wigner Model</a:t>
            </a:r>
            <a:endParaRPr lang="en-US" dirty="0"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0398" y="1485900"/>
            <a:ext cx="3027502" cy="218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7000" y="4206480"/>
            <a:ext cx="3251200" cy="22070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300" y="4635500"/>
            <a:ext cx="3517900" cy="850900"/>
          </a:xfrm>
          <a:prstGeom prst="rect">
            <a:avLst/>
          </a:prstGeom>
        </p:spPr>
      </p:pic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711202" y="4151322"/>
            <a:ext cx="2654298" cy="38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ts val="2388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Anharmonic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oscillator</a:t>
            </a:r>
            <a:endParaRPr lang="en-US" sz="160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000" y="1778000"/>
            <a:ext cx="5397500" cy="1933287"/>
          </a:xfrm>
          <a:prstGeom prst="rect">
            <a:avLst/>
          </a:prstGeom>
        </p:spPr>
      </p:pic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749302" y="1319222"/>
            <a:ext cx="4559298" cy="38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ts val="2388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Error due to numerical diffusivity:</a:t>
            </a:r>
            <a:endParaRPr lang="en-US" sz="160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655203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>
                <a:latin typeface="Arial" pitchFamily="34" charset="0"/>
                <a:cs typeface="Arial" pitchFamily="34" charset="0"/>
              </a:rPr>
              <a:t>Computational Physics Group / Institute for Building Materials</a:t>
            </a:r>
            <a:endParaRPr lang="de-DE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196850"/>
            <a:ext cx="10017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" name="Rectangle 1"/>
          <p:cNvSpPr txBox="1">
            <a:spLocks noChangeArrowheads="1"/>
          </p:cNvSpPr>
          <p:nvPr/>
        </p:nvSpPr>
        <p:spPr bwMode="auto">
          <a:xfrm>
            <a:off x="516467" y="673100"/>
            <a:ext cx="8382000" cy="78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7056" rIns="0" bIns="0" numCol="1" anchor="t" anchorCtr="0" compatLnSpc="1">
            <a:prstTxWarp prst="textNoShape">
              <a:avLst/>
            </a:prstTxWarp>
          </a:bodyPr>
          <a:lstStyle>
            <a:lvl1pPr algn="l" defTabSz="449263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b="1">
                <a:solidFill>
                  <a:srgbClr val="00335B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b="1">
                <a:solidFill>
                  <a:srgbClr val="00335B"/>
                </a:solidFill>
                <a:latin typeface="MalOtf" charset="0"/>
                <a:ea typeface="ＭＳ Ｐゴシック" pitchFamily="32" charset="0"/>
                <a:cs typeface="ＭＳ Ｐゴシック" pitchFamily="32" charset="0"/>
              </a:defRPr>
            </a:lvl2pPr>
            <a:lvl3pPr algn="l" defTabSz="449263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b="1">
                <a:solidFill>
                  <a:srgbClr val="00335B"/>
                </a:solidFill>
                <a:latin typeface="MalOtf" charset="0"/>
                <a:ea typeface="ＭＳ Ｐゴシック" pitchFamily="32" charset="0"/>
                <a:cs typeface="ＭＳ Ｐゴシック" pitchFamily="32" charset="0"/>
              </a:defRPr>
            </a:lvl3pPr>
            <a:lvl4pPr algn="l" defTabSz="449263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b="1">
                <a:solidFill>
                  <a:srgbClr val="00335B"/>
                </a:solidFill>
                <a:latin typeface="MalOtf" charset="0"/>
                <a:ea typeface="ＭＳ Ｐゴシック" pitchFamily="32" charset="0"/>
                <a:cs typeface="ＭＳ Ｐゴシック" pitchFamily="32" charset="0"/>
              </a:defRPr>
            </a:lvl4pPr>
            <a:lvl5pPr algn="l" defTabSz="449263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b="1">
                <a:solidFill>
                  <a:srgbClr val="00335B"/>
                </a:solidFill>
                <a:latin typeface="MalOtf" charset="0"/>
                <a:ea typeface="ＭＳ Ｐゴシック" pitchFamily="32" charset="0"/>
                <a:cs typeface="ＭＳ Ｐゴシック" pitchFamily="32" charset="0"/>
              </a:defRPr>
            </a:lvl5pPr>
            <a:lvl6pPr marL="2514600" indent="-228600" algn="l" defTabSz="449263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800" b="1">
                <a:solidFill>
                  <a:srgbClr val="00335B"/>
                </a:solidFill>
                <a:latin typeface="MalOtf" charset="0"/>
                <a:ea typeface="ＭＳ Ｐゴシック" pitchFamily="32" charset="0"/>
                <a:cs typeface="ＭＳ Ｐゴシック" pitchFamily="32" charset="0"/>
              </a:defRPr>
            </a:lvl6pPr>
            <a:lvl7pPr marL="2971800" indent="-228600" algn="l" defTabSz="449263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800" b="1">
                <a:solidFill>
                  <a:srgbClr val="00335B"/>
                </a:solidFill>
                <a:latin typeface="MalOtf" charset="0"/>
                <a:ea typeface="ＭＳ Ｐゴシック" pitchFamily="32" charset="0"/>
                <a:cs typeface="ＭＳ Ｐゴシック" pitchFamily="32" charset="0"/>
              </a:defRPr>
            </a:lvl7pPr>
            <a:lvl8pPr marL="3429000" indent="-228600" algn="l" defTabSz="449263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800" b="1">
                <a:solidFill>
                  <a:srgbClr val="00335B"/>
                </a:solidFill>
                <a:latin typeface="MalOtf" charset="0"/>
                <a:ea typeface="ＭＳ Ｐゴシック" pitchFamily="32" charset="0"/>
                <a:cs typeface="ＭＳ Ｐゴシック" pitchFamily="32" charset="0"/>
              </a:defRPr>
            </a:lvl8pPr>
            <a:lvl9pPr marL="3886200" indent="-228600" algn="l" defTabSz="449263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800" b="1">
                <a:solidFill>
                  <a:srgbClr val="00335B"/>
                </a:solidFill>
                <a:latin typeface="MalOtf" charset="0"/>
                <a:ea typeface="ＭＳ Ｐゴシック" pitchFamily="32" charset="0"/>
                <a:cs typeface="ＭＳ Ｐゴシック" pitchFamily="32" charset="0"/>
              </a:defRPr>
            </a:lvl9pPr>
          </a:lstStyle>
          <a:p>
            <a:pPr algn="ctr"/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Lattice Wigner Model</a:t>
            </a:r>
            <a:endParaRPr lang="en-US" dirty="0"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900" y="1866900"/>
            <a:ext cx="4815118" cy="4229100"/>
          </a:xfrm>
          <a:prstGeom prst="rect">
            <a:avLst/>
          </a:prstGeom>
        </p:spPr>
      </p:pic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825502" y="1471622"/>
            <a:ext cx="6451598" cy="38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ts val="2388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3D simulation of randomly located Gaussian potential barriers:</a:t>
            </a:r>
            <a:endParaRPr lang="en-US" sz="160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703792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MalOtf"/>
        <a:ea typeface="ＭＳ Ｐゴシック"/>
        <a:cs typeface="ＭＳ Ｐゴシック"/>
      </a:majorFont>
      <a:minorFont>
        <a:latin typeface="MalOtf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ts val="2388"/>
          </a:lnSpc>
          <a:spcBef>
            <a:spcPts val="60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MalOtf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ts val="2388"/>
          </a:lnSpc>
          <a:spcBef>
            <a:spcPts val="60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MalOtf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MalOtf"/>
        <a:ea typeface="ＭＳ Ｐゴシック"/>
        <a:cs typeface="ＭＳ Ｐゴシック"/>
      </a:majorFont>
      <a:minorFont>
        <a:latin typeface="MalOtf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ts val="2388"/>
          </a:lnSpc>
          <a:spcBef>
            <a:spcPts val="60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MalOtf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ts val="2388"/>
          </a:lnSpc>
          <a:spcBef>
            <a:spcPts val="60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MalOtf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15101</TotalTime>
  <Words>133</Words>
  <Application>Microsoft Macintosh PowerPoint</Application>
  <PresentationFormat>On-screen Show (4:3)</PresentationFormat>
  <Paragraphs>32</Paragraphs>
  <Slides>6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Office Theme</vt:lpstr>
      <vt:lpstr>1_Office Theme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Renato</dc:creator>
  <cp:lastModifiedBy>Miller Mendoza Jimenez</cp:lastModifiedBy>
  <cp:revision>961</cp:revision>
  <cp:lastPrinted>2012-03-04T19:28:49Z</cp:lastPrinted>
  <dcterms:created xsi:type="dcterms:W3CDTF">1601-01-01T00:00:00Z</dcterms:created>
  <dcterms:modified xsi:type="dcterms:W3CDTF">2017-12-15T11:58:08Z</dcterms:modified>
</cp:coreProperties>
</file>