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65" r:id="rId14"/>
  </p:sldIdLst>
  <p:sldSz cx="9144000" cy="6858000" type="screen4x3"/>
  <p:notesSz cx="68072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A12"/>
    <a:srgbClr val="E7A614"/>
    <a:srgbClr val="00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7" autoAdjust="0"/>
  </p:normalViewPr>
  <p:slideViewPr>
    <p:cSldViewPr>
      <p:cViewPr varScale="1">
        <p:scale>
          <a:sx n="109" d="100"/>
          <a:sy n="109" d="100"/>
        </p:scale>
        <p:origin x="786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556" y="-114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sroot\Desktop\Koorosh\Courses\ME7060_Structural_realiability\Project\DO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tx1"/>
                </a:solidFill>
              </a:rPr>
              <a:t>Lift Force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cat>
            <c:strRef>
              <c:f>Sheet1!$C$21:$J$21</c:f>
              <c:strCache>
                <c:ptCount val="8"/>
                <c:pt idx="0">
                  <c:v>Origional</c:v>
                </c:pt>
                <c:pt idx="1">
                  <c:v>C_0</c:v>
                </c:pt>
                <c:pt idx="2">
                  <c:v>L</c:v>
                </c:pt>
                <c:pt idx="3">
                  <c:v>I</c:v>
                </c:pt>
                <c:pt idx="4">
                  <c:v>U_infty</c:v>
                </c:pt>
                <c:pt idx="5">
                  <c:v>alpha</c:v>
                </c:pt>
                <c:pt idx="6">
                  <c:v>E</c:v>
                </c:pt>
                <c:pt idx="7">
                  <c:v>rho</c:v>
                </c:pt>
              </c:strCache>
            </c:strRef>
          </c:cat>
          <c:val>
            <c:numRef>
              <c:f>Sheet1!$C$22:$J$22</c:f>
              <c:numCache>
                <c:formatCode>General</c:formatCode>
                <c:ptCount val="8"/>
                <c:pt idx="0">
                  <c:v>20554</c:v>
                </c:pt>
                <c:pt idx="1">
                  <c:v>19305</c:v>
                </c:pt>
                <c:pt idx="2">
                  <c:v>13095</c:v>
                </c:pt>
                <c:pt idx="3">
                  <c:v>9173.7000000000007</c:v>
                </c:pt>
                <c:pt idx="4">
                  <c:v>5524.8</c:v>
                </c:pt>
                <c:pt idx="5">
                  <c:v>23999</c:v>
                </c:pt>
                <c:pt idx="6">
                  <c:v>24531</c:v>
                </c:pt>
                <c:pt idx="7">
                  <c:v>19334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361512"/>
        <c:axId val="168063328"/>
      </c:lineChart>
      <c:catAx>
        <c:axId val="16836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63328"/>
        <c:crosses val="autoZero"/>
        <c:auto val="1"/>
        <c:lblAlgn val="ctr"/>
        <c:lblOffset val="100"/>
        <c:noMultiLvlLbl val="0"/>
      </c:catAx>
      <c:valAx>
        <c:axId val="16806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1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787" cy="4953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53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E3AD1B-C99F-40F8-9577-61A9B5DB8CF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05350"/>
            <a:ext cx="5445760" cy="445770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08981"/>
            <a:ext cx="2949787" cy="49530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08981"/>
            <a:ext cx="2949787" cy="49530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235757-B80E-46AE-96EC-7E2D43A4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35757-B80E-46AE-96EC-7E2D43A4D9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" y="2209800"/>
            <a:ext cx="9007700" cy="482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1336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6F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rgbClr val="C88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E39D-37D8-4151-A0EF-D27A6E0B8067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006F51"/>
              </a:gs>
              <a:gs pos="50000">
                <a:srgbClr val="C88A12"/>
              </a:gs>
              <a:gs pos="100000">
                <a:srgbClr val="E7A61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1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562600" cy="990600"/>
          </a:xfrm>
        </p:spPr>
        <p:txBody>
          <a:bodyPr/>
          <a:lstStyle>
            <a:lvl1pPr rtl="0">
              <a:defRPr b="1">
                <a:solidFill>
                  <a:srgbClr val="006F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600"/>
          </a:xfrm>
        </p:spPr>
        <p:txBody>
          <a:bodyPr/>
          <a:lstStyle>
            <a:lvl1pPr rtl="0">
              <a:spcBef>
                <a:spcPts val="1000"/>
              </a:spcBef>
              <a:buClr>
                <a:srgbClr val="006F51"/>
              </a:buClr>
              <a:defRPr b="1"/>
            </a:lvl1pPr>
            <a:lvl2pPr rtl="0">
              <a:spcBef>
                <a:spcPts val="1000"/>
              </a:spcBef>
              <a:buClr>
                <a:srgbClr val="006F51"/>
              </a:buClr>
              <a:defRPr b="1"/>
            </a:lvl2pPr>
            <a:lvl3pPr rtl="0">
              <a:spcBef>
                <a:spcPts val="1000"/>
              </a:spcBef>
              <a:buClr>
                <a:srgbClr val="006F51"/>
              </a:buClr>
              <a:defRPr/>
            </a:lvl3pPr>
            <a:lvl4pPr rtl="0">
              <a:spcBef>
                <a:spcPts val="1000"/>
              </a:spcBef>
              <a:buClr>
                <a:srgbClr val="006F51"/>
              </a:buClr>
              <a:defRPr/>
            </a:lvl4pPr>
            <a:lvl5pPr rtl="0">
              <a:spcBef>
                <a:spcPts val="1000"/>
              </a:spcBef>
              <a:buClr>
                <a:srgbClr val="006F5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7E-0992-4141-AF7B-180185072501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906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006F51"/>
              </a:gs>
              <a:gs pos="50000">
                <a:srgbClr val="C88A12"/>
              </a:gs>
              <a:gs pos="100000">
                <a:srgbClr val="E7A61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2" y="143328"/>
            <a:ext cx="1484086" cy="7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wright.edu/~vasu.2/images/logo_cepr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29" y="131041"/>
            <a:ext cx="675256" cy="70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hidden="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4" y="160020"/>
            <a:ext cx="799866" cy="6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18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67125"/>
            <a:ext cx="7772400" cy="1362075"/>
          </a:xfrm>
        </p:spPr>
        <p:txBody>
          <a:bodyPr anchor="t">
            <a:normAutofit/>
          </a:bodyPr>
          <a:lstStyle>
            <a:lvl1pPr algn="ctr">
              <a:defRPr sz="3600" b="1" cap="all">
                <a:solidFill>
                  <a:srgbClr val="C88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8000"/>
            <a:ext cx="7772400" cy="520700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solidFill>
                  <a:srgbClr val="006F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2D34-869C-4F86-9201-50A27BCA7DDE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Z:\001 CDOC-CEPRO\CEPRO 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9989"/>
            <a:ext cx="3357561" cy="9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88" y="533400"/>
            <a:ext cx="2135212" cy="195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006F51"/>
              </a:gs>
              <a:gs pos="50000">
                <a:srgbClr val="C88A12"/>
              </a:gs>
              <a:gs pos="100000">
                <a:srgbClr val="E7A61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DDAC-3779-42CE-8636-A850D6F96C17}" type="datetime1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06E8-873F-409C-A2BF-03E2AC2C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534400" cy="2133600"/>
          </a:xfrm>
        </p:spPr>
        <p:txBody>
          <a:bodyPr>
            <a:normAutofit/>
          </a:bodyPr>
          <a:lstStyle/>
          <a:p>
            <a:pPr>
              <a:lnSpc>
                <a:spcPts val="4750"/>
              </a:lnSpc>
              <a:spcBef>
                <a:spcPts val="500"/>
              </a:spcBef>
            </a:pPr>
            <a:r>
              <a:rPr lang="en-US" dirty="0" smtClean="0">
                <a:cs typeface="Arial" panose="020B0604020202020204" pitchFamily="34" charset="0"/>
              </a:rPr>
              <a:t>Fluid-Solid Interaction Based Reliability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9906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en-US" dirty="0" smtClean="0"/>
              <a:t>Koorosh </a:t>
            </a:r>
            <a:r>
              <a:rPr lang="en-US" dirty="0" err="1" smtClean="0"/>
              <a:t>Gobal</a:t>
            </a:r>
            <a:endParaRPr lang="en-US" dirty="0" smtClean="0"/>
          </a:p>
          <a:p>
            <a:pPr>
              <a:lnSpc>
                <a:spcPts val="2500"/>
              </a:lnSpc>
            </a:pPr>
            <a:r>
              <a:rPr lang="en-US" sz="2000" dirty="0" smtClean="0"/>
              <a:t>April 15, 2014</a:t>
            </a:r>
          </a:p>
        </p:txBody>
      </p:sp>
    </p:spTree>
    <p:extLst>
      <p:ext uri="{BB962C8B-B14F-4D97-AF65-F5344CB8AC3E}">
        <p14:creationId xmlns:p14="http://schemas.microsoft.com/office/powerpoint/2010/main" val="130824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1068"/>
            <a:ext cx="7572282" cy="5398918"/>
          </a:xfrm>
        </p:spPr>
      </p:pic>
    </p:spTree>
    <p:extLst>
      <p:ext uri="{BB962C8B-B14F-4D97-AF65-F5344CB8AC3E}">
        <p14:creationId xmlns:p14="http://schemas.microsoft.com/office/powerpoint/2010/main" val="402632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2891889"/>
                  </p:ext>
                </p:extLst>
              </p:nvPr>
            </p:nvGraphicFramePr>
            <p:xfrm>
              <a:off x="5600700" y="2362200"/>
              <a:ext cx="3136900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0060"/>
                    <a:gridCol w="163684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/>
                            <a:t>Perturbed Value*</a:t>
                          </a:r>
                          <a:endParaRPr lang="en-US" sz="14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/>
                            <a:t>Percentage of change in response</a:t>
                          </a:r>
                          <a:endParaRPr lang="en-US" sz="1400" b="1" i="1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6.07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36.28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55.36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73.12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16.76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19.34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5.93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2891889"/>
                  </p:ext>
                </p:extLst>
              </p:nvPr>
            </p:nvGraphicFramePr>
            <p:xfrm>
              <a:off x="5600700" y="2362200"/>
              <a:ext cx="3136900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0060"/>
                    <a:gridCol w="163684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/>
                            <a:t>Perturbed </a:t>
                          </a:r>
                          <a:r>
                            <a:rPr lang="en-US" sz="1400" b="1" i="1" dirty="0" smtClean="0"/>
                            <a:t>Value*</a:t>
                          </a:r>
                          <a:endParaRPr lang="en-US" sz="14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1" dirty="0" smtClean="0"/>
                            <a:t>Percentage of change in response</a:t>
                          </a:r>
                          <a:endParaRPr lang="en-US" sz="1400" b="1" i="1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143333" r="-109717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6.07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243333" r="-10971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36.28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337705" r="-109717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55.36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445000" r="-109717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73.12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545000" r="-109717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16.76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645000" r="-109717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19.34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5" t="-745000" r="-10971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5.93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775075"/>
              </p:ext>
            </p:extLst>
          </p:nvPr>
        </p:nvGraphicFramePr>
        <p:xfrm>
          <a:off x="304800" y="1600200"/>
          <a:ext cx="4800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67400" y="5562600"/>
                <a:ext cx="26670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*Each variable is perturbed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562600"/>
                <a:ext cx="2667000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1923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367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UQ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probability of maintaining the lift load is investigated</a:t>
                </a:r>
              </a:p>
              <a:p>
                <a:pPr lvl="1"/>
                <a:r>
                  <a:rPr lang="en-US" dirty="0" smtClean="0"/>
                  <a:t>Evidence theory based models will be used.</a:t>
                </a:r>
              </a:p>
              <a:p>
                <a:pPr lvl="2"/>
                <a:r>
                  <a:rPr lang="en-US" dirty="0" smtClean="0"/>
                  <a:t>Techniques for combining the evidence will be implemented.</a:t>
                </a:r>
              </a:p>
              <a:p>
                <a:pPr lvl="1"/>
                <a:r>
                  <a:rPr lang="en-US" dirty="0" smtClean="0"/>
                  <a:t>FORM will be used for calculating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Equivalent normal distributions for specified distributions will be found.</a:t>
                </a:r>
              </a:p>
              <a:p>
                <a:pPr lvl="2"/>
                <a:r>
                  <a:rPr lang="en-US" dirty="0" smtClean="0"/>
                  <a:t>TANA2 will be investigated as function approximation procedure.</a:t>
                </a:r>
              </a:p>
              <a:p>
                <a:pPr lvl="1"/>
                <a:r>
                  <a:rPr lang="en-US" dirty="0" smtClean="0"/>
                  <a:t>FFT methods will be used to calculate the shape of the distribution for lift force.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3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Wing deformation effects on aerodynamic loading</a:t>
            </a:r>
          </a:p>
          <a:p>
            <a:r>
              <a:rPr lang="en-US" dirty="0" smtClean="0"/>
              <a:t>UQ Problem Description</a:t>
            </a:r>
          </a:p>
          <a:p>
            <a:pPr lvl="1"/>
            <a:r>
              <a:rPr lang="en-US" dirty="0" smtClean="0"/>
              <a:t>Wing properties</a:t>
            </a:r>
          </a:p>
          <a:p>
            <a:pPr lvl="1"/>
            <a:r>
              <a:rPr lang="en-US" dirty="0" smtClean="0"/>
              <a:t>Working condition</a:t>
            </a:r>
          </a:p>
          <a:p>
            <a:r>
              <a:rPr lang="en-US" dirty="0" smtClean="0"/>
              <a:t>Simulation Model</a:t>
            </a:r>
          </a:p>
          <a:p>
            <a:pPr lvl="1"/>
            <a:r>
              <a:rPr lang="en-US" dirty="0" smtClean="0"/>
              <a:t>CFD-FEA coupling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UQ Methods</a:t>
            </a:r>
          </a:p>
          <a:p>
            <a:pPr lvl="1"/>
            <a:r>
              <a:rPr lang="en-US" dirty="0" smtClean="0"/>
              <a:t>Evidence theory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FFT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5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Wing deformation affects aerodynamic forces</a:t>
            </a:r>
          </a:p>
          <a:p>
            <a:pPr lvl="1"/>
            <a:r>
              <a:rPr lang="en-US" dirty="0" smtClean="0"/>
              <a:t>Changing the flow field around the wing.</a:t>
            </a:r>
          </a:p>
          <a:p>
            <a:r>
              <a:rPr lang="en-US" dirty="0" smtClean="0"/>
              <a:t>Operating conditions </a:t>
            </a:r>
            <a:r>
              <a:rPr lang="en-US" dirty="0"/>
              <a:t>of </a:t>
            </a:r>
            <a:r>
              <a:rPr lang="en-US" dirty="0" smtClean="0"/>
              <a:t>aircrafts </a:t>
            </a:r>
            <a:r>
              <a:rPr lang="en-US" dirty="0"/>
              <a:t>differ considerably </a:t>
            </a:r>
            <a:r>
              <a:rPr lang="en-US" dirty="0" smtClean="0"/>
              <a:t>in different phases of flight</a:t>
            </a:r>
          </a:p>
          <a:p>
            <a:pPr lvl="1"/>
            <a:r>
              <a:rPr lang="en-US" dirty="0" smtClean="0"/>
              <a:t>Takeoff</a:t>
            </a:r>
          </a:p>
          <a:p>
            <a:pPr lvl="1"/>
            <a:r>
              <a:rPr lang="en-US" dirty="0" smtClean="0"/>
              <a:t>Cruise</a:t>
            </a:r>
          </a:p>
          <a:p>
            <a:pPr lvl="1"/>
            <a:r>
              <a:rPr lang="en-US" dirty="0" smtClean="0"/>
              <a:t>Landing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Wing structure response also effects the aerodynamic 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743200"/>
            <a:ext cx="48767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16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Description –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Wing response is characterized by two criteria:</a:t>
                </a:r>
              </a:p>
              <a:p>
                <a:pPr lvl="1"/>
                <a:r>
                  <a:rPr lang="en-US" dirty="0" smtClean="0"/>
                  <a:t>Wing specifications</a:t>
                </a:r>
              </a:p>
              <a:p>
                <a:pPr lvl="2"/>
                <a:r>
                  <a:rPr lang="en-US" dirty="0" smtClean="0"/>
                  <a:t>Length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), Area moment of inertia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), …</a:t>
                </a:r>
              </a:p>
              <a:p>
                <a:pPr lvl="1"/>
                <a:r>
                  <a:rPr lang="en-US" dirty="0" smtClean="0"/>
                  <a:t>Operating condition</a:t>
                </a:r>
              </a:p>
              <a:p>
                <a:pPr lvl="2"/>
                <a:r>
                  <a:rPr lang="en-US" dirty="0" smtClean="0"/>
                  <a:t>Wind </a:t>
                </a:r>
                <a:r>
                  <a:rPr lang="en-US" dirty="0"/>
                  <a:t>angle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), Wind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), …</a:t>
                </a:r>
              </a:p>
              <a:p>
                <a:r>
                  <a:rPr lang="en-US" dirty="0" smtClean="0"/>
                  <a:t>Performance measures for the wing are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lift force needs to be generated to maintain the state of the system.</a:t>
                </a:r>
              </a:p>
              <a:p>
                <a:pPr lvl="1"/>
                <a:r>
                  <a:rPr lang="en-US" dirty="0"/>
                  <a:t>Structure loads are needed to be taken care of.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this project we are interested in the aerodynamic loads.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9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UQ 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Limit-state is chosen as the lift load</a:t>
            </a:r>
          </a:p>
          <a:p>
            <a:pPr lvl="1"/>
            <a:r>
              <a:rPr lang="en-US" dirty="0" smtClean="0"/>
              <a:t>A minimum lift force is required</a:t>
            </a:r>
          </a:p>
          <a:p>
            <a:r>
              <a:rPr lang="en-US" dirty="0" smtClean="0"/>
              <a:t>Lift depends on the wing properties and operating conditions</a:t>
            </a:r>
          </a:p>
          <a:p>
            <a:pPr lvl="1"/>
            <a:r>
              <a:rPr lang="en-US" dirty="0" smtClean="0"/>
              <a:t>Wing span</a:t>
            </a:r>
          </a:p>
          <a:p>
            <a:pPr lvl="1"/>
            <a:r>
              <a:rPr lang="en-US" dirty="0" smtClean="0"/>
              <a:t>Area moment of inertia</a:t>
            </a:r>
          </a:p>
          <a:p>
            <a:pPr lvl="1"/>
            <a:r>
              <a:rPr lang="en-US" dirty="0" smtClean="0"/>
              <a:t>Connection point between wing </a:t>
            </a:r>
            <a:r>
              <a:rPr lang="en-US" dirty="0"/>
              <a:t>and fuselage</a:t>
            </a:r>
            <a:endParaRPr lang="en-US" dirty="0" smtClean="0"/>
          </a:p>
          <a:p>
            <a:pPr lvl="1"/>
            <a:r>
              <a:rPr lang="en-US" dirty="0"/>
              <a:t>Modules of elasticity</a:t>
            </a:r>
          </a:p>
          <a:p>
            <a:pPr lvl="1"/>
            <a:r>
              <a:rPr lang="en-US" dirty="0" smtClean="0"/>
              <a:t>Air density</a:t>
            </a:r>
          </a:p>
          <a:p>
            <a:pPr lvl="1"/>
            <a:r>
              <a:rPr lang="en-US" dirty="0" smtClean="0"/>
              <a:t>Wind speed</a:t>
            </a:r>
          </a:p>
          <a:p>
            <a:pPr lvl="1"/>
            <a:r>
              <a:rPr lang="en-US" dirty="0" smtClean="0"/>
              <a:t>Wind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07" y="4267694"/>
            <a:ext cx="5680393" cy="1828305"/>
          </a:xfrm>
          <a:prstGeom prst="rect">
            <a:avLst/>
          </a:prstGeom>
        </p:spPr>
      </p:pic>
      <p:pic>
        <p:nvPicPr>
          <p:cNvPr id="7" name="Picture 6" descr="C:\Users\ecsroot\Desktop\Koorosh\Courses\ME7060_Structural_realiability\Project\naca-4415-airfoi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63089"/>
            <a:ext cx="2590800" cy="4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6934200" y="3534150"/>
            <a:ext cx="123450" cy="1234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Uncertain Variables</a:t>
            </a:r>
            <a:br>
              <a:rPr lang="en-US" dirty="0" smtClean="0"/>
            </a:br>
            <a:r>
              <a:rPr lang="en-US" sz="2400" dirty="0" smtClean="0"/>
              <a:t>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2719407"/>
                  </p:ext>
                </p:extLst>
              </p:nvPr>
            </p:nvGraphicFramePr>
            <p:xfrm>
              <a:off x="477139" y="1783080"/>
              <a:ext cx="4148836" cy="4160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652"/>
                    <a:gridCol w="1639824"/>
                    <a:gridCol w="805180"/>
                    <a:gridCol w="8051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u="none" dirty="0" smtClean="0"/>
                            <a:t>Variable</a:t>
                          </a:r>
                          <a:endParaRPr lang="en-US" sz="1600" b="1" i="1" u="non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u="none" dirty="0" smtClean="0"/>
                            <a:t>Distribution Type</a:t>
                          </a:r>
                          <a:endParaRPr lang="en-US" sz="1600" b="1" i="1" u="non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Mean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SD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Log-normal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endParaRPr 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SD</a:t>
                          </a:r>
                          <a:endParaRPr 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5.2E-7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5.2E-8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Mean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SD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Weibull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3.0E+10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Uniform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Min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Max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1.4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Belief assignment</a:t>
                          </a:r>
                          <a:endParaRPr 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Belief assignment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2719407"/>
                  </p:ext>
                </p:extLst>
              </p:nvPr>
            </p:nvGraphicFramePr>
            <p:xfrm>
              <a:off x="477139" y="1783080"/>
              <a:ext cx="4148836" cy="4160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652"/>
                    <a:gridCol w="1639824"/>
                    <a:gridCol w="805180"/>
                    <a:gridCol w="8051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u="none" dirty="0" smtClean="0"/>
                            <a:t>Variable</a:t>
                          </a:r>
                          <a:endParaRPr lang="en-US" sz="1600" b="1" i="1" u="non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u="none" dirty="0" smtClean="0"/>
                            <a:t>Distribution Type</a:t>
                          </a:r>
                          <a:endParaRPr lang="en-US" sz="1600" b="1" i="1" u="non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62000" r="-361486" b="-527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Mean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SD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162000" r="-361486" b="-427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Log-normal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endParaRPr 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SD</a:t>
                          </a:r>
                          <a:endParaRPr 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5.2E-7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5.2E-8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262000" r="-361486" b="-327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Normal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Mean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SD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362000" r="-361486" b="-227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Weibull</a:t>
                          </a:r>
                          <a:endParaRPr lang="en-US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6667" t="-724000" r="-101515" b="-5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16667" t="-724000" r="-1515" b="-554000"/>
                          </a:stretch>
                        </a:blipFill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3.0E+10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5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462000" r="-361486" b="-127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Uniform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Min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/>
                            <a:t>Max</a:t>
                          </a:r>
                          <a:endParaRPr lang="en-US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1.4</a:t>
                          </a:r>
                          <a:endParaRPr 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921311" r="-36148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Belief assignment</a:t>
                          </a:r>
                          <a:endParaRPr 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76" t="-1021311" r="-3614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Belief assignment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26" y="3505200"/>
            <a:ext cx="3744312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4121164" cy="1143000"/>
          </a:xfrm>
          <a:prstGeom prst="rect">
            <a:avLst/>
          </a:prstGeom>
        </p:spPr>
      </p:pic>
      <p:pic>
        <p:nvPicPr>
          <p:cNvPr id="11" name="Picture 10" descr="C:\Users\ecsroot\Desktop\Koorosh\Courses\ME7060_Structural_realiability\Project\naca-4415-airfoil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953000"/>
            <a:ext cx="353003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/>
          <p:cNvSpPr/>
          <p:nvPr/>
        </p:nvSpPr>
        <p:spPr>
          <a:xfrm>
            <a:off x="6417170" y="5173698"/>
            <a:ext cx="168204" cy="16820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7976" y="57150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71392" y="537796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92" y="5377960"/>
                <a:ext cx="5334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24600" y="5865938"/>
                <a:ext cx="144780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description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865938"/>
                <a:ext cx="1447800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425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model of the wing</a:t>
            </a:r>
          </a:p>
          <a:p>
            <a:pPr lvl="1"/>
            <a:r>
              <a:rPr lang="en-US" dirty="0" smtClean="0"/>
              <a:t>Wing structure modeled as cantilever beam</a:t>
            </a:r>
          </a:p>
          <a:p>
            <a:pPr lvl="1"/>
            <a:r>
              <a:rPr lang="en-US" dirty="0" smtClean="0"/>
              <a:t>Lifting surfaces attached at the tip of the </a:t>
            </a:r>
            <a:r>
              <a:rPr lang="en-US" dirty="0"/>
              <a:t>beam </a:t>
            </a:r>
            <a:r>
              <a:rPr lang="en-US" dirty="0" smtClean="0"/>
              <a:t>(Boeing </a:t>
            </a:r>
            <a:r>
              <a:rPr lang="en-US" dirty="0"/>
              <a:t>airfoil </a:t>
            </a:r>
            <a:r>
              <a:rPr lang="en-US" dirty="0" smtClean="0"/>
              <a:t>J)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Coupled CFD/FEA simulation run to calculate the response</a:t>
            </a:r>
          </a:p>
          <a:p>
            <a:pPr lvl="1"/>
            <a:r>
              <a:rPr lang="en-US" dirty="0" err="1" smtClean="0"/>
              <a:t>OpenFOAM</a:t>
            </a:r>
            <a:r>
              <a:rPr lang="en-US" dirty="0" smtClean="0"/>
              <a:t> CFD solver is coupled with FEA solver developed by CEPRO research group to solve the FSI problem.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8" y="4419600"/>
            <a:ext cx="7046807" cy="6432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7" y="2667000"/>
            <a:ext cx="7086600" cy="240022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8077200" y="4724400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77200" y="4372708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77200" y="4038600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077200" y="3657600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077200" y="3276600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47184" y="2779756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84" y="2779756"/>
                <a:ext cx="609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6629400" y="3370140"/>
            <a:ext cx="533400" cy="964224"/>
          </a:xfrm>
          <a:prstGeom prst="up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4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domain is meshed using structured C-type grid</a:t>
            </a:r>
          </a:p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Inlet</a:t>
            </a:r>
          </a:p>
          <a:p>
            <a:pPr lvl="2"/>
            <a:r>
              <a:rPr lang="en-US" dirty="0" smtClean="0"/>
              <a:t>Wind velocity and zero pressure gradient</a:t>
            </a:r>
          </a:p>
          <a:p>
            <a:pPr lvl="1"/>
            <a:r>
              <a:rPr lang="en-US" dirty="0" smtClean="0"/>
              <a:t>Outlet</a:t>
            </a:r>
          </a:p>
          <a:p>
            <a:pPr lvl="2"/>
            <a:r>
              <a:rPr lang="en-US" dirty="0" smtClean="0"/>
              <a:t>Atmospheric pressure and zero velocity gradient</a:t>
            </a:r>
          </a:p>
          <a:p>
            <a:pPr lvl="1"/>
            <a:r>
              <a:rPr lang="en-US" dirty="0" smtClean="0"/>
              <a:t>Airfoil modeled as no slip surface</a:t>
            </a:r>
          </a:p>
          <a:p>
            <a:r>
              <a:rPr lang="en-US" dirty="0" smtClean="0"/>
              <a:t>Solved for steady state flow</a:t>
            </a:r>
          </a:p>
          <a:p>
            <a:pPr lvl="1"/>
            <a:r>
              <a:rPr lang="en-US" dirty="0" smtClean="0"/>
              <a:t>Since Reynolds number is high turbulence model is used</a:t>
            </a:r>
          </a:p>
          <a:p>
            <a:pPr lvl="2"/>
            <a:r>
              <a:rPr lang="en-US" dirty="0" err="1"/>
              <a:t>Spalart</a:t>
            </a:r>
            <a:r>
              <a:rPr lang="en-US" dirty="0"/>
              <a:t>–</a:t>
            </a:r>
            <a:r>
              <a:rPr lang="en-US" dirty="0" err="1"/>
              <a:t>Allmaras</a:t>
            </a:r>
            <a:r>
              <a:rPr lang="en-US" dirty="0"/>
              <a:t> turbulence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Wing structure is modeled using beam element</a:t>
            </a:r>
          </a:p>
          <a:p>
            <a:pPr lvl="1"/>
            <a:r>
              <a:rPr lang="en-US" dirty="0" smtClean="0"/>
              <a:t>Zero displacement and rotation is applied as the boundary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6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6" y="1400175"/>
            <a:ext cx="5459384" cy="2028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6E8-873F-409C-A2BF-03E2AC2C42F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7167"/>
            <a:ext cx="3448050" cy="3003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0" y="3562549"/>
            <a:ext cx="3453350" cy="30086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895600" y="1447800"/>
            <a:ext cx="0" cy="9429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69224" y="2464776"/>
            <a:ext cx="4419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6816" y="215997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15c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1856" y="1744676"/>
            <a:ext cx="40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822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454</Words>
  <Application>Microsoft Office PowerPoint</Application>
  <PresentationFormat>On-screen Show (4:3)</PresentationFormat>
  <Paragraphs>166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Fluid-Solid Interaction Based Reliability Analysis</vt:lpstr>
      <vt:lpstr>Presentation Outline</vt:lpstr>
      <vt:lpstr>Problem Description</vt:lpstr>
      <vt:lpstr>Problem Description – Cont.</vt:lpstr>
      <vt:lpstr>UQ Problem Description</vt:lpstr>
      <vt:lpstr>Uncertain Variables Distributions</vt:lpstr>
      <vt:lpstr>Simulation Model</vt:lpstr>
      <vt:lpstr>Simulation Model</vt:lpstr>
      <vt:lpstr>Simulation Model</vt:lpstr>
      <vt:lpstr>Simulation Method</vt:lpstr>
      <vt:lpstr>Simulation Results</vt:lpstr>
      <vt:lpstr>UQ Methods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Koorosh</dc:creator>
  <cp:lastModifiedBy>Koorosh</cp:lastModifiedBy>
  <cp:revision>283</cp:revision>
  <cp:lastPrinted>2014-01-11T22:43:40Z</cp:lastPrinted>
  <dcterms:created xsi:type="dcterms:W3CDTF">2013-10-27T16:13:41Z</dcterms:created>
  <dcterms:modified xsi:type="dcterms:W3CDTF">2014-04-16T16:50:32Z</dcterms:modified>
</cp:coreProperties>
</file>