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B093F0E-DE67-41B6-888E-8801E5E0FC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3F0E-DE67-41B6-888E-8801E5E0FC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3F0E-DE67-41B6-888E-8801E5E0FC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B093F0E-DE67-41B6-888E-8801E5E0FC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B093F0E-DE67-41B6-888E-8801E5E0FC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3F0E-DE67-41B6-888E-8801E5E0FC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3F0E-DE67-41B6-888E-8801E5E0FC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B093F0E-DE67-41B6-888E-8801E5E0FC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3F0E-DE67-41B6-888E-8801E5E0FC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B093F0E-DE67-41B6-888E-8801E5E0FC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B093F0E-DE67-41B6-888E-8801E5E0FC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B093F0E-DE67-41B6-888E-8801E5E0FC1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F22F634-9DED-4E84-9E1A-FCFCCB704C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Databases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05400" y="5323748"/>
            <a:ext cx="39624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 lnSpcReduction="10000"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b="1" dirty="0" smtClean="0">
                <a:solidFill>
                  <a:schemeClr val="tx1"/>
                </a:solidFill>
              </a:rPr>
              <a:t>Asma </a:t>
            </a:r>
            <a:r>
              <a:rPr lang="en-US" b="1" dirty="0" err="1" smtClean="0">
                <a:solidFill>
                  <a:schemeClr val="tx1"/>
                </a:solidFill>
              </a:rPr>
              <a:t>Kanwal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Lecturer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GC University, Lahore</a:t>
            </a:r>
          </a:p>
        </p:txBody>
      </p:sp>
    </p:spTree>
    <p:extLst>
      <p:ext uri="{BB962C8B-B14F-4D97-AF65-F5344CB8AC3E}">
        <p14:creationId xmlns:p14="http://schemas.microsoft.com/office/powerpoint/2010/main" val="1886701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b="1" u="sng" dirty="0"/>
              <a:t>Deleting Data:</a:t>
            </a:r>
          </a:p>
          <a:p>
            <a:pPr marL="118872" indent="0">
              <a:buNone/>
            </a:pPr>
            <a:r>
              <a:rPr lang="en-US" sz="2400" dirty="0" smtClean="0"/>
              <a:t>DELETE </a:t>
            </a:r>
            <a:r>
              <a:rPr lang="en-US" sz="2400" dirty="0"/>
              <a:t>FROM &lt;table&gt; </a:t>
            </a:r>
          </a:p>
          <a:p>
            <a:pPr marL="118872" indent="0">
              <a:buNone/>
            </a:pPr>
            <a:r>
              <a:rPr lang="en-US" sz="2400" dirty="0" smtClean="0"/>
              <a:t>WHERE </a:t>
            </a:r>
            <a:r>
              <a:rPr lang="en-US" sz="2400" dirty="0"/>
              <a:t>&lt;predicate&gt; </a:t>
            </a:r>
            <a:endParaRPr lang="en-US" sz="2400" dirty="0" smtClean="0"/>
          </a:p>
          <a:p>
            <a:pPr marL="118872" indent="0">
              <a:buNone/>
            </a:pPr>
            <a:endParaRPr lang="en-US" sz="2400" dirty="0"/>
          </a:p>
          <a:p>
            <a:pPr marL="118872" indent="0">
              <a:buNone/>
            </a:pPr>
            <a:r>
              <a:rPr lang="en-US" sz="2400" b="1" u="sng" dirty="0" smtClean="0"/>
              <a:t>Selecting Data:</a:t>
            </a:r>
          </a:p>
          <a:p>
            <a:pPr marL="118872" indent="0">
              <a:buNone/>
            </a:pPr>
            <a:r>
              <a:rPr lang="en-US" sz="2400" dirty="0" smtClean="0"/>
              <a:t>Select </a:t>
            </a:r>
            <a:r>
              <a:rPr lang="en-US" sz="2400" dirty="0"/>
              <a:t>* from </a:t>
            </a:r>
            <a:r>
              <a:rPr lang="en-US" sz="2400" dirty="0" smtClean="0"/>
              <a:t>&lt;table&gt;</a:t>
            </a:r>
          </a:p>
          <a:p>
            <a:pPr marL="118872" indent="0">
              <a:buNone/>
            </a:pPr>
            <a:r>
              <a:rPr lang="en-US" sz="2400" dirty="0"/>
              <a:t>WHERE &lt;predicate</a:t>
            </a:r>
            <a:r>
              <a:rPr lang="en-US" sz="2400" dirty="0" smtClean="0"/>
              <a:t>&gt;</a:t>
            </a:r>
          </a:p>
          <a:p>
            <a:pPr marL="118872" indent="0">
              <a:buNone/>
            </a:pPr>
            <a:endParaRPr lang="en-US" sz="2400" dirty="0"/>
          </a:p>
          <a:p>
            <a:pPr marL="118872" indent="0">
              <a:buNone/>
            </a:pPr>
            <a:r>
              <a:rPr lang="en-US" sz="2400" dirty="0"/>
              <a:t>Select </a:t>
            </a:r>
            <a:r>
              <a:rPr lang="en-US" sz="2400" dirty="0" smtClean="0"/>
              <a:t>&lt;Column1&gt;</a:t>
            </a:r>
            <a:r>
              <a:rPr lang="en-US" sz="2400" dirty="0"/>
              <a:t> &lt;</a:t>
            </a:r>
            <a:r>
              <a:rPr lang="en-US" sz="2400" dirty="0" smtClean="0"/>
              <a:t>Column2&gt; </a:t>
            </a:r>
            <a:r>
              <a:rPr lang="en-US" sz="2400" dirty="0"/>
              <a:t>&lt;</a:t>
            </a:r>
            <a:r>
              <a:rPr lang="en-US" sz="2400" dirty="0" smtClean="0"/>
              <a:t>Column3&gt; </a:t>
            </a:r>
            <a:r>
              <a:rPr lang="en-US" sz="2400" dirty="0"/>
              <a:t>from &lt;table&gt;</a:t>
            </a:r>
          </a:p>
          <a:p>
            <a:pPr marL="118872" indent="0">
              <a:buNone/>
            </a:pPr>
            <a:r>
              <a:rPr lang="en-US" sz="2400" dirty="0"/>
              <a:t>WHERE &lt;predicate&gt;</a:t>
            </a:r>
          </a:p>
        </p:txBody>
      </p:sp>
    </p:spTree>
    <p:extLst>
      <p:ext uri="{BB962C8B-B14F-4D97-AF65-F5344CB8AC3E}">
        <p14:creationId xmlns:p14="http://schemas.microsoft.com/office/powerpoint/2010/main" val="268844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b="1" u="sng" dirty="0"/>
              <a:t>Sorting Data:</a:t>
            </a:r>
          </a:p>
          <a:p>
            <a:pPr marL="118872" indent="0">
              <a:buNone/>
            </a:pPr>
            <a:r>
              <a:rPr lang="en-US" sz="2400" dirty="0"/>
              <a:t>SELECT &lt;column&gt; </a:t>
            </a:r>
          </a:p>
          <a:p>
            <a:pPr marL="118872" indent="0">
              <a:buNone/>
            </a:pPr>
            <a:r>
              <a:rPr lang="en-US" sz="2400" dirty="0"/>
              <a:t>FROM &lt;table&gt; </a:t>
            </a:r>
          </a:p>
          <a:p>
            <a:pPr marL="118872" indent="0">
              <a:buNone/>
            </a:pPr>
            <a:r>
              <a:rPr lang="en-US" sz="2400" dirty="0"/>
              <a:t>WHERE &lt;predicate&gt; </a:t>
            </a:r>
          </a:p>
          <a:p>
            <a:pPr marL="118872" indent="0">
              <a:buNone/>
            </a:pPr>
            <a:r>
              <a:rPr lang="en-US" sz="2400" dirty="0"/>
              <a:t>ORDER BY &lt;column&gt; ASC | </a:t>
            </a:r>
            <a:r>
              <a:rPr lang="en-US" sz="2400" dirty="0" smtClean="0"/>
              <a:t>DESC</a:t>
            </a:r>
          </a:p>
          <a:p>
            <a:pPr marL="118872" indent="0">
              <a:buNone/>
            </a:pPr>
            <a:endParaRPr lang="en-US" sz="2400" b="1" u="sng" dirty="0" smtClean="0"/>
          </a:p>
          <a:p>
            <a:pPr marL="118872" indent="0">
              <a:buNone/>
            </a:pPr>
            <a:r>
              <a:rPr lang="en-US" sz="2400" b="1" u="sng" dirty="0" smtClean="0"/>
              <a:t>GROUP </a:t>
            </a:r>
            <a:r>
              <a:rPr lang="en-US" sz="2400" b="1" u="sng" dirty="0"/>
              <a:t>BY </a:t>
            </a:r>
            <a:r>
              <a:rPr lang="en-US" sz="2400" b="1" u="sng" dirty="0" smtClean="0"/>
              <a:t>Clause:</a:t>
            </a:r>
          </a:p>
          <a:p>
            <a:pPr marL="118872" indent="0">
              <a:buNone/>
            </a:pPr>
            <a:r>
              <a:rPr lang="en-US" sz="2400" dirty="0"/>
              <a:t>Select City, Count(City) As 'Total Count' </a:t>
            </a:r>
          </a:p>
          <a:p>
            <a:pPr marL="118872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Person.Address</a:t>
            </a:r>
            <a:r>
              <a:rPr lang="en-US" sz="2400" dirty="0"/>
              <a:t> </a:t>
            </a:r>
          </a:p>
          <a:p>
            <a:pPr marL="118872" indent="0">
              <a:buNone/>
            </a:pPr>
            <a:r>
              <a:rPr lang="en-US" sz="2400" dirty="0"/>
              <a:t>Group By City </a:t>
            </a:r>
          </a:p>
          <a:p>
            <a:pPr marL="118872" indent="0">
              <a:buNone/>
            </a:pPr>
            <a:r>
              <a:rPr lang="en-US" sz="2400" dirty="0"/>
              <a:t>Order By City </a:t>
            </a:r>
            <a:r>
              <a:rPr lang="en-US" sz="2400" dirty="0" err="1"/>
              <a:t>Asc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71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b="1" dirty="0"/>
              <a:t>% (percent mark):</a:t>
            </a:r>
            <a:r>
              <a:rPr lang="en-US" sz="2400" dirty="0"/>
              <a:t>   This wildcard represents zero to many characters</a:t>
            </a:r>
            <a:r>
              <a:rPr lang="en-US" sz="2400" dirty="0" smtClean="0"/>
              <a:t>.</a:t>
            </a:r>
          </a:p>
          <a:p>
            <a:pPr marL="118872" indent="0">
              <a:buNone/>
            </a:pPr>
            <a:r>
              <a:rPr lang="en-US" sz="2400" b="1" dirty="0"/>
              <a:t>_ (underscore):</a:t>
            </a:r>
            <a:r>
              <a:rPr lang="en-US" sz="2400" dirty="0"/>
              <a:t>   A single underscore represents any single character</a:t>
            </a:r>
            <a:r>
              <a:rPr lang="en-US" sz="2400" dirty="0" smtClean="0"/>
              <a:t>.</a:t>
            </a:r>
          </a:p>
          <a:p>
            <a:pPr marL="118872" indent="0">
              <a:buNone/>
            </a:pPr>
            <a:r>
              <a:rPr lang="en-US" sz="2400" b="1" dirty="0" smtClean="0"/>
              <a:t>[] </a:t>
            </a:r>
            <a:r>
              <a:rPr lang="en-US" sz="2400" b="1" dirty="0"/>
              <a:t>(square brackets</a:t>
            </a:r>
            <a:r>
              <a:rPr lang="en-US" sz="2400" b="1" dirty="0" smtClean="0"/>
              <a:t>):</a:t>
            </a:r>
            <a:r>
              <a:rPr lang="en-US" sz="2400" dirty="0" smtClean="0"/>
              <a:t>   </a:t>
            </a:r>
            <a:r>
              <a:rPr lang="en-US" sz="2400" dirty="0"/>
              <a:t>These specify any single character within the specified </a:t>
            </a:r>
            <a:r>
              <a:rPr lang="en-US" sz="2400" dirty="0" smtClean="0"/>
              <a:t>range, such </a:t>
            </a:r>
            <a:r>
              <a:rPr lang="en-US" sz="2400" dirty="0"/>
              <a:t>as  [a-f], or a set, such as  [</a:t>
            </a:r>
            <a:r>
              <a:rPr lang="en-US" sz="2400" dirty="0" err="1"/>
              <a:t>abcdef</a:t>
            </a:r>
            <a:r>
              <a:rPr lang="en-US" sz="2400" dirty="0"/>
              <a:t>] or even </a:t>
            </a:r>
            <a:r>
              <a:rPr lang="en-US" sz="2400" dirty="0" smtClean="0"/>
              <a:t>[</a:t>
            </a:r>
            <a:r>
              <a:rPr lang="en-US" sz="2400" dirty="0" err="1"/>
              <a:t>adf</a:t>
            </a:r>
            <a:r>
              <a:rPr lang="en-US" sz="2400" dirty="0" smtClean="0"/>
              <a:t>].</a:t>
            </a:r>
          </a:p>
          <a:p>
            <a:pPr marL="118872" indent="0">
              <a:buNone/>
            </a:pPr>
            <a:r>
              <a:rPr lang="en-US" sz="2400" b="1" dirty="0" smtClean="0"/>
              <a:t>[^] </a:t>
            </a:r>
            <a:r>
              <a:rPr lang="en-US" sz="2400" b="1" dirty="0"/>
              <a:t>(square brackets and caret</a:t>
            </a:r>
            <a:r>
              <a:rPr lang="en-US" sz="2400" b="1" dirty="0" smtClean="0"/>
              <a:t>):</a:t>
            </a:r>
            <a:r>
              <a:rPr lang="en-US" sz="2400" dirty="0" smtClean="0"/>
              <a:t> </a:t>
            </a:r>
            <a:r>
              <a:rPr lang="en-US" sz="2400" dirty="0"/>
              <a:t>These specify any single character not within the </a:t>
            </a:r>
            <a:r>
              <a:rPr lang="en-US" sz="2400" dirty="0" smtClean="0"/>
              <a:t>specified </a:t>
            </a:r>
            <a:r>
              <a:rPr lang="en-US" sz="2400" dirty="0"/>
              <a:t>range, such as  [^a-f], or a set, such as  [^</a:t>
            </a:r>
            <a:r>
              <a:rPr lang="en-US" sz="2400" dirty="0" err="1"/>
              <a:t>abcdef</a:t>
            </a:r>
            <a:r>
              <a:rPr lang="en-US" sz="2400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1769952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sz="2400" b="1" u="sng" dirty="0"/>
              <a:t>Inner Join:</a:t>
            </a:r>
          </a:p>
          <a:p>
            <a:pPr marL="118872" indent="0">
              <a:buNone/>
            </a:pPr>
            <a:r>
              <a:rPr lang="en-US" sz="2400" dirty="0"/>
              <a:t>select </a:t>
            </a:r>
          </a:p>
          <a:p>
            <a:pPr marL="118872" indent="0">
              <a:buNone/>
            </a:pPr>
            <a:r>
              <a:rPr lang="en-US" sz="2400" dirty="0"/>
              <a:t>      &lt;select list&gt; </a:t>
            </a:r>
          </a:p>
          <a:p>
            <a:pPr marL="118872" indent="0">
              <a:buNone/>
            </a:pPr>
            <a:r>
              <a:rPr lang="en-US" sz="2400" dirty="0"/>
              <a:t>from </a:t>
            </a:r>
          </a:p>
          <a:p>
            <a:pPr marL="118872" indent="0">
              <a:buNone/>
            </a:pPr>
            <a:r>
              <a:rPr lang="en-US" sz="2400" dirty="0"/>
              <a:t>      left-table INNER JOIN right-table </a:t>
            </a:r>
          </a:p>
          <a:p>
            <a:pPr marL="118872" indent="0">
              <a:buNone/>
            </a:pPr>
            <a:r>
              <a:rPr lang="en-US" sz="2400" dirty="0"/>
              <a:t>      ON </a:t>
            </a:r>
          </a:p>
          <a:p>
            <a:pPr marL="118872" indent="0">
              <a:buNone/>
            </a:pPr>
            <a:r>
              <a:rPr lang="en-US" sz="2400" dirty="0"/>
              <a:t>      &lt;join specification&gt;</a:t>
            </a:r>
          </a:p>
          <a:p>
            <a:pPr marL="118872" indent="0">
              <a:buNone/>
            </a:pPr>
            <a:r>
              <a:rPr lang="en-US" sz="2400" b="1" dirty="0" smtClean="0"/>
              <a:t>Example:</a:t>
            </a:r>
          </a:p>
          <a:p>
            <a:pPr marL="118872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PP.ProductID</a:t>
            </a:r>
            <a:r>
              <a:rPr lang="en-US" sz="2400" dirty="0"/>
              <a:t>, </a:t>
            </a:r>
            <a:r>
              <a:rPr lang="en-US" sz="2400" dirty="0" err="1"/>
              <a:t>PP.Name</a:t>
            </a:r>
            <a:r>
              <a:rPr lang="en-US" sz="2400" dirty="0"/>
              <a:t>, </a:t>
            </a:r>
            <a:r>
              <a:rPr lang="en-US" sz="2400" dirty="0" err="1"/>
              <a:t>PPR.ReviewerName</a:t>
            </a:r>
            <a:r>
              <a:rPr lang="en-US" sz="2400" dirty="0"/>
              <a:t>, </a:t>
            </a:r>
            <a:r>
              <a:rPr lang="en-US" sz="2400" dirty="0" err="1"/>
              <a:t>PPR.Comments</a:t>
            </a:r>
            <a:r>
              <a:rPr lang="en-US" sz="2400" dirty="0"/>
              <a:t>, </a:t>
            </a:r>
            <a:r>
              <a:rPr lang="en-US" sz="2400" dirty="0" err="1"/>
              <a:t>PPR.Rating</a:t>
            </a:r>
            <a:r>
              <a:rPr lang="en-US" sz="2400" dirty="0"/>
              <a:t> </a:t>
            </a:r>
          </a:p>
          <a:p>
            <a:pPr marL="118872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Production.Product</a:t>
            </a:r>
            <a:r>
              <a:rPr lang="en-US" sz="2400" dirty="0"/>
              <a:t> PP inner join </a:t>
            </a:r>
            <a:r>
              <a:rPr lang="en-US" sz="2400" dirty="0" err="1" smtClean="0"/>
              <a:t>Production.ProductReview</a:t>
            </a:r>
            <a:r>
              <a:rPr lang="en-US" sz="2400" dirty="0" smtClean="0"/>
              <a:t> </a:t>
            </a:r>
            <a:r>
              <a:rPr lang="en-US" sz="2400" dirty="0"/>
              <a:t>PPR </a:t>
            </a:r>
          </a:p>
          <a:p>
            <a:pPr marL="118872" indent="0">
              <a:buNone/>
            </a:pPr>
            <a:r>
              <a:rPr lang="en-US" sz="2400" dirty="0"/>
              <a:t>on </a:t>
            </a:r>
            <a:r>
              <a:rPr lang="en-US" sz="2400" dirty="0" err="1"/>
              <a:t>PP.ProductID</a:t>
            </a:r>
            <a:r>
              <a:rPr lang="en-US" sz="2400" dirty="0"/>
              <a:t> = </a:t>
            </a:r>
            <a:r>
              <a:rPr lang="en-US" sz="2400" dirty="0" err="1"/>
              <a:t>PPR.ProductID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538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b="1" u="sng" dirty="0" smtClean="0"/>
              <a:t>Left Outer Join:</a:t>
            </a:r>
          </a:p>
          <a:p>
            <a:pPr marL="118872" indent="0">
              <a:buNone/>
            </a:pPr>
            <a:r>
              <a:rPr lang="en-US" sz="2400" dirty="0" smtClean="0"/>
              <a:t>select </a:t>
            </a:r>
            <a:r>
              <a:rPr lang="en-US" sz="2400" dirty="0" err="1"/>
              <a:t>PP.ProductID</a:t>
            </a:r>
            <a:r>
              <a:rPr lang="en-US" sz="2400" dirty="0"/>
              <a:t>, </a:t>
            </a:r>
            <a:r>
              <a:rPr lang="en-US" sz="2400" dirty="0" err="1"/>
              <a:t>PP.Name</a:t>
            </a:r>
            <a:r>
              <a:rPr lang="en-US" sz="2400" dirty="0"/>
              <a:t>, </a:t>
            </a:r>
            <a:r>
              <a:rPr lang="en-US" sz="2400" dirty="0" err="1"/>
              <a:t>PPR.ReviewerName</a:t>
            </a:r>
            <a:r>
              <a:rPr lang="en-US" sz="2400" dirty="0"/>
              <a:t>, </a:t>
            </a:r>
            <a:r>
              <a:rPr lang="en-US" sz="2400" dirty="0" err="1"/>
              <a:t>PPR.Comments</a:t>
            </a:r>
            <a:r>
              <a:rPr lang="en-US" sz="2400" dirty="0"/>
              <a:t>, </a:t>
            </a:r>
            <a:r>
              <a:rPr lang="en-US" sz="2400" dirty="0" err="1"/>
              <a:t>PPR.Rating</a:t>
            </a:r>
            <a:r>
              <a:rPr lang="en-US" sz="2400" dirty="0"/>
              <a:t> </a:t>
            </a:r>
          </a:p>
          <a:p>
            <a:pPr marL="118872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Production.Product</a:t>
            </a:r>
            <a:r>
              <a:rPr lang="en-US" sz="2400" dirty="0"/>
              <a:t> PP left outer join </a:t>
            </a:r>
            <a:r>
              <a:rPr lang="en-US" sz="2400" dirty="0" err="1"/>
              <a:t>Production.ProductReview</a:t>
            </a:r>
            <a:r>
              <a:rPr lang="en-US" sz="2400" dirty="0"/>
              <a:t> PPR </a:t>
            </a:r>
          </a:p>
          <a:p>
            <a:pPr marL="118872" indent="0">
              <a:buNone/>
            </a:pPr>
            <a:r>
              <a:rPr lang="en-US" sz="2400" dirty="0"/>
              <a:t>on </a:t>
            </a:r>
            <a:r>
              <a:rPr lang="en-US" sz="2400" dirty="0" err="1"/>
              <a:t>PP.ProductID</a:t>
            </a:r>
            <a:r>
              <a:rPr lang="en-US" sz="2400" dirty="0"/>
              <a:t> = </a:t>
            </a:r>
            <a:r>
              <a:rPr lang="en-US" sz="2400" dirty="0" err="1" smtClean="0"/>
              <a:t>PPR.ProductID</a:t>
            </a:r>
            <a:endParaRPr lang="en-US" sz="2400" dirty="0" smtClean="0"/>
          </a:p>
          <a:p>
            <a:pPr marL="118872" indent="0">
              <a:buNone/>
            </a:pPr>
            <a:r>
              <a:rPr lang="en-US" sz="2400" b="1" u="sng" dirty="0" smtClean="0"/>
              <a:t>Right </a:t>
            </a:r>
            <a:r>
              <a:rPr lang="en-US" sz="2400" b="1" u="sng" dirty="0"/>
              <a:t>Outer Join:</a:t>
            </a:r>
          </a:p>
          <a:p>
            <a:pPr marL="118872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PP.ProductID</a:t>
            </a:r>
            <a:r>
              <a:rPr lang="en-US" sz="2400" dirty="0"/>
              <a:t>, </a:t>
            </a:r>
            <a:r>
              <a:rPr lang="en-US" sz="2400" dirty="0" err="1"/>
              <a:t>PP.Name</a:t>
            </a:r>
            <a:r>
              <a:rPr lang="en-US" sz="2400" dirty="0"/>
              <a:t>, </a:t>
            </a:r>
            <a:r>
              <a:rPr lang="en-US" sz="2400" dirty="0" err="1"/>
              <a:t>PPR.ReviewerName</a:t>
            </a:r>
            <a:r>
              <a:rPr lang="en-US" sz="2400" dirty="0"/>
              <a:t>, </a:t>
            </a:r>
            <a:r>
              <a:rPr lang="en-US" sz="2400" dirty="0" err="1"/>
              <a:t>PPR.Comments</a:t>
            </a:r>
            <a:r>
              <a:rPr lang="en-US" sz="2400" dirty="0"/>
              <a:t>, </a:t>
            </a:r>
            <a:r>
              <a:rPr lang="en-US" sz="2400" dirty="0" err="1"/>
              <a:t>PPR.Rating</a:t>
            </a:r>
            <a:r>
              <a:rPr lang="en-US" sz="2400" dirty="0"/>
              <a:t> </a:t>
            </a:r>
          </a:p>
          <a:p>
            <a:pPr marL="118872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Production.Product</a:t>
            </a:r>
            <a:r>
              <a:rPr lang="en-US" sz="2400" dirty="0"/>
              <a:t> PP right outer join </a:t>
            </a:r>
            <a:r>
              <a:rPr lang="en-US" sz="2400" dirty="0" err="1"/>
              <a:t>Production.ProductReview</a:t>
            </a:r>
            <a:r>
              <a:rPr lang="en-US" sz="2400" dirty="0"/>
              <a:t> PPR </a:t>
            </a:r>
          </a:p>
          <a:p>
            <a:pPr marL="118872" indent="0">
              <a:buNone/>
            </a:pPr>
            <a:r>
              <a:rPr lang="en-US" sz="2400" dirty="0"/>
              <a:t>on </a:t>
            </a:r>
            <a:r>
              <a:rPr lang="en-US" sz="2400" dirty="0" err="1"/>
              <a:t>PP.ProductID</a:t>
            </a:r>
            <a:r>
              <a:rPr lang="en-US" sz="2400" dirty="0"/>
              <a:t> = </a:t>
            </a:r>
            <a:r>
              <a:rPr lang="en-US" sz="2400" dirty="0" err="1"/>
              <a:t>PPR.ProductID</a:t>
            </a:r>
            <a:endParaRPr lang="en-US" sz="2400" dirty="0"/>
          </a:p>
          <a:p>
            <a:pPr marL="11887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80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8872" indent="0" algn="just">
              <a:buNone/>
            </a:pPr>
            <a:r>
              <a:rPr lang="en-US" sz="2400" dirty="0" smtClean="0"/>
              <a:t>Database </a:t>
            </a:r>
            <a:r>
              <a:rPr lang="en-US" sz="2400" dirty="0"/>
              <a:t>is a collection of structured </a:t>
            </a:r>
            <a:r>
              <a:rPr lang="en-US" sz="2400" dirty="0" smtClean="0"/>
              <a:t>information.</a:t>
            </a:r>
          </a:p>
          <a:p>
            <a:pPr marL="118872" indent="0" algn="just">
              <a:buNone/>
            </a:pPr>
            <a:endParaRPr lang="en-US" sz="2400" dirty="0"/>
          </a:p>
          <a:p>
            <a:pPr marL="118872" indent="0" algn="just">
              <a:buNone/>
            </a:pPr>
            <a:r>
              <a:rPr lang="en-US" sz="2400" b="1" dirty="0" smtClean="0"/>
              <a:t>RDBMS:</a:t>
            </a:r>
          </a:p>
          <a:p>
            <a:pPr marL="118872" indent="0" algn="just">
              <a:buNone/>
            </a:pPr>
            <a:r>
              <a:rPr lang="en-US" sz="2400" dirty="0"/>
              <a:t>A  relational database management system  (RDBMS) is a type of DBMS that stores </a:t>
            </a:r>
            <a:r>
              <a:rPr lang="en-US" sz="2400" dirty="0" smtClean="0"/>
              <a:t>information </a:t>
            </a:r>
            <a:r>
              <a:rPr lang="en-US" sz="2400" dirty="0"/>
              <a:t>in the </a:t>
            </a:r>
            <a:r>
              <a:rPr lang="en-US" sz="2400" dirty="0" smtClean="0"/>
              <a:t> form </a:t>
            </a:r>
            <a:r>
              <a:rPr lang="en-US" sz="2400" dirty="0"/>
              <a:t>of related tables. RDBMS is based on the  relational model. </a:t>
            </a:r>
          </a:p>
        </p:txBody>
      </p:sp>
    </p:spTree>
    <p:extLst>
      <p:ext uri="{BB962C8B-B14F-4D97-AF65-F5344CB8AC3E}">
        <p14:creationId xmlns:p14="http://schemas.microsoft.com/office/powerpoint/2010/main" val="286245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b="1" dirty="0"/>
              <a:t>Redundancy:</a:t>
            </a:r>
            <a:r>
              <a:rPr lang="en-US" sz="2000" dirty="0"/>
              <a:t>   RDBMSs prevent </a:t>
            </a:r>
            <a:r>
              <a:rPr lang="en-US" sz="2000" dirty="0" smtClean="0"/>
              <a:t>from </a:t>
            </a:r>
            <a:r>
              <a:rPr lang="en-US" sz="2000" dirty="0"/>
              <a:t>having </a:t>
            </a:r>
            <a:r>
              <a:rPr lang="en-US" sz="2000" dirty="0" smtClean="0"/>
              <a:t>duplicate </a:t>
            </a:r>
            <a:r>
              <a:rPr lang="en-US" sz="2000" dirty="0"/>
              <a:t>copies of the same data, </a:t>
            </a:r>
            <a:r>
              <a:rPr lang="en-US" sz="2000" dirty="0" smtClean="0"/>
              <a:t>which </a:t>
            </a:r>
            <a:r>
              <a:rPr lang="en-US" sz="2000" dirty="0"/>
              <a:t>takes up disk space </a:t>
            </a:r>
            <a:r>
              <a:rPr lang="en-US" sz="2000" dirty="0" smtClean="0"/>
              <a:t>unnecessarily</a:t>
            </a:r>
            <a:r>
              <a:rPr lang="en-US" sz="2000" dirty="0"/>
              <a:t>. </a:t>
            </a:r>
          </a:p>
          <a:p>
            <a:pPr algn="just"/>
            <a:r>
              <a:rPr lang="en-US" sz="2000" b="1" dirty="0" smtClean="0"/>
              <a:t>Inconsistency:</a:t>
            </a:r>
            <a:r>
              <a:rPr lang="en-US" sz="2000" dirty="0" smtClean="0"/>
              <a:t>  </a:t>
            </a:r>
            <a:r>
              <a:rPr lang="en-US" sz="2000" dirty="0"/>
              <a:t>Each redundant set of data may no longer agree with other sets of </a:t>
            </a:r>
            <a:r>
              <a:rPr lang="en-US" sz="2000" dirty="0" smtClean="0"/>
              <a:t>the </a:t>
            </a:r>
            <a:r>
              <a:rPr lang="en-US" sz="2000" dirty="0"/>
              <a:t>same data. When an RDBMS removes redundancy, inconsistency cannot </a:t>
            </a:r>
            <a:r>
              <a:rPr lang="en-US" sz="2000" dirty="0" smtClean="0"/>
              <a:t>occur</a:t>
            </a:r>
            <a:r>
              <a:rPr lang="en-US" sz="2000" dirty="0"/>
              <a:t>. </a:t>
            </a:r>
          </a:p>
          <a:p>
            <a:pPr algn="just"/>
            <a:r>
              <a:rPr lang="en-US" sz="2000" b="1" dirty="0" smtClean="0"/>
              <a:t>Data </a:t>
            </a:r>
            <a:r>
              <a:rPr lang="en-US" sz="2000" b="1" dirty="0"/>
              <a:t>integrity:</a:t>
            </a:r>
            <a:r>
              <a:rPr lang="en-US" sz="2000" dirty="0"/>
              <a:t>  Data values stored in the database must satisfy certain types of </a:t>
            </a:r>
            <a:r>
              <a:rPr lang="en-US" sz="2000" dirty="0" smtClean="0"/>
              <a:t>consistency constraints</a:t>
            </a:r>
          </a:p>
          <a:p>
            <a:pPr algn="just"/>
            <a:r>
              <a:rPr lang="en-US" sz="2000" b="1" dirty="0"/>
              <a:t>Data atomicity:</a:t>
            </a:r>
            <a:r>
              <a:rPr lang="en-US" sz="2000" dirty="0"/>
              <a:t>   In event of a failure, data is restored to the consistent state it </a:t>
            </a:r>
            <a:r>
              <a:rPr lang="en-US" sz="2000" dirty="0" smtClean="0"/>
              <a:t>existed </a:t>
            </a:r>
            <a:r>
              <a:rPr lang="en-US" sz="2000" dirty="0"/>
              <a:t>in prior to the failure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/>
              <a:t>Access anomalies:</a:t>
            </a:r>
            <a:r>
              <a:rPr lang="en-US" sz="2000" dirty="0"/>
              <a:t>   RDBMSs prevent more than one user from updating the same data simultaneously</a:t>
            </a:r>
          </a:p>
          <a:p>
            <a:pPr marL="118872" indent="0" algn="just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097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1" dirty="0" smtClean="0"/>
              <a:t>Data security:</a:t>
            </a:r>
            <a:r>
              <a:rPr lang="en-US" sz="2400" dirty="0" smtClean="0"/>
              <a:t>   Security </a:t>
            </a:r>
            <a:r>
              <a:rPr lang="en-US" sz="2400" dirty="0"/>
              <a:t>refers to the protection of data against any unauthorized access.</a:t>
            </a:r>
          </a:p>
          <a:p>
            <a:pPr algn="just"/>
            <a:r>
              <a:rPr lang="en-US" sz="2400" b="1" dirty="0"/>
              <a:t>Transaction processing:</a:t>
            </a:r>
            <a:r>
              <a:rPr lang="en-US" sz="2400" dirty="0"/>
              <a:t>  </a:t>
            </a:r>
            <a:r>
              <a:rPr lang="en-US" sz="2400" dirty="0" smtClean="0"/>
              <a:t>In </a:t>
            </a:r>
            <a:r>
              <a:rPr lang="en-US" sz="2400" dirty="0"/>
              <a:t>RDBMSs, a transaction either commits all the changes or rolls back all the actions performed until the point at which the failure occurred. </a:t>
            </a:r>
            <a:endParaRPr lang="en-US" sz="2400" dirty="0" smtClean="0"/>
          </a:p>
          <a:p>
            <a:pPr algn="just"/>
            <a:r>
              <a:rPr lang="en-US" sz="2400" b="1" dirty="0" smtClean="0"/>
              <a:t>Recovery:</a:t>
            </a:r>
            <a:r>
              <a:rPr lang="en-US" sz="2400" dirty="0" smtClean="0"/>
              <a:t>   </a:t>
            </a:r>
            <a:r>
              <a:rPr lang="en-US" sz="2400" dirty="0"/>
              <a:t>Recovery features ensure that data is reorganized into a consistent state after a transaction fails. </a:t>
            </a:r>
          </a:p>
          <a:p>
            <a:pPr algn="just"/>
            <a:r>
              <a:rPr lang="en-US" sz="2400" b="1" dirty="0"/>
              <a:t>Storage management:</a:t>
            </a:r>
            <a:r>
              <a:rPr lang="en-US" sz="2400" dirty="0"/>
              <a:t> RDBMSs provide a mechanism for data storage management. The internal schema defines how data should be stored.</a:t>
            </a:r>
          </a:p>
          <a:p>
            <a:pPr marL="118872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3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Cardinalities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6072" indent="-457200" algn="just">
              <a:buFont typeface="+mj-lt"/>
              <a:buAutoNum type="arabicPeriod"/>
            </a:pPr>
            <a:r>
              <a:rPr lang="en-US" sz="2400" b="1" dirty="0"/>
              <a:t>One-to-one (1:1):</a:t>
            </a:r>
            <a:r>
              <a:rPr lang="en-US" sz="2400" dirty="0"/>
              <a:t> For each row in Table A, there is at most only one related row </a:t>
            </a:r>
            <a:r>
              <a:rPr lang="en-US" sz="2400" dirty="0" smtClean="0"/>
              <a:t>in </a:t>
            </a:r>
            <a:r>
              <a:rPr lang="en-US" sz="2400" dirty="0"/>
              <a:t>Table B, and vice versa. </a:t>
            </a:r>
          </a:p>
          <a:p>
            <a:pPr marL="576072" indent="-457200" algn="just">
              <a:buFont typeface="+mj-lt"/>
              <a:buAutoNum type="arabicPeriod"/>
            </a:pPr>
            <a:r>
              <a:rPr lang="en-US" sz="2400" b="1" dirty="0"/>
              <a:t>One-to-many (1:M):</a:t>
            </a:r>
            <a:r>
              <a:rPr lang="en-US" sz="2400" dirty="0"/>
              <a:t> For each row in Table A, there can be zero or more related </a:t>
            </a:r>
            <a:r>
              <a:rPr lang="en-US" sz="2400" dirty="0" smtClean="0"/>
              <a:t>rows </a:t>
            </a:r>
            <a:r>
              <a:rPr lang="en-US" sz="2400" dirty="0"/>
              <a:t>in Table B; but for each row in Table  B, there is at </a:t>
            </a:r>
            <a:r>
              <a:rPr lang="en-US" sz="2400" dirty="0" smtClean="0"/>
              <a:t>most </a:t>
            </a:r>
            <a:r>
              <a:rPr lang="en-US" sz="2400" dirty="0"/>
              <a:t>one row in Table A</a:t>
            </a:r>
            <a:r>
              <a:rPr lang="en-US" sz="2400" dirty="0" smtClean="0"/>
              <a:t>.</a:t>
            </a:r>
          </a:p>
          <a:p>
            <a:pPr marL="576072" indent="-457200" algn="just">
              <a:buFont typeface="+mj-lt"/>
              <a:buAutoNum type="arabicPeriod"/>
            </a:pPr>
            <a:r>
              <a:rPr lang="en-US" sz="2400" b="1" dirty="0"/>
              <a:t>Many-to-many (M:M):</a:t>
            </a:r>
            <a:r>
              <a:rPr lang="en-US" sz="2400" dirty="0"/>
              <a:t> For each row in Table A, </a:t>
            </a:r>
            <a:r>
              <a:rPr lang="en-US" sz="2400" dirty="0" smtClean="0"/>
              <a:t>there </a:t>
            </a:r>
            <a:r>
              <a:rPr lang="en-US" sz="2400" dirty="0"/>
              <a:t>are zero or more related </a:t>
            </a:r>
            <a:r>
              <a:rPr lang="en-US" sz="2400" dirty="0" smtClean="0"/>
              <a:t>rows </a:t>
            </a:r>
            <a:r>
              <a:rPr lang="en-US" sz="2400" dirty="0"/>
              <a:t>in Table B,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87529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/>
              <a:t>Primary </a:t>
            </a:r>
            <a:r>
              <a:rPr lang="en-US" sz="2400" b="1" dirty="0" smtClean="0"/>
              <a:t>Key:</a:t>
            </a:r>
            <a:r>
              <a:rPr lang="en-US" sz="2400" dirty="0" smtClean="0"/>
              <a:t> A </a:t>
            </a:r>
            <a:r>
              <a:rPr lang="en-US" sz="2400" dirty="0"/>
              <a:t>primary key is an attribute (column) or </a:t>
            </a:r>
            <a:r>
              <a:rPr lang="en-US" sz="2400" dirty="0" smtClean="0"/>
              <a:t>combination </a:t>
            </a:r>
            <a:r>
              <a:rPr lang="en-US" sz="2400" dirty="0"/>
              <a:t>of attributes (columns) whose values uniquely </a:t>
            </a:r>
          </a:p>
          <a:p>
            <a:pPr marL="118872" indent="0" algn="just">
              <a:buNone/>
            </a:pPr>
            <a:r>
              <a:rPr lang="en-US" sz="2400" dirty="0"/>
              <a:t>identify records in an entity. </a:t>
            </a:r>
          </a:p>
          <a:p>
            <a:pPr marL="118872" indent="0" algn="just">
              <a:buNone/>
            </a:pPr>
            <a:r>
              <a:rPr lang="en-US" sz="2400" dirty="0"/>
              <a:t>Before </a:t>
            </a:r>
            <a:r>
              <a:rPr lang="en-US" sz="2400" dirty="0" smtClean="0"/>
              <a:t>choose </a:t>
            </a:r>
            <a:r>
              <a:rPr lang="en-US" sz="2400" dirty="0"/>
              <a:t>a primary key for an entity, an attribute must have the following properties: </a:t>
            </a:r>
          </a:p>
          <a:p>
            <a:pPr algn="just"/>
            <a:r>
              <a:rPr lang="en-US" sz="2400" dirty="0" smtClean="0"/>
              <a:t>Each </a:t>
            </a:r>
            <a:r>
              <a:rPr lang="en-US" sz="2400" dirty="0"/>
              <a:t>record of the entity must have a not-null value.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value must be unique for each  record entered into the entity.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values must not change or become null  during the life of each entity instance. </a:t>
            </a:r>
          </a:p>
          <a:p>
            <a:pPr algn="just"/>
            <a:r>
              <a:rPr lang="en-US" sz="2400" dirty="0" smtClean="0"/>
              <a:t>There </a:t>
            </a:r>
            <a:r>
              <a:rPr lang="en-US" sz="2400" dirty="0"/>
              <a:t>can be only one primary key defined for an entity.</a:t>
            </a:r>
          </a:p>
        </p:txBody>
      </p:sp>
    </p:spTree>
    <p:extLst>
      <p:ext uri="{BB962C8B-B14F-4D97-AF65-F5344CB8AC3E}">
        <p14:creationId xmlns:p14="http://schemas.microsoft.com/office/powerpoint/2010/main" val="213733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/>
              <a:t>Foreign </a:t>
            </a:r>
            <a:r>
              <a:rPr lang="en-US" sz="2400" b="1" dirty="0"/>
              <a:t>Key: </a:t>
            </a:r>
            <a:r>
              <a:rPr lang="en-US" sz="2400" dirty="0"/>
              <a:t>A  foreign key  is an attribute that completes a relationship by identifying the parent entity. Foreign keys provide a method for maintaining integrity in the data (called  referential integrity) and for navigating </a:t>
            </a:r>
            <a:r>
              <a:rPr lang="en-US" sz="2400" dirty="0" smtClean="0"/>
              <a:t>between </a:t>
            </a:r>
            <a:r>
              <a:rPr lang="en-US" sz="2400" dirty="0"/>
              <a:t>different instances of an entity. </a:t>
            </a:r>
          </a:p>
        </p:txBody>
      </p:sp>
    </p:spTree>
    <p:extLst>
      <p:ext uri="{BB962C8B-B14F-4D97-AF65-F5344CB8AC3E}">
        <p14:creationId xmlns:p14="http://schemas.microsoft.com/office/powerpoint/2010/main" val="52700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76072" indent="-457200" algn="just">
              <a:buFont typeface="+mj-lt"/>
              <a:buAutoNum type="arabicPeriod"/>
            </a:pPr>
            <a:r>
              <a:rPr lang="en-US" sz="2400" b="1" dirty="0"/>
              <a:t>First normal form (1NF</a:t>
            </a:r>
            <a:r>
              <a:rPr lang="en-US" sz="2400" b="1" dirty="0" smtClean="0"/>
              <a:t>):</a:t>
            </a:r>
            <a:r>
              <a:rPr lang="en-US" sz="2400" dirty="0" smtClean="0"/>
              <a:t> </a:t>
            </a:r>
            <a:r>
              <a:rPr lang="en-US" sz="2400" dirty="0"/>
              <a:t>In first normal form, all column values are  scalar ;   in other words, they have a single value that cannot be </a:t>
            </a:r>
            <a:r>
              <a:rPr lang="en-US" sz="2400" dirty="0" smtClean="0"/>
              <a:t>further </a:t>
            </a:r>
            <a:r>
              <a:rPr lang="en-US" sz="2400" dirty="0"/>
              <a:t>decomposed in terms of the data model. </a:t>
            </a:r>
            <a:endParaRPr lang="en-US" sz="2400" dirty="0" smtClean="0"/>
          </a:p>
          <a:p>
            <a:pPr marL="576072" indent="-457200" algn="just">
              <a:buFont typeface="+mj-lt"/>
              <a:buAutoNum type="arabicPeriod"/>
            </a:pPr>
            <a:r>
              <a:rPr lang="en-US" sz="2400" b="1" dirty="0"/>
              <a:t>Second normal form (2NF</a:t>
            </a:r>
            <a:r>
              <a:rPr lang="en-US" sz="2400" b="1" dirty="0" smtClean="0"/>
              <a:t>):</a:t>
            </a:r>
            <a:r>
              <a:rPr lang="en-US" sz="2400" dirty="0" smtClean="0"/>
              <a:t> </a:t>
            </a:r>
            <a:r>
              <a:rPr lang="en-US" sz="2400" dirty="0"/>
              <a:t>Second normal form requires that attributes (the </a:t>
            </a:r>
            <a:r>
              <a:rPr lang="en-US" sz="2400" dirty="0" smtClean="0"/>
              <a:t>formal </a:t>
            </a:r>
            <a:r>
              <a:rPr lang="en-US" sz="2400" dirty="0"/>
              <a:t>term for SQL columns) that aren’t parts of keys  be functionally </a:t>
            </a:r>
            <a:r>
              <a:rPr lang="en-US" sz="2400" dirty="0" smtClean="0"/>
              <a:t>dependent  </a:t>
            </a:r>
            <a:r>
              <a:rPr lang="en-US" sz="2400" dirty="0"/>
              <a:t>on a key that uniquely identifies them</a:t>
            </a:r>
            <a:r>
              <a:rPr lang="en-US" sz="2400" dirty="0" smtClean="0"/>
              <a:t>.</a:t>
            </a:r>
          </a:p>
          <a:p>
            <a:pPr marL="576072" indent="-457200" algn="just">
              <a:buFont typeface="+mj-lt"/>
              <a:buAutoNum type="arabicPeriod"/>
            </a:pPr>
            <a:r>
              <a:rPr lang="en-US" sz="2400" b="1" dirty="0"/>
              <a:t>Third normal form (3NF):</a:t>
            </a:r>
            <a:r>
              <a:rPr lang="en-US" sz="2400" dirty="0"/>
              <a:t> Third normal form extends the concept of functional </a:t>
            </a:r>
            <a:r>
              <a:rPr lang="en-US" sz="2400" dirty="0" smtClean="0"/>
              <a:t>dependence </a:t>
            </a:r>
            <a:r>
              <a:rPr lang="en-US" sz="2400" dirty="0"/>
              <a:t>to  full functional dependence.  Essentially, this means that all </a:t>
            </a:r>
            <a:r>
              <a:rPr lang="en-US" sz="2400" dirty="0" err="1" smtClean="0"/>
              <a:t>nonkey</a:t>
            </a:r>
            <a:r>
              <a:rPr lang="en-US" sz="2400" dirty="0" smtClean="0"/>
              <a:t> </a:t>
            </a:r>
            <a:r>
              <a:rPr lang="en-US" sz="2400" dirty="0"/>
              <a:t>columns in a table are uniquely identified by the whole, not just part of, </a:t>
            </a:r>
            <a:r>
              <a:rPr lang="en-US" sz="2400" dirty="0" smtClean="0"/>
              <a:t>the </a:t>
            </a:r>
            <a:r>
              <a:rPr lang="en-US" sz="2400" dirty="0"/>
              <a:t>primary key.</a:t>
            </a:r>
          </a:p>
        </p:txBody>
      </p:sp>
    </p:spTree>
    <p:extLst>
      <p:ext uri="{BB962C8B-B14F-4D97-AF65-F5344CB8AC3E}">
        <p14:creationId xmlns:p14="http://schemas.microsoft.com/office/powerpoint/2010/main" val="162305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b="1" u="sng" dirty="0"/>
              <a:t>Inserting Data:</a:t>
            </a:r>
          </a:p>
          <a:p>
            <a:pPr marL="118872" indent="0">
              <a:buNone/>
            </a:pPr>
            <a:r>
              <a:rPr lang="en-US" sz="2400" dirty="0" smtClean="0"/>
              <a:t>INSERT </a:t>
            </a:r>
            <a:r>
              <a:rPr lang="en-US" sz="2400" dirty="0"/>
              <a:t>INTO &lt;table&gt; </a:t>
            </a:r>
            <a:r>
              <a:rPr lang="en-US" sz="2400" dirty="0" smtClean="0"/>
              <a:t>(&lt;</a:t>
            </a:r>
            <a:r>
              <a:rPr lang="en-US" sz="2400" dirty="0"/>
              <a:t>column1&gt;, &lt;column2&gt;, ..., &lt;</a:t>
            </a:r>
            <a:r>
              <a:rPr lang="en-US" sz="2400" dirty="0" err="1"/>
              <a:t>columnN</a:t>
            </a:r>
            <a:r>
              <a:rPr lang="en-US" sz="2400" dirty="0"/>
              <a:t>&gt;) </a:t>
            </a:r>
          </a:p>
          <a:p>
            <a:pPr marL="118872" indent="0">
              <a:buNone/>
            </a:pPr>
            <a:r>
              <a:rPr lang="en-US" sz="2400" dirty="0" smtClean="0"/>
              <a:t>VALUES </a:t>
            </a:r>
            <a:r>
              <a:rPr lang="en-US" sz="2400" dirty="0"/>
              <a:t>(&lt;value1&gt;, &lt;value2&gt;, ..., &lt;</a:t>
            </a:r>
            <a:r>
              <a:rPr lang="en-US" sz="2400" dirty="0" err="1"/>
              <a:t>valueN</a:t>
            </a:r>
            <a:r>
              <a:rPr lang="en-US" sz="2400" dirty="0" smtClean="0"/>
              <a:t>&gt;)</a:t>
            </a:r>
          </a:p>
          <a:p>
            <a:pPr marL="118872" indent="0">
              <a:buNone/>
            </a:pPr>
            <a:endParaRPr lang="en-US" sz="2400" b="1" dirty="0" smtClean="0"/>
          </a:p>
          <a:p>
            <a:pPr marL="118872" indent="0">
              <a:buNone/>
            </a:pPr>
            <a:r>
              <a:rPr lang="en-US" sz="2400" b="1" u="sng" dirty="0" smtClean="0"/>
              <a:t>Updating Data:</a:t>
            </a:r>
          </a:p>
          <a:p>
            <a:pPr marL="118872" indent="0">
              <a:buNone/>
            </a:pPr>
            <a:r>
              <a:rPr lang="en-US" sz="2400" dirty="0" smtClean="0"/>
              <a:t>UPDATE </a:t>
            </a:r>
            <a:r>
              <a:rPr lang="en-US" sz="2400" dirty="0"/>
              <a:t>&lt;table&gt; </a:t>
            </a:r>
          </a:p>
          <a:p>
            <a:pPr marL="118872" indent="0">
              <a:buNone/>
            </a:pPr>
            <a:r>
              <a:rPr lang="en-US" sz="2400" dirty="0"/>
              <a:t>SET &lt;</a:t>
            </a:r>
            <a:r>
              <a:rPr lang="en-US" sz="2400" dirty="0" err="1"/>
              <a:t>columnl</a:t>
            </a:r>
            <a:r>
              <a:rPr lang="en-US" sz="2400" dirty="0"/>
              <a:t>&gt; = &lt;</a:t>
            </a:r>
            <a:r>
              <a:rPr lang="en-US" sz="2400" dirty="0" err="1"/>
              <a:t>valuel</a:t>
            </a:r>
            <a:r>
              <a:rPr lang="en-US" sz="2400" dirty="0"/>
              <a:t>&gt;, &lt;column2&gt; = &lt;value2&gt;, ..., &lt;</a:t>
            </a:r>
            <a:r>
              <a:rPr lang="en-US" sz="2400" dirty="0" err="1"/>
              <a:t>columnN</a:t>
            </a:r>
            <a:r>
              <a:rPr lang="en-US" sz="2400" dirty="0"/>
              <a:t>&gt; = &lt;</a:t>
            </a:r>
            <a:r>
              <a:rPr lang="en-US" sz="2400" dirty="0" err="1"/>
              <a:t>valueN</a:t>
            </a:r>
            <a:r>
              <a:rPr lang="en-US" sz="2400" dirty="0" smtClean="0"/>
              <a:t>&gt;</a:t>
            </a:r>
          </a:p>
          <a:p>
            <a:pPr marL="118872" indent="0">
              <a:buNone/>
            </a:pPr>
            <a:r>
              <a:rPr lang="en-US" sz="2400" dirty="0"/>
              <a:t>WHERE &lt;predicate</a:t>
            </a:r>
            <a:r>
              <a:rPr lang="en-US" sz="2400" dirty="0" smtClean="0"/>
              <a:t>&gt;</a:t>
            </a:r>
          </a:p>
          <a:p>
            <a:pPr marL="11887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886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82</TotalTime>
  <Words>961</Words>
  <Application>Microsoft Office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Introduction to Databases</vt:lpstr>
      <vt:lpstr>Database</vt:lpstr>
      <vt:lpstr>Benefits of RDBMS</vt:lpstr>
      <vt:lpstr>Benefits of RDBMS</vt:lpstr>
      <vt:lpstr>Mapping Cardinalities</vt:lpstr>
      <vt:lpstr>Relational Keys</vt:lpstr>
      <vt:lpstr>Relational Keys</vt:lpstr>
      <vt:lpstr>Normalization</vt:lpstr>
      <vt:lpstr>Queries</vt:lpstr>
      <vt:lpstr>Queries</vt:lpstr>
      <vt:lpstr>Queries</vt:lpstr>
      <vt:lpstr>Pattern Matching </vt:lpstr>
      <vt:lpstr>Join</vt:lpstr>
      <vt:lpstr>Join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 Kanwal</dc:creator>
  <cp:lastModifiedBy>Asma Kanwal</cp:lastModifiedBy>
  <cp:revision>26</cp:revision>
  <dcterms:created xsi:type="dcterms:W3CDTF">2015-05-13T04:18:41Z</dcterms:created>
  <dcterms:modified xsi:type="dcterms:W3CDTF">2016-04-15T06:15:15Z</dcterms:modified>
</cp:coreProperties>
</file>