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B2FD67-4449-4F35-B0D1-9F91C82C0251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E51577-79F4-403C-A06A-ED5FC98B26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Delegates and Events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105400"/>
            <a:ext cx="39624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 lnSpcReduction="1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>
                <a:solidFill>
                  <a:schemeClr val="tx1"/>
                </a:solidFill>
              </a:rPr>
              <a:t>Asma </a:t>
            </a:r>
            <a:r>
              <a:rPr lang="en-US" b="1" dirty="0" err="1" smtClean="0">
                <a:solidFill>
                  <a:schemeClr val="tx1"/>
                </a:solidFill>
              </a:rPr>
              <a:t>Kanwal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GC University, Lahore</a:t>
            </a:r>
          </a:p>
        </p:txBody>
      </p:sp>
    </p:spTree>
    <p:extLst>
      <p:ext uri="{BB962C8B-B14F-4D97-AF65-F5344CB8AC3E}">
        <p14:creationId xmlns:p14="http://schemas.microsoft.com/office/powerpoint/2010/main" val="6403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/>
              <a:t>Event registration : </a:t>
            </a:r>
            <a:r>
              <a:rPr lang="en-US" sz="2400" dirty="0"/>
              <a:t>The subscribers must register with an event in order to be notified when it has been raised. This is the code that connects the event handlers to the event. </a:t>
            </a:r>
          </a:p>
          <a:p>
            <a:pPr marL="118872" indent="0" algn="just">
              <a:buNone/>
            </a:pPr>
            <a:r>
              <a:rPr lang="en-US" sz="2400" b="1" dirty="0"/>
              <a:t>Code that raises the event: </a:t>
            </a:r>
            <a:r>
              <a:rPr lang="en-US" sz="2400" dirty="0"/>
              <a:t>This is the code in the </a:t>
            </a:r>
            <a:r>
              <a:rPr lang="en-US" sz="2400" dirty="0" smtClean="0"/>
              <a:t>publisher </a:t>
            </a:r>
            <a:r>
              <a:rPr lang="en-US" sz="2400" dirty="0"/>
              <a:t>that “fires” the event, causing it to invoke all the event handlers registered with it. </a:t>
            </a:r>
          </a:p>
          <a:p>
            <a:pPr marL="11887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638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2484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181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5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18872" indent="0" algn="just">
              <a:buNone/>
            </a:pPr>
            <a:r>
              <a:rPr lang="en-US" sz="2400" dirty="0" smtClean="0"/>
              <a:t>Delegate </a:t>
            </a:r>
            <a:r>
              <a:rPr lang="en-US" sz="2400" dirty="0"/>
              <a:t>is a </a:t>
            </a:r>
            <a:r>
              <a:rPr lang="en-US" sz="2400" dirty="0" smtClean="0"/>
              <a:t>type-safe object </a:t>
            </a:r>
            <a:r>
              <a:rPr lang="en-US" sz="2400" dirty="0"/>
              <a:t>that points to another method (or possibly a list of methods) in the application, which can </a:t>
            </a:r>
            <a:r>
              <a:rPr lang="en-US" sz="2400" dirty="0" smtClean="0"/>
              <a:t>be invoked </a:t>
            </a:r>
            <a:r>
              <a:rPr lang="en-US" sz="2400" dirty="0"/>
              <a:t>at a later time. Specifically speaking, a delegate object </a:t>
            </a:r>
            <a:r>
              <a:rPr lang="en-US" sz="2400" dirty="0" smtClean="0"/>
              <a:t>maintains </a:t>
            </a:r>
            <a:r>
              <a:rPr lang="en-US" sz="2400" dirty="0"/>
              <a:t>three important pieces </a:t>
            </a:r>
            <a:r>
              <a:rPr lang="en-US" sz="2400" dirty="0" smtClean="0"/>
              <a:t>of information:</a:t>
            </a:r>
          </a:p>
          <a:p>
            <a:pPr algn="just"/>
            <a:r>
              <a:rPr lang="en-US" sz="2400" dirty="0"/>
              <a:t>The address of the method on which it makes </a:t>
            </a:r>
            <a:r>
              <a:rPr lang="en-US" sz="2400" dirty="0" smtClean="0"/>
              <a:t>calls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arguments (if any) of this method</a:t>
            </a:r>
          </a:p>
          <a:p>
            <a:pPr algn="just"/>
            <a:r>
              <a:rPr lang="en-US" sz="2400" dirty="0" smtClean="0"/>
              <a:t>The return </a:t>
            </a:r>
            <a:r>
              <a:rPr lang="en-US" sz="2400" dirty="0"/>
              <a:t>value (if any) of this </a:t>
            </a:r>
            <a:r>
              <a:rPr lang="en-US" sz="2400" dirty="0" smtClean="0"/>
              <a:t>method</a:t>
            </a:r>
          </a:p>
          <a:p>
            <a:pPr marL="118872" indent="0" algn="just">
              <a:buNone/>
            </a:pPr>
            <a:endParaRPr lang="en-US" sz="2400" dirty="0"/>
          </a:p>
          <a:p>
            <a:pPr marL="118872" indent="0" algn="just">
              <a:buNone/>
            </a:pPr>
            <a:r>
              <a:rPr lang="en-US" sz="2400" dirty="0"/>
              <a:t>Once a delegate has been created and provided the necessary information, it may </a:t>
            </a:r>
            <a:r>
              <a:rPr lang="en-US" sz="2400" dirty="0" smtClean="0"/>
              <a:t>dynamically invoke </a:t>
            </a:r>
            <a:r>
              <a:rPr lang="en-US" sz="2400" dirty="0"/>
              <a:t>the method(s) it points to at runtime.</a:t>
            </a:r>
          </a:p>
        </p:txBody>
      </p:sp>
    </p:spTree>
    <p:extLst>
      <p:ext uri="{BB962C8B-B14F-4D97-AF65-F5344CB8AC3E}">
        <p14:creationId xmlns:p14="http://schemas.microsoft.com/office/powerpoint/2010/main" val="22607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Declare a delegate type. A delegate declaration looks like a method </a:t>
            </a:r>
            <a:r>
              <a:rPr lang="en-US" sz="2400" dirty="0" smtClean="0"/>
              <a:t>declaration</a:t>
            </a:r>
            <a:r>
              <a:rPr lang="en-US" sz="2400" dirty="0"/>
              <a:t>, except that it doesn’t have an </a:t>
            </a:r>
            <a:r>
              <a:rPr lang="en-US" sz="2400" dirty="0" smtClean="0"/>
              <a:t>implementation </a:t>
            </a:r>
            <a:r>
              <a:rPr lang="en-US" sz="2400" dirty="0"/>
              <a:t>block. </a:t>
            </a:r>
          </a:p>
          <a:p>
            <a:pPr algn="just"/>
            <a:r>
              <a:rPr lang="en-US" sz="2400" dirty="0" smtClean="0"/>
              <a:t>Declare </a:t>
            </a:r>
            <a:r>
              <a:rPr lang="en-US" sz="2400" dirty="0"/>
              <a:t>a delegate variable of the delegate type. </a:t>
            </a:r>
          </a:p>
          <a:p>
            <a:pPr algn="just"/>
            <a:r>
              <a:rPr lang="en-US" sz="2400" dirty="0" smtClean="0"/>
              <a:t>Create </a:t>
            </a:r>
            <a:r>
              <a:rPr lang="en-US" sz="2400" dirty="0"/>
              <a:t>an object of the delegate type and assign it to the delegate variable. The </a:t>
            </a:r>
            <a:r>
              <a:rPr lang="en-US" sz="2400" dirty="0" smtClean="0"/>
              <a:t>new </a:t>
            </a:r>
            <a:r>
              <a:rPr lang="en-US" sz="2400" dirty="0"/>
              <a:t>delegate object includes a reference to a method that must have the same </a:t>
            </a:r>
            <a:r>
              <a:rPr lang="en-US" sz="2400" dirty="0" smtClean="0"/>
              <a:t>signature </a:t>
            </a:r>
            <a:r>
              <a:rPr lang="en-US" sz="2400" dirty="0"/>
              <a:t>and return type as the delegate type defined in the first step. </a:t>
            </a:r>
            <a:endParaRPr lang="en-US" sz="2400" dirty="0" smtClean="0"/>
          </a:p>
          <a:p>
            <a:pPr algn="just"/>
            <a:r>
              <a:rPr lang="en-US" sz="2400" dirty="0" smtClean="0"/>
              <a:t>Can optionally </a:t>
            </a:r>
            <a:r>
              <a:rPr lang="en-US" sz="2400" dirty="0"/>
              <a:t>add additional methods into the delegate object. These methods must have the same signature and return type as the delegate type defined in the first step. </a:t>
            </a:r>
          </a:p>
          <a:p>
            <a:pPr marL="118872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5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Throughout the </a:t>
            </a:r>
            <a:r>
              <a:rPr lang="en-US" sz="2400" dirty="0"/>
              <a:t>code </a:t>
            </a:r>
            <a:r>
              <a:rPr lang="en-US" sz="2400" dirty="0" smtClean="0"/>
              <a:t>can invoke </a:t>
            </a:r>
            <a:r>
              <a:rPr lang="en-US" sz="2400" dirty="0"/>
              <a:t>the delegate, just as it if it were a method. When </a:t>
            </a:r>
            <a:r>
              <a:rPr lang="en-US" sz="2400" dirty="0" smtClean="0"/>
              <a:t>to invoke </a:t>
            </a:r>
            <a:r>
              <a:rPr lang="en-US" sz="2400" dirty="0"/>
              <a:t>the delegate, each of the methods it contains is executed.</a:t>
            </a:r>
          </a:p>
          <a:p>
            <a:pPr marL="118872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Class Similarity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4953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9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list of methods is called the invocation list . </a:t>
            </a:r>
          </a:p>
          <a:p>
            <a:pPr algn="just"/>
            <a:r>
              <a:rPr lang="en-US" sz="2400" dirty="0" smtClean="0"/>
              <a:t>Methods </a:t>
            </a:r>
            <a:r>
              <a:rPr lang="en-US" sz="2400" dirty="0"/>
              <a:t>held by a delegate can be from any class or </a:t>
            </a:r>
            <a:r>
              <a:rPr lang="en-US" sz="2400" dirty="0" err="1"/>
              <a:t>struct</a:t>
            </a:r>
            <a:r>
              <a:rPr lang="en-US" sz="2400" dirty="0"/>
              <a:t>, as long as they match </a:t>
            </a:r>
            <a:r>
              <a:rPr lang="en-US" sz="2400" dirty="0" smtClean="0"/>
              <a:t>both </a:t>
            </a:r>
            <a:r>
              <a:rPr lang="en-US" sz="2400" dirty="0"/>
              <a:t>of the following: 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delegate’s return type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delegate’s signature (including ref and out modifiers) </a:t>
            </a:r>
          </a:p>
          <a:p>
            <a:pPr algn="just"/>
            <a:r>
              <a:rPr lang="en-US" sz="2400" dirty="0" smtClean="0"/>
              <a:t>Methods </a:t>
            </a:r>
            <a:r>
              <a:rPr lang="en-US" sz="2400" dirty="0"/>
              <a:t>in the invocation list can be either instance methods or static methods. </a:t>
            </a:r>
          </a:p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a delegate is invoked, each method in its invocation list is executed. </a:t>
            </a:r>
          </a:p>
        </p:txBody>
      </p:sp>
    </p:spTree>
    <p:extLst>
      <p:ext uri="{BB962C8B-B14F-4D97-AF65-F5344CB8AC3E}">
        <p14:creationId xmlns:p14="http://schemas.microsoft.com/office/powerpoint/2010/main" val="16089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114800" cy="51816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dirty="0"/>
              <a:t>// Define a delegate type with no return value and no parameters. </a:t>
            </a:r>
          </a:p>
          <a:p>
            <a:pPr marL="118872" indent="0">
              <a:buNone/>
            </a:pPr>
            <a:r>
              <a:rPr lang="en-US" sz="1400" dirty="0"/>
              <a:t>   delegate void </a:t>
            </a:r>
            <a:r>
              <a:rPr lang="en-US" sz="1400" dirty="0" err="1"/>
              <a:t>PrintFunction</a:t>
            </a:r>
            <a:r>
              <a:rPr lang="en-US" sz="1400" dirty="0"/>
              <a:t>(); </a:t>
            </a:r>
          </a:p>
          <a:p>
            <a:pPr marL="11887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/>
              <a:t>class Test </a:t>
            </a:r>
          </a:p>
          <a:p>
            <a:pPr marL="118872" indent="0">
              <a:buNone/>
            </a:pPr>
            <a:r>
              <a:rPr lang="en-US" sz="1400" dirty="0"/>
              <a:t>   { </a:t>
            </a:r>
          </a:p>
          <a:p>
            <a:pPr marL="118872" indent="0">
              <a:buNone/>
            </a:pPr>
            <a:r>
              <a:rPr lang="en-US" sz="1400" dirty="0"/>
              <a:t>       public void Print1() </a:t>
            </a:r>
          </a:p>
          <a:p>
            <a:pPr marL="118872" indent="0">
              <a:buNone/>
            </a:pPr>
            <a:r>
              <a:rPr lang="en-US" sz="1400" dirty="0"/>
              <a:t>       { </a:t>
            </a:r>
            <a:r>
              <a:rPr lang="en-US" sz="1400" dirty="0" err="1"/>
              <a:t>Console.WriteLine</a:t>
            </a:r>
            <a:r>
              <a:rPr lang="en-US" sz="1400" dirty="0"/>
              <a:t>("Print1 -- instance"); } </a:t>
            </a:r>
          </a:p>
          <a:p>
            <a:pPr marL="118872" indent="0">
              <a:buNone/>
            </a:pPr>
            <a:r>
              <a:rPr lang="en-US" sz="1400" dirty="0"/>
              <a:t> </a:t>
            </a:r>
          </a:p>
          <a:p>
            <a:pPr marL="118872" indent="0">
              <a:buNone/>
            </a:pPr>
            <a:r>
              <a:rPr lang="en-US" sz="1400" dirty="0"/>
              <a:t>       public static void Print2() </a:t>
            </a:r>
          </a:p>
          <a:p>
            <a:pPr marL="118872" indent="0">
              <a:buNone/>
            </a:pPr>
            <a:r>
              <a:rPr lang="en-US" sz="1400" dirty="0"/>
              <a:t>       { </a:t>
            </a:r>
            <a:r>
              <a:rPr lang="en-US" sz="1400" dirty="0" err="1"/>
              <a:t>Console.WriteLine</a:t>
            </a:r>
            <a:r>
              <a:rPr lang="en-US" sz="1400" dirty="0"/>
              <a:t>("Print2 -- static"); } </a:t>
            </a:r>
          </a:p>
          <a:p>
            <a:pPr marL="118872" indent="0">
              <a:buNone/>
            </a:pPr>
            <a:r>
              <a:rPr lang="en-US" sz="1400" dirty="0"/>
              <a:t>   } </a:t>
            </a:r>
          </a:p>
          <a:p>
            <a:pPr marL="118872" indent="0">
              <a:buNone/>
            </a:pPr>
            <a:r>
              <a:rPr lang="en-US" sz="1400" dirty="0"/>
              <a:t> class Program </a:t>
            </a:r>
          </a:p>
          <a:p>
            <a:pPr marL="118872" indent="0">
              <a:buNone/>
            </a:pPr>
            <a:r>
              <a:rPr lang="en-US" sz="1400" dirty="0"/>
              <a:t>   { </a:t>
            </a:r>
          </a:p>
          <a:p>
            <a:pPr marL="118872" indent="0">
              <a:buNone/>
            </a:pPr>
            <a:r>
              <a:rPr lang="en-US" sz="1400" dirty="0"/>
              <a:t>       static void Main() </a:t>
            </a:r>
          </a:p>
          <a:p>
            <a:pPr marL="118872" indent="0">
              <a:buNone/>
            </a:pPr>
            <a:r>
              <a:rPr lang="en-US" sz="1400" dirty="0"/>
              <a:t>       { </a:t>
            </a:r>
          </a:p>
          <a:p>
            <a:pPr marL="118872" indent="0">
              <a:buNone/>
            </a:pPr>
            <a:r>
              <a:rPr lang="en-US" sz="1400" dirty="0"/>
              <a:t>           Test t = new Test();    // Create a test class instance. </a:t>
            </a:r>
          </a:p>
          <a:p>
            <a:pPr marL="118872" indent="0">
              <a:buNone/>
            </a:pPr>
            <a:endParaRPr lang="en-US" sz="1200" dirty="0"/>
          </a:p>
          <a:p>
            <a:pPr marL="118872" indent="0">
              <a:buNone/>
            </a:pPr>
            <a:endParaRPr lang="en-US" sz="1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1752600"/>
            <a:ext cx="76200" cy="464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0600" y="1447800"/>
            <a:ext cx="3962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>
              <a:buNone/>
            </a:pPr>
            <a:r>
              <a:rPr lang="en-US" sz="1400" dirty="0" err="1" smtClean="0"/>
              <a:t>PrintFunction</a:t>
            </a:r>
            <a:r>
              <a:rPr lang="en-US" sz="1400" dirty="0" smtClean="0"/>
              <a:t> </a:t>
            </a:r>
            <a:r>
              <a:rPr lang="en-US" sz="1400" dirty="0" err="1"/>
              <a:t>pf</a:t>
            </a:r>
            <a:r>
              <a:rPr lang="en-US" sz="1400" dirty="0"/>
              <a:t>;       // Create a null delegate. </a:t>
            </a:r>
          </a:p>
          <a:p>
            <a:pPr marL="118872" indent="0">
              <a:buNone/>
            </a:pPr>
            <a:r>
              <a:rPr lang="en-US" sz="1400" dirty="0"/>
              <a:t> </a:t>
            </a:r>
          </a:p>
          <a:p>
            <a:pPr marL="118872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pf</a:t>
            </a:r>
            <a:r>
              <a:rPr lang="en-US" sz="1400" dirty="0"/>
              <a:t> = t.Print1;          // Instantiate and initialize the delegate. </a:t>
            </a:r>
          </a:p>
          <a:p>
            <a:pPr marL="118872" indent="0">
              <a:buNone/>
            </a:pPr>
            <a:r>
              <a:rPr lang="en-US" sz="1400" dirty="0"/>
              <a:t> </a:t>
            </a:r>
          </a:p>
          <a:p>
            <a:pPr marL="118872" indent="0">
              <a:buNone/>
            </a:pPr>
            <a:r>
              <a:rPr lang="en-US" sz="1400" dirty="0"/>
              <a:t>           // Add three more methods to the delegate. </a:t>
            </a:r>
          </a:p>
          <a:p>
            <a:pPr marL="118872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pf</a:t>
            </a:r>
            <a:r>
              <a:rPr lang="en-US" sz="1400" dirty="0"/>
              <a:t> += Test.Print2; </a:t>
            </a:r>
          </a:p>
          <a:p>
            <a:pPr marL="118872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pf</a:t>
            </a:r>
            <a:r>
              <a:rPr lang="en-US" sz="1400" dirty="0"/>
              <a:t> += t.Print1; </a:t>
            </a:r>
          </a:p>
          <a:p>
            <a:pPr marL="118872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pf</a:t>
            </a:r>
            <a:r>
              <a:rPr lang="en-US" sz="1400" dirty="0"/>
              <a:t> += Test.Print2; </a:t>
            </a:r>
          </a:p>
          <a:p>
            <a:pPr marL="118872" indent="0">
              <a:buNone/>
            </a:pPr>
            <a:r>
              <a:rPr lang="en-US" sz="1400" dirty="0"/>
              <a:t>           // The delegate now contains four methods. </a:t>
            </a:r>
          </a:p>
          <a:p>
            <a:pPr marL="118872" indent="0">
              <a:buNone/>
            </a:pPr>
            <a:r>
              <a:rPr lang="en-US" sz="1400" dirty="0"/>
              <a:t> </a:t>
            </a:r>
          </a:p>
          <a:p>
            <a:pPr marL="118872" indent="0">
              <a:buNone/>
            </a:pPr>
            <a:r>
              <a:rPr lang="en-US" sz="1400" dirty="0"/>
              <a:t>           if( null != </a:t>
            </a:r>
            <a:r>
              <a:rPr lang="en-US" sz="1400" dirty="0" err="1"/>
              <a:t>pf</a:t>
            </a:r>
            <a:r>
              <a:rPr lang="en-US" sz="1400" dirty="0"/>
              <a:t> )           // Make sure the delegate isn't null. </a:t>
            </a:r>
          </a:p>
          <a:p>
            <a:pPr marL="118872" indent="0">
              <a:buNone/>
            </a:pPr>
            <a:r>
              <a:rPr lang="en-US" sz="1400" dirty="0"/>
              <a:t>              </a:t>
            </a:r>
            <a:r>
              <a:rPr lang="en-US" sz="1400" dirty="0" err="1"/>
              <a:t>pf</a:t>
            </a:r>
            <a:r>
              <a:rPr lang="en-US" sz="1400" dirty="0"/>
              <a:t>();                   // Invoke the delegate. </a:t>
            </a:r>
          </a:p>
          <a:p>
            <a:pPr marL="118872" indent="0">
              <a:buNone/>
            </a:pPr>
            <a:r>
              <a:rPr lang="en-US" sz="1400" dirty="0"/>
              <a:t>           else </a:t>
            </a:r>
          </a:p>
          <a:p>
            <a:pPr marL="118872" indent="0">
              <a:buNone/>
            </a:pPr>
            <a:r>
              <a:rPr lang="en-US" sz="1400" dirty="0"/>
              <a:t>              </a:t>
            </a:r>
            <a:r>
              <a:rPr lang="en-US" sz="1400" dirty="0" err="1"/>
              <a:t>Console.WriteLine</a:t>
            </a:r>
            <a:r>
              <a:rPr lang="en-US" sz="1400" dirty="0"/>
              <a:t>("Delegate is empty"); </a:t>
            </a:r>
          </a:p>
          <a:p>
            <a:pPr marL="118872" indent="0">
              <a:buNone/>
            </a:pPr>
            <a:r>
              <a:rPr lang="en-US" sz="1400" dirty="0"/>
              <a:t>       } </a:t>
            </a:r>
          </a:p>
          <a:p>
            <a:pPr marL="118872" indent="0">
              <a:buNone/>
            </a:pPr>
            <a:r>
              <a:rPr lang="en-US" sz="14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65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/>
              <a:t>Publishers and </a:t>
            </a:r>
            <a:r>
              <a:rPr lang="en-US" b="1" dirty="0" smtClean="0"/>
              <a:t>Subscribers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019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1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18872" indent="0" algn="just">
              <a:buNone/>
            </a:pPr>
            <a:r>
              <a:rPr lang="en-US" sz="2400" b="1" dirty="0"/>
              <a:t>Delegate type declaration: </a:t>
            </a:r>
            <a:r>
              <a:rPr lang="en-US" sz="2400" dirty="0"/>
              <a:t>The event and the event </a:t>
            </a:r>
            <a:r>
              <a:rPr lang="en-US" sz="2400" dirty="0" smtClean="0"/>
              <a:t>handlers </a:t>
            </a:r>
            <a:r>
              <a:rPr lang="en-US" sz="2400" dirty="0"/>
              <a:t>must have a common </a:t>
            </a:r>
            <a:r>
              <a:rPr lang="en-US" sz="2400" dirty="0" smtClean="0"/>
              <a:t>signature </a:t>
            </a:r>
            <a:r>
              <a:rPr lang="en-US" sz="2400" dirty="0"/>
              <a:t>and return type, which is </a:t>
            </a:r>
            <a:r>
              <a:rPr lang="en-US" sz="2400" dirty="0" smtClean="0"/>
              <a:t>described </a:t>
            </a:r>
            <a:r>
              <a:rPr lang="en-US" sz="2400" dirty="0"/>
              <a:t>by a delegate type. </a:t>
            </a:r>
          </a:p>
          <a:p>
            <a:pPr marL="118872" indent="0" algn="just">
              <a:buNone/>
            </a:pPr>
            <a:r>
              <a:rPr lang="en-US" sz="2400" b="1" dirty="0" smtClean="0"/>
              <a:t>Event </a:t>
            </a:r>
            <a:r>
              <a:rPr lang="en-US" sz="2400" b="1" dirty="0"/>
              <a:t>handler declarations: </a:t>
            </a:r>
            <a:r>
              <a:rPr lang="en-US" sz="2400" dirty="0"/>
              <a:t>These are the declarations, in the subscriber classes, of </a:t>
            </a:r>
            <a:r>
              <a:rPr lang="en-US" sz="2400" dirty="0" smtClean="0"/>
              <a:t>the </a:t>
            </a:r>
            <a:r>
              <a:rPr lang="en-US" sz="2400" dirty="0"/>
              <a:t>methods to be executed when the event is raised. </a:t>
            </a:r>
            <a:endParaRPr lang="en-US" sz="2400" dirty="0" smtClean="0"/>
          </a:p>
          <a:p>
            <a:pPr marL="118872" indent="0" algn="just">
              <a:buNone/>
            </a:pPr>
            <a:r>
              <a:rPr lang="en-US" sz="2400" b="1" dirty="0" smtClean="0"/>
              <a:t>Event </a:t>
            </a:r>
            <a:r>
              <a:rPr lang="en-US" sz="2400" b="1" dirty="0"/>
              <a:t>declaration: </a:t>
            </a:r>
            <a:r>
              <a:rPr lang="en-US" sz="2400" dirty="0"/>
              <a:t>The publisher class must declare an event member that </a:t>
            </a:r>
            <a:r>
              <a:rPr lang="en-US" sz="2400" dirty="0" smtClean="0"/>
              <a:t>subscribers </a:t>
            </a:r>
            <a:r>
              <a:rPr lang="en-US" sz="2400" dirty="0"/>
              <a:t>can register with . When a class declares a public event, it is said to </a:t>
            </a:r>
            <a:r>
              <a:rPr lang="en-US" sz="2400" dirty="0" smtClean="0"/>
              <a:t>have </a:t>
            </a:r>
            <a:r>
              <a:rPr lang="en-US" sz="2400" dirty="0"/>
              <a:t>published the event . </a:t>
            </a:r>
          </a:p>
        </p:txBody>
      </p:sp>
    </p:spTree>
    <p:extLst>
      <p:ext uri="{BB962C8B-B14F-4D97-AF65-F5344CB8AC3E}">
        <p14:creationId xmlns:p14="http://schemas.microsoft.com/office/powerpoint/2010/main" val="35274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519</TotalTime>
  <Words>678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Delegates and Events</vt:lpstr>
      <vt:lpstr>Delegate</vt:lpstr>
      <vt:lpstr>Delegate</vt:lpstr>
      <vt:lpstr>Delegate</vt:lpstr>
      <vt:lpstr>Delegates and Class Similarity</vt:lpstr>
      <vt:lpstr>Characteristics of Delegate</vt:lpstr>
      <vt:lpstr>Example</vt:lpstr>
      <vt:lpstr>Events</vt:lpstr>
      <vt:lpstr>Source Code Components</vt:lpstr>
      <vt:lpstr>Source Core Components</vt:lpstr>
      <vt:lpstr> Component Model</vt:lpstr>
      <vt:lpstr>Example</vt:lpstr>
      <vt:lpstr>Continue…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Asma Kanwal</dc:creator>
  <cp:lastModifiedBy>Asma Kanwal</cp:lastModifiedBy>
  <cp:revision>38</cp:revision>
  <dcterms:created xsi:type="dcterms:W3CDTF">2015-02-23T04:27:16Z</dcterms:created>
  <dcterms:modified xsi:type="dcterms:W3CDTF">2016-04-04T05:45:51Z</dcterms:modified>
</cp:coreProperties>
</file>