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7B9D2-062B-43A0-90EC-5D9D8EE2158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7ED7-306F-4BA0-8D97-C30BDD68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5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7ED7-306F-4BA0-8D97-C30BDD68A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61A4447-F0CA-4D07-B5E6-F7AE635D31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F83FB2C-8C9B-4A6D-8908-E7A49F61D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5105400"/>
            <a:ext cx="39624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 lnSpcReduction="10000"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 smtClean="0">
                <a:solidFill>
                  <a:schemeClr val="tx1"/>
                </a:solidFill>
              </a:rPr>
              <a:t>Asma </a:t>
            </a:r>
            <a:r>
              <a:rPr lang="en-US" b="1" dirty="0" err="1" smtClean="0">
                <a:solidFill>
                  <a:schemeClr val="tx1"/>
                </a:solidFill>
              </a:rPr>
              <a:t>Kanwal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GC University, Lahore</a:t>
            </a:r>
          </a:p>
        </p:txBody>
      </p:sp>
    </p:spTree>
    <p:extLst>
      <p:ext uri="{BB962C8B-B14F-4D97-AF65-F5344CB8AC3E}">
        <p14:creationId xmlns:p14="http://schemas.microsoft.com/office/powerpoint/2010/main" val="418056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Mythread</a:t>
            </a:r>
            <a:endParaRPr lang="en-US" sz="1200" dirty="0"/>
          </a:p>
          <a:p>
            <a:pPr marL="118872" indent="0">
              <a:buNone/>
            </a:pPr>
            <a:r>
              <a:rPr lang="en-US" sz="1200" dirty="0"/>
              <a:t>    {</a:t>
            </a:r>
          </a:p>
          <a:p>
            <a:pPr marL="118872" indent="0">
              <a:buNone/>
            </a:pPr>
            <a:r>
              <a:rPr lang="en-US" sz="1200" dirty="0"/>
              <a:t>            public static void Thread1()</a:t>
            </a:r>
          </a:p>
          <a:p>
            <a:pPr marL="118872" indent="0">
              <a:buNone/>
            </a:pPr>
            <a:r>
              <a:rPr lang="en-US" sz="1200" dirty="0"/>
              <a:t>            {</a:t>
            </a:r>
          </a:p>
          <a:p>
            <a:pPr marL="118872" indent="0">
              <a:buNone/>
            </a:pPr>
            <a:r>
              <a:rPr lang="nn-NO" sz="1200" dirty="0"/>
              <a:t>                for (int i = 0; i &lt; 10; i++)</a:t>
            </a:r>
          </a:p>
          <a:p>
            <a:pPr marL="118872" indent="0">
              <a:buNone/>
            </a:pPr>
            <a:r>
              <a:rPr lang="en-US" sz="1200" dirty="0"/>
              <a:t>                {</a:t>
            </a:r>
          </a:p>
          <a:p>
            <a:pPr marL="118872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Console.WriteLine</a:t>
            </a:r>
            <a:r>
              <a:rPr lang="en-US" sz="1200" dirty="0"/>
              <a:t>("Thread1 {0}", 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pPr marL="118872" indent="0">
              <a:buNone/>
            </a:pPr>
            <a:r>
              <a:rPr lang="en-US" sz="1200" dirty="0"/>
              <a:t>                }</a:t>
            </a:r>
          </a:p>
          <a:p>
            <a:pPr marL="118872" indent="0">
              <a:buNone/>
            </a:pPr>
            <a:r>
              <a:rPr lang="en-US" sz="1200" dirty="0"/>
              <a:t>            }</a:t>
            </a:r>
          </a:p>
          <a:p>
            <a:pPr marL="118872" indent="0">
              <a:buNone/>
            </a:pPr>
            <a:endParaRPr lang="en-US" sz="1200" dirty="0"/>
          </a:p>
          <a:p>
            <a:pPr marL="118872" indent="0">
              <a:buNone/>
            </a:pPr>
            <a:r>
              <a:rPr lang="en-US" sz="1200" dirty="0"/>
              <a:t>            public static void Thread2()</a:t>
            </a:r>
          </a:p>
          <a:p>
            <a:pPr marL="118872" indent="0">
              <a:buNone/>
            </a:pPr>
            <a:r>
              <a:rPr lang="en-US" sz="1200" dirty="0"/>
              <a:t>            {</a:t>
            </a:r>
          </a:p>
          <a:p>
            <a:pPr marL="118872" indent="0">
              <a:buNone/>
            </a:pPr>
            <a:r>
              <a:rPr lang="nn-NO" sz="1200" dirty="0"/>
              <a:t>                for (int i = 0; i &lt; 10; i++)</a:t>
            </a:r>
          </a:p>
          <a:p>
            <a:pPr marL="118872" indent="0">
              <a:buNone/>
            </a:pPr>
            <a:r>
              <a:rPr lang="en-US" sz="1200" dirty="0"/>
              <a:t>                {</a:t>
            </a:r>
          </a:p>
          <a:p>
            <a:pPr marL="118872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Console.WriteLine</a:t>
            </a:r>
            <a:r>
              <a:rPr lang="en-US" sz="1200" dirty="0"/>
              <a:t>("Thread2 {0}", 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pPr marL="118872" indent="0">
              <a:buNone/>
            </a:pPr>
            <a:r>
              <a:rPr lang="en-US" sz="1200" dirty="0"/>
              <a:t>                }</a:t>
            </a:r>
          </a:p>
          <a:p>
            <a:pPr marL="118872" indent="0">
              <a:buNone/>
            </a:pPr>
            <a:r>
              <a:rPr lang="en-US" sz="1200" dirty="0"/>
              <a:t>            }</a:t>
            </a:r>
          </a:p>
          <a:p>
            <a:pPr marL="118872" indent="0">
              <a:buNone/>
            </a:pPr>
            <a:r>
              <a:rPr lang="en-US" sz="1200" dirty="0"/>
              <a:t>        </a:t>
            </a:r>
          </a:p>
          <a:p>
            <a:pPr marL="118872" indent="0">
              <a:buNone/>
            </a:pPr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988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118872" indent="0">
              <a:buNone/>
            </a:pPr>
            <a:r>
              <a:rPr lang="en-US" sz="1600" dirty="0"/>
              <a:t>        {</a:t>
            </a:r>
          </a:p>
          <a:p>
            <a:pPr marL="118872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("Before start thread");</a:t>
            </a:r>
          </a:p>
          <a:p>
            <a:pPr marL="118872" indent="0">
              <a:buNone/>
            </a:pPr>
            <a:r>
              <a:rPr lang="en-US" sz="1600" dirty="0"/>
              <a:t>       //     Thread tid1 = new Thread(new </a:t>
            </a:r>
            <a:r>
              <a:rPr lang="en-US" sz="1600" dirty="0" err="1"/>
              <a:t>ThreadStart</a:t>
            </a:r>
            <a:r>
              <a:rPr lang="en-US" sz="1600" dirty="0"/>
              <a:t>(Mythread.Thread1));</a:t>
            </a:r>
          </a:p>
          <a:p>
            <a:pPr marL="118872" indent="0">
              <a:buNone/>
            </a:pPr>
            <a:r>
              <a:rPr lang="en-US" sz="1600" dirty="0"/>
              <a:t>       //     Thread tid2 = new Thread(new </a:t>
            </a:r>
            <a:r>
              <a:rPr lang="en-US" sz="1600" dirty="0" err="1"/>
              <a:t>ThreadStart</a:t>
            </a:r>
            <a:r>
              <a:rPr lang="en-US" sz="1600" dirty="0"/>
              <a:t>(Mythread.Thread2));</a:t>
            </a:r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/>
              <a:t>            Thread tid1 = new Thread(Mythread.Thread1);</a:t>
            </a:r>
          </a:p>
          <a:p>
            <a:pPr marL="118872" indent="0">
              <a:buNone/>
            </a:pPr>
            <a:r>
              <a:rPr lang="en-US" sz="1600" dirty="0"/>
              <a:t>            Thread tid2 = new Thread(Mythread.Thread2);</a:t>
            </a:r>
          </a:p>
          <a:p>
            <a:pPr marL="118872" indent="0">
              <a:buNone/>
            </a:pPr>
            <a:r>
              <a:rPr lang="en-US" sz="1600" dirty="0"/>
              <a:t>           </a:t>
            </a:r>
          </a:p>
          <a:p>
            <a:pPr marL="118872" indent="0">
              <a:buNone/>
            </a:pPr>
            <a:r>
              <a:rPr lang="en-US" sz="1600" dirty="0"/>
              <a:t>            tid1.Start();</a:t>
            </a:r>
          </a:p>
          <a:p>
            <a:pPr marL="118872" indent="0">
              <a:buNone/>
            </a:pPr>
            <a:r>
              <a:rPr lang="en-US" sz="1600" dirty="0"/>
              <a:t>            tid2.Start();</a:t>
            </a:r>
          </a:p>
          <a:p>
            <a:pPr marL="118872" indent="0">
              <a:buNone/>
            </a:pPr>
            <a:r>
              <a:rPr lang="en-US" sz="1600" dirty="0"/>
              <a:t>           // tid1</a:t>
            </a:r>
          </a:p>
          <a:p>
            <a:pPr marL="118872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Console.Read</a:t>
            </a:r>
            <a:r>
              <a:rPr lang="en-US" sz="1600" dirty="0"/>
              <a:t>();</a:t>
            </a:r>
          </a:p>
          <a:p>
            <a:pPr marL="118872" indent="0">
              <a:buNone/>
            </a:pPr>
            <a:r>
              <a:rPr lang="en-US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4281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System.Threading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namespace </a:t>
            </a:r>
            <a:r>
              <a:rPr lang="en-US" dirty="0" err="1"/>
              <a:t>waitndpulesmethod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TickTock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public void tick(</a:t>
            </a:r>
            <a:r>
              <a:rPr lang="en-US" dirty="0" err="1"/>
              <a:t>bool</a:t>
            </a:r>
            <a:r>
              <a:rPr lang="en-US" dirty="0"/>
              <a:t> running)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  lock (this)</a:t>
            </a:r>
            <a:br>
              <a:rPr lang="en-US" dirty="0"/>
            </a:br>
            <a:r>
              <a:rPr lang="en-US" dirty="0"/>
              <a:t>            {</a:t>
            </a:r>
            <a:br>
              <a:rPr lang="en-US" dirty="0"/>
            </a:br>
            <a:r>
              <a:rPr lang="en-US" dirty="0"/>
              <a:t>                if (!running)</a:t>
            </a:r>
            <a:br>
              <a:rPr lang="en-US" dirty="0"/>
            </a:br>
            <a:r>
              <a:rPr lang="en-US" dirty="0"/>
              <a:t>                {  //  stop  the  clock    </a:t>
            </a:r>
            <a:br>
              <a:rPr lang="en-US" dirty="0"/>
            </a:br>
            <a:r>
              <a:rPr lang="en-US" dirty="0"/>
              <a:t>                    </a:t>
            </a:r>
            <a:r>
              <a:rPr lang="en-US" dirty="0" err="1"/>
              <a:t>Monitor.Pulse</a:t>
            </a:r>
            <a:r>
              <a:rPr lang="en-US" dirty="0"/>
              <a:t>(this);  //  notify  any  waiting  threads    </a:t>
            </a:r>
            <a:br>
              <a:rPr lang="en-US" dirty="0"/>
            </a:br>
            <a:r>
              <a:rPr lang="en-US" dirty="0"/>
              <a:t>                    return;</a:t>
            </a:r>
            <a:br>
              <a:rPr lang="en-US" dirty="0"/>
            </a:br>
            <a:r>
              <a:rPr lang="en-US" dirty="0"/>
              <a:t>                }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/>
              <a:t>Console.Write</a:t>
            </a:r>
            <a:r>
              <a:rPr lang="en-US" dirty="0"/>
              <a:t>("Tick  ");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/>
              <a:t>Monitor.Pulse</a:t>
            </a:r>
            <a:r>
              <a:rPr lang="en-US" dirty="0"/>
              <a:t>(this);  //  let  tock()  run    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/>
              <a:t>Monitor.Wait</a:t>
            </a:r>
            <a:r>
              <a:rPr lang="en-US" dirty="0"/>
              <a:t>(this);  //  wait  for  tock()  to  complete    </a:t>
            </a:r>
            <a:br>
              <a:rPr lang="en-US" dirty="0"/>
            </a:br>
            <a:r>
              <a:rPr lang="en-US" dirty="0"/>
              <a:t>            }</a:t>
            </a:r>
            <a:br>
              <a:rPr lang="en-US" dirty="0"/>
            </a:br>
            <a:r>
              <a:rPr lang="en-US" dirty="0"/>
              <a:t>       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55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void tock(</a:t>
            </a:r>
            <a:r>
              <a:rPr lang="en-US" dirty="0" err="1"/>
              <a:t>bool</a:t>
            </a:r>
            <a:r>
              <a:rPr lang="en-US" dirty="0"/>
              <a:t> running)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  lock (this)</a:t>
            </a:r>
            <a:br>
              <a:rPr lang="en-US" dirty="0"/>
            </a:br>
            <a:r>
              <a:rPr lang="en-US" dirty="0"/>
              <a:t>            {</a:t>
            </a:r>
            <a:br>
              <a:rPr lang="en-US" dirty="0"/>
            </a:br>
            <a:r>
              <a:rPr lang="en-US" dirty="0"/>
              <a:t>                if (!running)</a:t>
            </a:r>
            <a:br>
              <a:rPr lang="en-US" dirty="0"/>
            </a:br>
            <a:r>
              <a:rPr lang="en-US" dirty="0"/>
              <a:t>                {  //  stop  the  clock    </a:t>
            </a:r>
            <a:br>
              <a:rPr lang="en-US" dirty="0"/>
            </a:br>
            <a:r>
              <a:rPr lang="en-US" dirty="0"/>
              <a:t>                    </a:t>
            </a:r>
            <a:r>
              <a:rPr lang="en-US" dirty="0" err="1"/>
              <a:t>Monitor.Pulse</a:t>
            </a:r>
            <a:r>
              <a:rPr lang="en-US" dirty="0"/>
              <a:t>(this);  //  notify  any  waiting  threads    |</a:t>
            </a:r>
            <a:br>
              <a:rPr lang="en-US" dirty="0"/>
            </a:br>
            <a:r>
              <a:rPr lang="en-US" dirty="0"/>
              <a:t>                    return;</a:t>
            </a:r>
            <a:br>
              <a:rPr lang="en-US" dirty="0"/>
            </a:br>
            <a:r>
              <a:rPr lang="en-US" dirty="0"/>
              <a:t>                }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/>
              <a:t>Console.WriteLine</a:t>
            </a:r>
            <a:r>
              <a:rPr lang="en-US" dirty="0"/>
              <a:t>("Tock");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/>
              <a:t>Monitor.Pulse</a:t>
            </a:r>
            <a:r>
              <a:rPr lang="en-US" dirty="0"/>
              <a:t>(this);  //  let  tick()  run    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/>
              <a:t>Monitor.Wait</a:t>
            </a:r>
            <a:r>
              <a:rPr lang="en-US" dirty="0"/>
              <a:t>(this);  //  wait  for  tick()  to  complete    </a:t>
            </a:r>
            <a:br>
              <a:rPr lang="en-US" dirty="0"/>
            </a:br>
            <a:r>
              <a:rPr lang="en-US" dirty="0"/>
              <a:t>            }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3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public Thread </a:t>
            </a:r>
            <a:r>
              <a:rPr lang="en-US" dirty="0" err="1"/>
              <a:t>thrd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TickTock</a:t>
            </a:r>
            <a:r>
              <a:rPr lang="en-US" dirty="0"/>
              <a:t> </a:t>
            </a:r>
            <a:r>
              <a:rPr lang="en-US" dirty="0" err="1"/>
              <a:t>ttOb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  //  Construct  a  new  thread.    </a:t>
            </a:r>
            <a:br>
              <a:rPr lang="en-US" dirty="0"/>
            </a:br>
            <a:r>
              <a:rPr lang="en-US" dirty="0"/>
              <a:t>        public </a:t>
            </a:r>
            <a:r>
              <a:rPr lang="en-US" dirty="0" err="1"/>
              <a:t>MyThread</a:t>
            </a:r>
            <a:r>
              <a:rPr lang="en-US" dirty="0"/>
              <a:t>(string name, </a:t>
            </a:r>
            <a:r>
              <a:rPr lang="en-US" dirty="0" err="1"/>
              <a:t>TickTock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thrd</a:t>
            </a:r>
            <a:r>
              <a:rPr lang="en-US" dirty="0"/>
              <a:t> = new Thread(</a:t>
            </a:r>
            <a:r>
              <a:rPr lang="en-US" dirty="0" err="1"/>
              <a:t>this.run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ttOb</a:t>
            </a:r>
            <a:r>
              <a:rPr lang="en-US" dirty="0"/>
              <a:t> = </a:t>
            </a:r>
            <a:r>
              <a:rPr lang="en-US" dirty="0" err="1"/>
              <a:t>tt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thrd.Name</a:t>
            </a:r>
            <a:r>
              <a:rPr lang="en-US" dirty="0"/>
              <a:t> = name;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thrd.Start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     //  Begin  execution  of  new  thread.    </a:t>
            </a:r>
            <a:br>
              <a:rPr lang="en-US" dirty="0"/>
            </a:br>
            <a:r>
              <a:rPr lang="en-US" dirty="0"/>
              <a:t>        void run()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  if (</a:t>
            </a:r>
            <a:r>
              <a:rPr lang="en-US" dirty="0" err="1"/>
              <a:t>thrd.Name</a:t>
            </a:r>
            <a:r>
              <a:rPr lang="en-US" dirty="0"/>
              <a:t> == "Tick")</a:t>
            </a:r>
            <a:br>
              <a:rPr lang="en-US" dirty="0"/>
            </a:br>
            <a:r>
              <a:rPr lang="en-US" dirty="0"/>
              <a:t>            {</a:t>
            </a:r>
            <a:br>
              <a:rPr lang="en-US" dirty="0"/>
            </a:br>
            <a:r>
              <a:rPr lang="en-US" dirty="0"/>
              <a:t>               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ttOb.tick</a:t>
            </a:r>
            <a:r>
              <a:rPr lang="en-US" dirty="0"/>
              <a:t>(true);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/>
              <a:t>ttOb.tick</a:t>
            </a:r>
            <a:r>
              <a:rPr lang="en-US" dirty="0"/>
              <a:t>(false);</a:t>
            </a:r>
            <a:br>
              <a:rPr lang="en-US" dirty="0"/>
            </a:br>
            <a:r>
              <a:rPr lang="en-US" dirty="0"/>
              <a:t>            }</a:t>
            </a:r>
            <a:br>
              <a:rPr lang="en-US" dirty="0"/>
            </a:br>
            <a:r>
              <a:rPr lang="en-US" dirty="0"/>
              <a:t>            else</a:t>
            </a:r>
            <a:br>
              <a:rPr lang="en-US" dirty="0"/>
            </a:br>
            <a:r>
              <a:rPr lang="en-US" dirty="0"/>
              <a:t>            {</a:t>
            </a:r>
            <a:br>
              <a:rPr lang="en-US" dirty="0"/>
            </a:br>
            <a:r>
              <a:rPr lang="en-US" dirty="0"/>
              <a:t>               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ttOb.tock</a:t>
            </a:r>
            <a:r>
              <a:rPr lang="en-US" dirty="0"/>
              <a:t>(true);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/>
              <a:t>ttOb.tock</a:t>
            </a:r>
            <a:r>
              <a:rPr lang="en-US" dirty="0"/>
              <a:t>(false);</a:t>
            </a:r>
            <a:br>
              <a:rPr lang="en-US" dirty="0"/>
            </a:br>
            <a:r>
              <a:rPr lang="en-US" dirty="0"/>
              <a:t>            }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8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TickingClock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public static void Main()</a:t>
            </a:r>
            <a:br>
              <a:rPr lang="en-US" dirty="0"/>
            </a:br>
            <a:r>
              <a:rPr lang="en-US" dirty="0"/>
              <a:t>        {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TickTock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 = new </a:t>
            </a:r>
            <a:r>
              <a:rPr lang="en-US" dirty="0" err="1"/>
              <a:t>TickTock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MyThread</a:t>
            </a:r>
            <a:r>
              <a:rPr lang="en-US" dirty="0"/>
              <a:t> mt1 = new </a:t>
            </a:r>
            <a:r>
              <a:rPr lang="en-US" dirty="0" err="1"/>
              <a:t>MyThread</a:t>
            </a:r>
            <a:r>
              <a:rPr lang="en-US" dirty="0"/>
              <a:t>("Tick", </a:t>
            </a:r>
            <a:r>
              <a:rPr lang="en-US" dirty="0" err="1"/>
              <a:t>tt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MyThread</a:t>
            </a:r>
            <a:r>
              <a:rPr lang="en-US" dirty="0"/>
              <a:t> mt2 = new </a:t>
            </a:r>
            <a:r>
              <a:rPr lang="en-US" dirty="0" err="1"/>
              <a:t>MyThread</a:t>
            </a:r>
            <a:r>
              <a:rPr lang="en-US" dirty="0"/>
              <a:t>("Tock", </a:t>
            </a:r>
            <a:r>
              <a:rPr lang="en-US" dirty="0" err="1"/>
              <a:t>tt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        mt1.thrd.Join();</a:t>
            </a:r>
            <a:br>
              <a:rPr lang="en-US" dirty="0"/>
            </a:br>
            <a:r>
              <a:rPr lang="en-US" dirty="0"/>
              <a:t>            mt2.thrd.Join();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Console.WriteLine</a:t>
            </a:r>
            <a:r>
              <a:rPr lang="en-US" dirty="0"/>
              <a:t>("Clock  Stopped");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Console.Read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 }  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1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sz="2400" b="1" dirty="0"/>
              <a:t>“threads </a:t>
            </a:r>
            <a:r>
              <a:rPr lang="en-US" sz="2400" b="1" dirty="0" smtClean="0"/>
              <a:t>of execution</a:t>
            </a:r>
            <a:r>
              <a:rPr lang="en-US" sz="2400" b="1" dirty="0"/>
              <a:t>,” </a:t>
            </a:r>
            <a:r>
              <a:rPr lang="en-US" sz="2400" dirty="0"/>
              <a:t>each thread designating a portion of a program that may execute </a:t>
            </a:r>
            <a:r>
              <a:rPr lang="en-US" sz="2400" dirty="0" smtClean="0"/>
              <a:t>concurrently with </a:t>
            </a:r>
            <a:r>
              <a:rPr lang="en-US" sz="2400" dirty="0"/>
              <a:t>other threads—this capability is called  </a:t>
            </a:r>
            <a:r>
              <a:rPr lang="en-US" sz="2400" dirty="0" smtClean="0"/>
              <a:t>multithreading.</a:t>
            </a:r>
          </a:p>
          <a:p>
            <a:pPr marL="118872" indent="0" algn="just">
              <a:buNone/>
            </a:pPr>
            <a:endParaRPr lang="en-US" sz="2400" dirty="0"/>
          </a:p>
          <a:p>
            <a:pPr marL="118872" indent="0" algn="just">
              <a:buNone/>
            </a:pPr>
            <a:r>
              <a:rPr lang="en-US" sz="2400" dirty="0" smtClean="0"/>
              <a:t>Concurrency using </a:t>
            </a:r>
            <a:r>
              <a:rPr lang="en-US" sz="2400" dirty="0" err="1" smtClean="0"/>
              <a:t>synchoronization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80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Life 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97" y="1524000"/>
            <a:ext cx="61436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65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Life </a:t>
            </a:r>
            <a:r>
              <a:rPr lang="en-US" dirty="0" smtClean="0"/>
              <a:t>Cycle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118872" indent="0" algn="just">
              <a:buNone/>
            </a:pPr>
            <a:r>
              <a:rPr lang="en-US" sz="2400" b="1" dirty="0" smtClean="0"/>
              <a:t>Start State: </a:t>
            </a:r>
            <a:r>
              <a:rPr lang="en-US" sz="2400" dirty="0" smtClean="0"/>
              <a:t>Ready </a:t>
            </a:r>
            <a:r>
              <a:rPr lang="en-US" sz="2400" dirty="0"/>
              <a:t>or  Runnable  </a:t>
            </a:r>
            <a:r>
              <a:rPr lang="en-US" sz="2400" dirty="0" smtClean="0"/>
              <a:t>state</a:t>
            </a:r>
          </a:p>
          <a:p>
            <a:pPr marL="118872" indent="0" algn="just">
              <a:buNone/>
            </a:pPr>
            <a:r>
              <a:rPr lang="en-US" sz="2400" b="1" dirty="0"/>
              <a:t>Running </a:t>
            </a:r>
            <a:r>
              <a:rPr lang="en-US" sz="2400" b="1" dirty="0" smtClean="0"/>
              <a:t>State: </a:t>
            </a:r>
            <a:r>
              <a:rPr lang="en-US" sz="2400" dirty="0" smtClean="0"/>
              <a:t>Operating </a:t>
            </a:r>
            <a:r>
              <a:rPr lang="en-US" sz="2400" dirty="0"/>
              <a:t>system assigns a processor to the thread. When a program creates a new Thread , the </a:t>
            </a:r>
            <a:r>
              <a:rPr lang="en-US" sz="2400" dirty="0" smtClean="0"/>
              <a:t>program </a:t>
            </a:r>
            <a:r>
              <a:rPr lang="en-US" sz="2400" dirty="0"/>
              <a:t>specifies the  Thread ’s  </a:t>
            </a:r>
            <a:r>
              <a:rPr lang="en-US" sz="2400" dirty="0" err="1"/>
              <a:t>ThreadStart</a:t>
            </a:r>
            <a:r>
              <a:rPr lang="en-US" sz="2400" dirty="0"/>
              <a:t>  delegate as the argument to the  </a:t>
            </a:r>
            <a:r>
              <a:rPr lang="en-US" sz="2400" dirty="0" smtClean="0"/>
              <a:t>Thread constructor. </a:t>
            </a:r>
          </a:p>
          <a:p>
            <a:pPr marL="118872" indent="0" algn="just">
              <a:buNone/>
            </a:pPr>
            <a:r>
              <a:rPr lang="en-US" sz="2400" b="1" dirty="0" smtClean="0"/>
              <a:t>Stopped State:</a:t>
            </a:r>
            <a:r>
              <a:rPr lang="en-US" sz="2400" dirty="0"/>
              <a:t> </a:t>
            </a:r>
            <a:r>
              <a:rPr lang="en-US" sz="2400" dirty="0" err="1"/>
              <a:t>ThreadStart</a:t>
            </a:r>
            <a:r>
              <a:rPr lang="en-US" sz="2400" dirty="0"/>
              <a:t>  </a:t>
            </a:r>
            <a:r>
              <a:rPr lang="en-US" sz="2400" dirty="0" smtClean="0"/>
              <a:t>delegate terminates. </a:t>
            </a:r>
          </a:p>
          <a:p>
            <a:pPr marL="118872" indent="0" algn="just">
              <a:buNone/>
            </a:pPr>
            <a:r>
              <a:rPr lang="en-US" sz="2400" dirty="0" smtClean="0"/>
              <a:t>Method  </a:t>
            </a:r>
            <a:r>
              <a:rPr lang="en-US" sz="2400" dirty="0"/>
              <a:t>Abort throws a </a:t>
            </a:r>
            <a:r>
              <a:rPr lang="en-US" sz="2400" dirty="0" err="1"/>
              <a:t>ThreadAbortException</a:t>
            </a:r>
            <a:r>
              <a:rPr lang="en-US" sz="2400" dirty="0"/>
              <a:t> in the thread, normally causing the thread to terminate</a:t>
            </a:r>
          </a:p>
          <a:p>
            <a:pPr marL="118872" indent="0" algn="just">
              <a:buNone/>
            </a:pPr>
            <a:r>
              <a:rPr lang="en-US" sz="2400" b="1" dirty="0" smtClean="0"/>
              <a:t>Blocked State:</a:t>
            </a:r>
            <a:r>
              <a:rPr lang="en-US" sz="2400" dirty="0"/>
              <a:t> </a:t>
            </a:r>
            <a:r>
              <a:rPr lang="en-US" sz="2400" dirty="0" smtClean="0"/>
              <a:t>Thread </a:t>
            </a:r>
            <a:r>
              <a:rPr lang="en-US" sz="2400" dirty="0"/>
              <a:t>issues an input/output request. </a:t>
            </a:r>
            <a:r>
              <a:rPr lang="en-US" sz="2400" dirty="0" smtClean="0"/>
              <a:t>The operating </a:t>
            </a:r>
            <a:r>
              <a:rPr lang="en-US" sz="2400" dirty="0"/>
              <a:t>system blocks the thread from executing until the operating system can </a:t>
            </a:r>
            <a:r>
              <a:rPr lang="en-US" sz="2400" dirty="0" smtClean="0"/>
              <a:t>complete the </a:t>
            </a:r>
            <a:r>
              <a:rPr lang="en-US" sz="2400" dirty="0"/>
              <a:t>I/O for which the thread is waiting.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926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Life Cycle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 algn="just">
              <a:buNone/>
            </a:pPr>
            <a:r>
              <a:rPr lang="en-US" sz="2400" b="1" dirty="0" err="1"/>
              <a:t>WaitSleepJoin</a:t>
            </a:r>
            <a:r>
              <a:rPr lang="en-US" sz="2400" b="1" dirty="0"/>
              <a:t> </a:t>
            </a:r>
            <a:r>
              <a:rPr lang="en-US" sz="2400" b="1" dirty="0" smtClean="0"/>
              <a:t>state: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smtClean="0"/>
              <a:t>Thread </a:t>
            </a:r>
            <a:r>
              <a:rPr lang="en-US" sz="2400" dirty="0"/>
              <a:t>encounters code that it cannot execute yet the thread can call  Monitor method  Wait to enter the </a:t>
            </a:r>
            <a:r>
              <a:rPr lang="en-US" sz="2400" dirty="0" err="1"/>
              <a:t>WaitSleepJoin</a:t>
            </a:r>
            <a:r>
              <a:rPr lang="en-US" sz="2400" dirty="0"/>
              <a:t> </a:t>
            </a:r>
            <a:r>
              <a:rPr lang="en-US" sz="2400" dirty="0" smtClean="0"/>
              <a:t>state.</a:t>
            </a:r>
          </a:p>
          <a:p>
            <a:pPr marL="118872" indent="0" algn="just">
              <a:buNone/>
            </a:pPr>
            <a:r>
              <a:rPr lang="en-US" sz="2400" dirty="0" smtClean="0"/>
              <a:t>Monitor method </a:t>
            </a:r>
            <a:r>
              <a:rPr lang="en-US" sz="2400" b="1" i="1" dirty="0" smtClean="0"/>
              <a:t>Pulse</a:t>
            </a:r>
            <a:r>
              <a:rPr lang="en-US" sz="2400" dirty="0" smtClean="0"/>
              <a:t> </a:t>
            </a:r>
            <a:r>
              <a:rPr lang="en-US" sz="2400" dirty="0"/>
              <a:t>or  </a:t>
            </a:r>
            <a:r>
              <a:rPr lang="en-US" sz="2400" b="1" i="1" dirty="0" err="1" smtClean="0"/>
              <a:t>PulseAll</a:t>
            </a:r>
            <a:r>
              <a:rPr lang="en-US" sz="2400" b="1" i="1" dirty="0"/>
              <a:t>. </a:t>
            </a:r>
            <a:r>
              <a:rPr lang="en-US" sz="2400" dirty="0"/>
              <a:t>Method  </a:t>
            </a:r>
            <a:r>
              <a:rPr lang="en-US" sz="2400" b="1" i="1" dirty="0"/>
              <a:t>Pulse</a:t>
            </a:r>
            <a:r>
              <a:rPr lang="en-US" sz="2400" dirty="0"/>
              <a:t> moves the next waiting thread back to </a:t>
            </a:r>
            <a:r>
              <a:rPr lang="en-US" sz="2400" dirty="0" smtClean="0"/>
              <a:t>the Started  </a:t>
            </a:r>
            <a:r>
              <a:rPr lang="en-US" sz="2400" dirty="0"/>
              <a:t>state. Method  </a:t>
            </a:r>
            <a:r>
              <a:rPr lang="en-US" sz="2400" b="1" i="1" dirty="0" err="1"/>
              <a:t>PulseAll</a:t>
            </a:r>
            <a:r>
              <a:rPr lang="en-US" sz="2400" dirty="0"/>
              <a:t>  moves all waiting threads back to the  Started  state.</a:t>
            </a:r>
            <a:r>
              <a:rPr lang="en-US" sz="2400" dirty="0" smtClean="0"/>
              <a:t> </a:t>
            </a:r>
          </a:p>
          <a:p>
            <a:pPr marL="118872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A Running thread can call  Thread  method  </a:t>
            </a:r>
            <a:r>
              <a:rPr lang="en-US" sz="2400" dirty="0" smtClean="0"/>
              <a:t>Sleep to enter the </a:t>
            </a:r>
            <a:r>
              <a:rPr lang="en-US" sz="2400" dirty="0" err="1"/>
              <a:t>WaitSleepJoin</a:t>
            </a:r>
            <a:r>
              <a:rPr lang="en-US" sz="2400" dirty="0"/>
              <a:t> state. </a:t>
            </a:r>
            <a:r>
              <a:rPr lang="en-US" sz="2400" dirty="0" err="1"/>
              <a:t>WaitSleepJoin</a:t>
            </a:r>
            <a:r>
              <a:rPr lang="en-US" sz="2400" dirty="0"/>
              <a:t> </a:t>
            </a:r>
            <a:r>
              <a:rPr lang="en-US" sz="2400" dirty="0" smtClean="0"/>
              <a:t>state for </a:t>
            </a:r>
            <a:r>
              <a:rPr lang="en-US" sz="2400" dirty="0"/>
              <a:t>a period of milliseconds specified as the argument to  Sleep. A sleeping thread </a:t>
            </a:r>
            <a:r>
              <a:rPr lang="en-US" sz="2400" dirty="0" smtClean="0"/>
              <a:t>returns to </a:t>
            </a:r>
            <a:r>
              <a:rPr lang="en-US" sz="2400" dirty="0"/>
              <a:t>the  Started  state when its designated sleep time expires. Sleeping threads cannot use </a:t>
            </a:r>
            <a:r>
              <a:rPr lang="en-US" sz="2400" dirty="0" smtClean="0"/>
              <a:t>a processor</a:t>
            </a:r>
            <a:r>
              <a:rPr lang="en-US" sz="2400" dirty="0"/>
              <a:t>, even if one is available.</a:t>
            </a:r>
          </a:p>
        </p:txBody>
      </p:sp>
    </p:spTree>
    <p:extLst>
      <p:ext uri="{BB962C8B-B14F-4D97-AF65-F5344CB8AC3E}">
        <p14:creationId xmlns:p14="http://schemas.microsoft.com/office/powerpoint/2010/main" val="27060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Life Cycle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sz="2400" b="1" dirty="0"/>
              <a:t>Suspended State</a:t>
            </a:r>
            <a:r>
              <a:rPr lang="en-US" sz="2400" b="1" dirty="0" smtClean="0"/>
              <a:t>: </a:t>
            </a:r>
            <a:r>
              <a:rPr lang="en-US" sz="2400" dirty="0" smtClean="0"/>
              <a:t>A Suspended </a:t>
            </a:r>
            <a:r>
              <a:rPr lang="en-US" sz="2400" dirty="0"/>
              <a:t>thread returns to the  Started  state when another thread in </a:t>
            </a:r>
            <a:r>
              <a:rPr lang="en-US" sz="2400" dirty="0" smtClean="0"/>
              <a:t>the program </a:t>
            </a:r>
            <a:r>
              <a:rPr lang="en-US" sz="2400" dirty="0"/>
              <a:t>invokes the Suspended thread’s  Resume  method.</a:t>
            </a:r>
          </a:p>
        </p:txBody>
      </p:sp>
    </p:spTree>
    <p:extLst>
      <p:ext uri="{BB962C8B-B14F-4D97-AF65-F5344CB8AC3E}">
        <p14:creationId xmlns:p14="http://schemas.microsoft.com/office/powerpoint/2010/main" val="17703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System.Threading</a:t>
            </a:r>
            <a:r>
              <a:rPr lang="en-US" dirty="0" smtClean="0"/>
              <a:t> namespace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9341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5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Static Member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38325"/>
            <a:ext cx="76962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5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Level Member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</TotalTime>
  <Words>464</Words>
  <Application>Microsoft Office PowerPoint</Application>
  <PresentationFormat>On-screen Show (4:3)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Schoolbook</vt:lpstr>
      <vt:lpstr>Wingdings</vt:lpstr>
      <vt:lpstr>Wingdings 2</vt:lpstr>
      <vt:lpstr>Oriel</vt:lpstr>
      <vt:lpstr>Multithreading</vt:lpstr>
      <vt:lpstr>Introduction</vt:lpstr>
      <vt:lpstr>Threads Life Cycle</vt:lpstr>
      <vt:lpstr>Threads Life Cycle Description</vt:lpstr>
      <vt:lpstr>Threads Life Cycle Description</vt:lpstr>
      <vt:lpstr>Threads Life Cycle Description</vt:lpstr>
      <vt:lpstr>System.Threading namespace</vt:lpstr>
      <vt:lpstr>Thread Static Member</vt:lpstr>
      <vt:lpstr>Instance Level Member</vt:lpstr>
      <vt:lpstr>Example</vt:lpstr>
      <vt:lpstr>Example</vt:lpstr>
      <vt:lpstr>Monitor example</vt:lpstr>
      <vt:lpstr>Monitor example</vt:lpstr>
      <vt:lpstr>Monitor example</vt:lpstr>
      <vt:lpstr>Monitor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Asma Kanwal</dc:creator>
  <cp:lastModifiedBy>Windows User</cp:lastModifiedBy>
  <cp:revision>18</cp:revision>
  <dcterms:created xsi:type="dcterms:W3CDTF">2015-04-13T04:43:10Z</dcterms:created>
  <dcterms:modified xsi:type="dcterms:W3CDTF">2019-03-18T11:06:46Z</dcterms:modified>
</cp:coreProperties>
</file>