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9" r:id="rId3"/>
    <p:sldId id="264" r:id="rId4"/>
    <p:sldId id="257" r:id="rId5"/>
    <p:sldId id="292" r:id="rId6"/>
    <p:sldId id="265" r:id="rId7"/>
    <p:sldId id="262" r:id="rId8"/>
    <p:sldId id="263" r:id="rId9"/>
    <p:sldId id="268" r:id="rId10"/>
    <p:sldId id="259" r:id="rId11"/>
    <p:sldId id="290" r:id="rId12"/>
    <p:sldId id="291" r:id="rId13"/>
    <p:sldId id="267" r:id="rId14"/>
    <p:sldId id="260" r:id="rId15"/>
    <p:sldId id="294" r:id="rId16"/>
    <p:sldId id="293" r:id="rId17"/>
    <p:sldId id="261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57" d="100"/>
          <a:sy n="57" d="100"/>
        </p:scale>
        <p:origin x="14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7043B-3052-43F3-BC05-696C3A88DBAC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445C2-0215-43B2-89A9-DBBE36BEF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5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2FFEF-1113-4E60-88FE-EA47470A374B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EA7A-0DCF-4742-BD22-DF14B59E45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0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EA7A-0DCF-4742-BD22-DF14B59E45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AE37AA-4ADA-4492-8893-14EEC95ADC5E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Discrete Structures/Mathematics </a:t>
            </a:r>
            <a:br>
              <a:rPr lang="en-US" b="1" u="sng">
                <a:solidFill>
                  <a:srgbClr val="C00000"/>
                </a:solidFill>
              </a:rPr>
            </a:b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en-US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Credit Hour)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410200"/>
            <a:ext cx="6858000" cy="533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# 01</a:t>
            </a: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Rubab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Anam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Janjua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Reasons to study discrete Mathematics.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Mathematical Maturity essential to study any scientific discipline.</a:t>
            </a:r>
          </a:p>
          <a:p>
            <a:endParaRPr lang="en-US" dirty="0"/>
          </a:p>
          <a:p>
            <a:r>
              <a:rPr lang="en-US" dirty="0"/>
              <a:t>Prerequisite of number of advance courses i.e.</a:t>
            </a:r>
          </a:p>
          <a:p>
            <a:endParaRPr lang="en-US" dirty="0"/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Algorithm Analysis</a:t>
            </a:r>
          </a:p>
          <a:p>
            <a:pPr lvl="1"/>
            <a:r>
              <a:rPr lang="en-US" dirty="0"/>
              <a:t>Theory of Automata</a:t>
            </a:r>
          </a:p>
          <a:p>
            <a:pPr lvl="1"/>
            <a:r>
              <a:rPr lang="en-US" dirty="0"/>
              <a:t>Computer Theory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statements with the precision of formal logic.</a:t>
            </a:r>
          </a:p>
          <a:p>
            <a:endParaRPr lang="en-US" dirty="0"/>
          </a:p>
          <a:p>
            <a:r>
              <a:rPr lang="en-US" dirty="0"/>
              <a:t>Analyze arguments to test their validity.</a:t>
            </a:r>
          </a:p>
          <a:p>
            <a:endParaRPr lang="en-US" dirty="0"/>
          </a:p>
          <a:p>
            <a:r>
              <a:rPr lang="en-US" dirty="0"/>
              <a:t>Apply the basic properties and operations related to sets.</a:t>
            </a:r>
          </a:p>
          <a:p>
            <a:endParaRPr lang="en-US" dirty="0"/>
          </a:p>
          <a:p>
            <a:r>
              <a:rPr lang="en-US" dirty="0"/>
              <a:t>Apply to sets the basic properties and operations related to relations and functions.</a:t>
            </a:r>
          </a:p>
          <a:p>
            <a:endParaRPr lang="en-US" dirty="0"/>
          </a:p>
          <a:p>
            <a:r>
              <a:rPr lang="en-US" dirty="0"/>
              <a:t>Define terms recursively.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Prove a formula using mathematical induction.</a:t>
            </a:r>
          </a:p>
          <a:p>
            <a:endParaRPr lang="en-US" dirty="0"/>
          </a:p>
          <a:p>
            <a:r>
              <a:rPr lang="en-US" dirty="0"/>
              <a:t>Prove statements using direct and indirect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Illustrate the basic definitions of graph theory and properties of graphs.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The kind of problem solved using Discrete Structure Course: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many ways are there to choose a valid password?</a:t>
            </a:r>
          </a:p>
          <a:p>
            <a:endParaRPr lang="en-US" dirty="0"/>
          </a:p>
          <a:p>
            <a:r>
              <a:rPr lang="en-US" dirty="0"/>
              <a:t>Is there a path connecting two computers in a network?</a:t>
            </a:r>
          </a:p>
          <a:p>
            <a:endParaRPr lang="en-US" dirty="0"/>
          </a:p>
          <a:p>
            <a:r>
              <a:rPr lang="en-US" dirty="0"/>
              <a:t>How can a circuit that adds two integers be designed?</a:t>
            </a:r>
          </a:p>
          <a:p>
            <a:endParaRPr lang="en-US" dirty="0"/>
          </a:p>
          <a:p>
            <a:r>
              <a:rPr lang="en-US" dirty="0"/>
              <a:t>How many valid internet addresses are there?</a:t>
            </a:r>
          </a:p>
          <a:p>
            <a:endParaRPr lang="en-US" dirty="0"/>
          </a:p>
          <a:p>
            <a:r>
              <a:rPr lang="en-US" dirty="0"/>
              <a:t>How can we encrypt credit card information on the web?</a:t>
            </a:r>
          </a:p>
          <a:p>
            <a:endParaRPr lang="en-US" dirty="0"/>
          </a:p>
          <a:p>
            <a:r>
              <a:rPr lang="en-US" dirty="0"/>
              <a:t>What is the probability of winning a lottery?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Recommended Books: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b="1" i="1" dirty="0"/>
              <a:t>Discrete Mathematics and its application</a:t>
            </a:r>
            <a:r>
              <a:rPr lang="en-US" dirty="0"/>
              <a:t> by Kenneth H. Rosen, 7</a:t>
            </a:r>
            <a:r>
              <a:rPr lang="en-US" baseline="30000" dirty="0"/>
              <a:t>th</a:t>
            </a:r>
            <a:r>
              <a:rPr lang="en-US" dirty="0"/>
              <a:t> edition.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b="1" i="1" dirty="0"/>
              <a:t>Discrete Mathematics with applications</a:t>
            </a:r>
            <a:r>
              <a:rPr lang="en-US" dirty="0"/>
              <a:t> by Susanna S. </a:t>
            </a:r>
            <a:r>
              <a:rPr lang="en-US" dirty="0" err="1"/>
              <a:t>Epp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arenR"/>
            </a:pPr>
            <a:endParaRPr lang="en-US" b="1" i="1" dirty="0"/>
          </a:p>
          <a:p>
            <a:pPr marL="457200" indent="-457200">
              <a:buFont typeface="+mj-lt"/>
              <a:buAutoNum type="arabicParenR"/>
            </a:pPr>
            <a:r>
              <a:rPr lang="en-US" b="1" i="1" dirty="0"/>
              <a:t>Discrete Mathematics</a:t>
            </a:r>
            <a:r>
              <a:rPr lang="en-US" dirty="0"/>
              <a:t> by Ross and Wright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CAB1-EB8F-0B3B-B3BD-27CC1745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1DEE-7ECB-93C8-0174-4FD7C6CC60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island that has two kinds of inhabitants, knights, who always tell the truth, and their opposites, knaves, who always lie. </a:t>
            </a:r>
          </a:p>
          <a:p>
            <a:r>
              <a:rPr lang="en-US" dirty="0"/>
              <a:t>You encounter two people A and B. </a:t>
            </a:r>
          </a:p>
          <a:p>
            <a:pPr lvl="1"/>
            <a:r>
              <a:rPr lang="en-US" dirty="0"/>
              <a:t>What are A and B if A says "B is a knight" </a:t>
            </a:r>
          </a:p>
          <a:p>
            <a:pPr lvl="1"/>
            <a:r>
              <a:rPr lang="en-US" dirty="0"/>
              <a:t>and B says “.The two of us are opposite types"? </a:t>
            </a:r>
          </a:p>
        </p:txBody>
      </p:sp>
    </p:spTree>
    <p:extLst>
      <p:ext uri="{BB962C8B-B14F-4D97-AF65-F5344CB8AC3E}">
        <p14:creationId xmlns:p14="http://schemas.microsoft.com/office/powerpoint/2010/main" val="94913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3CD-AEAA-4D14-0FC8-814AA434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69B8-083E-0E53-A76A-242683855E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Determine that in how many ways can three prizes be shared among 4 boys when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 No one gets more than one prize.</a:t>
            </a:r>
          </a:p>
          <a:p>
            <a:pPr marL="0" indent="0">
              <a:buNone/>
            </a:pPr>
            <a:r>
              <a:rPr lang="en-US" dirty="0"/>
              <a:t>ii) A boy can get any number of prizes.</a:t>
            </a:r>
          </a:p>
        </p:txBody>
      </p:sp>
    </p:spTree>
    <p:extLst>
      <p:ext uri="{BB962C8B-B14F-4D97-AF65-F5344CB8AC3E}">
        <p14:creationId xmlns:p14="http://schemas.microsoft.com/office/powerpoint/2010/main" val="8722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Topics: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Logic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Sets &amp; Operations on sets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Relations &amp; Their Properties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Sequences &amp; Series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Recurrence Relations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Mathematical Induction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Methods of Proof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Combinatorics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Probability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Graphs and Trees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Logic rules and principles is to distinguish an argument is valid or invalid.</a:t>
            </a:r>
          </a:p>
          <a:p>
            <a:endParaRPr lang="en-US" dirty="0"/>
          </a:p>
          <a:p>
            <a:r>
              <a:rPr lang="en-US" b="1" dirty="0"/>
              <a:t>Def: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i="1" dirty="0"/>
              <a:t>Logic is the study of the principles and methods that distinguishes between a valid and an invalid argument.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statement/proposition is a declarative sentence which is either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 or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b="1" dirty="0"/>
              <a:t> </a:t>
            </a:r>
            <a:r>
              <a:rPr lang="en-US" dirty="0"/>
              <a:t>but not both.</a:t>
            </a:r>
          </a:p>
          <a:p>
            <a:endParaRPr lang="en-US" dirty="0"/>
          </a:p>
          <a:p>
            <a:r>
              <a:rPr lang="en-US" dirty="0"/>
              <a:t>A statement is also referred to as </a:t>
            </a:r>
            <a:r>
              <a:rPr lang="en-US" b="1" i="1" dirty="0">
                <a:solidFill>
                  <a:srgbClr val="FF0000"/>
                </a:solidFill>
              </a:rPr>
              <a:t>Proposition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2+2 = 4</a:t>
            </a:r>
          </a:p>
          <a:p>
            <a:pPr>
              <a:buNone/>
            </a:pPr>
            <a:r>
              <a:rPr lang="en-US" dirty="0"/>
              <a:t>	It is Sunday today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 a proposition is true, we say that it has a </a:t>
            </a:r>
            <a:r>
              <a:rPr lang="en-US" b="1" dirty="0"/>
              <a:t>truth value</a:t>
            </a:r>
            <a:r>
              <a:rPr lang="en-US" dirty="0"/>
              <a:t> of "</a:t>
            </a:r>
            <a:r>
              <a:rPr lang="en-US" b="1" dirty="0"/>
              <a:t>true</a:t>
            </a:r>
            <a:r>
              <a:rPr lang="en-US" dirty="0"/>
              <a:t>”. </a:t>
            </a:r>
          </a:p>
          <a:p>
            <a:pPr>
              <a:buNone/>
            </a:pPr>
            <a:r>
              <a:rPr lang="en-US" dirty="0"/>
              <a:t>	If a proposition is false, its truth value is "</a:t>
            </a:r>
            <a:r>
              <a:rPr lang="en-US" b="1" dirty="0"/>
              <a:t>false</a:t>
            </a:r>
            <a:r>
              <a:rPr lang="en-US" dirty="0"/>
              <a:t>". </a:t>
            </a:r>
          </a:p>
          <a:p>
            <a:pPr>
              <a:buNone/>
            </a:pPr>
            <a:r>
              <a:rPr lang="en-US" dirty="0"/>
              <a:t>	The truth values </a:t>
            </a:r>
            <a:r>
              <a:rPr lang="en-US" b="1" dirty="0"/>
              <a:t>“true”</a:t>
            </a:r>
            <a:r>
              <a:rPr lang="en-US" dirty="0"/>
              <a:t> and </a:t>
            </a:r>
            <a:r>
              <a:rPr lang="en-US" b="1" dirty="0"/>
              <a:t>“false”</a:t>
            </a:r>
            <a:r>
              <a:rPr lang="en-US" dirty="0"/>
              <a:t> are, respectively, denoted by the letters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/>
              <a:t>F</a:t>
            </a:r>
            <a:r>
              <a:rPr lang="en-US"/>
              <a:t>.</a:t>
            </a: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Instructor Email Address:</a:t>
            </a:r>
          </a:p>
          <a:p>
            <a:pPr>
              <a:buNone/>
            </a:pPr>
            <a:r>
              <a:rPr lang="en-US" dirty="0"/>
              <a:t>	rubab.anam@nu.edu.pk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Web page of the course: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 sites/google.com/site/</a:t>
            </a:r>
            <a:r>
              <a:rPr lang="en-US" b="1" dirty="0" err="1"/>
              <a:t>swarmrobo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Statement				Truth Value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Grass is green.					</a:t>
            </a:r>
            <a:endParaRPr lang="en-US" b="1" dirty="0"/>
          </a:p>
          <a:p>
            <a:pPr>
              <a:buNone/>
            </a:pPr>
            <a:r>
              <a:rPr lang="en-US" dirty="0"/>
              <a:t>	4 + 2 = 6						</a:t>
            </a:r>
            <a:endParaRPr lang="en-US" b="1" dirty="0"/>
          </a:p>
          <a:p>
            <a:pPr>
              <a:buNone/>
            </a:pPr>
            <a:r>
              <a:rPr lang="en-US" dirty="0"/>
              <a:t>	4 + 2 = 7						</a:t>
            </a:r>
            <a:endParaRPr lang="en-US" b="1" dirty="0"/>
          </a:p>
          <a:p>
            <a:pPr>
              <a:buNone/>
            </a:pPr>
            <a:r>
              <a:rPr lang="en-US" dirty="0"/>
              <a:t>	There are four fingers in a hand.		</a:t>
            </a:r>
            <a:endParaRPr lang="en-US" b="1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2057400"/>
            <a:ext cx="967563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NOT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Close the door.</a:t>
            </a:r>
          </a:p>
          <a:p>
            <a:pPr lvl="0"/>
            <a:endParaRPr lang="en-US" dirty="0"/>
          </a:p>
          <a:p>
            <a:pPr lvl="0"/>
            <a:r>
              <a:rPr lang="en-US" i="1" dirty="0"/>
              <a:t>x</a:t>
            </a:r>
            <a:r>
              <a:rPr lang="en-US" dirty="0"/>
              <a:t> is greater than 2.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 is very rich (though is a declarative statement but we don’t know about pronoun </a:t>
            </a:r>
            <a:r>
              <a:rPr lang="en-US" i="1" dirty="0"/>
              <a:t>he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Rule:</a:t>
            </a:r>
            <a:endParaRPr lang="en-US" dirty="0"/>
          </a:p>
          <a:p>
            <a:pPr>
              <a:buNone/>
            </a:pPr>
            <a:r>
              <a:rPr lang="en-US" dirty="0"/>
              <a:t>	If the sentence is preceded by other sentences that make the pronoun or variable reference clear, then the sentence is a statement.</a:t>
            </a:r>
          </a:p>
          <a:p>
            <a:pPr>
              <a:buNone/>
            </a:pPr>
            <a:endParaRPr lang="en-US" dirty="0"/>
          </a:p>
          <a:p>
            <a:r>
              <a:rPr lang="en-US" b="1" i="1" dirty="0"/>
              <a:t>Example</a:t>
            </a:r>
          </a:p>
          <a:p>
            <a:pPr>
              <a:buNone/>
            </a:pPr>
            <a:r>
              <a:rPr lang="en-US" dirty="0"/>
              <a:t>	Bill Gates is an American</a:t>
            </a:r>
          </a:p>
          <a:p>
            <a:pPr>
              <a:buNone/>
            </a:pPr>
            <a:r>
              <a:rPr lang="en-US" dirty="0"/>
              <a:t>	He is very rich</a:t>
            </a:r>
          </a:p>
          <a:p>
            <a:pPr>
              <a:buNone/>
            </a:pPr>
            <a:r>
              <a:rPr lang="en-US" dirty="0"/>
              <a:t>	He is very rich is a statement with truth-value TRUE.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Example:</a:t>
            </a:r>
            <a:endParaRPr lang="en-US" dirty="0"/>
          </a:p>
          <a:p>
            <a:pPr>
              <a:buNone/>
            </a:pPr>
            <a:r>
              <a:rPr lang="en-US" i="1" dirty="0"/>
              <a:t>	x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i="1" dirty="0"/>
              <a:t>	x</a:t>
            </a:r>
            <a:r>
              <a:rPr lang="en-US" dirty="0"/>
              <a:t> &gt; 2</a:t>
            </a:r>
          </a:p>
          <a:p>
            <a:pPr>
              <a:buNone/>
            </a:pPr>
            <a:r>
              <a:rPr lang="en-US" i="1" dirty="0"/>
              <a:t>	x</a:t>
            </a:r>
            <a:r>
              <a:rPr lang="en-US" dirty="0"/>
              <a:t> &gt; 2 is a statement with truth-value FALSE.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UNDERSTANDING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/>
              <a:t>x</a:t>
            </a:r>
            <a:r>
              <a:rPr lang="en-US" dirty="0"/>
              <a:t> + 2 is positive.	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May I come in?			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Logic is interesting.    		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It is hot today. 			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-1 &gt; 0				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= 12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3047431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COMPOUND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Def:</a:t>
            </a:r>
          </a:p>
          <a:p>
            <a:pPr>
              <a:buNone/>
            </a:pPr>
            <a:r>
              <a:rPr lang="en-US" dirty="0"/>
              <a:t>	“Simple statements could be used to build a compound statement.”</a:t>
            </a:r>
          </a:p>
          <a:p>
            <a:pPr>
              <a:buNone/>
            </a:pPr>
            <a:endParaRPr lang="en-US" dirty="0"/>
          </a:p>
          <a:p>
            <a:r>
              <a:rPr lang="en-US" b="1" u="sng" dirty="0"/>
              <a:t>Examples:</a:t>
            </a:r>
          </a:p>
          <a:p>
            <a:pPr>
              <a:buNone/>
            </a:pPr>
            <a:r>
              <a:rPr lang="en-US" dirty="0"/>
              <a:t>	“3 + 2 = 5” </a:t>
            </a:r>
            <a:r>
              <a:rPr lang="en-US" b="1" dirty="0"/>
              <a:t>and </a:t>
            </a:r>
            <a:r>
              <a:rPr lang="en-US" dirty="0"/>
              <a:t>“Lahore is a city in Pakistan” </a:t>
            </a:r>
          </a:p>
          <a:p>
            <a:pPr>
              <a:buNone/>
            </a:pPr>
            <a:r>
              <a:rPr lang="en-US" dirty="0"/>
              <a:t>	“The grass is green” </a:t>
            </a:r>
            <a:r>
              <a:rPr lang="en-US" b="1" dirty="0"/>
              <a:t>or</a:t>
            </a:r>
            <a:r>
              <a:rPr lang="en-US" dirty="0"/>
              <a:t> “ It is hot today”</a:t>
            </a:r>
          </a:p>
          <a:p>
            <a:pPr>
              <a:buNone/>
            </a:pPr>
            <a:r>
              <a:rPr lang="en-US" dirty="0"/>
              <a:t>	“Discrete Structure is </a:t>
            </a:r>
            <a:r>
              <a:rPr lang="en-US" b="1" dirty="0"/>
              <a:t>not</a:t>
            </a:r>
            <a:r>
              <a:rPr lang="en-US" dirty="0"/>
              <a:t> difficult to me”</a:t>
            </a:r>
            <a:endParaRPr lang="en-US" b="1" u="sng" dirty="0"/>
          </a:p>
          <a:p>
            <a:endParaRPr lang="en-US" dirty="0"/>
          </a:p>
          <a:p>
            <a:r>
              <a:rPr lang="en-US" b="1" dirty="0"/>
              <a:t>AND</a:t>
            </a:r>
            <a:r>
              <a:rPr lang="en-US" dirty="0"/>
              <a:t>, </a:t>
            </a:r>
            <a:r>
              <a:rPr lang="en-US" b="1" dirty="0"/>
              <a:t>OR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are called </a:t>
            </a:r>
            <a:r>
              <a:rPr lang="en-US" b="1" dirty="0"/>
              <a:t>LOGICAL CONNECTIVES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SYMBOLIC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Statements are symbolically represented by letters such as </a:t>
            </a:r>
            <a:r>
              <a:rPr lang="en-US" b="1" i="1" dirty="0"/>
              <a:t>p, q, r,...</a:t>
            </a:r>
            <a:endParaRPr lang="en-US" dirty="0"/>
          </a:p>
          <a:p>
            <a:endParaRPr lang="en-US" b="1" u="sng" dirty="0"/>
          </a:p>
          <a:p>
            <a:r>
              <a:rPr lang="en-US" b="1" u="sng" dirty="0"/>
              <a:t>EXAMPLES: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i="1" dirty="0"/>
              <a:t>	 p </a:t>
            </a:r>
            <a:r>
              <a:rPr lang="en-US" b="1" dirty="0"/>
              <a:t>= </a:t>
            </a:r>
            <a:r>
              <a:rPr lang="en-US" dirty="0"/>
              <a:t>“Islamabad is the capital of Pakistan”</a:t>
            </a:r>
          </a:p>
          <a:p>
            <a:pPr>
              <a:buNone/>
            </a:pPr>
            <a:r>
              <a:rPr lang="en-US" b="1" i="1" dirty="0"/>
              <a:t>	 q </a:t>
            </a:r>
            <a:r>
              <a:rPr lang="en-US" b="1" dirty="0"/>
              <a:t>=</a:t>
            </a:r>
            <a:r>
              <a:rPr lang="en-US" dirty="0"/>
              <a:t> “17 is divisible by 3”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LOGICAL CONNECTIVES</a:t>
            </a:r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1295400" y="1295400"/>
          <a:ext cx="6781801" cy="398404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CONNECTIV</a:t>
                      </a:r>
                    </a:p>
                  </a:txBody>
                  <a:tcPr marT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MEANING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CALLED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Negation</a:t>
                      </a:r>
                    </a:p>
                  </a:txBody>
                  <a:tcPr marT="1828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Tilde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Conjunction</a:t>
                      </a:r>
                    </a:p>
                  </a:txBody>
                  <a:tcPr marT="1828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Hat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Disjunction</a:t>
                      </a:r>
                    </a:p>
                  </a:txBody>
                  <a:tcPr marT="1828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Vel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Conditional</a:t>
                      </a:r>
                    </a:p>
                  </a:txBody>
                  <a:tcPr marT="1828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if…then…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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Arrow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Biconditional</a:t>
                      </a:r>
                    </a:p>
                  </a:txBody>
                  <a:tcPr marT="1828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if and only if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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Double arrow</a:t>
                      </a:r>
                    </a:p>
                  </a:txBody>
                  <a:tcPr marT="1828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/>
              <a:t>	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r>
              <a:rPr lang="en-US" b="1" i="1" dirty="0"/>
              <a:t> </a:t>
            </a:r>
            <a:r>
              <a:rPr lang="en-US" b="1" dirty="0"/>
              <a:t>= </a:t>
            </a:r>
            <a:r>
              <a:rPr lang="en-US" dirty="0"/>
              <a:t>“Islamabad is the capital of Pakistan”</a:t>
            </a:r>
          </a:p>
          <a:p>
            <a:pPr>
              <a:buNone/>
            </a:pPr>
            <a:r>
              <a:rPr lang="en-US" b="1" i="1" dirty="0"/>
              <a:t>	</a:t>
            </a:r>
            <a:r>
              <a:rPr lang="en-US" b="1" i="1" dirty="0">
                <a:solidFill>
                  <a:srgbClr val="C00000"/>
                </a:solidFill>
              </a:rPr>
              <a:t>q</a:t>
            </a:r>
            <a:r>
              <a:rPr lang="en-US" b="1" i="1" dirty="0"/>
              <a:t> </a:t>
            </a:r>
            <a:r>
              <a:rPr lang="en-US" b="1" dirty="0"/>
              <a:t>=</a:t>
            </a:r>
            <a:r>
              <a:rPr lang="en-US" dirty="0"/>
              <a:t> “17 is divisible by 3”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i="1" dirty="0"/>
              <a:t>	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b="1" i="1" dirty="0"/>
              <a:t>q </a:t>
            </a:r>
            <a:r>
              <a:rPr lang="en-US" b="1" dirty="0"/>
              <a:t>=</a:t>
            </a:r>
            <a:r>
              <a:rPr lang="en-US" dirty="0"/>
              <a:t> “Islamabad is the capital of Pakistan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/>
              <a:t> 17 is divisible by 3”</a:t>
            </a:r>
          </a:p>
          <a:p>
            <a:pPr>
              <a:buNone/>
            </a:pPr>
            <a:r>
              <a:rPr lang="en-US" b="1" i="1" dirty="0"/>
              <a:t>	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</a:t>
            </a:r>
            <a:r>
              <a:rPr lang="en-US" b="1" dirty="0"/>
              <a:t> </a:t>
            </a:r>
            <a:r>
              <a:rPr lang="en-US" b="1" i="1" dirty="0"/>
              <a:t>q </a:t>
            </a:r>
            <a:r>
              <a:rPr lang="en-US" b="1" dirty="0"/>
              <a:t>=</a:t>
            </a:r>
            <a:r>
              <a:rPr lang="en-US" dirty="0"/>
              <a:t> “Islamabad is the capital of Pakistan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/>
              <a:t> 17 is divisible by 3”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b="1" dirty="0">
                <a:solidFill>
                  <a:srgbClr val="C00000"/>
                </a:solidFill>
              </a:rPr>
              <a:t>~</a:t>
            </a:r>
            <a:r>
              <a:rPr lang="en-US" b="1" i="1" dirty="0"/>
              <a:t>p </a:t>
            </a:r>
            <a:r>
              <a:rPr lang="en-US" b="1" dirty="0"/>
              <a:t>= </a:t>
            </a:r>
            <a:r>
              <a:rPr lang="en-US" dirty="0"/>
              <a:t>“It is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/>
              <a:t> the case that Islamabad is the capital of Pakistan” or simply “Islamabad is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/>
              <a:t> the capital of Pakistan”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dirty="0"/>
            </a:br>
            <a:r>
              <a:rPr lang="en-US" b="1" dirty="0"/>
              <a:t>TRANSLATING FROM ENGLISH TO SYMBOLS: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dirty="0"/>
              <a:t> = “It is hot”, and </a:t>
            </a:r>
            <a:r>
              <a:rPr lang="en-US" b="1" dirty="0">
                <a:solidFill>
                  <a:srgbClr val="C00000"/>
                </a:solidFill>
              </a:rPr>
              <a:t>q</a:t>
            </a:r>
            <a:r>
              <a:rPr lang="en-US" dirty="0"/>
              <a:t> = “It is sunny”</a:t>
            </a:r>
          </a:p>
          <a:p>
            <a:endParaRPr lang="en-US" dirty="0"/>
          </a:p>
          <a:p>
            <a:r>
              <a:rPr lang="en-US" b="1" u="sng" dirty="0"/>
              <a:t>SENTENCE</a:t>
            </a:r>
            <a:r>
              <a:rPr lang="en-US" b="1" dirty="0"/>
              <a:t>			</a:t>
            </a:r>
            <a:r>
              <a:rPr lang="en-US" b="1" u="sng" dirty="0"/>
              <a:t>SYMBOLIC FORM</a:t>
            </a:r>
            <a:endParaRPr lang="en-US" dirty="0"/>
          </a:p>
          <a:p>
            <a:pPr>
              <a:buNone/>
            </a:pPr>
            <a:r>
              <a:rPr lang="en-US" dirty="0"/>
              <a:t> It is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/>
              <a:t> hot. 				</a:t>
            </a:r>
          </a:p>
          <a:p>
            <a:pPr>
              <a:buNone/>
            </a:pPr>
            <a:r>
              <a:rPr lang="en-US" dirty="0"/>
              <a:t> It is hot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b="1" dirty="0"/>
              <a:t> </a:t>
            </a:r>
            <a:r>
              <a:rPr lang="en-US" dirty="0"/>
              <a:t>sunny.				</a:t>
            </a:r>
          </a:p>
          <a:p>
            <a:pPr>
              <a:buNone/>
            </a:pPr>
            <a:r>
              <a:rPr lang="en-US" dirty="0"/>
              <a:t> It is hot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/>
              <a:t> sunny.				</a:t>
            </a:r>
          </a:p>
          <a:p>
            <a:pPr>
              <a:buNone/>
            </a:pPr>
            <a:r>
              <a:rPr lang="en-US" dirty="0"/>
              <a:t> It is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/>
              <a:t> hot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dirty="0"/>
              <a:t> sunny.			</a:t>
            </a:r>
          </a:p>
          <a:p>
            <a:pPr>
              <a:buNone/>
            </a:pPr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neither</a:t>
            </a:r>
            <a:r>
              <a:rPr lang="en-US" dirty="0"/>
              <a:t> hot </a:t>
            </a:r>
            <a:r>
              <a:rPr lang="en-US" b="1" dirty="0">
                <a:solidFill>
                  <a:srgbClr val="C00000"/>
                </a:solidFill>
              </a:rPr>
              <a:t>nor</a:t>
            </a:r>
            <a:r>
              <a:rPr lang="en-US" dirty="0"/>
              <a:t> sunny.		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22"/>
          <a:stretch/>
        </p:blipFill>
        <p:spPr>
          <a:xfrm>
            <a:off x="5638801" y="2667000"/>
            <a:ext cx="22860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Marks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Assignments (10 %)</a:t>
            </a:r>
          </a:p>
          <a:p>
            <a:r>
              <a:rPr lang="en-US" b="1" dirty="0"/>
              <a:t>Quizzes (15 %)</a:t>
            </a:r>
          </a:p>
          <a:p>
            <a:r>
              <a:rPr lang="en-US" b="1" dirty="0"/>
              <a:t>Midterm Exam (30 %)</a:t>
            </a:r>
          </a:p>
          <a:p>
            <a:pPr lvl="1"/>
            <a:r>
              <a:rPr lang="en-US" dirty="0"/>
              <a:t>During the 8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/>
            <a:r>
              <a:rPr lang="en-US" dirty="0"/>
              <a:t>Duration: 1.5 hour.</a:t>
            </a:r>
          </a:p>
          <a:p>
            <a:pPr lvl="1"/>
            <a:r>
              <a:rPr lang="en-US" dirty="0"/>
              <a:t>Will cover all material covered during the first seven weeks.</a:t>
            </a:r>
          </a:p>
          <a:p>
            <a:r>
              <a:rPr lang="en-US" b="1" dirty="0"/>
              <a:t>Final </a:t>
            </a:r>
            <a:r>
              <a:rPr lang="en-US" b="1"/>
              <a:t>Exam (45 </a:t>
            </a:r>
            <a:r>
              <a:rPr lang="en-US" b="1" dirty="0"/>
              <a:t>%)</a:t>
            </a:r>
          </a:p>
          <a:p>
            <a:pPr lvl="1"/>
            <a:r>
              <a:rPr lang="en-US" dirty="0"/>
              <a:t>During the 16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/>
            <a:r>
              <a:rPr lang="en-US" dirty="0"/>
              <a:t>Will cover whole of the course with a slight emphasis on the material cover after the midterm exam.</a:t>
            </a:r>
          </a:p>
          <a:p>
            <a:pPr lvl="1"/>
            <a:r>
              <a:rPr lang="en-US" dirty="0"/>
              <a:t>Duration: 3 hour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10600" cy="4937760"/>
          </a:xfrm>
        </p:spPr>
        <p:txBody>
          <a:bodyPr/>
          <a:lstStyle/>
          <a:p>
            <a:r>
              <a:rPr lang="en-US" dirty="0"/>
              <a:t>Let	</a:t>
            </a:r>
            <a:r>
              <a:rPr lang="en-US" b="1" i="1" dirty="0">
                <a:solidFill>
                  <a:srgbClr val="C00000"/>
                </a:solidFill>
              </a:rPr>
              <a:t>h</a:t>
            </a:r>
            <a:r>
              <a:rPr lang="en-US" dirty="0"/>
              <a:t> = “Ali is healthy”   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i="1" dirty="0"/>
              <a:t>		</a:t>
            </a:r>
            <a:r>
              <a:rPr lang="en-US" b="1" i="1" dirty="0">
                <a:solidFill>
                  <a:srgbClr val="C00000"/>
                </a:solidFill>
              </a:rPr>
              <a:t>w</a:t>
            </a:r>
            <a:r>
              <a:rPr lang="en-US" dirty="0"/>
              <a:t> = “Ali is wealthy”</a:t>
            </a:r>
          </a:p>
          <a:p>
            <a:pPr>
              <a:buNone/>
            </a:pPr>
            <a:r>
              <a:rPr lang="en-US" b="1" i="1" dirty="0"/>
              <a:t>		</a:t>
            </a: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dirty="0"/>
              <a:t> = “Ali is wise”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SENTENCE		SYMBOLIC FORM</a:t>
            </a:r>
          </a:p>
          <a:p>
            <a:pPr>
              <a:buNone/>
            </a:pPr>
            <a:r>
              <a:rPr lang="en-US" dirty="0"/>
              <a:t>Ali is healthy and wealthy but not wise.        </a:t>
            </a:r>
          </a:p>
          <a:p>
            <a:pPr>
              <a:buNone/>
            </a:pPr>
            <a:r>
              <a:rPr lang="en-US" dirty="0"/>
              <a:t>Ali is not wealthy but he is healthy and wise.  </a:t>
            </a:r>
          </a:p>
          <a:p>
            <a:pPr>
              <a:buNone/>
            </a:pPr>
            <a:r>
              <a:rPr lang="en-US" dirty="0"/>
              <a:t>Ali is neither healthy, wealthy nor wise.      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64280"/>
            <a:ext cx="2041461" cy="1417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TRANSLATING FROM SYMBOLS TO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760"/>
          </a:xfrm>
        </p:spPr>
        <p:txBody>
          <a:bodyPr/>
          <a:lstStyle/>
          <a:p>
            <a:pPr>
              <a:buNone/>
            </a:pPr>
            <a:r>
              <a:rPr lang="en-US" dirty="0"/>
              <a:t>Let	</a:t>
            </a:r>
            <a:r>
              <a:rPr lang="en-US" b="1" i="1" dirty="0">
                <a:solidFill>
                  <a:srgbClr val="C00000"/>
                </a:solidFill>
              </a:rPr>
              <a:t>m</a:t>
            </a:r>
            <a:r>
              <a:rPr lang="en-US" dirty="0"/>
              <a:t> = “Ali is good in Mathematics”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i="1" dirty="0">
                <a:solidFill>
                  <a:srgbClr val="C00000"/>
                </a:solidFill>
              </a:rPr>
              <a:t>c</a:t>
            </a:r>
            <a:r>
              <a:rPr lang="en-US" dirty="0"/>
              <a:t> = “Ali is a Computer Science student”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SYMBOLIC FORM			STATEMENTS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en-US" dirty="0"/>
              <a:t> c</a:t>
            </a:r>
            <a:r>
              <a:rPr lang="en-US" sz="2000" dirty="0"/>
              <a:t>			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dirty="0"/>
              <a:t>c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dirty="0"/>
              <a:t> m</a:t>
            </a:r>
            <a:r>
              <a:rPr lang="en-US" sz="2000" dirty="0"/>
              <a:t>       		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dirty="0"/>
              <a:t>m </a:t>
            </a:r>
            <a:r>
              <a:rPr lang="en-US" b="1" dirty="0">
                <a:solidFill>
                  <a:srgbClr val="00B050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 ~</a:t>
            </a:r>
            <a:r>
              <a:rPr lang="en-US" dirty="0"/>
              <a:t>c</a:t>
            </a:r>
            <a:r>
              <a:rPr lang="en-US" sz="2000" dirty="0"/>
              <a:t>  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200400"/>
            <a:ext cx="5483038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method for analyzing a compound statement is to make a </a:t>
            </a:r>
            <a:r>
              <a:rPr lang="en-US" b="1" dirty="0">
                <a:solidFill>
                  <a:srgbClr val="00B050"/>
                </a:solidFill>
              </a:rPr>
              <a:t>truth table</a:t>
            </a:r>
            <a:r>
              <a:rPr lang="en-US" dirty="0"/>
              <a:t> for it.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truth table </a:t>
            </a:r>
            <a:r>
              <a:rPr lang="en-US" dirty="0"/>
              <a:t>specifies the truth value of a compound proposition for all possible truth values of its constituent propositions.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NEGATION (~)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r>
              <a:rPr lang="en-US" dirty="0"/>
              <a:t> is a statement variable, then negation of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r>
              <a:rPr lang="en-US" b="1" i="1" dirty="0"/>
              <a:t>,</a:t>
            </a:r>
            <a:r>
              <a:rPr lang="en-US" dirty="0"/>
              <a:t> </a:t>
            </a:r>
            <a:r>
              <a:rPr lang="en-US" b="1" i="1" dirty="0"/>
              <a:t>“</a:t>
            </a:r>
            <a:r>
              <a:rPr lang="en-US" b="1" i="1" dirty="0">
                <a:solidFill>
                  <a:srgbClr val="C00000"/>
                </a:solidFill>
              </a:rPr>
              <a:t>not p</a:t>
            </a:r>
            <a:r>
              <a:rPr lang="en-US" b="1" i="1" dirty="0"/>
              <a:t>”</a:t>
            </a:r>
            <a:r>
              <a:rPr lang="en-US" dirty="0"/>
              <a:t>, is denoted as </a:t>
            </a:r>
            <a:r>
              <a:rPr lang="en-US" b="1" dirty="0"/>
              <a:t>“</a:t>
            </a:r>
            <a:r>
              <a:rPr lang="en-US" b="1" i="1" dirty="0">
                <a:solidFill>
                  <a:srgbClr val="C00000"/>
                </a:solidFill>
              </a:rPr>
              <a:t>~p</a:t>
            </a:r>
            <a:r>
              <a:rPr lang="en-US" b="1" dirty="0"/>
              <a:t>”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has opposite truth value from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r>
              <a:rPr lang="en-US" dirty="0"/>
              <a:t> i.e.,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i="1" dirty="0">
                <a:solidFill>
                  <a:srgbClr val="C00000"/>
                </a:solidFill>
              </a:rPr>
              <a:t>if p is true, ~p is false; if p is false, ~p is true.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TRUTH TABLE FOR </a:t>
            </a:r>
            <a:r>
              <a:rPr lang="en-US" b="1" dirty="0">
                <a:solidFill>
                  <a:schemeClr val="tx1"/>
                </a:solidFill>
              </a:rPr>
              <a:t>~p</a:t>
            </a:r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2667000" y="1546140"/>
          <a:ext cx="3505200" cy="2240280"/>
        </p:xfrm>
        <a:graphic>
          <a:graphicData uri="http://schemas.openxmlformats.org/drawingml/2006/table">
            <a:tbl>
              <a:tblPr/>
              <a:tblGrid>
                <a:gridCol w="184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27432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27432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2743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2743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2743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2743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CONJUCTION (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i="1" dirty="0"/>
              <a:t>p</a:t>
            </a:r>
            <a:r>
              <a:rPr lang="en-US" dirty="0"/>
              <a:t> and </a:t>
            </a:r>
            <a:r>
              <a:rPr lang="en-US" b="1" i="1" dirty="0"/>
              <a:t>q</a:t>
            </a:r>
            <a:r>
              <a:rPr lang="en-US" dirty="0"/>
              <a:t> are statements, then the conjunction of </a:t>
            </a:r>
            <a:r>
              <a:rPr lang="en-US" b="1" i="1" dirty="0"/>
              <a:t>p</a:t>
            </a:r>
            <a:r>
              <a:rPr lang="en-US" dirty="0"/>
              <a:t> and </a:t>
            </a:r>
            <a:r>
              <a:rPr lang="en-US" b="1" i="1" dirty="0"/>
              <a:t>q</a:t>
            </a:r>
            <a:r>
              <a:rPr lang="en-US" dirty="0"/>
              <a:t> is </a:t>
            </a:r>
            <a:r>
              <a:rPr lang="en-US" b="1" i="1" dirty="0"/>
              <a:t>“</a:t>
            </a:r>
            <a:r>
              <a:rPr lang="en-US" b="1" i="1" dirty="0">
                <a:solidFill>
                  <a:srgbClr val="C00000"/>
                </a:solidFill>
                <a:sym typeface="Symbol"/>
              </a:rPr>
              <a:t>p and q</a:t>
            </a:r>
            <a:r>
              <a:rPr lang="en-US" b="1" i="1" dirty="0"/>
              <a:t>”,</a:t>
            </a:r>
            <a:r>
              <a:rPr lang="en-US" dirty="0"/>
              <a:t> denoted as </a:t>
            </a:r>
            <a:r>
              <a:rPr lang="en-US" b="1" i="1" dirty="0"/>
              <a:t>“</a:t>
            </a:r>
            <a:r>
              <a:rPr lang="en-US" b="1" i="1" dirty="0">
                <a:solidFill>
                  <a:srgbClr val="C00000"/>
                </a:solidFill>
              </a:rPr>
              <a:t>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b="1" i="1" dirty="0">
                <a:solidFill>
                  <a:srgbClr val="C00000"/>
                </a:solidFill>
              </a:rPr>
              <a:t> q</a:t>
            </a:r>
            <a:r>
              <a:rPr lang="en-US" b="1" i="1" dirty="0"/>
              <a:t>”.</a:t>
            </a:r>
          </a:p>
          <a:p>
            <a:endParaRPr lang="en-US" dirty="0"/>
          </a:p>
          <a:p>
            <a:r>
              <a:rPr lang="en-US" dirty="0"/>
              <a:t>It is true when, and only when, both p and q are true. If either p </a:t>
            </a:r>
            <a:r>
              <a:rPr lang="en-US" b="1" i="1" dirty="0">
                <a:solidFill>
                  <a:srgbClr val="C00000"/>
                </a:solidFill>
                <a:sym typeface="Symbol"/>
              </a:rPr>
              <a:t>or </a:t>
            </a:r>
            <a:r>
              <a:rPr lang="en-US" dirty="0"/>
              <a:t>q is false, or if both are false, 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q</a:t>
            </a:r>
            <a:r>
              <a:rPr lang="en-US" b="1" i="1" dirty="0"/>
              <a:t> </a:t>
            </a:r>
            <a:r>
              <a:rPr lang="en-US" dirty="0"/>
              <a:t>is false.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TRUTH TABLE FOR </a:t>
            </a:r>
            <a:r>
              <a:rPr lang="en-US" b="1" dirty="0">
                <a:solidFill>
                  <a:schemeClr val="tx1"/>
                </a:solidFill>
              </a:rPr>
              <a:t>(p </a:t>
            </a:r>
            <a:r>
              <a:rPr lang="en-US" b="1" dirty="0">
                <a:solidFill>
                  <a:schemeClr val="tx1"/>
                </a:solidFill>
                <a:sym typeface="Symbol"/>
              </a:rPr>
              <a:t> q)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50" name="Group 2"/>
          <p:cNvGraphicFramePr>
            <a:graphicFrameLocks noGrp="1"/>
          </p:cNvGraphicFramePr>
          <p:nvPr/>
        </p:nvGraphicFramePr>
        <p:xfrm>
          <a:off x="2438400" y="1484688"/>
          <a:ext cx="4305300" cy="260604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DISJUNCTION (</a:t>
            </a:r>
            <a:r>
              <a:rPr lang="en-US" b="1" dirty="0">
                <a:sym typeface="Symbol"/>
              </a:rPr>
              <a:t>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i="1" dirty="0"/>
              <a:t>p</a:t>
            </a:r>
            <a:r>
              <a:rPr lang="en-US" dirty="0"/>
              <a:t> &amp; </a:t>
            </a:r>
            <a:r>
              <a:rPr lang="en-US" b="1" i="1" dirty="0"/>
              <a:t>q</a:t>
            </a:r>
            <a:r>
              <a:rPr lang="en-US" dirty="0"/>
              <a:t> are statements, then the disjunction of </a:t>
            </a:r>
            <a:r>
              <a:rPr lang="en-US" b="1" i="1" dirty="0"/>
              <a:t>p</a:t>
            </a:r>
            <a:r>
              <a:rPr lang="en-US" dirty="0"/>
              <a:t> and  </a:t>
            </a:r>
            <a:r>
              <a:rPr lang="en-US" b="1" i="1" dirty="0"/>
              <a:t>q</a:t>
            </a:r>
            <a:r>
              <a:rPr lang="en-US" dirty="0"/>
              <a:t> is </a:t>
            </a:r>
            <a:r>
              <a:rPr lang="en-US" b="1" i="1" dirty="0">
                <a:sym typeface="Symbol"/>
              </a:rPr>
              <a:t>“</a:t>
            </a:r>
            <a:r>
              <a:rPr lang="en-US" b="1" i="1" dirty="0">
                <a:solidFill>
                  <a:srgbClr val="C00000"/>
                </a:solidFill>
                <a:sym typeface="Symbol"/>
              </a:rPr>
              <a:t>p or q</a:t>
            </a:r>
            <a:r>
              <a:rPr lang="en-US" b="1" i="1" dirty="0"/>
              <a:t>”,</a:t>
            </a:r>
            <a:r>
              <a:rPr lang="en-US" dirty="0"/>
              <a:t> denoted as </a:t>
            </a:r>
            <a:r>
              <a:rPr lang="en-US" b="1" i="1" dirty="0"/>
              <a:t>“</a:t>
            </a:r>
            <a:r>
              <a:rPr lang="en-US" b="1" i="1" dirty="0">
                <a:solidFill>
                  <a:srgbClr val="C00000"/>
                </a:solidFill>
                <a:sym typeface="Symbol"/>
              </a:rPr>
              <a:t>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 </a:t>
            </a:r>
            <a:r>
              <a:rPr lang="en-US" b="1" i="1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b="1" i="1" dirty="0"/>
              <a:t>”.</a:t>
            </a:r>
          </a:p>
          <a:p>
            <a:endParaRPr lang="en-US" dirty="0"/>
          </a:p>
          <a:p>
            <a:r>
              <a:rPr lang="en-US" dirty="0"/>
              <a:t>It is true when at least one of </a:t>
            </a:r>
            <a:r>
              <a:rPr lang="en-US" b="1" i="1" dirty="0">
                <a:solidFill>
                  <a:srgbClr val="FF0000"/>
                </a:solidFill>
              </a:rPr>
              <a:t>p or q</a:t>
            </a:r>
            <a:r>
              <a:rPr lang="en-US" dirty="0"/>
              <a:t> is true and is false only when both </a:t>
            </a:r>
            <a:r>
              <a:rPr lang="en-US" b="1" i="1" dirty="0">
                <a:solidFill>
                  <a:srgbClr val="FF0000"/>
                </a:solidFill>
              </a:rPr>
              <a:t>p and q</a:t>
            </a:r>
            <a:r>
              <a:rPr lang="en-US" dirty="0"/>
              <a:t> are false.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TRUTH TABLE FOR </a:t>
            </a:r>
            <a:r>
              <a:rPr lang="en-US" b="1" dirty="0">
                <a:solidFill>
                  <a:schemeClr val="tx1"/>
                </a:solidFill>
              </a:rPr>
              <a:t>(p </a:t>
            </a:r>
            <a:r>
              <a:rPr lang="en-US" b="1" dirty="0">
                <a:sym typeface="Symbol"/>
              </a:rPr>
              <a:t></a:t>
            </a:r>
            <a:r>
              <a:rPr lang="en-US" b="1" dirty="0">
                <a:solidFill>
                  <a:schemeClr val="tx1"/>
                </a:solidFill>
                <a:sym typeface="Symbol"/>
              </a:rPr>
              <a:t> q)</a:t>
            </a:r>
            <a:endParaRPr lang="en-US" dirty="0"/>
          </a:p>
        </p:txBody>
      </p:sp>
      <p:graphicFrame>
        <p:nvGraphicFramePr>
          <p:cNvPr id="3074" name="Group 2"/>
          <p:cNvGraphicFramePr>
            <a:graphicFrameLocks noGrp="1"/>
          </p:cNvGraphicFramePr>
          <p:nvPr/>
        </p:nvGraphicFramePr>
        <p:xfrm>
          <a:off x="2895600" y="1440432"/>
          <a:ext cx="3505200" cy="2590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Discrete structures/mathematics has special relevance to computer science.</a:t>
            </a:r>
          </a:p>
          <a:p>
            <a:endParaRPr lang="en-US" dirty="0"/>
          </a:p>
          <a:p>
            <a:r>
              <a:rPr lang="en-US" dirty="0"/>
              <a:t>Computer is a binary machine and all the algorithms in computer science are based on binary digits 0 and 1. We therefore can say computer is inherently is </a:t>
            </a:r>
            <a:r>
              <a:rPr lang="en-US" b="1" dirty="0"/>
              <a:t>DISCRETE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90F-59C6-74B2-4D77-62F92408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Continuous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F936-55BD-05E5-BBED-4EBAD265C3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boys in the class</a:t>
            </a:r>
          </a:p>
          <a:p>
            <a:r>
              <a:rPr lang="en-US" dirty="0"/>
              <a:t>Height of a Person</a:t>
            </a:r>
          </a:p>
          <a:p>
            <a:r>
              <a:rPr lang="en-US" dirty="0"/>
              <a:t>Time in a Race</a:t>
            </a:r>
          </a:p>
          <a:p>
            <a:r>
              <a:rPr lang="en-US" dirty="0"/>
              <a:t>Number of family members</a:t>
            </a:r>
          </a:p>
          <a:p>
            <a:r>
              <a:rPr lang="en-US" dirty="0"/>
              <a:t>Number of candies in a packet</a:t>
            </a:r>
          </a:p>
          <a:p>
            <a:r>
              <a:rPr lang="en-US" dirty="0"/>
              <a:t>Number of suitcases lost by an airline</a:t>
            </a:r>
          </a:p>
          <a:p>
            <a:r>
              <a:rPr lang="en-US" dirty="0"/>
              <a:t>Distance traveled by a car</a:t>
            </a:r>
            <a:endParaRPr lang="en-US" sz="11300" dirty="0"/>
          </a:p>
          <a:p>
            <a:pPr marL="594360" lvl="2" indent="0">
              <a:buNone/>
            </a:pPr>
            <a:r>
              <a:rPr lang="en-US" sz="104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5962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Discrete mathematics /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word </a:t>
            </a:r>
            <a:r>
              <a:rPr lang="en-US" b="1" i="1" dirty="0"/>
              <a:t>discrete</a:t>
            </a:r>
            <a:r>
              <a:rPr lang="en-US" dirty="0"/>
              <a:t> is essentially the opposite of </a:t>
            </a:r>
            <a:r>
              <a:rPr lang="en-US" b="1" i="1" dirty="0"/>
              <a:t>continuous</a:t>
            </a:r>
            <a:r>
              <a:rPr lang="en-US" dirty="0"/>
              <a:t>, </a:t>
            </a:r>
            <a:r>
              <a:rPr lang="en-US" b="1" i="1" dirty="0"/>
              <a:t>discontinuous</a:t>
            </a:r>
            <a:r>
              <a:rPr lang="en-US" dirty="0"/>
              <a:t> or </a:t>
            </a:r>
            <a:r>
              <a:rPr lang="en-US" b="1" i="1" dirty="0"/>
              <a:t>segregated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u="sng" dirty="0"/>
              <a:t>Definition: </a:t>
            </a:r>
          </a:p>
          <a:p>
            <a:endParaRPr lang="en-US" b="1" u="sng" dirty="0"/>
          </a:p>
          <a:p>
            <a:pPr>
              <a:buNone/>
            </a:pPr>
            <a:r>
              <a:rPr lang="en-US" dirty="0"/>
              <a:t>	“</a:t>
            </a:r>
            <a:r>
              <a:rPr lang="en-US" b="1" i="1" dirty="0">
                <a:solidFill>
                  <a:srgbClr val="C00000"/>
                </a:solidFill>
              </a:rPr>
              <a:t>Discrete Mathematics/Structure</a:t>
            </a:r>
            <a:r>
              <a:rPr lang="en-US" dirty="0"/>
              <a:t> concerns processes that consist of a sequence of individual steps.”</a:t>
            </a:r>
          </a:p>
        </p:txBody>
      </p:sp>
    </p:spTree>
    <p:extLst>
      <p:ext uri="{BB962C8B-B14F-4D97-AF65-F5344CB8AC3E}">
        <p14:creationId xmlns:p14="http://schemas.microsoft.com/office/powerpoint/2010/main" val="352728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grpSp>
        <p:nvGrpSpPr>
          <p:cNvPr id="1053" name="Group 29"/>
          <p:cNvGrpSpPr>
            <a:grpSpLocks/>
          </p:cNvGrpSpPr>
          <p:nvPr/>
        </p:nvGrpSpPr>
        <p:grpSpPr bwMode="auto">
          <a:xfrm>
            <a:off x="1752600" y="2209800"/>
            <a:ext cx="5486400" cy="2286000"/>
            <a:chOff x="384" y="0"/>
            <a:chExt cx="3648" cy="1392"/>
          </a:xfrm>
        </p:grpSpPr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2112" y="144"/>
              <a:ext cx="180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           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Continuous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2448" y="425"/>
              <a:ext cx="1420" cy="8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141"/>
                </a:cxn>
                <a:cxn ang="0">
                  <a:pos x="83" y="247"/>
                </a:cxn>
                <a:cxn ang="0">
                  <a:pos x="271" y="388"/>
                </a:cxn>
                <a:cxn ang="0">
                  <a:pos x="423" y="423"/>
                </a:cxn>
                <a:cxn ang="0">
                  <a:pos x="776" y="411"/>
                </a:cxn>
                <a:cxn ang="0">
                  <a:pos x="870" y="388"/>
                </a:cxn>
                <a:cxn ang="0">
                  <a:pos x="1011" y="282"/>
                </a:cxn>
                <a:cxn ang="0">
                  <a:pos x="1164" y="153"/>
                </a:cxn>
                <a:cxn ang="0">
                  <a:pos x="1270" y="70"/>
                </a:cxn>
                <a:cxn ang="0">
                  <a:pos x="1434" y="117"/>
                </a:cxn>
                <a:cxn ang="0">
                  <a:pos x="1564" y="282"/>
                </a:cxn>
                <a:cxn ang="0">
                  <a:pos x="1634" y="411"/>
                </a:cxn>
                <a:cxn ang="0">
                  <a:pos x="1658" y="446"/>
                </a:cxn>
                <a:cxn ang="0">
                  <a:pos x="1811" y="599"/>
                </a:cxn>
                <a:cxn ang="0">
                  <a:pos x="1893" y="635"/>
                </a:cxn>
              </a:cxnLst>
              <a:rect l="0" t="0" r="r" b="b"/>
              <a:pathLst>
                <a:path w="1893" h="635">
                  <a:moveTo>
                    <a:pt x="0" y="0"/>
                  </a:moveTo>
                  <a:cubicBezTo>
                    <a:pt x="17" y="49"/>
                    <a:pt x="42" y="99"/>
                    <a:pt x="71" y="141"/>
                  </a:cubicBezTo>
                  <a:cubicBezTo>
                    <a:pt x="75" y="176"/>
                    <a:pt x="68" y="215"/>
                    <a:pt x="83" y="247"/>
                  </a:cubicBezTo>
                  <a:cubicBezTo>
                    <a:pt x="110" y="305"/>
                    <a:pt x="212" y="366"/>
                    <a:pt x="271" y="388"/>
                  </a:cubicBezTo>
                  <a:cubicBezTo>
                    <a:pt x="320" y="406"/>
                    <a:pt x="373" y="406"/>
                    <a:pt x="423" y="423"/>
                  </a:cubicBezTo>
                  <a:cubicBezTo>
                    <a:pt x="541" y="419"/>
                    <a:pt x="659" y="420"/>
                    <a:pt x="776" y="411"/>
                  </a:cubicBezTo>
                  <a:cubicBezTo>
                    <a:pt x="808" y="408"/>
                    <a:pt x="870" y="388"/>
                    <a:pt x="870" y="388"/>
                  </a:cubicBezTo>
                  <a:cubicBezTo>
                    <a:pt x="917" y="353"/>
                    <a:pt x="969" y="324"/>
                    <a:pt x="1011" y="282"/>
                  </a:cubicBezTo>
                  <a:cubicBezTo>
                    <a:pt x="1113" y="180"/>
                    <a:pt x="1061" y="221"/>
                    <a:pt x="1164" y="153"/>
                  </a:cubicBezTo>
                  <a:cubicBezTo>
                    <a:pt x="1328" y="44"/>
                    <a:pt x="1172" y="104"/>
                    <a:pt x="1270" y="70"/>
                  </a:cubicBezTo>
                  <a:cubicBezTo>
                    <a:pt x="1327" y="85"/>
                    <a:pt x="1380" y="91"/>
                    <a:pt x="1434" y="117"/>
                  </a:cubicBezTo>
                  <a:cubicBezTo>
                    <a:pt x="1510" y="193"/>
                    <a:pt x="1504" y="203"/>
                    <a:pt x="1564" y="282"/>
                  </a:cubicBezTo>
                  <a:cubicBezTo>
                    <a:pt x="1583" y="363"/>
                    <a:pt x="1565" y="314"/>
                    <a:pt x="1634" y="411"/>
                  </a:cubicBezTo>
                  <a:cubicBezTo>
                    <a:pt x="1642" y="423"/>
                    <a:pt x="1658" y="446"/>
                    <a:pt x="1658" y="446"/>
                  </a:cubicBezTo>
                  <a:cubicBezTo>
                    <a:pt x="1681" y="521"/>
                    <a:pt x="1739" y="569"/>
                    <a:pt x="1811" y="599"/>
                  </a:cubicBezTo>
                  <a:cubicBezTo>
                    <a:pt x="1830" y="607"/>
                    <a:pt x="1893" y="606"/>
                    <a:pt x="1893" y="63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2352" y="1368"/>
              <a:ext cx="1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 flipV="1">
              <a:off x="2400" y="0"/>
              <a:ext cx="0" cy="1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76" y="353"/>
              <a:ext cx="1420" cy="8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141"/>
                </a:cxn>
                <a:cxn ang="0">
                  <a:pos x="83" y="247"/>
                </a:cxn>
                <a:cxn ang="0">
                  <a:pos x="271" y="388"/>
                </a:cxn>
                <a:cxn ang="0">
                  <a:pos x="423" y="423"/>
                </a:cxn>
                <a:cxn ang="0">
                  <a:pos x="776" y="411"/>
                </a:cxn>
                <a:cxn ang="0">
                  <a:pos x="870" y="388"/>
                </a:cxn>
                <a:cxn ang="0">
                  <a:pos x="1011" y="282"/>
                </a:cxn>
                <a:cxn ang="0">
                  <a:pos x="1164" y="153"/>
                </a:cxn>
                <a:cxn ang="0">
                  <a:pos x="1270" y="70"/>
                </a:cxn>
                <a:cxn ang="0">
                  <a:pos x="1434" y="117"/>
                </a:cxn>
                <a:cxn ang="0">
                  <a:pos x="1564" y="282"/>
                </a:cxn>
                <a:cxn ang="0">
                  <a:pos x="1634" y="411"/>
                </a:cxn>
                <a:cxn ang="0">
                  <a:pos x="1658" y="446"/>
                </a:cxn>
                <a:cxn ang="0">
                  <a:pos x="1811" y="599"/>
                </a:cxn>
                <a:cxn ang="0">
                  <a:pos x="1893" y="635"/>
                </a:cxn>
              </a:cxnLst>
              <a:rect l="0" t="0" r="r" b="b"/>
              <a:pathLst>
                <a:path w="1893" h="635">
                  <a:moveTo>
                    <a:pt x="0" y="0"/>
                  </a:moveTo>
                  <a:cubicBezTo>
                    <a:pt x="17" y="49"/>
                    <a:pt x="42" y="99"/>
                    <a:pt x="71" y="141"/>
                  </a:cubicBezTo>
                  <a:cubicBezTo>
                    <a:pt x="75" y="176"/>
                    <a:pt x="68" y="215"/>
                    <a:pt x="83" y="247"/>
                  </a:cubicBezTo>
                  <a:cubicBezTo>
                    <a:pt x="110" y="305"/>
                    <a:pt x="212" y="366"/>
                    <a:pt x="271" y="388"/>
                  </a:cubicBezTo>
                  <a:cubicBezTo>
                    <a:pt x="320" y="406"/>
                    <a:pt x="373" y="406"/>
                    <a:pt x="423" y="423"/>
                  </a:cubicBezTo>
                  <a:cubicBezTo>
                    <a:pt x="541" y="419"/>
                    <a:pt x="659" y="420"/>
                    <a:pt x="776" y="411"/>
                  </a:cubicBezTo>
                  <a:cubicBezTo>
                    <a:pt x="808" y="408"/>
                    <a:pt x="870" y="388"/>
                    <a:pt x="870" y="388"/>
                  </a:cubicBezTo>
                  <a:cubicBezTo>
                    <a:pt x="917" y="353"/>
                    <a:pt x="969" y="324"/>
                    <a:pt x="1011" y="282"/>
                  </a:cubicBezTo>
                  <a:cubicBezTo>
                    <a:pt x="1113" y="180"/>
                    <a:pt x="1061" y="221"/>
                    <a:pt x="1164" y="153"/>
                  </a:cubicBezTo>
                  <a:cubicBezTo>
                    <a:pt x="1328" y="44"/>
                    <a:pt x="1172" y="104"/>
                    <a:pt x="1270" y="70"/>
                  </a:cubicBezTo>
                  <a:cubicBezTo>
                    <a:pt x="1327" y="85"/>
                    <a:pt x="1380" y="91"/>
                    <a:pt x="1434" y="117"/>
                  </a:cubicBezTo>
                  <a:cubicBezTo>
                    <a:pt x="1510" y="193"/>
                    <a:pt x="1504" y="203"/>
                    <a:pt x="1564" y="282"/>
                  </a:cubicBezTo>
                  <a:cubicBezTo>
                    <a:pt x="1583" y="363"/>
                    <a:pt x="1565" y="314"/>
                    <a:pt x="1634" y="411"/>
                  </a:cubicBezTo>
                  <a:cubicBezTo>
                    <a:pt x="1642" y="423"/>
                    <a:pt x="1658" y="446"/>
                    <a:pt x="1658" y="446"/>
                  </a:cubicBezTo>
                  <a:cubicBezTo>
                    <a:pt x="1681" y="521"/>
                    <a:pt x="1739" y="569"/>
                    <a:pt x="1811" y="599"/>
                  </a:cubicBezTo>
                  <a:cubicBezTo>
                    <a:pt x="1830" y="607"/>
                    <a:pt x="1893" y="606"/>
                    <a:pt x="1893" y="635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384" y="1344"/>
              <a:ext cx="1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 flipV="1">
              <a:off x="480" y="160"/>
              <a:ext cx="0" cy="1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720" y="144"/>
              <a:ext cx="864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Discrete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06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Set of Integers:</a:t>
            </a:r>
            <a:endParaRPr lang="en-US" dirty="0"/>
          </a:p>
          <a:p>
            <a:pPr>
              <a:buNone/>
            </a:pPr>
            <a:r>
              <a:rPr lang="en-US" dirty="0"/>
              <a:t>	•	 •	  •	 •	 •           •           </a:t>
            </a:r>
          </a:p>
          <a:p>
            <a:pPr>
              <a:buNone/>
            </a:pPr>
            <a:r>
              <a:rPr lang="en-US" dirty="0"/>
              <a:t>	-3	-2	-1	0	1	2</a:t>
            </a:r>
          </a:p>
          <a:p>
            <a:endParaRPr lang="en-US" b="1" u="sng" dirty="0"/>
          </a:p>
          <a:p>
            <a:r>
              <a:rPr lang="en-US" b="1" u="sng" dirty="0"/>
              <a:t>Set of Real Numbers: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•	 •	 •	 •	 •	 •	 •	</a:t>
            </a:r>
          </a:p>
          <a:p>
            <a:pPr>
              <a:buNone/>
            </a:pPr>
            <a:r>
              <a:rPr lang="en-US" dirty="0"/>
              <a:t>	-3	-2	-1	0	1	2	3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70156" y="4299156"/>
            <a:ext cx="5257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7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Odometer</a:t>
            </a:r>
          </a:p>
        </p:txBody>
      </p:sp>
      <p:pic>
        <p:nvPicPr>
          <p:cNvPr id="1026" name="Picture 2" descr="http://www.autobizz.com.my/forum/media/kunena/attachments/68/odometer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6096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7290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2123</TotalTime>
  <Words>1734</Words>
  <Application>Microsoft Office PowerPoint</Application>
  <PresentationFormat>On-screen Show (4:3)</PresentationFormat>
  <Paragraphs>303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Discrete Structures/Mathematics   (3  Credit Hour) </vt:lpstr>
      <vt:lpstr>PowerPoint Presentation</vt:lpstr>
      <vt:lpstr>Marks Distribution</vt:lpstr>
      <vt:lpstr>Introduction</vt:lpstr>
      <vt:lpstr>Discrete Vs Continuous Data </vt:lpstr>
      <vt:lpstr>What is Discrete mathematics / structures?</vt:lpstr>
      <vt:lpstr>Example:</vt:lpstr>
      <vt:lpstr>Example:</vt:lpstr>
      <vt:lpstr>Odometer</vt:lpstr>
      <vt:lpstr>Reasons to study discrete Mathematics.</vt:lpstr>
      <vt:lpstr>Course Objective</vt:lpstr>
      <vt:lpstr>PowerPoint Presentation</vt:lpstr>
      <vt:lpstr>The kind of problem solved using Discrete Structure Course:</vt:lpstr>
      <vt:lpstr>Recommended Books:</vt:lpstr>
      <vt:lpstr>Class Activity</vt:lpstr>
      <vt:lpstr>Home Activity</vt:lpstr>
      <vt:lpstr>Main Topics:</vt:lpstr>
      <vt:lpstr>Logic</vt:lpstr>
      <vt:lpstr>PROPOSITION</vt:lpstr>
      <vt:lpstr>Examples:</vt:lpstr>
      <vt:lpstr>NOT Propositions</vt:lpstr>
      <vt:lpstr>PowerPoint Presentation</vt:lpstr>
      <vt:lpstr>PowerPoint Presentation</vt:lpstr>
      <vt:lpstr>UNDERSTANDING STATEMENTS</vt:lpstr>
      <vt:lpstr>COMPOUND STATEMENT</vt:lpstr>
      <vt:lpstr>SYMBOLIC REPRESENTATION</vt:lpstr>
      <vt:lpstr>LOGICAL CONNECTIVES</vt:lpstr>
      <vt:lpstr>EXAMPLES:</vt:lpstr>
      <vt:lpstr>       TRANSLATING FROM ENGLISH TO SYMBOLS:</vt:lpstr>
      <vt:lpstr>EXAMPLE: </vt:lpstr>
      <vt:lpstr>TRANSLATING FROM SYMBOLS TO ENGLISH</vt:lpstr>
      <vt:lpstr>TRUTH TABLE</vt:lpstr>
      <vt:lpstr>NEGATION (~)</vt:lpstr>
      <vt:lpstr>TRUTH TABLE FOR ~p</vt:lpstr>
      <vt:lpstr>CONJUCTION ()</vt:lpstr>
      <vt:lpstr>TRUTH TABLE FOR (p  q)</vt:lpstr>
      <vt:lpstr>DISJUNCTION ()</vt:lpstr>
      <vt:lpstr>TRUTH TABLE FOR (p  q)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Discrete Structures </dc:title>
  <dc:creator>C &amp; M</dc:creator>
  <cp:lastModifiedBy>Muhammad  Ibtissam</cp:lastModifiedBy>
  <cp:revision>93</cp:revision>
  <dcterms:created xsi:type="dcterms:W3CDTF">2013-09-11T16:39:38Z</dcterms:created>
  <dcterms:modified xsi:type="dcterms:W3CDTF">2023-02-10T05:32:07Z</dcterms:modified>
</cp:coreProperties>
</file>