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418" r:id="rId4"/>
    <p:sldId id="318" r:id="rId5"/>
    <p:sldId id="319" r:id="rId6"/>
    <p:sldId id="419" r:id="rId7"/>
    <p:sldId id="258" r:id="rId8"/>
    <p:sldId id="379" r:id="rId9"/>
    <p:sldId id="380" r:id="rId10"/>
    <p:sldId id="381" r:id="rId11"/>
    <p:sldId id="422" r:id="rId12"/>
    <p:sldId id="260" r:id="rId13"/>
    <p:sldId id="317" r:id="rId14"/>
    <p:sldId id="420" r:id="rId15"/>
    <p:sldId id="382" r:id="rId16"/>
    <p:sldId id="323" r:id="rId17"/>
    <p:sldId id="383" r:id="rId18"/>
    <p:sldId id="384" r:id="rId19"/>
    <p:sldId id="321" r:id="rId20"/>
    <p:sldId id="322" r:id="rId21"/>
    <p:sldId id="324" r:id="rId22"/>
    <p:sldId id="325" r:id="rId23"/>
    <p:sldId id="385" r:id="rId24"/>
    <p:sldId id="387" r:id="rId25"/>
    <p:sldId id="388" r:id="rId26"/>
    <p:sldId id="389" r:id="rId27"/>
    <p:sldId id="294" r:id="rId28"/>
    <p:sldId id="390" r:id="rId29"/>
    <p:sldId id="391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21" r:id="rId42"/>
    <p:sldId id="404" r:id="rId43"/>
    <p:sldId id="411" r:id="rId44"/>
    <p:sldId id="412" r:id="rId45"/>
    <p:sldId id="413" r:id="rId46"/>
    <p:sldId id="414" r:id="rId47"/>
    <p:sldId id="406" r:id="rId48"/>
    <p:sldId id="407" r:id="rId49"/>
    <p:sldId id="408" r:id="rId50"/>
    <p:sldId id="409" r:id="rId51"/>
    <p:sldId id="410" r:id="rId52"/>
    <p:sldId id="415" r:id="rId53"/>
    <p:sldId id="416" r:id="rId54"/>
    <p:sldId id="417" r:id="rId55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6"/>
    </p:cViewPr>
  </p:sorterViewPr>
  <p:notesViewPr>
    <p:cSldViewPr>
      <p:cViewPr varScale="1">
        <p:scale>
          <a:sx n="83" d="100"/>
          <a:sy n="83" d="100"/>
        </p:scale>
        <p:origin x="-14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959C94-BE30-4F86-B0FD-A3A1B0C478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971F3D-4CCB-414F-9454-B7A9A7C50F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5046609-F674-44B6-8FCB-CC08E7B10C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697B-FB9C-4DE7-84A0-1309B4BE1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47E7-2302-4993-835F-A2750329B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843562-6A8D-4508-B433-375FE97B4E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4772-4651-4709-B5B8-851202ACB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212F-0F62-46B2-BBCF-A4267B9585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F5EE-3D59-4A2D-B384-C9549A05CA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E3FE-F966-4958-A76A-B25FC80995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92CC-0ABD-4EAD-8464-CAFE0E96F6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1282-669A-4C75-B4DC-B452198C5A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D1B8C6-6188-4C48-BCDE-6213A1D72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u="sng" dirty="0">
                <a:solidFill>
                  <a:srgbClr val="C00000"/>
                </a:solidFill>
              </a:rPr>
              <a:t>NESTED QUANTIFIERS</a:t>
            </a:r>
            <a:br>
              <a:rPr lang="en-US" sz="3100" b="1" u="sng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Lecture # 8</a:t>
            </a:r>
            <a:br>
              <a:rPr lang="en-US" sz="2800" dirty="0"/>
            </a:br>
            <a:endParaRPr lang="en-US" sz="2900" b="1" u="sng" dirty="0">
              <a:solidFill>
                <a:srgbClr val="C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B3F-4222-45C1-91A8-A367DD2FCE91}" type="slidenum">
              <a:rPr lang="en-US"/>
              <a:pPr/>
              <a:t>1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5CA-D4F4-41A4-954A-F0C2B8818BFD}" type="slidenum">
              <a:rPr lang="en-US"/>
              <a:pPr/>
              <a:t>10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Translate into English the statement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 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xyz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 =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y + z)</a:t>
            </a:r>
            <a:endParaRPr lang="en-US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  <a:p>
            <a:r>
              <a:rPr lang="en-US" dirty="0">
                <a:cs typeface="Arial" charset="0"/>
                <a:sym typeface="Symbol" pitchFamily="18" charset="2"/>
              </a:rPr>
              <a:t>Where the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domain</a:t>
            </a:r>
            <a:r>
              <a:rPr lang="en-US" dirty="0">
                <a:cs typeface="Arial" charset="0"/>
                <a:sym typeface="Symbol" pitchFamily="18" charset="2"/>
              </a:rPr>
              <a:t> for each variables consists of all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real nos</a:t>
            </a:r>
            <a:r>
              <a:rPr lang="en-US" dirty="0">
                <a:cs typeface="Arial" charset="0"/>
                <a:sym typeface="Symbol" pitchFamily="18" charset="2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“For every real number x and y, there exist a real number 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  z such that </a:t>
            </a:r>
            <a:r>
              <a:rPr lang="en-US" dirty="0">
                <a:solidFill>
                  <a:srgbClr val="00B050"/>
                </a:solidFill>
                <a:cs typeface="Arial" pitchFamily="34" charset="0"/>
                <a:sym typeface="Symbol" pitchFamily="18" charset="2"/>
              </a:rPr>
              <a:t>x = y + z</a:t>
            </a:r>
            <a:r>
              <a:rPr lang="en-US" dirty="0">
                <a:solidFill>
                  <a:srgbClr val="00B050"/>
                </a:solidFill>
                <a:cs typeface="Arial" charset="0"/>
                <a:sym typeface="Symbol" pitchFamily="18" charset="2"/>
              </a:rPr>
              <a:t>.”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5CA-D4F4-41A4-954A-F0C2B8818BFD}" type="slidenum">
              <a:rPr lang="en-US"/>
              <a:pPr/>
              <a:t>11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Translate into English the statement: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 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(((x≠0)  (y≠0)) ↔ (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≠ 0))</a:t>
            </a:r>
            <a:endParaRPr lang="en-US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  <a:p>
            <a:r>
              <a:rPr lang="en-US" dirty="0">
                <a:cs typeface="Arial" charset="0"/>
                <a:sym typeface="Symbol" pitchFamily="18" charset="2"/>
              </a:rPr>
              <a:t>Where the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domain</a:t>
            </a:r>
            <a:r>
              <a:rPr lang="en-US" dirty="0">
                <a:cs typeface="Arial" charset="0"/>
                <a:sym typeface="Symbol" pitchFamily="18" charset="2"/>
              </a:rPr>
              <a:t> for each variables consists of all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real nos</a:t>
            </a:r>
            <a:r>
              <a:rPr lang="en-US" dirty="0">
                <a:cs typeface="Arial" charset="0"/>
                <a:sym typeface="Symbol" pitchFamily="18" charset="2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“The product of two non-zero numbers is non-zero if and only if, both numbers are non-zero.</a:t>
            </a:r>
            <a:r>
              <a:rPr lang="en-US" dirty="0">
                <a:solidFill>
                  <a:srgbClr val="00B050"/>
                </a:solidFill>
                <a:cs typeface="Arial" charset="0"/>
                <a:sym typeface="Symbol" pitchFamily="18" charset="2"/>
              </a:rPr>
              <a:t>”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THE ORDER OF QUANTIFIERS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DD2-416A-4C46-BB8D-D734F3C0719C}" type="slidenum">
              <a:rPr lang="en-US"/>
              <a:pPr/>
              <a:t>12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</a:t>
            </a:r>
            <a:r>
              <a:rPr lang="en-US" dirty="0">
                <a:solidFill>
                  <a:srgbClr val="C00000"/>
                </a:solidFill>
              </a:rPr>
              <a:t>mathematical statements</a:t>
            </a:r>
            <a:r>
              <a:rPr lang="en-US" dirty="0"/>
              <a:t> involve </a:t>
            </a:r>
            <a:r>
              <a:rPr lang="en-US" dirty="0">
                <a:solidFill>
                  <a:srgbClr val="C00000"/>
                </a:solidFill>
              </a:rPr>
              <a:t>multiple quantifications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propositional functions</a:t>
            </a:r>
            <a:r>
              <a:rPr lang="en-US" dirty="0"/>
              <a:t> involve more than </a:t>
            </a:r>
            <a:r>
              <a:rPr lang="en-US" dirty="0">
                <a:solidFill>
                  <a:srgbClr val="C00000"/>
                </a:solidFill>
              </a:rPr>
              <a:t>one variable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order of quantifiers</a:t>
            </a:r>
            <a:r>
              <a:rPr lang="en-US" dirty="0"/>
              <a:t> is important, unless all the </a:t>
            </a:r>
            <a:r>
              <a:rPr lang="en-US" dirty="0">
                <a:solidFill>
                  <a:srgbClr val="C00000"/>
                </a:solidFill>
              </a:rPr>
              <a:t>quantifiers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universal quantifiers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all are existential quantifiers</a:t>
            </a:r>
            <a:r>
              <a:rPr lang="en-US" dirty="0"/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P(x, y)</a:t>
            </a:r>
            <a:r>
              <a:rPr lang="en-US" dirty="0"/>
              <a:t> be the statement “</a:t>
            </a:r>
            <a:r>
              <a:rPr lang="en-US" dirty="0">
                <a:solidFill>
                  <a:srgbClr val="C00000"/>
                </a:solidFill>
              </a:rPr>
              <a:t>x + y = y + x</a:t>
            </a:r>
            <a:r>
              <a:rPr lang="en-US" dirty="0"/>
              <a:t>”.  What are the </a:t>
            </a:r>
            <a:r>
              <a:rPr lang="en-US" dirty="0">
                <a:solidFill>
                  <a:srgbClr val="C00000"/>
                </a:solidFill>
              </a:rPr>
              <a:t>truth values</a:t>
            </a:r>
            <a:r>
              <a:rPr lang="en-US" dirty="0"/>
              <a:t> of the quantifications: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		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x,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y) </a:t>
            </a:r>
            <a:r>
              <a:rPr lang="en-US" dirty="0">
                <a:sym typeface="Symbol" pitchFamily="18" charset="2"/>
              </a:rPr>
              <a:t>and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yx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x,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y)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where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domain </a:t>
            </a:r>
            <a:r>
              <a:rPr lang="en-US" dirty="0">
                <a:sym typeface="Symbol" pitchFamily="18" charset="2"/>
              </a:rPr>
              <a:t>for all variables consists of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all real numbers?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The quantification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x,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y) </a:t>
            </a:r>
            <a:r>
              <a:rPr lang="en-US" dirty="0">
                <a:sym typeface="Symbol" pitchFamily="18" charset="2"/>
              </a:rPr>
              <a:t>denotes the proposition: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“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For all real numbers x, for all real numbers y, 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	  x + y = y + x.</a:t>
            </a:r>
            <a:r>
              <a:rPr lang="en-US" dirty="0">
                <a:sym typeface="Symbol" pitchFamily="18" charset="2"/>
              </a:rPr>
              <a:t>”</a:t>
            </a:r>
          </a:p>
          <a:p>
            <a:pPr>
              <a:buNone/>
            </a:pPr>
            <a:endParaRPr lang="en-US" dirty="0"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/>
              <a:t> The quantification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yx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x,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y) </a:t>
            </a:r>
            <a:r>
              <a:rPr lang="en-US" dirty="0">
                <a:sym typeface="Symbol" pitchFamily="18" charset="2"/>
              </a:rPr>
              <a:t>denotes the proposition: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“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For all real numbers y, for all real numbers x,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	  x + y = y + x.</a:t>
            </a:r>
            <a:r>
              <a:rPr lang="en-US" dirty="0">
                <a:sym typeface="Symbol" pitchFamily="18" charset="2"/>
              </a:rPr>
              <a:t>”</a:t>
            </a:r>
          </a:p>
          <a:p>
            <a:pPr>
              <a:buNone/>
            </a:pPr>
            <a:endParaRPr lang="en-US" dirty="0">
              <a:sym typeface="Symbol" pitchFamily="18" charset="2"/>
            </a:endParaRPr>
          </a:p>
          <a:p>
            <a:r>
              <a:rPr lang="en-US" dirty="0"/>
              <a:t>That is,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x,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y) </a:t>
            </a:r>
            <a:r>
              <a:rPr lang="en-US" dirty="0">
                <a:sym typeface="Symbol" pitchFamily="18" charset="2"/>
              </a:rPr>
              <a:t>and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yx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x,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y) </a:t>
            </a:r>
            <a:r>
              <a:rPr lang="en-US" dirty="0">
                <a:sym typeface="Symbol" pitchFamily="18" charset="2"/>
              </a:rPr>
              <a:t>have the same meaning and both are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dirty="0">
                <a:sym typeface="Symbol" pitchFamily="18" charset="2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Principle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This illustrate the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principle </a:t>
            </a:r>
            <a:r>
              <a:rPr lang="en-US" dirty="0">
                <a:sym typeface="Symbol" pitchFamily="18" charset="2"/>
              </a:rPr>
              <a:t>that the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order of nested universal quantifiers </a:t>
            </a:r>
            <a:r>
              <a:rPr lang="en-US" dirty="0">
                <a:sym typeface="Symbol" pitchFamily="18" charset="2"/>
              </a:rPr>
              <a:t>in a statement without other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quantifiers </a:t>
            </a:r>
            <a:r>
              <a:rPr lang="en-US" dirty="0">
                <a:sym typeface="Symbol" pitchFamily="18" charset="2"/>
              </a:rPr>
              <a:t>can be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changed </a:t>
            </a:r>
            <a:r>
              <a:rPr lang="en-US" dirty="0">
                <a:sym typeface="Symbol" pitchFamily="18" charset="2"/>
              </a:rPr>
              <a:t>without changing the meaning of the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quantified </a:t>
            </a:r>
            <a:r>
              <a:rPr lang="en-US" dirty="0">
                <a:sym typeface="Symbol" pitchFamily="18" charset="2"/>
              </a:rPr>
              <a:t>statement.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Q(x, y) </a:t>
            </a:r>
            <a:r>
              <a:rPr lang="en-US" sz="2400" dirty="0"/>
              <a:t>denote “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x + y = 0</a:t>
            </a:r>
            <a:r>
              <a:rPr lang="en-US" sz="2400" dirty="0"/>
              <a:t>”.  What are the truth values of the quantification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sym typeface="Symbol" pitchFamily="18" charset="2"/>
              </a:rPr>
              <a:t>yxQ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(x, y) </a:t>
            </a:r>
            <a:r>
              <a:rPr lang="en-US" sz="2400" dirty="0">
                <a:sym typeface="Symbol" pitchFamily="18" charset="2"/>
              </a:rPr>
              <a:t>and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</a:t>
            </a:r>
            <a:r>
              <a:rPr lang="en-US" sz="2400" dirty="0" err="1">
                <a:solidFill>
                  <a:srgbClr val="C00000"/>
                </a:solidFill>
                <a:sym typeface="Symbol" pitchFamily="18" charset="2"/>
              </a:rPr>
              <a:t>xyQ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(x, y</a:t>
            </a:r>
            <a:r>
              <a:rPr lang="en-US" sz="2400" dirty="0">
                <a:sym typeface="Symbol" pitchFamily="18" charset="2"/>
              </a:rPr>
              <a:t>), where the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domain</a:t>
            </a:r>
            <a:r>
              <a:rPr lang="en-US" sz="2400" dirty="0">
                <a:sym typeface="Symbol" pitchFamily="18" charset="2"/>
              </a:rPr>
              <a:t> for all variables consists of all real numbers?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Solution: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	</a:t>
            </a:r>
            <a:r>
              <a:rPr lang="en-US" sz="2400" dirty="0" err="1">
                <a:solidFill>
                  <a:srgbClr val="C00000"/>
                </a:solidFill>
                <a:sym typeface="Symbol" pitchFamily="18" charset="2"/>
              </a:rPr>
              <a:t>yxQ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(x, y) </a:t>
            </a:r>
            <a:r>
              <a:rPr lang="en-US" sz="2400" dirty="0">
                <a:sym typeface="Symbol" pitchFamily="18" charset="2"/>
              </a:rPr>
              <a:t>denotes the proposition:</a:t>
            </a:r>
          </a:p>
          <a:p>
            <a:pPr>
              <a:buNone/>
            </a:pPr>
            <a:endParaRPr lang="en-US" sz="2400" dirty="0">
              <a:sym typeface="Symbol" pitchFamily="18" charset="2"/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	“There is a real number y such that for every real number x, 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	  Q(x, y)”</a:t>
            </a:r>
          </a:p>
          <a:p>
            <a:endParaRPr lang="en-US" sz="2400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The statement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sym typeface="Symbol" pitchFamily="18" charset="2"/>
              </a:rPr>
              <a:t>yxQ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(x, y) </a:t>
            </a:r>
            <a:r>
              <a:rPr lang="en-US" sz="2400" dirty="0">
                <a:sym typeface="Symbol" pitchFamily="18" charset="2"/>
              </a:rPr>
              <a:t>is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false</a:t>
            </a:r>
            <a:r>
              <a:rPr lang="en-US" sz="2400" dirty="0">
                <a:sym typeface="Symbol" pitchFamily="18" charset="2"/>
              </a:rPr>
              <a:t>. Because what value of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y </a:t>
            </a:r>
            <a:r>
              <a:rPr lang="en-US" sz="2400" dirty="0">
                <a:sym typeface="Symbol" pitchFamily="18" charset="2"/>
              </a:rPr>
              <a:t>is chosen, there is only one value of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x </a:t>
            </a:r>
            <a:r>
              <a:rPr lang="en-US" sz="2400" dirty="0">
                <a:sym typeface="Symbol" pitchFamily="18" charset="2"/>
              </a:rPr>
              <a:t>for which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x + y = 0.</a:t>
            </a:r>
            <a:endParaRPr lang="en-US" sz="2400" dirty="0">
              <a:sym typeface="Symbol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quantification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xyQ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(x, y) </a:t>
            </a:r>
            <a:r>
              <a:rPr lang="en-US" dirty="0">
                <a:sym typeface="Symbol" pitchFamily="18" charset="2"/>
              </a:rPr>
              <a:t>denotes the proposition:</a:t>
            </a:r>
          </a:p>
          <a:p>
            <a:endParaRPr lang="en-US" dirty="0"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“For every real number x there is a real number y such 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	  that Q(x, y).”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Given a real number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, there is a real number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y </a:t>
            </a:r>
            <a:r>
              <a:rPr lang="en-US" dirty="0">
                <a:sym typeface="Symbol" pitchFamily="18" charset="2"/>
              </a:rPr>
              <a:t>such that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x + y = 0</a:t>
            </a:r>
            <a:r>
              <a:rPr lang="en-US" dirty="0">
                <a:sym typeface="Symbol" pitchFamily="18" charset="2"/>
              </a:rPr>
              <a:t>; namely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x = - y</a:t>
            </a:r>
            <a:r>
              <a:rPr lang="en-US" dirty="0">
                <a:sym typeface="Symbol" pitchFamily="18" charset="2"/>
              </a:rPr>
              <a:t>.</a:t>
            </a:r>
          </a:p>
          <a:p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Hence the statement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xyQ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(x, y) </a:t>
            </a:r>
            <a:r>
              <a:rPr lang="en-US" dirty="0">
                <a:sym typeface="Symbol" pitchFamily="18" charset="2"/>
              </a:rPr>
              <a:t>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True.</a:t>
            </a:r>
          </a:p>
          <a:p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OBSERVATION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From these observations in previous example, it follows that if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yx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P(x, y) </a:t>
            </a:r>
            <a:r>
              <a:rPr lang="en-US" dirty="0">
                <a:sym typeface="Symbol" pitchFamily="18" charset="2"/>
              </a:rPr>
              <a:t>is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true, </a:t>
            </a:r>
            <a:r>
              <a:rPr lang="en-US" dirty="0">
                <a:sym typeface="Symbol" pitchFamily="18" charset="2"/>
              </a:rPr>
              <a:t>then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xyP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(x, y) </a:t>
            </a:r>
            <a:r>
              <a:rPr lang="en-US" dirty="0">
                <a:sym typeface="Symbol" pitchFamily="18" charset="2"/>
              </a:rPr>
              <a:t>must also be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true.</a:t>
            </a:r>
          </a:p>
          <a:p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However, If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P(x, y) </a:t>
            </a:r>
            <a:r>
              <a:rPr lang="en-US" dirty="0">
                <a:sym typeface="Symbol" pitchFamily="18" charset="2"/>
              </a:rPr>
              <a:t>is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true, </a:t>
            </a:r>
            <a:r>
              <a:rPr lang="en-US" dirty="0">
                <a:sym typeface="Symbol" pitchFamily="18" charset="2"/>
              </a:rPr>
              <a:t>it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not </a:t>
            </a:r>
            <a:r>
              <a:rPr lang="en-US" dirty="0">
                <a:sym typeface="Symbol" pitchFamily="18" charset="2"/>
              </a:rPr>
              <a:t>necessary for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yx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P(x, y) </a:t>
            </a:r>
            <a:r>
              <a:rPr lang="en-US" dirty="0">
                <a:sym typeface="Symbol" pitchFamily="18" charset="2"/>
              </a:rPr>
              <a:t>to be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true.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2" y="1219200"/>
            <a:ext cx="8278831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NESTED QUANTIFIER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5044-D182-4BAE-9152-421F005E817B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Nested Quantifier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/>
              <a:t>where one quantifier is within the scope of another, such as:</a:t>
            </a:r>
          </a:p>
          <a:p>
            <a:endParaRPr lang="en-US" dirty="0"/>
          </a:p>
          <a:p>
            <a:pPr algn="ctr">
              <a:buNone/>
            </a:pP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	</a:t>
            </a:r>
            <a:r>
              <a:rPr lang="en-US" sz="2800" dirty="0" err="1">
                <a:solidFill>
                  <a:srgbClr val="C00000"/>
                </a:solidFill>
                <a:sym typeface="Symbol" pitchFamily="18" charset="2"/>
              </a:rPr>
              <a:t>xy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(</a:t>
            </a:r>
            <a:r>
              <a:rPr lang="en-US" sz="28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 + y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= 0).</a:t>
            </a:r>
          </a:p>
          <a:p>
            <a:endParaRPr lang="en-US" sz="2400" b="1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Note: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Everything within the scope of a quantifier can be thought of as a propositional function.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Q(x, y, z)</a:t>
            </a:r>
            <a:r>
              <a:rPr lang="en-US" dirty="0"/>
              <a:t> be the statement “</a:t>
            </a:r>
            <a:r>
              <a:rPr lang="en-US" dirty="0">
                <a:solidFill>
                  <a:srgbClr val="C00000"/>
                </a:solidFill>
              </a:rPr>
              <a:t>x + y = z.</a:t>
            </a:r>
            <a:r>
              <a:rPr lang="en-US" dirty="0"/>
              <a:t>” What are the </a:t>
            </a:r>
            <a:r>
              <a:rPr lang="en-US" dirty="0">
                <a:solidFill>
                  <a:srgbClr val="C00000"/>
                </a:solidFill>
              </a:rPr>
              <a:t>truth values</a:t>
            </a:r>
            <a:r>
              <a:rPr lang="en-US" dirty="0"/>
              <a:t> of the statement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xyz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Q(x, y, z)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zxy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Q(x, y, z)</a:t>
            </a:r>
            <a:r>
              <a:rPr lang="en-US" dirty="0"/>
              <a:t>, where the 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of all variables consists of </a:t>
            </a:r>
            <a:r>
              <a:rPr lang="en-US" dirty="0">
                <a:solidFill>
                  <a:srgbClr val="C00000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real numbers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r>
              <a:rPr lang="en-US" dirty="0"/>
              <a:t>The quantification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xyz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Q(x, y, z) </a:t>
            </a:r>
            <a:r>
              <a:rPr lang="en-US" dirty="0">
                <a:sym typeface="Symbol" pitchFamily="18" charset="2"/>
              </a:rPr>
              <a:t>denotes that:</a:t>
            </a:r>
          </a:p>
          <a:p>
            <a:endParaRPr lang="en-US" dirty="0"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“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For all real numbers x and for all real numbers y there is 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    a real number z such that x + y = z</a:t>
            </a:r>
            <a:r>
              <a:rPr lang="en-US" dirty="0">
                <a:sym typeface="Symbol" pitchFamily="18" charset="2"/>
              </a:rPr>
              <a:t>”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true.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				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zxy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Q(x, y, z) </a:t>
            </a:r>
            <a:r>
              <a:rPr lang="en-US" dirty="0">
                <a:sym typeface="Symbol" pitchFamily="18" charset="2"/>
              </a:rPr>
              <a:t>which is the statement:</a:t>
            </a:r>
          </a:p>
          <a:p>
            <a:endParaRPr lang="en-US" dirty="0"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“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There is a real number z such that for all real numbers x and for all real numbers y such that x + y = z.</a:t>
            </a:r>
            <a:r>
              <a:rPr lang="en-US" dirty="0">
                <a:sym typeface="Symbol" pitchFamily="18" charset="2"/>
              </a:rPr>
              <a:t>”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False. 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Because there is no value of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z </a:t>
            </a:r>
            <a:r>
              <a:rPr lang="en-US" dirty="0">
                <a:sym typeface="Symbol" pitchFamily="18" charset="2"/>
              </a:rPr>
              <a:t>that satisfies the equation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x + y = z.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300" b="1" u="sng" dirty="0">
                <a:solidFill>
                  <a:srgbClr val="0070C0"/>
                </a:solidFill>
              </a:rPr>
              <a:t>TRANSLATING MATHEMATICAL STATEMENTS INTO STATEMENTS INVOLVING NESTED QUANTIFIERS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EXAMPLE: </a:t>
            </a:r>
            <a:r>
              <a:rPr lang="en-US" sz="2400" dirty="0"/>
              <a:t> Translate the statement into a logical expression.</a:t>
            </a:r>
          </a:p>
          <a:p>
            <a:pPr algn="ctr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“The sum of two positive integers is always positive” </a:t>
            </a:r>
          </a:p>
          <a:p>
            <a:pPr algn="ctr">
              <a:buNone/>
            </a:pPr>
            <a:endParaRPr lang="en-US" sz="2400" dirty="0"/>
          </a:p>
          <a:p>
            <a:r>
              <a:rPr lang="en-US" sz="23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Step 1: </a:t>
            </a:r>
            <a:r>
              <a:rPr lang="en-US" sz="2400" dirty="0"/>
              <a:t>Rephrase it so that Quantifiers and Domain are shown:</a:t>
            </a:r>
          </a:p>
          <a:p>
            <a:pPr>
              <a:buNone/>
            </a:pPr>
            <a:r>
              <a:rPr lang="en-US" sz="2400" dirty="0"/>
              <a:t>	“</a:t>
            </a:r>
            <a:r>
              <a:rPr lang="en-US" sz="2400"/>
              <a:t>For every </a:t>
            </a:r>
            <a:r>
              <a:rPr lang="en-US" sz="2400" dirty="0"/>
              <a:t>two integers, if these integers are both positive, then the sum of these integers is positive.”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Step 2:</a:t>
            </a:r>
            <a:r>
              <a:rPr lang="en-US" sz="2400" dirty="0"/>
              <a:t> Introduce variables x and y.</a:t>
            </a:r>
          </a:p>
          <a:p>
            <a:pPr>
              <a:buNone/>
            </a:pPr>
            <a:r>
              <a:rPr lang="en-US" sz="2400" dirty="0"/>
              <a:t>	“For all positive integers x and y, if x &gt; 0 and y &gt; 0, then x + y </a:t>
            </a:r>
          </a:p>
          <a:p>
            <a:pPr>
              <a:buNone/>
            </a:pPr>
            <a:r>
              <a:rPr lang="en-US" sz="2400" dirty="0"/>
              <a:t>     is positive.”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3:</a:t>
            </a:r>
            <a:r>
              <a:rPr lang="en-US" dirty="0"/>
              <a:t> Propositional Function</a:t>
            </a:r>
          </a:p>
          <a:p>
            <a:pPr>
              <a:buNone/>
            </a:pPr>
            <a:r>
              <a:rPr lang="en-US" dirty="0"/>
              <a:t>		P(x) = x &gt; 0</a:t>
            </a:r>
          </a:p>
          <a:p>
            <a:pPr>
              <a:buNone/>
            </a:pPr>
            <a:r>
              <a:rPr lang="en-US" dirty="0"/>
              <a:t>		Q(x) = y &gt; 0</a:t>
            </a:r>
          </a:p>
          <a:p>
            <a:pPr>
              <a:buNone/>
            </a:pPr>
            <a:r>
              <a:rPr lang="en-US" dirty="0"/>
              <a:t>		R(x) = x + y &gt; 0</a:t>
            </a:r>
          </a:p>
          <a:p>
            <a:pPr>
              <a:buNone/>
            </a:pPr>
            <a:r>
              <a:rPr lang="en-US" dirty="0"/>
              <a:t>		Domain =  All integers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Step 4: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	</a:t>
            </a:r>
            <a:r>
              <a:rPr lang="en-US" dirty="0">
                <a:sym typeface="Symbol" pitchFamily="18" charset="2"/>
              </a:rPr>
              <a:t></a:t>
            </a:r>
            <a:r>
              <a:rPr lang="en-US" dirty="0" err="1">
                <a:sym typeface="Symbol" pitchFamily="18" charset="2"/>
              </a:rPr>
              <a:t>xy</a:t>
            </a:r>
            <a:r>
              <a:rPr lang="en-US" dirty="0">
                <a:sym typeface="Symbol" pitchFamily="18" charset="2"/>
              </a:rPr>
              <a:t> ((</a:t>
            </a:r>
            <a:r>
              <a:rPr lang="en-US" dirty="0">
                <a:cs typeface="Arial" pitchFamily="34" charset="0"/>
                <a:sym typeface="Symbol" pitchFamily="18" charset="2"/>
              </a:rPr>
              <a:t>x &gt;</a:t>
            </a:r>
            <a:r>
              <a:rPr lang="en-US" dirty="0">
                <a:sym typeface="Symbol" pitchFamily="18" charset="2"/>
              </a:rPr>
              <a:t> 0) </a:t>
            </a:r>
            <a:r>
              <a:rPr lang="en-US" dirty="0">
                <a:sym typeface="Symbol" charset="2"/>
              </a:rPr>
              <a:t>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dirty="0">
                <a:cs typeface="Arial" pitchFamily="34" charset="0"/>
                <a:sym typeface="Symbol" pitchFamily="18" charset="2"/>
              </a:rPr>
              <a:t>y &gt;</a:t>
            </a:r>
            <a:r>
              <a:rPr lang="en-US" dirty="0">
                <a:sym typeface="Symbol" pitchFamily="18" charset="2"/>
              </a:rPr>
              <a:t> 0) </a:t>
            </a:r>
            <a:r>
              <a:rPr lang="en-US" dirty="0">
                <a:cs typeface="Arial" pitchFamily="34" charset="0"/>
                <a:sym typeface="Symbol" pitchFamily="18" charset="2"/>
              </a:rPr>
              <a:t>→ (x + y &gt; 0))</a:t>
            </a:r>
          </a:p>
          <a:p>
            <a:pPr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	</a:t>
            </a:r>
            <a:r>
              <a:rPr lang="en-US" dirty="0">
                <a:sym typeface="Symbol" pitchFamily="18" charset="2"/>
              </a:rPr>
              <a:t> </a:t>
            </a:r>
            <a:r>
              <a:rPr lang="en-US" dirty="0" err="1">
                <a:sym typeface="Symbol" pitchFamily="18" charset="2"/>
              </a:rPr>
              <a:t>xy</a:t>
            </a:r>
            <a:r>
              <a:rPr lang="en-US" dirty="0">
                <a:sym typeface="Symbol" pitchFamily="18" charset="2"/>
              </a:rPr>
              <a:t> (P(x) </a:t>
            </a:r>
            <a:r>
              <a:rPr lang="en-US" dirty="0">
                <a:sym typeface="Symbol" charset="2"/>
              </a:rPr>
              <a:t></a:t>
            </a:r>
            <a:r>
              <a:rPr lang="en-US" dirty="0">
                <a:sym typeface="Symbol" pitchFamily="18" charset="2"/>
              </a:rPr>
              <a:t> Q(</a:t>
            </a:r>
            <a:r>
              <a:rPr lang="en-US" dirty="0">
                <a:cs typeface="Arial" pitchFamily="34" charset="0"/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)) </a:t>
            </a:r>
            <a:r>
              <a:rPr lang="en-US" dirty="0">
                <a:cs typeface="Arial" pitchFamily="34" charset="0"/>
                <a:sym typeface="Symbol" pitchFamily="18" charset="2"/>
              </a:rPr>
              <a:t>→ R(x))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Translate the statement into a logical expression.</a:t>
            </a:r>
          </a:p>
          <a:p>
            <a:pPr algn="ctr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“Every real number except zero has a multiplicative inverse”</a:t>
            </a:r>
          </a:p>
          <a:p>
            <a:pPr algn="ctr">
              <a:buNone/>
            </a:pPr>
            <a:r>
              <a:rPr lang="en-US" sz="2400" dirty="0"/>
              <a:t>    (A multiplicative inverse of a real number x and y is </a:t>
            </a:r>
            <a:r>
              <a:rPr lang="en-US" sz="2400" dirty="0" err="1"/>
              <a:t>xy</a:t>
            </a:r>
            <a:r>
              <a:rPr lang="en-US" sz="2400" dirty="0"/>
              <a:t> = 1) </a:t>
            </a:r>
          </a:p>
          <a:p>
            <a:pPr algn="ctr">
              <a:buNone/>
            </a:pPr>
            <a:endParaRPr lang="en-US" sz="2400" dirty="0"/>
          </a:p>
          <a:p>
            <a:r>
              <a:rPr lang="en-US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Step 1: </a:t>
            </a:r>
            <a:r>
              <a:rPr lang="en-US" sz="2400" dirty="0"/>
              <a:t> Rephrase</a:t>
            </a:r>
          </a:p>
          <a:p>
            <a:pPr>
              <a:buNone/>
            </a:pPr>
            <a:r>
              <a:rPr lang="en-US" sz="2400" dirty="0"/>
              <a:t>	“For every real number x except zero, x has a multiplicative inverse.”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Step 2:  </a:t>
            </a:r>
            <a:r>
              <a:rPr lang="en-US" sz="2400" dirty="0"/>
              <a:t>Introduce variables</a:t>
            </a:r>
          </a:p>
          <a:p>
            <a:pPr>
              <a:buNone/>
            </a:pPr>
            <a:r>
              <a:rPr lang="en-US" sz="2400" dirty="0"/>
              <a:t>	“For every real number x, if x ≠ 0, then there exists a real  number y such that </a:t>
            </a:r>
            <a:r>
              <a:rPr lang="en-US" sz="2400" dirty="0" err="1"/>
              <a:t>xy</a:t>
            </a:r>
            <a:r>
              <a:rPr lang="en-US" sz="2400" dirty="0"/>
              <a:t> = 1”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 3:</a:t>
            </a:r>
            <a:r>
              <a:rPr lang="en-US" dirty="0"/>
              <a:t> Propositional Function</a:t>
            </a:r>
          </a:p>
          <a:p>
            <a:pPr>
              <a:buNone/>
            </a:pPr>
            <a:r>
              <a:rPr lang="en-US" dirty="0"/>
              <a:t>		P(x) = </a:t>
            </a:r>
            <a:r>
              <a:rPr lang="en-US" dirty="0">
                <a:cs typeface="Arial" pitchFamily="34" charset="0"/>
                <a:sym typeface="Symbol" pitchFamily="18" charset="2"/>
              </a:rPr>
              <a:t>x ≠</a:t>
            </a:r>
            <a:r>
              <a:rPr lang="en-US" dirty="0">
                <a:sym typeface="Symbol" pitchFamily="18" charset="2"/>
              </a:rPr>
              <a:t> 0 </a:t>
            </a:r>
          </a:p>
          <a:p>
            <a:pPr>
              <a:buNone/>
            </a:pPr>
            <a:r>
              <a:rPr lang="en-US" dirty="0"/>
              <a:t>		Q(x) = </a:t>
            </a:r>
            <a:r>
              <a:rPr lang="en-US" dirty="0" err="1"/>
              <a:t>xy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		Domain =  All real numbers.</a:t>
            </a:r>
          </a:p>
          <a:p>
            <a:r>
              <a:rPr lang="en-US" dirty="0">
                <a:solidFill>
                  <a:srgbClr val="C00000"/>
                </a:solidFill>
              </a:rPr>
              <a:t>Step 4: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	   </a:t>
            </a:r>
            <a:r>
              <a:rPr lang="en-US" dirty="0">
                <a:sym typeface="Symbol" pitchFamily="18" charset="2"/>
              </a:rPr>
              <a:t>x ((</a:t>
            </a:r>
            <a:r>
              <a:rPr lang="en-US" dirty="0">
                <a:cs typeface="Arial" pitchFamily="34" charset="0"/>
                <a:sym typeface="Symbol" pitchFamily="18" charset="2"/>
              </a:rPr>
              <a:t>x ≠</a:t>
            </a:r>
            <a:r>
              <a:rPr lang="en-US" dirty="0">
                <a:sym typeface="Symbol" pitchFamily="18" charset="2"/>
              </a:rPr>
              <a:t> 0) </a:t>
            </a:r>
            <a:r>
              <a:rPr lang="en-US" dirty="0">
                <a:cs typeface="Arial" pitchFamily="34" charset="0"/>
                <a:sym typeface="Symbol" pitchFamily="18" charset="2"/>
              </a:rPr>
              <a:t>→ </a:t>
            </a:r>
            <a:r>
              <a:rPr lang="en-US" dirty="0">
                <a:sym typeface="Symbol" pitchFamily="18" charset="2"/>
              </a:rPr>
              <a:t>y</a:t>
            </a:r>
            <a:r>
              <a:rPr lang="en-US" dirty="0">
                <a:cs typeface="Arial" pitchFamily="34" charset="0"/>
                <a:sym typeface="Symbol" pitchFamily="18" charset="2"/>
              </a:rPr>
              <a:t>(</a:t>
            </a:r>
            <a:r>
              <a:rPr lang="en-US" dirty="0" err="1">
                <a:cs typeface="Arial" pitchFamily="34" charset="0"/>
                <a:sym typeface="Symbol" pitchFamily="18" charset="2"/>
              </a:rPr>
              <a:t>xy</a:t>
            </a:r>
            <a:r>
              <a:rPr lang="en-US" dirty="0">
                <a:cs typeface="Arial" pitchFamily="34" charset="0"/>
                <a:sym typeface="Symbol" pitchFamily="18" charset="2"/>
              </a:rPr>
              <a:t> = 1))</a:t>
            </a:r>
          </a:p>
          <a:p>
            <a:pPr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	</a:t>
            </a:r>
            <a:r>
              <a:rPr lang="en-US" dirty="0">
                <a:sym typeface="Symbol" pitchFamily="18" charset="2"/>
              </a:rPr>
              <a:t>   x (P(x) </a:t>
            </a:r>
            <a:r>
              <a:rPr lang="en-US" dirty="0">
                <a:cs typeface="Arial" pitchFamily="34" charset="0"/>
                <a:sym typeface="Symbol" pitchFamily="18" charset="2"/>
              </a:rPr>
              <a:t>→ 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dirty="0" err="1">
                <a:sym typeface="Symbol" pitchFamily="18" charset="2"/>
              </a:rPr>
              <a:t>yQ</a:t>
            </a:r>
            <a:r>
              <a:rPr lang="en-US" dirty="0">
                <a:sym typeface="Symbol" pitchFamily="18" charset="2"/>
              </a:rPr>
              <a:t>(x)</a:t>
            </a:r>
            <a:r>
              <a:rPr lang="en-US" dirty="0">
                <a:cs typeface="Arial" pitchFamily="34" charset="0"/>
                <a:sym typeface="Symbol" pitchFamily="18" charset="2"/>
              </a:rPr>
              <a:t>)) 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Translate the statement into a logical expression.</a:t>
            </a:r>
          </a:p>
          <a:p>
            <a:pPr algn="ctr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“The difference of two positive integers is not necessarily positive”</a:t>
            </a:r>
          </a:p>
          <a:p>
            <a:pPr algn="ctr">
              <a:buNone/>
            </a:pPr>
            <a:endParaRPr lang="en-US" sz="2400" dirty="0"/>
          </a:p>
          <a:p>
            <a:r>
              <a:rPr lang="en-US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Step 1: </a:t>
            </a:r>
            <a:r>
              <a:rPr lang="en-US" sz="2400" dirty="0"/>
              <a:t> Rephrase</a:t>
            </a:r>
          </a:p>
          <a:p>
            <a:pPr>
              <a:buNone/>
            </a:pPr>
            <a:r>
              <a:rPr lang="en-US" sz="2400" dirty="0"/>
              <a:t>	“For every positive integers x and y,  the difference is not necessarily positive.”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Step 2: </a:t>
            </a:r>
          </a:p>
          <a:p>
            <a:pPr>
              <a:buNone/>
            </a:pPr>
            <a:r>
              <a:rPr lang="en-US" sz="2400" dirty="0"/>
              <a:t>	“For every real number x and y, the x – y &gt; 0 or x – y &lt; 0”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D109-7EBC-451C-BEA4-83FD0A3D7A20}" type="slidenum">
              <a:rPr lang="en-US"/>
              <a:pPr/>
              <a:t>27</a:t>
            </a:fld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Step 3:</a:t>
            </a:r>
          </a:p>
          <a:p>
            <a:pPr algn="ctr">
              <a:buNone/>
            </a:pPr>
            <a:r>
              <a:rPr lang="en-US" dirty="0">
                <a:sym typeface="Symbol" pitchFamily="18" charset="2"/>
              </a:rPr>
              <a:t></a:t>
            </a:r>
            <a:r>
              <a:rPr lang="en-US" dirty="0" err="1">
                <a:sym typeface="Symbol" pitchFamily="18" charset="2"/>
              </a:rPr>
              <a:t>xy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3200" dirty="0">
                <a:sym typeface="Symbol" pitchFamily="18" charset="2"/>
              </a:rPr>
              <a:t>(</a:t>
            </a:r>
            <a:r>
              <a:rPr lang="en-US" sz="3000" dirty="0">
                <a:sym typeface="Symbol" pitchFamily="18" charset="2"/>
              </a:rPr>
              <a:t>(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>
                <a:cs typeface="Arial" pitchFamily="34" charset="0"/>
                <a:sym typeface="Symbol" pitchFamily="18" charset="2"/>
              </a:rPr>
              <a:t>x &gt;</a:t>
            </a:r>
            <a:r>
              <a:rPr lang="en-US" dirty="0">
                <a:sym typeface="Symbol" pitchFamily="18" charset="2"/>
              </a:rPr>
              <a:t> 0) </a:t>
            </a:r>
            <a:r>
              <a:rPr lang="en-US" b="1" dirty="0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(y &gt; 0)</a:t>
            </a:r>
            <a:r>
              <a:rPr lang="en-US" sz="3000" dirty="0">
                <a:sym typeface="Symbol" charset="2"/>
              </a:rPr>
              <a:t>)</a:t>
            </a:r>
            <a:r>
              <a:rPr lang="en-US" dirty="0">
                <a:sym typeface="Symbol" pitchFamily="18" charset="2"/>
              </a:rPr>
              <a:t>  </a:t>
            </a:r>
            <a:r>
              <a:rPr lang="en-US" dirty="0">
                <a:cs typeface="Arial" pitchFamily="34" charset="0"/>
                <a:sym typeface="Symbol" pitchFamily="18" charset="2"/>
              </a:rPr>
              <a:t>→ </a:t>
            </a:r>
            <a:r>
              <a:rPr lang="en-US" sz="3000" dirty="0">
                <a:cs typeface="Arial" pitchFamily="34" charset="0"/>
                <a:sym typeface="Symbol" pitchFamily="18" charset="2"/>
              </a:rPr>
              <a:t>(</a:t>
            </a:r>
            <a:r>
              <a:rPr lang="en-US" dirty="0">
                <a:cs typeface="Arial" pitchFamily="34" charset="0"/>
                <a:sym typeface="Symbol" pitchFamily="18" charset="2"/>
              </a:rPr>
              <a:t>(x – y &gt; 0) </a:t>
            </a:r>
            <a:r>
              <a:rPr lang="en-US" b="1" dirty="0">
                <a:cs typeface="Arial" pitchFamily="34" charset="0"/>
                <a:sym typeface="Symbol" charset="2"/>
              </a:rPr>
              <a:t></a:t>
            </a:r>
            <a:r>
              <a:rPr lang="en-US" dirty="0">
                <a:cs typeface="Arial" pitchFamily="34" charset="0"/>
                <a:sym typeface="Symbol" charset="2"/>
              </a:rPr>
              <a:t> </a:t>
            </a:r>
            <a:r>
              <a:rPr lang="en-US" dirty="0">
                <a:cs typeface="Arial" pitchFamily="34" charset="0"/>
                <a:sym typeface="Symbol" pitchFamily="18" charset="2"/>
              </a:rPr>
              <a:t>(x – y &lt; 0)</a:t>
            </a:r>
            <a:r>
              <a:rPr lang="en-US" sz="3000" dirty="0">
                <a:cs typeface="Arial" pitchFamily="34" charset="0"/>
                <a:sym typeface="Symbol" pitchFamily="18" charset="2"/>
              </a:rPr>
              <a:t>)</a:t>
            </a:r>
            <a:r>
              <a:rPr lang="en-US" sz="3200" dirty="0">
                <a:cs typeface="Arial" pitchFamily="34" charset="0"/>
                <a:sym typeface="Symbol" pitchFamily="18" charset="2"/>
              </a:rPr>
              <a:t>)</a:t>
            </a:r>
          </a:p>
          <a:p>
            <a:pPr algn="ctr">
              <a:buNone/>
            </a:pPr>
            <a:endParaRPr lang="en-US" dirty="0">
              <a:cs typeface="Arial" pitchFamily="34" charset="0"/>
              <a:sym typeface="Symbol" pitchFamily="18" charset="2"/>
            </a:endParaRP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OR</a:t>
            </a:r>
          </a:p>
          <a:p>
            <a:pPr algn="ctr">
              <a:buNone/>
            </a:pPr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sz="2800" dirty="0"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ym typeface="Symbol" pitchFamily="18" charset="2"/>
              </a:rPr>
              <a:t>x y ((</a:t>
            </a:r>
            <a:r>
              <a:rPr lang="en-US" dirty="0">
                <a:cs typeface="Arial" pitchFamily="34" charset="0"/>
                <a:sym typeface="Symbol" pitchFamily="18" charset="2"/>
              </a:rPr>
              <a:t>x &gt;</a:t>
            </a:r>
            <a:r>
              <a:rPr lang="en-US" dirty="0">
                <a:sym typeface="Symbol" pitchFamily="18" charset="2"/>
              </a:rPr>
              <a:t> 0) </a:t>
            </a:r>
            <a:r>
              <a:rPr lang="en-US" b="1" dirty="0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(y &gt; 0)</a:t>
            </a:r>
            <a:r>
              <a:rPr lang="en-US" dirty="0">
                <a:sym typeface="Symbol" pitchFamily="18" charset="2"/>
              </a:rPr>
              <a:t>  </a:t>
            </a:r>
            <a:r>
              <a:rPr lang="en-US" dirty="0">
                <a:cs typeface="Arial" pitchFamily="34" charset="0"/>
                <a:sym typeface="Symbol" pitchFamily="18" charset="2"/>
              </a:rPr>
              <a:t>→ (x – y &gt; 0))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cs typeface="Arial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Translate the statement into a logical expression.</a:t>
            </a:r>
          </a:p>
          <a:p>
            <a:pPr algn="ctr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“The absolute value of the product of two integers is the product of their absolute values.”</a:t>
            </a:r>
          </a:p>
          <a:p>
            <a:pPr algn="ctr">
              <a:buNone/>
            </a:pPr>
            <a:endParaRPr lang="en-US" sz="2400" dirty="0"/>
          </a:p>
          <a:p>
            <a:r>
              <a:rPr lang="en-US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Step 1: </a:t>
            </a:r>
            <a:r>
              <a:rPr lang="en-US" sz="2400" dirty="0"/>
              <a:t> Rephrase</a:t>
            </a:r>
          </a:p>
          <a:p>
            <a:pPr>
              <a:buNone/>
            </a:pPr>
            <a:r>
              <a:rPr lang="en-US" sz="2400" dirty="0"/>
              <a:t>	“For every positive integers x and y,  the absolute value of product of two values  x and y is product of their absolute values.”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Step 2: </a:t>
            </a:r>
          </a:p>
          <a:p>
            <a:pPr>
              <a:buNone/>
            </a:pPr>
            <a:r>
              <a:rPr lang="en-US" sz="2400" dirty="0"/>
              <a:t>	“For every real number x and y, the |</a:t>
            </a:r>
            <a:r>
              <a:rPr lang="en-US" sz="2400" dirty="0" err="1"/>
              <a:t>x.y</a:t>
            </a:r>
            <a:r>
              <a:rPr lang="en-US" sz="2400" dirty="0"/>
              <a:t>| = |x||y|”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D109-7EBC-451C-BEA4-83FD0A3D7A20}" type="slidenum">
              <a:rPr lang="en-US"/>
              <a:pPr/>
              <a:t>29</a:t>
            </a:fld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Step 3: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cs typeface="Arial" pitchFamily="34" charset="0"/>
                <a:sym typeface="Symbol" pitchFamily="18" charset="2"/>
              </a:rPr>
              <a:t>x y (|</a:t>
            </a:r>
            <a:r>
              <a:rPr lang="en-US" dirty="0" err="1">
                <a:cs typeface="Arial" pitchFamily="34" charset="0"/>
                <a:sym typeface="Symbol" pitchFamily="18" charset="2"/>
              </a:rPr>
              <a:t>x.y</a:t>
            </a:r>
            <a:r>
              <a:rPr lang="en-US" dirty="0">
                <a:cs typeface="Arial" pitchFamily="34" charset="0"/>
                <a:sym typeface="Symbol" pitchFamily="18" charset="2"/>
              </a:rPr>
              <a:t>| = |x||y|)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cs typeface="Arial" pitchFamily="34" charset="0"/>
              <a:sym typeface="Symbol" pitchFamily="18" charset="2"/>
            </a:endParaRP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cs typeface="Arial" pitchFamily="34" charset="0"/>
              <a:sym typeface="Symbol" pitchFamily="18" charset="2"/>
            </a:endParaRP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Example:</a:t>
            </a:r>
          </a:p>
          <a:p>
            <a:pPr algn="ctr">
              <a:buNone/>
            </a:pPr>
            <a:r>
              <a:rPr lang="en-US" dirty="0">
                <a:sym typeface="Symbol" pitchFamily="18" charset="2"/>
              </a:rPr>
              <a:t>	</a:t>
            </a:r>
            <a:r>
              <a:rPr lang="en-US" dirty="0" err="1">
                <a:sym typeface="Symbol" pitchFamily="18" charset="2"/>
              </a:rPr>
              <a:t>xy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dirty="0">
                <a:cs typeface="Arial" pitchFamily="34" charset="0"/>
                <a:sym typeface="Symbol" pitchFamily="18" charset="2"/>
              </a:rPr>
              <a:t>x + y</a:t>
            </a:r>
            <a:r>
              <a:rPr lang="en-US" dirty="0">
                <a:sym typeface="Symbol" pitchFamily="18" charset="2"/>
              </a:rPr>
              <a:t> = 0)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is the same as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x Q(x), </a:t>
            </a:r>
          </a:p>
          <a:p>
            <a:pPr algn="ctr">
              <a:buNone/>
            </a:pPr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where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		Q(x) = y P(x, y)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 </a:t>
            </a:r>
            <a:r>
              <a:rPr lang="en-US" dirty="0">
                <a:sym typeface="Symbol" pitchFamily="18" charset="2"/>
              </a:rPr>
              <a:t>where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		P(x, y) = x + y = 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5105400"/>
          </a:xfrm>
        </p:spPr>
        <p:txBody>
          <a:bodyPr>
            <a:noAutofit/>
          </a:bodyPr>
          <a:lstStyle/>
          <a:p>
            <a:r>
              <a:rPr lang="en-US" sz="2400" dirty="0"/>
              <a:t>Translate the statement into a logical expression.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	“Every positive integer is the sum of the squares of four integers.”</a:t>
            </a:r>
          </a:p>
          <a:p>
            <a:pPr algn="ctr">
              <a:buNone/>
            </a:pPr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Step 1: </a:t>
            </a:r>
            <a:r>
              <a:rPr lang="en-US" sz="2400" dirty="0"/>
              <a:t> Rephrase</a:t>
            </a:r>
          </a:p>
          <a:p>
            <a:pPr>
              <a:buNone/>
            </a:pPr>
            <a:r>
              <a:rPr lang="en-US" sz="2400" dirty="0"/>
              <a:t>	“For every positive integers x , there exist four integers a, b, c and d such that every integer x is equal to sum of four integers.”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Step 2: </a:t>
            </a:r>
          </a:p>
          <a:p>
            <a:pPr>
              <a:buNone/>
            </a:pPr>
            <a:r>
              <a:rPr lang="en-US" sz="2400" dirty="0"/>
              <a:t>	“For every real number x, there exist four integers a, b, c and d  </a:t>
            </a:r>
          </a:p>
          <a:p>
            <a:pPr>
              <a:buNone/>
            </a:pPr>
            <a:r>
              <a:rPr lang="en-US" sz="2400" dirty="0"/>
              <a:t>     such that x = a</a:t>
            </a:r>
            <a:r>
              <a:rPr lang="en-US" sz="2400" dirty="0">
                <a:latin typeface="Arial"/>
                <a:cs typeface="Arial"/>
              </a:rPr>
              <a:t>²</a:t>
            </a:r>
            <a:r>
              <a:rPr lang="en-US" sz="2400" dirty="0"/>
              <a:t> + b</a:t>
            </a:r>
            <a:r>
              <a:rPr lang="en-US" sz="2400" dirty="0">
                <a:latin typeface="Arial"/>
                <a:cs typeface="Arial"/>
              </a:rPr>
              <a:t>²</a:t>
            </a:r>
            <a:r>
              <a:rPr lang="en-US" sz="2400" dirty="0"/>
              <a:t> + c</a:t>
            </a:r>
            <a:r>
              <a:rPr lang="en-US" sz="2400" dirty="0">
                <a:latin typeface="Arial"/>
                <a:cs typeface="Arial"/>
              </a:rPr>
              <a:t>²</a:t>
            </a:r>
            <a:r>
              <a:rPr lang="en-US" sz="2400" dirty="0"/>
              <a:t> + d</a:t>
            </a:r>
            <a:r>
              <a:rPr lang="en-US" sz="2400" dirty="0">
                <a:latin typeface="Arial"/>
                <a:cs typeface="Arial"/>
              </a:rPr>
              <a:t>²</a:t>
            </a:r>
            <a:r>
              <a:rPr lang="en-US" sz="2400" dirty="0"/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D109-7EBC-451C-BEA4-83FD0A3D7A20}" type="slidenum">
              <a:rPr lang="en-US"/>
              <a:pPr/>
              <a:t>31</a:t>
            </a:fld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Step 3: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x a b c d ((</a:t>
            </a:r>
            <a:r>
              <a:rPr lang="en-US" dirty="0">
                <a:cs typeface="Arial" pitchFamily="34" charset="0"/>
                <a:sym typeface="Symbol" pitchFamily="18" charset="2"/>
              </a:rPr>
              <a:t>x &gt;</a:t>
            </a:r>
            <a:r>
              <a:rPr lang="en-US" dirty="0">
                <a:sym typeface="Symbol" pitchFamily="18" charset="2"/>
              </a:rPr>
              <a:t> 0) </a:t>
            </a:r>
            <a:r>
              <a:rPr lang="en-US" dirty="0">
                <a:cs typeface="Arial" pitchFamily="34" charset="0"/>
                <a:sym typeface="Symbol" pitchFamily="18" charset="2"/>
              </a:rPr>
              <a:t>→ </a:t>
            </a:r>
            <a:r>
              <a:rPr lang="en-US" sz="2800" dirty="0"/>
              <a:t>x = a</a:t>
            </a:r>
            <a:r>
              <a:rPr lang="en-US" sz="2800" dirty="0">
                <a:latin typeface="Arial"/>
                <a:cs typeface="Arial"/>
              </a:rPr>
              <a:t>²</a:t>
            </a:r>
            <a:r>
              <a:rPr lang="en-US" sz="2800" dirty="0"/>
              <a:t> + b</a:t>
            </a:r>
            <a:r>
              <a:rPr lang="en-US" sz="2800" dirty="0">
                <a:latin typeface="Arial"/>
                <a:cs typeface="Arial"/>
              </a:rPr>
              <a:t>²</a:t>
            </a:r>
            <a:r>
              <a:rPr lang="en-US" sz="2800" dirty="0"/>
              <a:t> + c</a:t>
            </a:r>
            <a:r>
              <a:rPr lang="en-US" sz="2800" dirty="0">
                <a:latin typeface="Arial"/>
                <a:cs typeface="Arial"/>
              </a:rPr>
              <a:t>²</a:t>
            </a:r>
            <a:r>
              <a:rPr lang="en-US" sz="2800" dirty="0"/>
              <a:t> + d</a:t>
            </a:r>
            <a:r>
              <a:rPr lang="en-US" sz="2800" dirty="0">
                <a:latin typeface="Arial"/>
                <a:cs typeface="Arial"/>
              </a:rPr>
              <a:t>²</a:t>
            </a:r>
            <a:r>
              <a:rPr lang="en-US" dirty="0">
                <a:cs typeface="Arial" pitchFamily="34" charset="0"/>
                <a:sym typeface="Symbol" pitchFamily="18" charset="2"/>
              </a:rPr>
              <a:t>)</a:t>
            </a:r>
          </a:p>
          <a:p>
            <a:pPr algn="ctr">
              <a:buNone/>
            </a:pPr>
            <a:endParaRPr lang="en-US" sz="3200" dirty="0">
              <a:solidFill>
                <a:srgbClr val="C00000"/>
              </a:solidFill>
              <a:cs typeface="Arial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TRANSLATING FROM NESTED QUANTIFIERS INTO ENGLISH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Expression with nested quantifiers expressing statements in English can be quite complicated.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Step 1:</a:t>
            </a:r>
          </a:p>
          <a:p>
            <a:pPr>
              <a:buNone/>
            </a:pPr>
            <a:r>
              <a:rPr lang="en-US" dirty="0"/>
              <a:t>	Write out </a:t>
            </a:r>
            <a:r>
              <a:rPr lang="en-US" dirty="0">
                <a:solidFill>
                  <a:srgbClr val="C00000"/>
                </a:solidFill>
              </a:rPr>
              <a:t>Quantifiers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Predicates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Step 2:</a:t>
            </a:r>
          </a:p>
          <a:p>
            <a:pPr>
              <a:buNone/>
            </a:pPr>
            <a:r>
              <a:rPr lang="en-US" dirty="0"/>
              <a:t>	Express the meaning in </a:t>
            </a:r>
            <a:r>
              <a:rPr lang="en-US" dirty="0">
                <a:solidFill>
                  <a:srgbClr val="C00000"/>
                </a:solidFill>
              </a:rPr>
              <a:t>simple sentence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9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Translate the statement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x (C(x) 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(C(y)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F(</a:t>
            </a:r>
            <a:r>
              <a:rPr lang="en-US" dirty="0" err="1">
                <a:solidFill>
                  <a:srgbClr val="C00000"/>
                </a:solidFill>
                <a:sym typeface="Symbol" charset="2"/>
              </a:rPr>
              <a:t>x,y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))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)</a:t>
            </a:r>
          </a:p>
          <a:p>
            <a:pPr algn="ctr">
              <a:buNone/>
            </a:pPr>
            <a:endParaRPr lang="en-US" dirty="0">
              <a:solidFill>
                <a:srgbClr val="C00000"/>
              </a:solidFill>
              <a:cs typeface="Arial" pitchFamily="34" charset="0"/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where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		C(x) </a:t>
            </a:r>
            <a:r>
              <a:rPr lang="en-US" dirty="0">
                <a:cs typeface="Arial" pitchFamily="34" charset="0"/>
                <a:sym typeface="Symbol" pitchFamily="18" charset="2"/>
              </a:rPr>
              <a:t>= x has a computer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		F(x, y) </a:t>
            </a:r>
            <a:r>
              <a:rPr lang="en-US" dirty="0">
                <a:cs typeface="Arial" pitchFamily="34" charset="0"/>
                <a:sym typeface="Symbol" pitchFamily="18" charset="2"/>
              </a:rPr>
              <a:t>= x and y are friends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		Domain </a:t>
            </a:r>
            <a:r>
              <a:rPr lang="en-US" dirty="0">
                <a:cs typeface="Arial" pitchFamily="34" charset="0"/>
                <a:sym typeface="Symbol" pitchFamily="18" charset="2"/>
              </a:rPr>
              <a:t>= All students in the school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statement says that “</a:t>
            </a:r>
            <a:r>
              <a:rPr lang="en-US" dirty="0">
                <a:solidFill>
                  <a:srgbClr val="C00000"/>
                </a:solidFill>
              </a:rPr>
              <a:t>for every student x in your school, x has a computer or there is a student y such that y has a computer and x and y are friends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In other words,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Every student in your school has a computer or has a friend who has a computer.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Translate the statement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xyz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((F(x, y)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F(x, z)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(y ≠ z))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→ 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F(y, z))</a:t>
            </a:r>
          </a:p>
          <a:p>
            <a:pPr algn="ctr">
              <a:buNone/>
            </a:pPr>
            <a:endParaRPr lang="en-US" dirty="0">
              <a:solidFill>
                <a:srgbClr val="C00000"/>
              </a:solidFill>
              <a:cs typeface="Arial" pitchFamily="34" charset="0"/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where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		F(a, b) </a:t>
            </a:r>
            <a:r>
              <a:rPr lang="en-US" dirty="0">
                <a:cs typeface="Arial" pitchFamily="34" charset="0"/>
                <a:sym typeface="Symbol" pitchFamily="18" charset="2"/>
              </a:rPr>
              <a:t>= means a and b are friends.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		Domain </a:t>
            </a:r>
            <a:r>
              <a:rPr lang="en-US" dirty="0">
                <a:cs typeface="Arial" pitchFamily="34" charset="0"/>
                <a:sym typeface="Symbol" pitchFamily="18" charset="2"/>
              </a:rPr>
              <a:t>= all students in the school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examine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((F(x, y)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F(x, z)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(y ≠ z))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→ 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F(y, z))</a:t>
            </a:r>
          </a:p>
          <a:p>
            <a:pPr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This expression says that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C00000"/>
                </a:solidFill>
              </a:rPr>
              <a:t>if student x and y are friends and student x and z are friends, and furthermore if y and z are not same student, then y and z are not friends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It follows that the original statement, which is triply quantified, says that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00B050"/>
                </a:solidFill>
              </a:rPr>
              <a:t>There is a student x such that for all students y and for all students z. If student x and y are friends and student x and z are friends furthermore, student y are not the same, then y and z are not friends.</a:t>
            </a:r>
            <a:r>
              <a:rPr lang="en-US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Translate the statement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xyz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(x ≠ y)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 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 (W(x, z)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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W(y, z)))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	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	</a:t>
            </a:r>
            <a:r>
              <a:rPr lang="en-US" dirty="0">
                <a:cs typeface="Arial" pitchFamily="34" charset="0"/>
                <a:sym typeface="Symbol" pitchFamily="18" charset="2"/>
              </a:rPr>
              <a:t>where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	W(x, z) </a:t>
            </a:r>
            <a:r>
              <a:rPr lang="en-US" dirty="0">
                <a:sym typeface="Symbol" pitchFamily="18" charset="2"/>
              </a:rPr>
              <a:t>= student x has visited website z.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	Domain for x and y </a:t>
            </a:r>
            <a:r>
              <a:rPr lang="en-US" dirty="0">
                <a:sym typeface="Symbol" pitchFamily="18" charset="2"/>
              </a:rPr>
              <a:t>= All students in the school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	Domain for z </a:t>
            </a:r>
            <a:r>
              <a:rPr lang="en-US" dirty="0">
                <a:sym typeface="Symbol" pitchFamily="18" charset="2"/>
              </a:rPr>
              <a:t>= All websites</a:t>
            </a:r>
            <a:r>
              <a:rPr lang="en-US" dirty="0">
                <a:cs typeface="Arial" pitchFamily="34" charset="0"/>
                <a:sym typeface="Symbol" pitchFamily="18" charset="2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examine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(x ≠ y)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 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 (W(x, z)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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W(y, z)))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This expression says that: </a:t>
            </a:r>
            <a:r>
              <a:rPr lang="en-US" dirty="0"/>
              <a:t>“</a:t>
            </a:r>
            <a:r>
              <a:rPr lang="en-US" dirty="0">
                <a:solidFill>
                  <a:srgbClr val="C00000"/>
                </a:solidFill>
              </a:rPr>
              <a:t>x and y are not the same and student x has visited a website z if and only if student y has visited a website z.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It follows that the original statement, which is triply quantified, says that: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00B050"/>
                </a:solidFill>
              </a:rPr>
              <a:t>There exist some student x and y such that for all websites z, both x and y are different, the student x visited website z if and only if student y has visited the same website z</a:t>
            </a:r>
            <a:r>
              <a:rPr lang="en-US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other words,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Two different people who have visited the exactly same website.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UNDERSTANDING STATEMENTS INVOLVING NESTED QUANTIFIERS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Assume that the domain of the variables x and y consists of all real numbers. The statement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y 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 + 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= y + x)</a:t>
            </a:r>
          </a:p>
          <a:p>
            <a:pPr algn="ctr">
              <a:buNone/>
            </a:pPr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The statement says that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 + 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= y + x) </a:t>
            </a:r>
            <a:r>
              <a:rPr lang="en-US" dirty="0">
                <a:sym typeface="Symbol" pitchFamily="18" charset="2"/>
              </a:rPr>
              <a:t>for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all</a:t>
            </a:r>
            <a:r>
              <a:rPr lang="en-US" dirty="0">
                <a:sym typeface="Symbol" pitchFamily="18" charset="2"/>
              </a:rPr>
              <a:t> real numbers x and y.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 </a:t>
            </a:r>
            <a:r>
              <a:rPr lang="en-US" dirty="0">
                <a:sym typeface="Symbol" pitchFamily="18" charset="2"/>
              </a:rPr>
              <a:t>This is the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commutative law </a:t>
            </a:r>
            <a:r>
              <a:rPr lang="en-US" dirty="0">
                <a:sym typeface="Symbol" pitchFamily="18" charset="2"/>
              </a:rPr>
              <a:t>for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addition </a:t>
            </a:r>
            <a:r>
              <a:rPr lang="en-US" dirty="0">
                <a:sym typeface="Symbol" pitchFamily="18" charset="2"/>
              </a:rPr>
              <a:t>of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real numbers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rgbClr val="0070C0"/>
                </a:solidFill>
              </a:rPr>
              <a:t>TRANSLATING ENGLISH SENTENCES INTO LOGICAL EXPRESSIONS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Example: </a:t>
            </a:r>
            <a:r>
              <a:rPr lang="en-US" dirty="0"/>
              <a:t>Express the statement as a logical expression involving predicates and quantifiers with a domain consisting of all people.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If a person is female and is a parent, then this person is someone’s mother.</a:t>
            </a:r>
            <a:r>
              <a:rPr lang="en-US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Step 1: </a:t>
            </a:r>
            <a:r>
              <a:rPr lang="en-US" dirty="0"/>
              <a:t>Rephrase so that domain and quantifier can be shown.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For every person, if person is female and person is parent, then there exist a person such that person is the mother of person.</a:t>
            </a:r>
            <a:r>
              <a:rPr lang="en-US" dirty="0"/>
              <a:t>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Step 2:</a:t>
            </a:r>
            <a:r>
              <a:rPr lang="en-US" dirty="0"/>
              <a:t> Introducing variables.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00B050"/>
                </a:solidFill>
              </a:rPr>
              <a:t>For every person x, if person x is female and person x is parent, then there exist a person y such that person x is the mother of person y. </a:t>
            </a:r>
            <a:r>
              <a:rPr lang="en-US" dirty="0"/>
              <a:t>”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Step 3:</a:t>
            </a:r>
            <a:r>
              <a:rPr lang="en-US" dirty="0"/>
              <a:t> Propositional Function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F(x) =</a:t>
            </a:r>
            <a:r>
              <a:rPr lang="en-US" dirty="0"/>
              <a:t> x is female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P(x) =</a:t>
            </a:r>
            <a:r>
              <a:rPr lang="en-US" dirty="0"/>
              <a:t> x is a parent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M(x, y) =</a:t>
            </a:r>
            <a:r>
              <a:rPr lang="en-US" dirty="0"/>
              <a:t> x is the mother of 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Step 4: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x ((F(x)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en-US" b="1" dirty="0">
                <a:sym typeface="Symbol" charset="2"/>
              </a:rPr>
              <a:t> </a:t>
            </a:r>
            <a:r>
              <a:rPr lang="en-US" dirty="0">
                <a:sym typeface="Symbol" charset="2"/>
              </a:rPr>
              <a:t>P(x)) </a:t>
            </a:r>
            <a:r>
              <a:rPr lang="en-US" dirty="0">
                <a:cs typeface="Arial" pitchFamily="34" charset="0"/>
                <a:sym typeface="Symbol" pitchFamily="18" charset="2"/>
              </a:rPr>
              <a:t>→ </a:t>
            </a:r>
            <a:r>
              <a:rPr lang="en-US" dirty="0">
                <a:sym typeface="Symbol" pitchFamily="18" charset="2"/>
              </a:rPr>
              <a:t>y M</a:t>
            </a:r>
            <a:r>
              <a:rPr lang="en-US" dirty="0">
                <a:cs typeface="Arial" pitchFamily="34" charset="0"/>
                <a:sym typeface="Symbol" pitchFamily="18" charset="2"/>
              </a:rPr>
              <a:t>(x, y)</a:t>
            </a:r>
          </a:p>
          <a:p>
            <a:pPr algn="ctr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OR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x y(((F(x)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en-US" b="1" dirty="0">
                <a:sym typeface="Symbol" charset="2"/>
              </a:rPr>
              <a:t> </a:t>
            </a:r>
            <a:r>
              <a:rPr lang="en-US" dirty="0">
                <a:sym typeface="Symbol" charset="2"/>
              </a:rPr>
              <a:t>P(x)) </a:t>
            </a:r>
            <a:r>
              <a:rPr lang="en-US" dirty="0">
                <a:cs typeface="Arial" pitchFamily="34" charset="0"/>
                <a:sym typeface="Symbol" pitchFamily="18" charset="2"/>
              </a:rPr>
              <a:t>→ </a:t>
            </a:r>
            <a:r>
              <a:rPr lang="en-US" dirty="0">
                <a:sym typeface="Symbol" pitchFamily="18" charset="2"/>
              </a:rPr>
              <a:t>M</a:t>
            </a:r>
            <a:r>
              <a:rPr lang="en-US" dirty="0">
                <a:cs typeface="Arial" pitchFamily="34" charset="0"/>
                <a:sym typeface="Symbol" pitchFamily="18" charset="2"/>
              </a:rPr>
              <a:t>(x, y))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S(x) =</a:t>
            </a:r>
            <a:r>
              <a:rPr lang="en-US" dirty="0"/>
              <a:t> “x is a student”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F(x) =</a:t>
            </a:r>
            <a:r>
              <a:rPr lang="en-US" dirty="0"/>
              <a:t> “x is a faculty member”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A(x, y) =</a:t>
            </a:r>
            <a:r>
              <a:rPr lang="en-US" dirty="0"/>
              <a:t> “x has asked y a question”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Domain =</a:t>
            </a:r>
            <a:r>
              <a:rPr lang="en-US" dirty="0"/>
              <a:t> all people associated with your school.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quantifiers</a:t>
            </a:r>
            <a:r>
              <a:rPr lang="en-US" dirty="0"/>
              <a:t> to express each of these </a:t>
            </a:r>
            <a:r>
              <a:rPr lang="en-US" dirty="0">
                <a:solidFill>
                  <a:srgbClr val="C00000"/>
                </a:solidFill>
              </a:rPr>
              <a:t>statements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686800" cy="493776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Lois has asked Professor Michaels a question.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A(Lois, Professor Michaels)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Every Student has asked Professor Gross a question.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x (S(x)</a:t>
            </a:r>
            <a:r>
              <a:rPr lang="en-US" sz="2400" dirty="0">
                <a:solidFill>
                  <a:schemeClr val="tx1"/>
                </a:solidFill>
                <a:cs typeface="Arial" pitchFamily="34" charset="0"/>
                <a:sym typeface="Symbol" pitchFamily="18" charset="2"/>
              </a:rPr>
              <a:t> → A(x, Professor Gross))</a:t>
            </a:r>
          </a:p>
          <a:p>
            <a:endParaRPr lang="en-US" dirty="0">
              <a:solidFill>
                <a:srgbClr val="C00000"/>
              </a:solidFill>
              <a:cs typeface="Arial" pitchFamily="34" charset="0"/>
              <a:sym typeface="Symbol" pitchFamily="18" charset="2"/>
            </a:endParaRPr>
          </a:p>
          <a:p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Every faculty member has either asked Professor Miller a question or been asked a question by Prof. Miller.</a:t>
            </a:r>
            <a:endParaRPr lang="en-US" dirty="0">
              <a:solidFill>
                <a:srgbClr val="C00000"/>
              </a:solidFill>
              <a:sym typeface="Symbol" charset="2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x (F(x)</a:t>
            </a:r>
            <a:r>
              <a:rPr lang="en-US" sz="2400" dirty="0">
                <a:solidFill>
                  <a:schemeClr val="tx1"/>
                </a:solidFill>
                <a:cs typeface="Arial" pitchFamily="34" charset="0"/>
                <a:sym typeface="Symbol" pitchFamily="18" charset="2"/>
              </a:rPr>
              <a:t> → (A(x, Professor Miller) </a:t>
            </a:r>
            <a:r>
              <a:rPr lang="en-US" sz="2400" b="1" dirty="0">
                <a:solidFill>
                  <a:schemeClr val="tx1"/>
                </a:solidFill>
                <a:cs typeface="Arial" pitchFamily="34" charset="0"/>
                <a:sym typeface="Symbol" charset="2"/>
              </a:rPr>
              <a:t> </a:t>
            </a:r>
            <a:r>
              <a:rPr lang="en-US" sz="2400" dirty="0">
                <a:solidFill>
                  <a:schemeClr val="tx1"/>
                </a:solidFill>
                <a:cs typeface="Arial" pitchFamily="34" charset="0"/>
                <a:sym typeface="Symbol" charset="2"/>
              </a:rPr>
              <a:t>A(Professor Miller, x)</a:t>
            </a:r>
            <a:r>
              <a:rPr lang="en-US" sz="2400" dirty="0">
                <a:solidFill>
                  <a:schemeClr val="tx1"/>
                </a:solidFill>
                <a:cs typeface="Arial" pitchFamily="34" charset="0"/>
                <a:sym typeface="Symbol" pitchFamily="18" charset="2"/>
              </a:rPr>
              <a:t>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65574" cy="4937760"/>
          </a:xfrm>
        </p:spPr>
        <p:txBody>
          <a:bodyPr/>
          <a:lstStyle/>
          <a:p>
            <a:r>
              <a:rPr lang="en-US" dirty="0"/>
              <a:t>Some student has not asked any faculty member a question.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x (S(x) </a:t>
            </a:r>
            <a:r>
              <a:rPr lang="en-US" sz="2400" b="1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(F(y) →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¬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A(x, y)))</a:t>
            </a:r>
          </a:p>
          <a:p>
            <a:endParaRPr lang="en-US" dirty="0">
              <a:cs typeface="Arial" pitchFamily="34" charset="0"/>
              <a:sym typeface="Symbol" charset="2"/>
            </a:endParaRPr>
          </a:p>
          <a:p>
            <a:r>
              <a:rPr lang="en-US" dirty="0">
                <a:cs typeface="Arial" pitchFamily="34" charset="0"/>
                <a:sym typeface="Symbol" charset="2"/>
              </a:rPr>
              <a:t>There is a faculty member who has never been asked a question by a student.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x (F(x) </a:t>
            </a:r>
            <a:r>
              <a:rPr lang="en-US" sz="2400" b="1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(S(y) →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¬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A(y, x)))</a:t>
            </a:r>
          </a:p>
          <a:p>
            <a:endParaRPr lang="en-US" dirty="0">
              <a:cs typeface="Arial" pitchFamily="34" charset="0"/>
              <a:sym typeface="Symbol" charset="2"/>
            </a:endParaRPr>
          </a:p>
          <a:p>
            <a:r>
              <a:rPr lang="en-US" dirty="0">
                <a:cs typeface="Arial" pitchFamily="34" charset="0"/>
                <a:sym typeface="Symbol" charset="2"/>
              </a:rPr>
              <a:t>Some student has asked every faculty member a question.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y (F(y)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→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(S(x) </a:t>
            </a:r>
            <a:r>
              <a:rPr lang="en-US" sz="2400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A(x, y)))</a:t>
            </a:r>
          </a:p>
          <a:p>
            <a:endParaRPr lang="en-US" dirty="0">
              <a:cs typeface="Arial" pitchFamily="34" charset="0"/>
              <a:sym typeface="Symbol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a faculty member who has asked every other faculty member a question.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x (F(x) </a:t>
            </a:r>
            <a:r>
              <a:rPr lang="en-US" sz="2400" b="1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y(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(F(y) </a:t>
            </a:r>
            <a:r>
              <a:rPr lang="en-US" sz="2400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(y ≠ x))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→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A(x, y)))</a:t>
            </a:r>
          </a:p>
          <a:p>
            <a:endParaRPr lang="en-US" dirty="0">
              <a:cs typeface="Arial" pitchFamily="34" charset="0"/>
              <a:sym typeface="Symbol" charset="2"/>
            </a:endParaRPr>
          </a:p>
          <a:p>
            <a:r>
              <a:rPr lang="en-US" dirty="0">
                <a:cs typeface="Arial" pitchFamily="34" charset="0"/>
                <a:sym typeface="Symbol" charset="2"/>
              </a:rPr>
              <a:t>Some student has never been asked a question by a faculty member.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x (S(x) </a:t>
            </a:r>
            <a:r>
              <a:rPr lang="en-US" sz="2400" b="1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y(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(F(y) →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¬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A(y, x)))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the statement as a logical expression involving predicates and quantifiers with a domain consisting of all people.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There is a man who has taken a flight on every airline in the world.</a:t>
            </a:r>
            <a:r>
              <a:rPr lang="en-US" dirty="0"/>
              <a:t>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Step 1:</a:t>
            </a:r>
            <a:r>
              <a:rPr lang="en-US" dirty="0"/>
              <a:t> Rephrase</a:t>
            </a:r>
          </a:p>
          <a:p>
            <a:pPr>
              <a:buNone/>
            </a:pPr>
            <a:r>
              <a:rPr lang="en-US" dirty="0"/>
              <a:t>	“There is a man, the man has taken a flight, on every airline in the world.”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2:</a:t>
            </a:r>
            <a:r>
              <a:rPr lang="en-US" dirty="0"/>
              <a:t> Introducing variables.</a:t>
            </a:r>
          </a:p>
          <a:p>
            <a:pPr>
              <a:buNone/>
            </a:pPr>
            <a:r>
              <a:rPr lang="en-US" dirty="0"/>
              <a:t>	 “There is a man x, the man x has taken a flight f, on every airline in the world.”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Step 3:</a:t>
            </a:r>
            <a:r>
              <a:rPr lang="en-US" dirty="0"/>
              <a:t> Propositional Function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P(m, f) =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has taken </a:t>
            </a:r>
            <a:r>
              <a:rPr lang="en-US" i="1" dirty="0"/>
              <a:t>flight f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Q(f, a) =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is a flight on airline</a:t>
            </a:r>
            <a:endParaRPr lang="en-US" i="1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Domain m, f and a =</a:t>
            </a:r>
            <a:r>
              <a:rPr lang="en-US" dirty="0"/>
              <a:t> all the men in the world, all  </a:t>
            </a:r>
          </a:p>
          <a:p>
            <a:pPr>
              <a:buNone/>
            </a:pPr>
            <a:r>
              <a:rPr lang="en-US" dirty="0"/>
              <a:t>                                         airplane flights, and all airlines  </a:t>
            </a:r>
          </a:p>
          <a:p>
            <a:pPr>
              <a:buNone/>
            </a:pPr>
            <a:r>
              <a:rPr lang="en-US" dirty="0"/>
              <a:t>                                         respectively.</a:t>
            </a:r>
          </a:p>
          <a:p>
            <a:r>
              <a:rPr lang="en-US" dirty="0">
                <a:solidFill>
                  <a:srgbClr val="C00000"/>
                </a:solidFill>
              </a:rPr>
              <a:t>Step 4: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dirty="0" err="1">
                <a:sym typeface="Symbol" pitchFamily="18" charset="2"/>
              </a:rPr>
              <a:t>mfa</a:t>
            </a:r>
            <a:r>
              <a:rPr lang="en-US" dirty="0">
                <a:sym typeface="Symbol" pitchFamily="18" charset="2"/>
              </a:rPr>
              <a:t> (P(m, f)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en-US" b="1" dirty="0">
                <a:sym typeface="Symbol" charset="2"/>
              </a:rPr>
              <a:t> </a:t>
            </a:r>
            <a:r>
              <a:rPr lang="en-US" dirty="0">
                <a:sym typeface="Symbol" charset="2"/>
              </a:rPr>
              <a:t>Q(f, a))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NEGATING NESTED QUANTIFIERS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</a:t>
            </a:r>
            <a:r>
              <a:rPr lang="en-US" dirty="0"/>
              <a:t> Express the negation of the statement</a:t>
            </a:r>
          </a:p>
          <a:p>
            <a:pPr algn="ctr">
              <a:buNone/>
            </a:pPr>
            <a:r>
              <a:rPr lang="en-US" dirty="0"/>
              <a:t>	 </a:t>
            </a:r>
            <a:r>
              <a:rPr lang="en-US" dirty="0">
                <a:sym typeface="Symbol" pitchFamily="18" charset="2"/>
              </a:rPr>
              <a:t></a:t>
            </a:r>
            <a:r>
              <a:rPr lang="en-US" dirty="0" err="1">
                <a:sym typeface="Symbol" pitchFamily="18" charset="2"/>
              </a:rPr>
              <a:t>xy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dirty="0" err="1">
                <a:sym typeface="Symbol" pitchFamily="18" charset="2"/>
              </a:rPr>
              <a:t>xy</a:t>
            </a:r>
            <a:r>
              <a:rPr lang="en-US" dirty="0">
                <a:sym typeface="Symbol" pitchFamily="18" charset="2"/>
              </a:rPr>
              <a:t> = 1</a:t>
            </a:r>
            <a:r>
              <a:rPr lang="en-US" dirty="0">
                <a:sym typeface="Symbol" charset="2"/>
              </a:rPr>
              <a:t>).</a:t>
            </a:r>
          </a:p>
          <a:p>
            <a:pPr algn="ctr">
              <a:buNone/>
            </a:pPr>
            <a:endParaRPr lang="en-US" dirty="0">
              <a:sym typeface="Symbol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charset="2"/>
              </a:rPr>
              <a:t>Solution: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  <a:latin typeface="+mj-lt"/>
              <a:ea typeface="+mj-ea"/>
              <a:cs typeface="+mj-cs"/>
              <a:sym typeface="Symbol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= 1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		</a:t>
            </a:r>
            <a:r>
              <a:rPr lang="en-US" dirty="0">
                <a:sym typeface="Symbol" charset="2"/>
              </a:rPr>
              <a:t>Given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y (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= 1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		</a:t>
            </a:r>
            <a:r>
              <a:rPr lang="en-US" dirty="0">
                <a:sym typeface="Symbol" charset="2"/>
              </a:rPr>
              <a:t>De-Morgan’s Law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= 1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		</a:t>
            </a:r>
            <a:r>
              <a:rPr lang="en-US" dirty="0">
                <a:sym typeface="Symbol" charset="2"/>
              </a:rPr>
              <a:t>De-Morgan’s Law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≠ 1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		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UNDERSTANDING NESTED QUANTIFIER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statement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x y 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 + 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= 0)</a:t>
            </a:r>
          </a:p>
          <a:p>
            <a:pPr algn="ctr">
              <a:buNone/>
            </a:pPr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Says that for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every </a:t>
            </a:r>
            <a:r>
              <a:rPr lang="en-US" dirty="0">
                <a:sym typeface="Symbol" pitchFamily="18" charset="2"/>
              </a:rPr>
              <a:t>real number x,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there is a</a:t>
            </a:r>
            <a:r>
              <a:rPr lang="en-US" dirty="0">
                <a:sym typeface="Symbol" pitchFamily="18" charset="2"/>
              </a:rPr>
              <a:t> real number y such that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x + y = 0. </a:t>
            </a:r>
          </a:p>
          <a:p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Quantifiers to express the negation of the statement that:</a:t>
            </a:r>
          </a:p>
          <a:p>
            <a:pPr>
              <a:buNone/>
            </a:pPr>
            <a:r>
              <a:rPr lang="en-US" dirty="0"/>
              <a:t>	 “</a:t>
            </a:r>
            <a:r>
              <a:rPr lang="en-US" dirty="0">
                <a:solidFill>
                  <a:srgbClr val="C00000"/>
                </a:solidFill>
              </a:rPr>
              <a:t>There does not exist a man who has taken a flight on every airline in the world.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Solution: </a:t>
            </a:r>
          </a:p>
          <a:p>
            <a:pPr>
              <a:buNone/>
            </a:pPr>
            <a:r>
              <a:rPr lang="en-US" dirty="0"/>
              <a:t>	The statement is negation of the statement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There is a man who has taken a flight on every airline in  the world.</a:t>
            </a:r>
            <a:r>
              <a:rPr lang="en-US" dirty="0"/>
              <a:t>”</a:t>
            </a:r>
          </a:p>
          <a:p>
            <a:pPr algn="ctr">
              <a:buNone/>
            </a:pP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sz="2800" dirty="0"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dirty="0" err="1">
                <a:sym typeface="Symbol" pitchFamily="18" charset="2"/>
              </a:rPr>
              <a:t>waf</a:t>
            </a:r>
            <a:r>
              <a:rPr lang="en-US" dirty="0">
                <a:sym typeface="Symbol" pitchFamily="18" charset="2"/>
              </a:rPr>
              <a:t> (P(w, f)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  <a:r>
              <a:rPr lang="en-US" b="1" dirty="0">
                <a:sym typeface="Symbol" charset="2"/>
              </a:rPr>
              <a:t> </a:t>
            </a:r>
            <a:r>
              <a:rPr lang="en-US" dirty="0">
                <a:sym typeface="Symbol" charset="2"/>
              </a:rPr>
              <a:t>Q(f, a))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sz="2800" dirty="0">
                <a:sym typeface="Symbol"/>
              </a:rPr>
              <a:t> </a:t>
            </a:r>
            <a:r>
              <a:rPr lang="en-US" dirty="0">
                <a:sym typeface="Symbol"/>
              </a:rPr>
              <a:t>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waf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(P(w, f)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Q(f, a)) 	</a:t>
            </a:r>
            <a:r>
              <a:rPr lang="en-US" dirty="0">
                <a:sym typeface="Symbol" charset="2"/>
              </a:rPr>
              <a:t>Given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/>
              </a:rPr>
              <a:t> 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w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af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(P(w, f)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Q(f, a))	</a:t>
            </a:r>
            <a:r>
              <a:rPr lang="en-US" dirty="0">
                <a:sym typeface="Symbol" charset="2"/>
              </a:rPr>
              <a:t>De-Morgan’s Law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/>
              </a:rPr>
              <a:t> 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wa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f (P(w, f)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Q(f, a))	</a:t>
            </a:r>
            <a:r>
              <a:rPr lang="en-US" dirty="0">
                <a:sym typeface="Symbol" charset="2"/>
              </a:rPr>
              <a:t>De-Morgan’s Law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/>
              </a:rPr>
              <a:t> 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waf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(P(w, f)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Q(f, a))	</a:t>
            </a:r>
            <a:r>
              <a:rPr lang="en-US" dirty="0">
                <a:sym typeface="Symbol" charset="2"/>
              </a:rPr>
              <a:t>De-Morgan’s Law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dirty="0">
                <a:sym typeface="Symbol"/>
              </a:rPr>
              <a:t> 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waf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P(w, f)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Q(f, a))	</a:t>
            </a:r>
            <a:r>
              <a:rPr lang="en-US" dirty="0">
                <a:sym typeface="Symbol" charset="2"/>
              </a:rPr>
              <a:t>De-Morgan’s Law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 the negation of the statement</a:t>
            </a:r>
          </a:p>
          <a:p>
            <a:pPr algn="ctr">
              <a:buNone/>
            </a:pPr>
            <a:r>
              <a:rPr lang="en-US" dirty="0"/>
              <a:t>	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P(x, y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Q(x, y)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.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  <a:sym typeface="Symbol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b="1" dirty="0">
                <a:solidFill>
                  <a:srgbClr val="0070C0"/>
                </a:solidFill>
                <a:sym typeface="Symbol" charset="2"/>
              </a:rPr>
              <a:t>Solution: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  <a:sym typeface="Symbol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dirty="0">
                <a:sym typeface="Symbol"/>
              </a:rPr>
              <a:t>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[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400" dirty="0" err="1">
                <a:solidFill>
                  <a:srgbClr val="C00000"/>
                </a:solidFill>
                <a:sym typeface="Symbol" pitchFamily="18" charset="2"/>
              </a:rPr>
              <a:t>xy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P(x, y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sz="2400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400" dirty="0" err="1">
                <a:solidFill>
                  <a:srgbClr val="C00000"/>
                </a:solidFill>
                <a:sym typeface="Symbol" pitchFamily="18" charset="2"/>
              </a:rPr>
              <a:t>xy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Q(x, y)]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		</a:t>
            </a:r>
            <a:r>
              <a:rPr lang="en-US" dirty="0">
                <a:sym typeface="Symbol" charset="2"/>
              </a:rPr>
              <a:t>Given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dirty="0">
                <a:sym typeface="Symbol"/>
              </a:rPr>
              <a:t>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P(x, y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 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Q(x, y)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dirty="0">
                <a:sym typeface="Symbol" charset="2"/>
              </a:rPr>
              <a:t>De-Morgan’s Law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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y P(x, y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y Q(x, y)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dirty="0">
                <a:sym typeface="Symbol" charset="2"/>
              </a:rPr>
              <a:t>De-Morgan’s Law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dirty="0">
                <a:sym typeface="Symbol"/>
              </a:rPr>
              <a:t> 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 err="1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P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(x, y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 err="1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Q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(x, y)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dirty="0">
                <a:sym typeface="Symbol" charset="2"/>
              </a:rPr>
              <a:t>De-Morgan’s Law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Express the negation of the statement</a:t>
            </a:r>
          </a:p>
          <a:p>
            <a:pPr>
              <a:buNone/>
            </a:pPr>
            <a:r>
              <a:rPr lang="en-US" sz="2800" dirty="0"/>
              <a:t>	 		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800" dirty="0" err="1">
                <a:solidFill>
                  <a:srgbClr val="C00000"/>
                </a:solidFill>
                <a:sym typeface="Symbol" pitchFamily="18" charset="2"/>
              </a:rPr>
              <a:t>xy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(Q(x, y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sz="2800" b="1" dirty="0">
                <a:solidFill>
                  <a:srgbClr val="C00000"/>
                </a:solidFill>
                <a:sym typeface="Symbol"/>
              </a:rPr>
              <a:t>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Q(y, x))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.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  <a:sym typeface="Symbol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800" b="1" dirty="0">
                <a:solidFill>
                  <a:srgbClr val="0070C0"/>
                </a:solidFill>
                <a:sym typeface="Symbol" charset="2"/>
              </a:rPr>
              <a:t>Solution: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  <a:sym typeface="Symbol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ym typeface="Symbol"/>
              </a:rPr>
              <a:t>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[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800" dirty="0" err="1">
                <a:solidFill>
                  <a:srgbClr val="C00000"/>
                </a:solidFill>
                <a:sym typeface="Symbol" pitchFamily="18" charset="2"/>
              </a:rPr>
              <a:t>xy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(Q(x, y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sz="2800" b="1" dirty="0">
                <a:solidFill>
                  <a:srgbClr val="C00000"/>
                </a:solidFill>
                <a:sym typeface="Symbol"/>
              </a:rPr>
              <a:t>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Q(y, x))]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		</a:t>
            </a:r>
            <a:r>
              <a:rPr lang="en-US" sz="2800" dirty="0">
                <a:sym typeface="Symbol" charset="2"/>
              </a:rPr>
              <a:t>Given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z="2800" dirty="0">
                <a:sym typeface="Symbol"/>
              </a:rPr>
              <a:t>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x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y (Q(x, y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sz="2800" b="1" dirty="0">
                <a:solidFill>
                  <a:srgbClr val="C00000"/>
                </a:solidFill>
                <a:sym typeface="Symbol"/>
              </a:rPr>
              <a:t>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Q(y, x))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		</a:t>
            </a:r>
            <a:r>
              <a:rPr lang="en-US" sz="2800" dirty="0">
                <a:sym typeface="Symbol" charset="2"/>
              </a:rPr>
              <a:t>De-Morgan’s Law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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sz="2800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(Q(x, y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sz="2800" b="1" dirty="0">
                <a:solidFill>
                  <a:srgbClr val="C00000"/>
                </a:solidFill>
                <a:sym typeface="Symbol"/>
              </a:rPr>
              <a:t>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Q(y, x))	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800" dirty="0">
                <a:sym typeface="Symbol" charset="2"/>
              </a:rPr>
              <a:t>De-Morgan’s Law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sym typeface="Symbol"/>
              </a:rPr>
              <a:t>	 </a:t>
            </a:r>
            <a:r>
              <a:rPr lang="en-US" sz="2800" dirty="0">
                <a:sym typeface="Symbol"/>
              </a:rPr>
              <a:t>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sz="2800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¬[(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Q(x, y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→</a:t>
            </a:r>
            <a:r>
              <a:rPr lang="en-US" sz="2800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Q(y, x)) </a:t>
            </a:r>
            <a:r>
              <a:rPr lang="en-US" sz="2800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Q(y, x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→</a:t>
            </a:r>
            <a:r>
              <a:rPr lang="en-US" sz="2800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Q(x, y))]	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800" dirty="0">
                <a:sym typeface="Symbol" charset="2"/>
              </a:rPr>
              <a:t>As we know that </a:t>
            </a:r>
            <a:r>
              <a:rPr lang="en-US" sz="2800" dirty="0"/>
              <a:t>p </a:t>
            </a:r>
            <a:r>
              <a:rPr lang="en-US" sz="2800" dirty="0">
                <a:sym typeface="Symbol"/>
              </a:rPr>
              <a:t></a:t>
            </a:r>
            <a:r>
              <a:rPr lang="en-US" sz="2800" dirty="0"/>
              <a:t> q </a:t>
            </a:r>
            <a:r>
              <a:rPr lang="en-US" sz="2800" dirty="0">
                <a:sym typeface="Symbol"/>
              </a:rPr>
              <a:t></a:t>
            </a:r>
            <a:r>
              <a:rPr lang="en-US" sz="2800" dirty="0"/>
              <a:t> (p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q) </a:t>
            </a:r>
            <a:r>
              <a:rPr lang="en-US" sz="2800" dirty="0">
                <a:sym typeface="Symbol"/>
              </a:rPr>
              <a:t> </a:t>
            </a:r>
            <a:r>
              <a:rPr lang="en-US" sz="2800" dirty="0"/>
              <a:t>(q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p)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	</a:t>
            </a:r>
            <a:endParaRPr lang="en-US" sz="2800" dirty="0">
              <a:solidFill>
                <a:srgbClr val="C00000"/>
              </a:solidFill>
              <a:sym typeface="Symbol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/>
              </a:rPr>
              <a:t>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¬(Q(x, y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→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Q(y, x)) 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¬(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Q(y, x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→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Q(x, y))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			</a:t>
            </a:r>
            <a:r>
              <a:rPr lang="en-US" dirty="0">
                <a:sym typeface="Symbol" pitchFamily="18" charset="2"/>
              </a:rPr>
              <a:t>De-Morgan’s Law</a:t>
            </a:r>
          </a:p>
          <a:p>
            <a:pPr>
              <a:buNone/>
            </a:pPr>
            <a:r>
              <a:rPr lang="en-US" dirty="0">
                <a:sym typeface="Symbol"/>
              </a:rPr>
              <a:t>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¬(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Q(x, y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Q(y, x))] 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¬[¬(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Q(y, x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sz="2400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Q(x, y))]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		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 	</a:t>
            </a:r>
            <a:r>
              <a:rPr lang="en-US" dirty="0">
                <a:sym typeface="Symbol" charset="2"/>
              </a:rPr>
              <a:t>As we know that 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q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</a:t>
            </a:r>
            <a:r>
              <a:rPr lang="en-US" dirty="0">
                <a:cs typeface="Arial" charset="0"/>
                <a:sym typeface="Symbol" pitchFamily="18" charset="2"/>
              </a:rPr>
              <a:t>¬</a:t>
            </a:r>
            <a:r>
              <a:rPr lang="en-US" dirty="0"/>
              <a:t>(p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cs typeface="Arial" charset="0"/>
                <a:sym typeface="Symbol" pitchFamily="18" charset="2"/>
              </a:rPr>
              <a:t>¬</a:t>
            </a:r>
            <a:r>
              <a:rPr lang="en-US" dirty="0"/>
              <a:t>q) </a:t>
            </a:r>
          </a:p>
          <a:p>
            <a:pPr>
              <a:buNone/>
            </a:pPr>
            <a:r>
              <a:rPr lang="en-US" dirty="0">
                <a:sym typeface="Symbol"/>
              </a:rPr>
              <a:t>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Q(x, y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Q(y, x)] 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[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Q(y, x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Q(x, y)]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			</a:t>
            </a:r>
            <a:r>
              <a:rPr lang="en-US" dirty="0">
                <a:sym typeface="Symbol" pitchFamily="18" charset="2"/>
              </a:rPr>
              <a:t>De-Morgan’s Law</a:t>
            </a:r>
          </a:p>
          <a:p>
            <a:pPr>
              <a:buFont typeface="Symbol"/>
              <a:buChar char="º"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[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Q(x, y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sz="2400" b="1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Q(y, x)] 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[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Q(y, x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Q(x, y)]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			</a:t>
            </a:r>
            <a:r>
              <a:rPr lang="en-US" dirty="0">
                <a:sym typeface="Symbol" pitchFamily="18" charset="2"/>
              </a:rPr>
              <a:t>De-Morgan’s Law</a:t>
            </a:r>
          </a:p>
          <a:p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[Q(x, y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sz="2400" b="1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Q(y, x)] 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  <a:sym typeface="Symbol" charset="2"/>
              </a:rPr>
              <a:t>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[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Q(y, x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sz="2800" b="1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Q(x, y)]</a:t>
            </a:r>
          </a:p>
          <a:p>
            <a:pPr>
              <a:buNone/>
            </a:pPr>
            <a:r>
              <a:rPr lang="en-US" dirty="0"/>
              <a:t>				Double Negation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Consider the statement: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x y z 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 + (y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+ z) = (x + y) + z)</a:t>
            </a:r>
          </a:p>
          <a:p>
            <a:pPr algn="ctr">
              <a:buNone/>
            </a:pPr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Says that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every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real number has an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additive inverse.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TRANSLATE INTO ENGLISH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5CA-D4F4-41A4-954A-F0C2B8818BFD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Translate into English the statement: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x  y ((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 &gt;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0)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y &lt;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0)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→ (</a:t>
            </a:r>
            <a:r>
              <a:rPr lang="en-US" dirty="0" err="1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&lt; 0))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  <a:p>
            <a:r>
              <a:rPr lang="en-US" dirty="0">
                <a:cs typeface="Arial" charset="0"/>
                <a:sym typeface="Symbol" pitchFamily="18" charset="2"/>
              </a:rPr>
              <a:t>Where the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domain</a:t>
            </a:r>
            <a:r>
              <a:rPr lang="en-US" dirty="0">
                <a:cs typeface="Arial" charset="0"/>
                <a:sym typeface="Symbol" pitchFamily="18" charset="2"/>
              </a:rPr>
              <a:t> for both variables consists of all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real nos</a:t>
            </a:r>
            <a:r>
              <a:rPr lang="en-US" dirty="0">
                <a:cs typeface="Arial" charset="0"/>
                <a:sym typeface="Symbol" pitchFamily="18" charset="2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For all real number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and for all real number </a:t>
            </a:r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dirty="0"/>
              <a:t>. If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 &gt;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0 </a:t>
            </a:r>
            <a:r>
              <a:rPr lang="en-US" dirty="0">
                <a:sym typeface="Symbol" charset="2"/>
              </a:rPr>
              <a:t>and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y &lt;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0</a:t>
            </a:r>
            <a:r>
              <a:rPr lang="en-US" dirty="0">
                <a:sym typeface="Symbol" pitchFamily="18" charset="2"/>
              </a:rPr>
              <a:t>, then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Arial" charset="0"/>
                <a:sym typeface="Symbol" pitchFamily="18" charset="2"/>
              </a:rPr>
              <a:t>xy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&lt; 0.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dirty="0">
                <a:solidFill>
                  <a:srgbClr val="002060"/>
                </a:solidFill>
                <a:cs typeface="Arial" charset="0"/>
                <a:sym typeface="Symbol" pitchFamily="18" charset="2"/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dirty="0">
                <a:solidFill>
                  <a:srgbClr val="00B050"/>
                </a:solidFill>
                <a:cs typeface="Arial" charset="0"/>
                <a:sym typeface="Symbol" pitchFamily="18" charset="2"/>
              </a:rPr>
              <a:t>For all real number x and y. If x is positive real no. and y is negative real no, then </a:t>
            </a:r>
            <a:r>
              <a:rPr lang="en-US" dirty="0" err="1">
                <a:solidFill>
                  <a:srgbClr val="00B050"/>
                </a:solidFill>
                <a:cs typeface="Arial" charset="0"/>
                <a:sym typeface="Symbol" pitchFamily="18" charset="2"/>
              </a:rPr>
              <a:t>xy</a:t>
            </a:r>
            <a:r>
              <a:rPr lang="en-US" dirty="0">
                <a:solidFill>
                  <a:srgbClr val="00B050"/>
                </a:solidFill>
                <a:cs typeface="Arial" charset="0"/>
                <a:sym typeface="Symbol" pitchFamily="18" charset="2"/>
              </a:rPr>
              <a:t> is a negative.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dirty="0">
                <a:solidFill>
                  <a:srgbClr val="002060"/>
                </a:solidFill>
                <a:cs typeface="Arial" charset="0"/>
                <a:sym typeface="Symbol" pitchFamily="18" charset="2"/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dirty="0">
                <a:solidFill>
                  <a:srgbClr val="00B050"/>
                </a:solidFill>
                <a:cs typeface="Arial" charset="0"/>
                <a:sym typeface="Symbol" pitchFamily="18" charset="2"/>
              </a:rPr>
              <a:t>The product of a positive real no. and a negative real no is always a negative real number.</a:t>
            </a:r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5CA-D4F4-41A4-954A-F0C2B8818BFD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Translate into English the statement: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x y ((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 ≥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0) 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y ≥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0) </a:t>
            </a:r>
            <a:r>
              <a:rPr lang="en-US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→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(</a:t>
            </a:r>
            <a:r>
              <a:rPr lang="en-US" dirty="0" err="1">
                <a:solidFill>
                  <a:srgbClr val="C00000"/>
                </a:solidFill>
                <a:cs typeface="Arial" charset="0"/>
                <a:sym typeface="Symbol" pitchFamily="18" charset="2"/>
              </a:rPr>
              <a:t>xy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≥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0))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  <a:p>
            <a:r>
              <a:rPr lang="en-US" dirty="0">
                <a:cs typeface="Arial" charset="0"/>
                <a:sym typeface="Symbol" pitchFamily="18" charset="2"/>
              </a:rPr>
              <a:t>Where the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domain</a:t>
            </a:r>
            <a:r>
              <a:rPr lang="en-US" dirty="0">
                <a:cs typeface="Arial" charset="0"/>
                <a:sym typeface="Symbol" pitchFamily="18" charset="2"/>
              </a:rPr>
              <a:t> for both variables consists of all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real nos</a:t>
            </a:r>
            <a:r>
              <a:rPr lang="en-US" dirty="0">
                <a:cs typeface="Arial" charset="0"/>
                <a:sym typeface="Symbol" pitchFamily="18" charset="2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For all real number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and for all real number </a:t>
            </a:r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dirty="0"/>
              <a:t>. If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 ≥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0 </a:t>
            </a:r>
            <a:r>
              <a:rPr lang="en-US" dirty="0">
                <a:sym typeface="Symbol" charset="2"/>
              </a:rPr>
              <a:t>and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y ≥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0</a:t>
            </a:r>
            <a:r>
              <a:rPr lang="en-US" dirty="0">
                <a:sym typeface="Symbol" pitchFamily="18" charset="2"/>
              </a:rPr>
              <a:t>, then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Arial" charset="0"/>
                <a:sym typeface="Symbol" pitchFamily="18" charset="2"/>
              </a:rPr>
              <a:t>xy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≥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0.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dirty="0">
                <a:solidFill>
                  <a:srgbClr val="002060"/>
                </a:solidFill>
                <a:cs typeface="Arial" charset="0"/>
                <a:sym typeface="Symbol" pitchFamily="18" charset="2"/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dirty="0">
                <a:solidFill>
                  <a:srgbClr val="00B050"/>
                </a:solidFill>
                <a:cs typeface="Arial" charset="0"/>
                <a:sym typeface="Symbol" pitchFamily="18" charset="2"/>
              </a:rPr>
              <a:t>For all real number x and y. If x is positive real no. and y is positive real no, then </a:t>
            </a:r>
            <a:r>
              <a:rPr lang="en-US" dirty="0" err="1">
                <a:solidFill>
                  <a:srgbClr val="00B050"/>
                </a:solidFill>
                <a:cs typeface="Arial" charset="0"/>
                <a:sym typeface="Symbol" pitchFamily="18" charset="2"/>
              </a:rPr>
              <a:t>xy</a:t>
            </a:r>
            <a:r>
              <a:rPr lang="en-US" dirty="0">
                <a:solidFill>
                  <a:srgbClr val="00B050"/>
                </a:solidFill>
                <a:cs typeface="Arial" charset="0"/>
                <a:sym typeface="Symbol" pitchFamily="18" charset="2"/>
              </a:rPr>
              <a:t> is a positive real number.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dirty="0">
                <a:solidFill>
                  <a:srgbClr val="002060"/>
                </a:solidFill>
                <a:cs typeface="Arial" charset="0"/>
                <a:sym typeface="Symbol" pitchFamily="18" charset="2"/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dirty="0">
                <a:solidFill>
                  <a:srgbClr val="00B050"/>
                </a:solidFill>
                <a:cs typeface="Arial" charset="0"/>
                <a:sym typeface="Symbol" pitchFamily="18" charset="2"/>
              </a:rPr>
              <a:t>The product of a positive real no. and a negative real no is always a positive real number.</a:t>
            </a:r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5CA-D4F4-41A4-954A-F0C2B8818BFD}" type="slidenum">
              <a:rPr lang="en-US"/>
              <a:pPr/>
              <a:t>9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Translate into English the statement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 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(</a:t>
            </a:r>
            <a:r>
              <a:rPr lang="en-US" dirty="0" err="1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xy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=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y)</a:t>
            </a:r>
            <a:endParaRPr lang="en-US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  <a:p>
            <a:r>
              <a:rPr lang="en-US" dirty="0">
                <a:cs typeface="Arial" charset="0"/>
                <a:sym typeface="Symbol" pitchFamily="18" charset="2"/>
              </a:rPr>
              <a:t>Where the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domain</a:t>
            </a:r>
            <a:r>
              <a:rPr lang="en-US" dirty="0">
                <a:cs typeface="Arial" charset="0"/>
                <a:sym typeface="Symbol" pitchFamily="18" charset="2"/>
              </a:rPr>
              <a:t> for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both variables</a:t>
            </a:r>
            <a:r>
              <a:rPr lang="en-US" dirty="0">
                <a:cs typeface="Arial" charset="0"/>
                <a:sym typeface="Symbol" pitchFamily="18" charset="2"/>
              </a:rPr>
              <a:t> consists of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all real nos</a:t>
            </a:r>
            <a:r>
              <a:rPr lang="en-US" dirty="0">
                <a:cs typeface="Arial" charset="0"/>
                <a:sym typeface="Symbol" pitchFamily="18" charset="2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00B050"/>
                </a:solidFill>
              </a:rPr>
              <a:t>There exist a real number x for all real number y such that </a:t>
            </a:r>
            <a:r>
              <a:rPr lang="en-US" dirty="0" err="1">
                <a:solidFill>
                  <a:srgbClr val="00B050"/>
                </a:solidFill>
                <a:cs typeface="Arial" pitchFamily="34" charset="0"/>
                <a:sym typeface="Symbol" pitchFamily="18" charset="2"/>
              </a:rPr>
              <a:t>xy</a:t>
            </a:r>
            <a:r>
              <a:rPr lang="en-US" dirty="0">
                <a:solidFill>
                  <a:srgbClr val="00B050"/>
                </a:solidFill>
                <a:cs typeface="Arial" pitchFamily="34" charset="0"/>
                <a:sym typeface="Symbol" pitchFamily="18" charset="2"/>
              </a:rPr>
              <a:t> = y</a:t>
            </a:r>
            <a:r>
              <a:rPr lang="en-US" dirty="0">
                <a:cs typeface="Arial" charset="0"/>
                <a:sym typeface="Symbol" pitchFamily="18" charset="2"/>
              </a:rPr>
              <a:t>”</a:t>
            </a:r>
            <a:endParaRPr lang="en-US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"/>
  <p:tag name="AUTOADVANCE" val="False"/>
  <p:tag name="TEAMSINLEADERBOARD" val="5"/>
  <p:tag name="BUBBLEGROUPING" val="3"/>
  <p:tag name="CUSTOMCELLBACKCOLOR2" val="-13395457"/>
  <p:tag name="DISPLAYDEVICEID" val="True"/>
  <p:tag name="GRIDPOSITION" val="1"/>
  <p:tag name="INCLUDENONRESPONDERS" val="False"/>
  <p:tag name="INCORRECTPOINTVALUE" val="0"/>
  <p:tag name="CHARTSCALE" val="True"/>
  <p:tag name="DEFAULTPORT" val="1001"/>
  <p:tag name="RESPTABLESTYLE" val="-1"/>
  <p:tag name="BACKUPMAINTENANCE" val="7"/>
  <p:tag name="STDCHART" val="1"/>
  <p:tag name="DEFAULTNUMTEAMS" val="5"/>
  <p:tag name="USESCHEMECOLORS" val="True"/>
  <p:tag name="GRIDSIZE" val="{Width=800, Height=600}"/>
  <p:tag name="PARTLISTDEFAULT" val="0"/>
  <p:tag name="ADDINALWAYSLOADED" val="False"/>
  <p:tag name="ENABLEPRESENTERVPAD" val="False"/>
  <p:tag name="COUNTDOWNSECONDS" val="10"/>
  <p:tag name="ROTATIONINTERVAL" val="2"/>
  <p:tag name="BUBBLEVALUEFORMAT" val="0.0"/>
  <p:tag name="DISPLAYNAME" val="True"/>
  <p:tag name="CHARTLABELS" val="0"/>
  <p:tag name="REALTIMEBACKUP" val="False"/>
  <p:tag name="ANSWERNOWSTYLE" val="-1"/>
  <p:tag name="ALLOWDUPLICATES" val="False"/>
  <p:tag name="BUBBLENAMEVISIBLE" val="True"/>
  <p:tag name="GRIDOPACITY" val="90"/>
  <p:tag name="INCLUDEPPT" val="True"/>
  <p:tag name="EXPANDSHOWBAR" val="True"/>
  <p:tag name="CHARTVALUEFORMAT" val="0%"/>
  <p:tag name="CUSTOMCELLBACKCOLOR1" val="-657956"/>
  <p:tag name="RESETCHARTS" val="True"/>
  <p:tag name="ANSWERNOWTEXT" val="Answer Now"/>
  <p:tag name="MAXRESPONDERS" val="5"/>
  <p:tag name="POLLINGCYCLE" val="2"/>
  <p:tag name="COUNTDOWNSTYLE" val="-1"/>
  <p:tag name="CUSTOMCELLBACKCOLOR4" val="-8355712"/>
  <p:tag name="TPVERSION" val="2006"/>
  <p:tag name="GRIDROTATIONINTERVAL" val="2"/>
  <p:tag name="AUTOUPDATEALIASES" val="True"/>
  <p:tag name="USEENTERPRISEMANAGER" val="False"/>
  <p:tag name="CUSTOMCELLFORECOLOR" val="-16777216"/>
  <p:tag name="AUTOADJUSTPARTRANGE" val="True"/>
  <p:tag name="ALLOWUSERFEEDBACK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</TotalTime>
  <Words>4358</Words>
  <Application>Microsoft Office PowerPoint</Application>
  <PresentationFormat>On-screen Show (4:3)</PresentationFormat>
  <Paragraphs>460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Bookman Old Style</vt:lpstr>
      <vt:lpstr>Gill Sans MT</vt:lpstr>
      <vt:lpstr>Symbol</vt:lpstr>
      <vt:lpstr>Wingdings</vt:lpstr>
      <vt:lpstr>Wingdings 3</vt:lpstr>
      <vt:lpstr>Origin</vt:lpstr>
      <vt:lpstr>NESTED QUANTIFIERS Lecture # 8 </vt:lpstr>
      <vt:lpstr>NESTED QUANTIFIER</vt:lpstr>
      <vt:lpstr>PowerPoint Presentation</vt:lpstr>
      <vt:lpstr>UNDERSTANDING STATEMENTS INVOLVING NESTED QUANTIFIERS</vt:lpstr>
      <vt:lpstr>UNDERSTANDING NESTED QUANTIFIER</vt:lpstr>
      <vt:lpstr>PowerPoint Presentation</vt:lpstr>
      <vt:lpstr>TRANSLATE INTO ENGLISH</vt:lpstr>
      <vt:lpstr>EXAMPLE</vt:lpstr>
      <vt:lpstr>EXAMPLE</vt:lpstr>
      <vt:lpstr>EXAMPLE</vt:lpstr>
      <vt:lpstr>EXAMPLE</vt:lpstr>
      <vt:lpstr>THE ORDER OF QUANTIFIERS</vt:lpstr>
      <vt:lpstr>EXAMPLE</vt:lpstr>
      <vt:lpstr>SOLUTION</vt:lpstr>
      <vt:lpstr>Principle</vt:lpstr>
      <vt:lpstr>EXAMPLE</vt:lpstr>
      <vt:lpstr>PowerPoint Presentation</vt:lpstr>
      <vt:lpstr>OBSERVATION</vt:lpstr>
      <vt:lpstr>PowerPoint Presentation</vt:lpstr>
      <vt:lpstr>EXAMPLE</vt:lpstr>
      <vt:lpstr>         </vt:lpstr>
      <vt:lpstr>TRANSLATING MATHEMATICAL STATEMENTS INTO STATEMENTS INVOLVING NESTED QUANTIFIERS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TRANSLATING FROM NESTED QUANTIFIERS INTO ENGLISH</vt:lpstr>
      <vt:lpstr>EXAMPLE</vt:lpstr>
      <vt:lpstr>SOLUTION</vt:lpstr>
      <vt:lpstr>EXAMPLE</vt:lpstr>
      <vt:lpstr>SOLUTION</vt:lpstr>
      <vt:lpstr>EXAMPLE</vt:lpstr>
      <vt:lpstr>SOLUTION</vt:lpstr>
      <vt:lpstr>PowerPoint Presentation</vt:lpstr>
      <vt:lpstr>TRANSLATING ENGLISH SENTENCES INTO LOGICAL EXPRESSIONS</vt:lpstr>
      <vt:lpstr>SOLUTION</vt:lpstr>
      <vt:lpstr>PowerPoint Presentation</vt:lpstr>
      <vt:lpstr>EXAMPLE</vt:lpstr>
      <vt:lpstr>PowerPoint Presentation</vt:lpstr>
      <vt:lpstr>PowerPoint Presentation</vt:lpstr>
      <vt:lpstr>PowerPoint Presentation</vt:lpstr>
      <vt:lpstr>EXAMPLE</vt:lpstr>
      <vt:lpstr>PowerPoint Presentation</vt:lpstr>
      <vt:lpstr>NEGATING NESTED QUANTIFIERS</vt:lpstr>
      <vt:lpstr>EXAMPLE</vt:lpstr>
      <vt:lpstr>PowerPoint Presentation</vt:lpstr>
      <vt:lpstr>EXAMPLE</vt:lpstr>
      <vt:lpstr>EXAMPLE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and Quantifiers</dc:title>
  <dc:creator>Department of Computer Science</dc:creator>
  <cp:lastModifiedBy>Muhammad  Ibtissam</cp:lastModifiedBy>
  <cp:revision>351</cp:revision>
  <dcterms:created xsi:type="dcterms:W3CDTF">2004-09-16T16:06:30Z</dcterms:created>
  <dcterms:modified xsi:type="dcterms:W3CDTF">2023-02-18T18:48:35Z</dcterms:modified>
</cp:coreProperties>
</file>