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6" r:id="rId3"/>
    <p:sldId id="257" r:id="rId4"/>
    <p:sldId id="261" r:id="rId5"/>
    <p:sldId id="258" r:id="rId6"/>
    <p:sldId id="259" r:id="rId7"/>
    <p:sldId id="260" r:id="rId8"/>
    <p:sldId id="263" r:id="rId9"/>
    <p:sldId id="262" r:id="rId10"/>
    <p:sldId id="265"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3" d="100"/>
          <a:sy n="113" d="100"/>
        </p:scale>
        <p:origin x="43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FC7EEA0-A950-47EE-9E09-041D2AD2478D}"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4C53CB-6F01-42CA-B446-DD298285F7F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2638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FC7EEA0-A950-47EE-9E09-041D2AD2478D}"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4C53CB-6F01-42CA-B446-DD298285F7FA}" type="slidenum">
              <a:rPr lang="en-US" smtClean="0"/>
              <a:t>‹#›</a:t>
            </a:fld>
            <a:endParaRPr lang="en-US"/>
          </a:p>
        </p:txBody>
      </p:sp>
    </p:spTree>
    <p:extLst>
      <p:ext uri="{BB962C8B-B14F-4D97-AF65-F5344CB8AC3E}">
        <p14:creationId xmlns:p14="http://schemas.microsoft.com/office/powerpoint/2010/main" val="4246490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FC7EEA0-A950-47EE-9E09-041D2AD2478D}"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4C53CB-6F01-42CA-B446-DD298285F7FA}" type="slidenum">
              <a:rPr lang="en-US" smtClean="0"/>
              <a:t>‹#›</a:t>
            </a:fld>
            <a:endParaRPr lang="en-US"/>
          </a:p>
        </p:txBody>
      </p:sp>
    </p:spTree>
    <p:extLst>
      <p:ext uri="{BB962C8B-B14F-4D97-AF65-F5344CB8AC3E}">
        <p14:creationId xmlns:p14="http://schemas.microsoft.com/office/powerpoint/2010/main" val="428733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FC7EEA0-A950-47EE-9E09-041D2AD2478D}"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4C53CB-6F01-42CA-B446-DD298285F7FA}" type="slidenum">
              <a:rPr lang="en-US" smtClean="0"/>
              <a:t>‹#›</a:t>
            </a:fld>
            <a:endParaRPr lang="en-US"/>
          </a:p>
        </p:txBody>
      </p:sp>
    </p:spTree>
    <p:extLst>
      <p:ext uri="{BB962C8B-B14F-4D97-AF65-F5344CB8AC3E}">
        <p14:creationId xmlns:p14="http://schemas.microsoft.com/office/powerpoint/2010/main" val="614451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C7EEA0-A950-47EE-9E09-041D2AD2478D}"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4C53CB-6F01-42CA-B446-DD298285F7F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4371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FC7EEA0-A950-47EE-9E09-041D2AD2478D}" type="datetimeFigureOut">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4C53CB-6F01-42CA-B446-DD298285F7FA}" type="slidenum">
              <a:rPr lang="en-US" smtClean="0"/>
              <a:t>‹#›</a:t>
            </a:fld>
            <a:endParaRPr lang="en-US"/>
          </a:p>
        </p:txBody>
      </p:sp>
    </p:spTree>
    <p:extLst>
      <p:ext uri="{BB962C8B-B14F-4D97-AF65-F5344CB8AC3E}">
        <p14:creationId xmlns:p14="http://schemas.microsoft.com/office/powerpoint/2010/main" val="839218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FC7EEA0-A950-47EE-9E09-041D2AD2478D}" type="datetimeFigureOut">
              <a:rPr lang="en-US" smtClean="0"/>
              <a:t>4/11/2023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4C53CB-6F01-42CA-B446-DD298285F7FA}" type="slidenum">
              <a:rPr lang="en-US" smtClean="0"/>
              <a:t>‹#›</a:t>
            </a:fld>
            <a:endParaRPr lang="en-US"/>
          </a:p>
        </p:txBody>
      </p:sp>
    </p:spTree>
    <p:extLst>
      <p:ext uri="{BB962C8B-B14F-4D97-AF65-F5344CB8AC3E}">
        <p14:creationId xmlns:p14="http://schemas.microsoft.com/office/powerpoint/2010/main" val="815128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FC7EEA0-A950-47EE-9E09-041D2AD2478D}" type="datetimeFigureOut">
              <a:rPr lang="en-US" smtClean="0"/>
              <a:t>4/11/2023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4C53CB-6F01-42CA-B446-DD298285F7FA}" type="slidenum">
              <a:rPr lang="en-US" smtClean="0"/>
              <a:t>‹#›</a:t>
            </a:fld>
            <a:endParaRPr lang="en-US"/>
          </a:p>
        </p:txBody>
      </p:sp>
    </p:spTree>
    <p:extLst>
      <p:ext uri="{BB962C8B-B14F-4D97-AF65-F5344CB8AC3E}">
        <p14:creationId xmlns:p14="http://schemas.microsoft.com/office/powerpoint/2010/main" val="1004790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FC7EEA0-A950-47EE-9E09-041D2AD2478D}" type="datetimeFigureOut">
              <a:rPr lang="en-US" smtClean="0"/>
              <a:t>4/11/2023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B4C53CB-6F01-42CA-B446-DD298285F7FA}" type="slidenum">
              <a:rPr lang="en-US" smtClean="0"/>
              <a:t>‹#›</a:t>
            </a:fld>
            <a:endParaRPr lang="en-US"/>
          </a:p>
        </p:txBody>
      </p:sp>
    </p:spTree>
    <p:extLst>
      <p:ext uri="{BB962C8B-B14F-4D97-AF65-F5344CB8AC3E}">
        <p14:creationId xmlns:p14="http://schemas.microsoft.com/office/powerpoint/2010/main" val="4215279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FC7EEA0-A950-47EE-9E09-041D2AD2478D}" type="datetimeFigureOut">
              <a:rPr lang="en-US" smtClean="0"/>
              <a:t>4/11/2023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B4C53CB-6F01-42CA-B446-DD298285F7FA}" type="slidenum">
              <a:rPr lang="en-US" smtClean="0"/>
              <a:t>‹#›</a:t>
            </a:fld>
            <a:endParaRPr lang="en-US"/>
          </a:p>
        </p:txBody>
      </p:sp>
    </p:spTree>
    <p:extLst>
      <p:ext uri="{BB962C8B-B14F-4D97-AF65-F5344CB8AC3E}">
        <p14:creationId xmlns:p14="http://schemas.microsoft.com/office/powerpoint/2010/main" val="3423985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C7EEA0-A950-47EE-9E09-041D2AD2478D}" type="datetimeFigureOut">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4C53CB-6F01-42CA-B446-DD298285F7FA}" type="slidenum">
              <a:rPr lang="en-US" smtClean="0"/>
              <a:t>‹#›</a:t>
            </a:fld>
            <a:endParaRPr lang="en-US"/>
          </a:p>
        </p:txBody>
      </p:sp>
    </p:spTree>
    <p:extLst>
      <p:ext uri="{BB962C8B-B14F-4D97-AF65-F5344CB8AC3E}">
        <p14:creationId xmlns:p14="http://schemas.microsoft.com/office/powerpoint/2010/main" val="867371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FC7EEA0-A950-47EE-9E09-041D2AD2478D}" type="datetimeFigureOut">
              <a:rPr lang="en-US" smtClean="0"/>
              <a:t>4/11/2023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B4C53CB-6F01-42CA-B446-DD298285F7F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402465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Management Activities in SE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5683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Task set</a:t>
            </a:r>
            <a:endParaRPr lang="en-US" dirty="0"/>
          </a:p>
        </p:txBody>
      </p:sp>
      <p:sp>
        <p:nvSpPr>
          <p:cNvPr id="3" name="Content Placeholder 2"/>
          <p:cNvSpPr>
            <a:spLocks noGrp="1"/>
          </p:cNvSpPr>
          <p:nvPr>
            <p:ph idx="1"/>
          </p:nvPr>
        </p:nvSpPr>
        <p:spPr/>
        <p:txBody>
          <a:bodyPr>
            <a:normAutofit/>
          </a:bodyPr>
          <a:lstStyle/>
          <a:p>
            <a:r>
              <a:rPr lang="en-US" dirty="0" smtClean="0"/>
              <a:t>Communications tasks</a:t>
            </a:r>
          </a:p>
          <a:p>
            <a:pPr lvl="1"/>
            <a:r>
              <a:rPr lang="en-US" dirty="0" smtClean="0"/>
              <a:t>Develop list of clarification issues</a:t>
            </a:r>
          </a:p>
          <a:p>
            <a:pPr lvl="1"/>
            <a:r>
              <a:rPr lang="en-US" dirty="0" smtClean="0"/>
              <a:t>Meet with customer to address clarification issues</a:t>
            </a:r>
          </a:p>
          <a:p>
            <a:pPr lvl="1"/>
            <a:r>
              <a:rPr lang="en-US" dirty="0" smtClean="0"/>
              <a:t>Jointly develop a statement of scope</a:t>
            </a:r>
          </a:p>
          <a:p>
            <a:pPr lvl="1"/>
            <a:r>
              <a:rPr lang="en-US" dirty="0" smtClean="0"/>
              <a:t>Review the statement of scope with all concerned</a:t>
            </a:r>
          </a:p>
          <a:p>
            <a:pPr lvl="1"/>
            <a:r>
              <a:rPr lang="en-US" dirty="0" smtClean="0"/>
              <a:t>Modify the statement of scope as required</a:t>
            </a:r>
          </a:p>
          <a:p>
            <a:r>
              <a:rPr lang="en-US" dirty="0" smtClean="0"/>
              <a:t>Planning/Construction</a:t>
            </a:r>
          </a:p>
          <a:p>
            <a:pPr lvl="1"/>
            <a:r>
              <a:rPr lang="en-US" dirty="0" smtClean="0"/>
              <a:t>Understand the required technology</a:t>
            </a:r>
          </a:p>
          <a:p>
            <a:pPr lvl="1"/>
            <a:r>
              <a:rPr lang="en-US" dirty="0" smtClean="0"/>
              <a:t>Learn the new domain/language </a:t>
            </a:r>
          </a:p>
          <a:p>
            <a:r>
              <a:rPr lang="en-US" dirty="0" smtClean="0"/>
              <a:t>Modeling</a:t>
            </a:r>
          </a:p>
          <a:p>
            <a:pPr lvl="1"/>
            <a:r>
              <a:rPr lang="en-US" dirty="0" smtClean="0"/>
              <a:t>Develop the architecture of the system under development</a:t>
            </a:r>
          </a:p>
          <a:p>
            <a:endParaRPr lang="en-US" dirty="0"/>
          </a:p>
        </p:txBody>
      </p:sp>
    </p:spTree>
    <p:extLst>
      <p:ext uri="{BB962C8B-B14F-4D97-AF65-F5344CB8AC3E}">
        <p14:creationId xmlns:p14="http://schemas.microsoft.com/office/powerpoint/2010/main" val="171344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Word Processing Product</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Consider a project that will build a new word-processing product:</a:t>
            </a:r>
          </a:p>
          <a:p>
            <a:r>
              <a:rPr lang="en-US" dirty="0" smtClean="0"/>
              <a:t>Among the unique features of the product are: </a:t>
            </a:r>
          </a:p>
          <a:p>
            <a:pPr lvl="1"/>
            <a:r>
              <a:rPr lang="en-US" dirty="0" smtClean="0"/>
              <a:t>continuous voice as well as keyboard input </a:t>
            </a:r>
          </a:p>
          <a:p>
            <a:pPr lvl="1"/>
            <a:r>
              <a:rPr lang="en-US" dirty="0" smtClean="0"/>
              <a:t>extremely sophisticated “automatic copy edit” features</a:t>
            </a:r>
          </a:p>
          <a:p>
            <a:pPr lvl="1"/>
            <a:r>
              <a:rPr lang="en-US" dirty="0" smtClean="0"/>
              <a:t>page layout capability</a:t>
            </a:r>
          </a:p>
          <a:p>
            <a:pPr lvl="1"/>
            <a:r>
              <a:rPr lang="en-US" dirty="0" smtClean="0"/>
              <a:t>automatic indexing and table of contents, and others. </a:t>
            </a:r>
          </a:p>
          <a:p>
            <a:r>
              <a:rPr lang="en-US" dirty="0" smtClean="0"/>
              <a:t>The project manager must first:</a:t>
            </a:r>
          </a:p>
          <a:p>
            <a:pPr lvl="1"/>
            <a:r>
              <a:rPr lang="en-US" dirty="0" smtClean="0"/>
              <a:t>establish a statement of scope that bounds these features (as well as other more mundane functions such as editing, file management, document production, and the like).</a:t>
            </a:r>
          </a:p>
          <a:p>
            <a:pPr lvl="1"/>
            <a:r>
              <a:rPr lang="en-US" dirty="0" smtClean="0"/>
              <a:t>For example, will continuous voice input require that the product be “trained” by the user? Specifically, what capabilities will the copy edit feature provide? Just how sophisticated will the page layout capability be? etc.</a:t>
            </a:r>
          </a:p>
          <a:p>
            <a:endParaRPr lang="en-US" dirty="0"/>
          </a:p>
        </p:txBody>
      </p:sp>
    </p:spTree>
    <p:extLst>
      <p:ext uri="{BB962C8B-B14F-4D97-AF65-F5344CB8AC3E}">
        <p14:creationId xmlns:p14="http://schemas.microsoft.com/office/powerpoint/2010/main" val="3508206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 Functions</a:t>
            </a:r>
            <a:endParaRPr lang="en-US" dirty="0"/>
          </a:p>
        </p:txBody>
      </p:sp>
      <p:sp>
        <p:nvSpPr>
          <p:cNvPr id="3" name="Content Placeholder 2"/>
          <p:cNvSpPr>
            <a:spLocks noGrp="1"/>
          </p:cNvSpPr>
          <p:nvPr>
            <p:ph idx="1"/>
          </p:nvPr>
        </p:nvSpPr>
        <p:spPr/>
        <p:txBody>
          <a:bodyPr/>
          <a:lstStyle/>
          <a:p>
            <a:r>
              <a:rPr lang="en-US" dirty="0" smtClean="0"/>
              <a:t>Planning</a:t>
            </a:r>
          </a:p>
          <a:p>
            <a:r>
              <a:rPr lang="en-US" dirty="0" smtClean="0"/>
              <a:t>Organizing</a:t>
            </a:r>
          </a:p>
          <a:p>
            <a:r>
              <a:rPr lang="en-US" dirty="0" smtClean="0"/>
              <a:t>Staffing</a:t>
            </a:r>
          </a:p>
          <a:p>
            <a:r>
              <a:rPr lang="en-US" dirty="0" smtClean="0"/>
              <a:t>Directing</a:t>
            </a:r>
          </a:p>
          <a:p>
            <a:r>
              <a:rPr lang="en-US" dirty="0" smtClean="0"/>
              <a:t>Controlling</a:t>
            </a:r>
          </a:p>
          <a:p>
            <a:endParaRPr lang="en-US" dirty="0"/>
          </a:p>
        </p:txBody>
      </p:sp>
    </p:spTree>
    <p:extLst>
      <p:ext uri="{BB962C8B-B14F-4D97-AF65-F5344CB8AC3E}">
        <p14:creationId xmlns:p14="http://schemas.microsoft.com/office/powerpoint/2010/main" val="89894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Project Management</a:t>
            </a:r>
            <a:endParaRPr lang="en-US" dirty="0"/>
          </a:p>
        </p:txBody>
      </p:sp>
      <p:sp>
        <p:nvSpPr>
          <p:cNvPr id="3" name="Content Placeholder 2"/>
          <p:cNvSpPr>
            <a:spLocks noGrp="1"/>
          </p:cNvSpPr>
          <p:nvPr>
            <p:ph idx="1"/>
          </p:nvPr>
        </p:nvSpPr>
        <p:spPr/>
        <p:txBody>
          <a:bodyPr/>
          <a:lstStyle/>
          <a:p>
            <a:r>
              <a:rPr lang="en-US" dirty="0" smtClean="0"/>
              <a:t>Ensure the completion of project</a:t>
            </a:r>
          </a:p>
          <a:p>
            <a:pPr lvl="1"/>
            <a:r>
              <a:rPr lang="en-US" dirty="0" smtClean="0"/>
              <a:t>Large projects decomposed into several </a:t>
            </a:r>
            <a:r>
              <a:rPr lang="en-US" dirty="0" smtClean="0"/>
              <a:t>subprojects</a:t>
            </a:r>
          </a:p>
          <a:p>
            <a:pPr lvl="1"/>
            <a:r>
              <a:rPr lang="en-US" dirty="0" smtClean="0"/>
              <a:t>Project manager is responsible for timely completion, within budget and requirements complete</a:t>
            </a:r>
            <a:endParaRPr lang="en-US" dirty="0" smtClean="0"/>
          </a:p>
          <a:p>
            <a:r>
              <a:rPr lang="en-US" dirty="0" smtClean="0"/>
              <a:t>Tasks for software project manager</a:t>
            </a:r>
          </a:p>
          <a:p>
            <a:pPr lvl="1"/>
            <a:r>
              <a:rPr lang="en-US" dirty="0" smtClean="0"/>
              <a:t>Planning</a:t>
            </a:r>
          </a:p>
          <a:p>
            <a:pPr lvl="1"/>
            <a:r>
              <a:rPr lang="en-US" dirty="0" smtClean="0"/>
              <a:t>Staffing</a:t>
            </a:r>
          </a:p>
          <a:p>
            <a:pPr lvl="1"/>
            <a:r>
              <a:rPr lang="en-US" dirty="0" smtClean="0"/>
              <a:t>Monitoring</a:t>
            </a:r>
          </a:p>
          <a:p>
            <a:pPr lvl="2"/>
            <a:endParaRPr lang="en-US" dirty="0"/>
          </a:p>
          <a:p>
            <a:pPr marL="384048" lvl="2" indent="0">
              <a:buNone/>
            </a:pPr>
            <a:r>
              <a:rPr lang="en-US" b="1" dirty="0" smtClean="0"/>
              <a:t>“Plan the work and work the plan”</a:t>
            </a:r>
            <a:endParaRPr lang="en-US" b="1" dirty="0"/>
          </a:p>
        </p:txBody>
      </p:sp>
    </p:spTree>
    <p:extLst>
      <p:ext uri="{BB962C8B-B14F-4D97-AF65-F5344CB8AC3E}">
        <p14:creationId xmlns:p14="http://schemas.microsoft.com/office/powerpoint/2010/main" val="3811468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of an Effective Software Engineer</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Individual responsibility</a:t>
            </a:r>
          </a:p>
          <a:p>
            <a:pPr lvl="1"/>
            <a:r>
              <a:rPr lang="en-US" dirty="0" smtClean="0"/>
              <a:t>Deliver promises (peers, stakeholders, management)</a:t>
            </a:r>
          </a:p>
          <a:p>
            <a:r>
              <a:rPr lang="en-US" dirty="0" smtClean="0"/>
              <a:t>Acute awareness</a:t>
            </a:r>
          </a:p>
          <a:p>
            <a:pPr lvl="1"/>
            <a:r>
              <a:rPr lang="en-US" dirty="0" smtClean="0"/>
              <a:t>Know needs of team members, stakeholders, management</a:t>
            </a:r>
          </a:p>
          <a:p>
            <a:r>
              <a:rPr lang="en-US" dirty="0" smtClean="0"/>
              <a:t>Brutally honest</a:t>
            </a:r>
          </a:p>
          <a:p>
            <a:pPr lvl="1"/>
            <a:r>
              <a:rPr lang="en-US" dirty="0" smtClean="0"/>
              <a:t>Point out flaws in design/code etc.</a:t>
            </a:r>
          </a:p>
          <a:p>
            <a:pPr lvl="1"/>
            <a:r>
              <a:rPr lang="en-US" dirty="0" smtClean="0"/>
              <a:t>Do not distort facts (schedule, feature, performance etc.)</a:t>
            </a:r>
          </a:p>
          <a:p>
            <a:r>
              <a:rPr lang="en-US" dirty="0" smtClean="0"/>
              <a:t>Resilience under pressure</a:t>
            </a:r>
          </a:p>
          <a:p>
            <a:pPr lvl="1"/>
            <a:r>
              <a:rPr lang="en-US" dirty="0" smtClean="0"/>
              <a:t>Deal with pressure (demanding stakeholder, unrealistic manager, change in requirements)</a:t>
            </a:r>
          </a:p>
          <a:p>
            <a:r>
              <a:rPr lang="en-US" dirty="0" smtClean="0"/>
              <a:t>Sense of fairness</a:t>
            </a:r>
          </a:p>
          <a:p>
            <a:pPr lvl="1"/>
            <a:r>
              <a:rPr lang="en-US" dirty="0" smtClean="0"/>
              <a:t>Give credit to colleagues</a:t>
            </a:r>
          </a:p>
          <a:p>
            <a:r>
              <a:rPr lang="en-US" dirty="0" smtClean="0"/>
              <a:t>Attention to detail</a:t>
            </a:r>
          </a:p>
          <a:p>
            <a:pPr lvl="1"/>
            <a:r>
              <a:rPr lang="en-US" dirty="0" smtClean="0"/>
              <a:t>Carefully consider technical decisions</a:t>
            </a:r>
            <a:endParaRPr lang="en-US" dirty="0"/>
          </a:p>
        </p:txBody>
      </p:sp>
    </p:spTree>
    <p:extLst>
      <p:ext uri="{BB962C8B-B14F-4D97-AF65-F5344CB8AC3E}">
        <p14:creationId xmlns:p14="http://schemas.microsoft.com/office/powerpoint/2010/main" val="1468515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a:t>
            </a:r>
            <a:endParaRPr lang="en-US" dirty="0"/>
          </a:p>
        </p:txBody>
      </p:sp>
      <p:sp>
        <p:nvSpPr>
          <p:cNvPr id="3" name="Content Placeholder 2"/>
          <p:cNvSpPr>
            <a:spLocks noGrp="1"/>
          </p:cNvSpPr>
          <p:nvPr>
            <p:ph idx="1"/>
          </p:nvPr>
        </p:nvSpPr>
        <p:spPr/>
        <p:txBody>
          <a:bodyPr/>
          <a:lstStyle/>
          <a:p>
            <a:r>
              <a:rPr lang="en-US" dirty="0" smtClean="0"/>
              <a:t>Understand and documenting the goals of the project</a:t>
            </a:r>
          </a:p>
          <a:p>
            <a:r>
              <a:rPr lang="en-US" dirty="0" smtClean="0"/>
              <a:t>Develop a schedule</a:t>
            </a:r>
          </a:p>
          <a:p>
            <a:r>
              <a:rPr lang="en-US" dirty="0" smtClean="0"/>
              <a:t>Develop a budget</a:t>
            </a:r>
          </a:p>
          <a:p>
            <a:r>
              <a:rPr lang="en-US" dirty="0" smtClean="0"/>
              <a:t>Develop resource requirements</a:t>
            </a:r>
          </a:p>
          <a:p>
            <a:endParaRPr lang="en-US" dirty="0"/>
          </a:p>
        </p:txBody>
      </p:sp>
    </p:spTree>
    <p:extLst>
      <p:ext uri="{BB962C8B-B14F-4D97-AF65-F5344CB8AC3E}">
        <p14:creationId xmlns:p14="http://schemas.microsoft.com/office/powerpoint/2010/main" val="2335747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Staffing</a:t>
            </a:r>
            <a:endParaRPr lang="en-US" dirty="0"/>
          </a:p>
        </p:txBody>
      </p:sp>
      <p:sp>
        <p:nvSpPr>
          <p:cNvPr id="3" name="Content Placeholder 2"/>
          <p:cNvSpPr>
            <a:spLocks noGrp="1"/>
          </p:cNvSpPr>
          <p:nvPr>
            <p:ph idx="1"/>
          </p:nvPr>
        </p:nvSpPr>
        <p:spPr/>
        <p:txBody>
          <a:bodyPr/>
          <a:lstStyle/>
          <a:p>
            <a:r>
              <a:rPr lang="en-US" dirty="0" smtClean="0"/>
              <a:t>Acquiring human resources</a:t>
            </a:r>
          </a:p>
          <a:p>
            <a:pPr lvl="1"/>
            <a:r>
              <a:rPr lang="en-US" dirty="0" smtClean="0"/>
              <a:t>Recruiting</a:t>
            </a:r>
          </a:p>
          <a:p>
            <a:pPr lvl="1"/>
            <a:r>
              <a:rPr lang="en-US" dirty="0" smtClean="0"/>
              <a:t>Hiring</a:t>
            </a:r>
          </a:p>
          <a:p>
            <a:r>
              <a:rPr lang="en-US" dirty="0" smtClean="0"/>
              <a:t>Training</a:t>
            </a:r>
          </a:p>
          <a:p>
            <a:r>
              <a:rPr lang="en-US" dirty="0" smtClean="0"/>
              <a:t>Rewarding</a:t>
            </a:r>
          </a:p>
          <a:p>
            <a:r>
              <a:rPr lang="en-US" dirty="0" smtClean="0"/>
              <a:t>Retaining</a:t>
            </a:r>
          </a:p>
          <a:p>
            <a:r>
              <a:rPr lang="en-US" dirty="0" smtClean="0"/>
              <a:t>Directing</a:t>
            </a:r>
            <a:endParaRPr lang="en-US" dirty="0"/>
          </a:p>
        </p:txBody>
      </p:sp>
    </p:spTree>
    <p:extLst>
      <p:ext uri="{BB962C8B-B14F-4D97-AF65-F5344CB8AC3E}">
        <p14:creationId xmlns:p14="http://schemas.microsoft.com/office/powerpoint/2010/main" val="1538760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Monitoring</a:t>
            </a:r>
            <a:endParaRPr lang="en-US" dirty="0"/>
          </a:p>
        </p:txBody>
      </p:sp>
      <p:sp>
        <p:nvSpPr>
          <p:cNvPr id="3" name="Content Placeholder 2"/>
          <p:cNvSpPr>
            <a:spLocks noGrp="1"/>
          </p:cNvSpPr>
          <p:nvPr>
            <p:ph idx="1"/>
          </p:nvPr>
        </p:nvSpPr>
        <p:spPr/>
        <p:txBody>
          <a:bodyPr/>
          <a:lstStyle/>
          <a:p>
            <a:r>
              <a:rPr lang="en-US" dirty="0" smtClean="0"/>
              <a:t>Handle the deviations from </a:t>
            </a:r>
            <a:r>
              <a:rPr lang="en-US" dirty="0" smtClean="0"/>
              <a:t>plan</a:t>
            </a:r>
          </a:p>
          <a:p>
            <a:pPr marL="91440" lvl="2" indent="-91440">
              <a:spcBef>
                <a:spcPts val="1200"/>
              </a:spcBef>
              <a:spcAft>
                <a:spcPts val="200"/>
              </a:spcAft>
              <a:buSzPct val="100000"/>
              <a:buFont typeface="Calibri" panose="020F0502020204030204" pitchFamily="34" charset="0"/>
              <a:buChar char=" "/>
            </a:pPr>
            <a:r>
              <a:rPr lang="en-US" sz="2000" dirty="0"/>
              <a:t>Putting the plan into action</a:t>
            </a:r>
          </a:p>
          <a:p>
            <a:endParaRPr lang="en-US" dirty="0"/>
          </a:p>
        </p:txBody>
      </p:sp>
    </p:spTree>
    <p:extLst>
      <p:ext uri="{BB962C8B-B14F-4D97-AF65-F5344CB8AC3E}">
        <p14:creationId xmlns:p14="http://schemas.microsoft.com/office/powerpoint/2010/main" val="907805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Planning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986692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Activities in Planning </a:t>
            </a:r>
            <a:endParaRPr lang="en-US" dirty="0"/>
          </a:p>
        </p:txBody>
      </p:sp>
      <p:sp>
        <p:nvSpPr>
          <p:cNvPr id="3" name="Content Placeholder 2"/>
          <p:cNvSpPr>
            <a:spLocks noGrp="1"/>
          </p:cNvSpPr>
          <p:nvPr>
            <p:ph idx="1"/>
          </p:nvPr>
        </p:nvSpPr>
        <p:spPr/>
        <p:txBody>
          <a:bodyPr/>
          <a:lstStyle/>
          <a:p>
            <a:r>
              <a:rPr lang="en-US" dirty="0" smtClean="0"/>
              <a:t>Establish system’s scope and </a:t>
            </a:r>
            <a:r>
              <a:rPr lang="en-US" dirty="0" smtClean="0"/>
              <a:t>objectives (requirements and external constraints)</a:t>
            </a:r>
            <a:endParaRPr lang="en-US" dirty="0" smtClean="0"/>
          </a:p>
          <a:p>
            <a:r>
              <a:rPr lang="en-US" dirty="0" smtClean="0"/>
              <a:t>Decompose the product functions</a:t>
            </a:r>
          </a:p>
          <a:p>
            <a:r>
              <a:rPr lang="en-US" dirty="0" smtClean="0"/>
              <a:t>Select the appropriate process </a:t>
            </a:r>
            <a:r>
              <a:rPr lang="en-US" dirty="0" smtClean="0"/>
              <a:t>model</a:t>
            </a:r>
          </a:p>
          <a:p>
            <a:r>
              <a:rPr lang="en-US" dirty="0" smtClean="0"/>
              <a:t>Determine Resources required</a:t>
            </a:r>
          </a:p>
          <a:p>
            <a:r>
              <a:rPr lang="en-US" dirty="0" smtClean="0"/>
              <a:t>Software cost estimation (complete requirements ---better estimation)</a:t>
            </a:r>
            <a:endParaRPr lang="en-US" dirty="0" smtClean="0"/>
          </a:p>
          <a:p>
            <a:r>
              <a:rPr lang="en-US" dirty="0" smtClean="0"/>
              <a:t>Select the task set for the project</a:t>
            </a:r>
          </a:p>
          <a:p>
            <a:r>
              <a:rPr lang="en-US" dirty="0" smtClean="0"/>
              <a:t>Decompose the tasks into smaller work items (WBS)</a:t>
            </a:r>
          </a:p>
          <a:p>
            <a:r>
              <a:rPr lang="en-US" dirty="0" smtClean="0"/>
              <a:t>Estimate effort for each task/work item</a:t>
            </a:r>
          </a:p>
          <a:p>
            <a:r>
              <a:rPr lang="en-US" dirty="0" smtClean="0"/>
              <a:t>Estimate completion time of the project (Task/Activity Network)</a:t>
            </a:r>
          </a:p>
          <a:p>
            <a:endParaRPr lang="en-US" dirty="0"/>
          </a:p>
        </p:txBody>
      </p:sp>
    </p:spTree>
    <p:extLst>
      <p:ext uri="{BB962C8B-B14F-4D97-AF65-F5344CB8AC3E}">
        <p14:creationId xmlns:p14="http://schemas.microsoft.com/office/powerpoint/2010/main" val="4186065590"/>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134</TotalTime>
  <Words>433</Words>
  <Application>Microsoft Office PowerPoint</Application>
  <PresentationFormat>Widescreen</PresentationFormat>
  <Paragraphs>80</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Calibri</vt:lpstr>
      <vt:lpstr>Calibri Light</vt:lpstr>
      <vt:lpstr>Retrospect</vt:lpstr>
      <vt:lpstr>Management Activities in SE</vt:lpstr>
      <vt:lpstr>Management Functions</vt:lpstr>
      <vt:lpstr>Software Project Management</vt:lpstr>
      <vt:lpstr>Characteristics of an Effective Software Engineer</vt:lpstr>
      <vt:lpstr>Planning</vt:lpstr>
      <vt:lpstr>Staffing</vt:lpstr>
      <vt:lpstr>Monitoring</vt:lpstr>
      <vt:lpstr>Planning</vt:lpstr>
      <vt:lpstr>Activities in Planning </vt:lpstr>
      <vt:lpstr>Example: Task set</vt:lpstr>
      <vt:lpstr>Example: Word Processing Product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Activities in SE</dc:title>
  <dc:creator>Zeeshan Ali Rana</dc:creator>
  <cp:lastModifiedBy>iuser</cp:lastModifiedBy>
  <cp:revision>18</cp:revision>
  <dcterms:created xsi:type="dcterms:W3CDTF">2021-05-27T03:57:02Z</dcterms:created>
  <dcterms:modified xsi:type="dcterms:W3CDTF">2023-04-11T10:12:27Z</dcterms:modified>
</cp:coreProperties>
</file>