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4" r:id="rId2"/>
    <p:sldId id="265" r:id="rId3"/>
    <p:sldId id="266" r:id="rId4"/>
    <p:sldId id="268" r:id="rId5"/>
    <p:sldId id="269" r:id="rId6"/>
    <p:sldId id="270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400FC-0CC6-4A4D-8ED1-B109713BE40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53ABA-88F0-48B1-9C53-DC75570D4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2A608E-4C62-4B2B-B4F6-C7EA92F2F6C7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60044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E02769-536F-4EB2-9E29-A37B80526F45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02806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70A27F-6623-4A67-B8F0-13CB54367A78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90872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2A608E-4C62-4B2B-B4F6-C7EA92F2F6C7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60086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80DA66-CBB9-46EC-A0AF-4414EEC692A3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57658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80DA66-CBB9-46EC-A0AF-4414EEC692A3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16536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1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7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A6CAFE-7E91-4769-BBFF-C397BA66533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C16041-C179-4DC0-870D-593302FC86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7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Activities in 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Estimate of Effort and Costs.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 of LOC-Based Estimation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Estimated lines of code = W = 33,200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Average </a:t>
            </a:r>
            <a:r>
              <a:rPr lang="en-US" dirty="0" smtClean="0"/>
              <a:t>productivity = X </a:t>
            </a:r>
            <a:r>
              <a:rPr lang="en-US" dirty="0"/>
              <a:t>= </a:t>
            </a:r>
            <a:r>
              <a:rPr lang="en-US" dirty="0" smtClean="0"/>
              <a:t>50 LOC/</a:t>
            </a:r>
            <a:r>
              <a:rPr lang="en-US" dirty="0" err="1" smtClean="0"/>
              <a:t>pd</a:t>
            </a:r>
            <a:r>
              <a:rPr lang="en-US" dirty="0" smtClean="0"/>
              <a:t> 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Labor rate </a:t>
            </a:r>
            <a:r>
              <a:rPr lang="en-US" dirty="0" smtClean="0"/>
              <a:t>= Y =  $100 </a:t>
            </a:r>
            <a:r>
              <a:rPr lang="en-US" dirty="0"/>
              <a:t>per </a:t>
            </a:r>
            <a:r>
              <a:rPr lang="en-US" dirty="0" smtClean="0"/>
              <a:t>day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Cost per line of code = Z = Y/X = </a:t>
            </a:r>
            <a:r>
              <a:rPr lang="en-US" dirty="0" smtClean="0"/>
              <a:t>$2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Total estimated project cost = W*Z = </a:t>
            </a:r>
            <a:r>
              <a:rPr lang="en-US" dirty="0" smtClean="0"/>
              <a:t>$66,400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Estimated effort = W/X = </a:t>
            </a:r>
            <a:r>
              <a:rPr lang="en-US" dirty="0" smtClean="0"/>
              <a:t>664 person-days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9713D-CEFD-4B3D-8A2B-93A52E2945AC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 of LOC-Based Estimation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Estimated lines of code = W = 33,200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Average </a:t>
            </a:r>
            <a:r>
              <a:rPr lang="en-US" dirty="0" smtClean="0"/>
              <a:t>productivity = X </a:t>
            </a:r>
            <a:r>
              <a:rPr lang="en-US" dirty="0"/>
              <a:t>= </a:t>
            </a:r>
            <a:r>
              <a:rPr lang="en-US" dirty="0" smtClean="0"/>
              <a:t>600 LOC/pm 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Labor rate </a:t>
            </a:r>
            <a:r>
              <a:rPr lang="en-US" dirty="0" smtClean="0"/>
              <a:t>= Y =  $5000 </a:t>
            </a:r>
            <a:r>
              <a:rPr lang="en-US" dirty="0"/>
              <a:t>per </a:t>
            </a:r>
            <a:r>
              <a:rPr lang="en-US" dirty="0" smtClean="0"/>
              <a:t>month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Cost per line of code = Z = Y/X = </a:t>
            </a:r>
            <a:r>
              <a:rPr lang="en-US" dirty="0" smtClean="0"/>
              <a:t>?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Total estimated project cost = W*Z = </a:t>
            </a:r>
            <a:r>
              <a:rPr lang="en-US" dirty="0" smtClean="0"/>
              <a:t>? 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Estimated effort = W/X = 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9713D-CEFD-4B3D-8A2B-93A52E2945AC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in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19434" cy="4351338"/>
          </a:xfrm>
        </p:spPr>
        <p:txBody>
          <a:bodyPr/>
          <a:lstStyle/>
          <a:p>
            <a:r>
              <a:rPr lang="en-US" dirty="0" smtClean="0"/>
              <a:t>Project Velocity</a:t>
            </a:r>
          </a:p>
          <a:p>
            <a:pPr lvl="1"/>
            <a:r>
              <a:rPr lang="en-US" dirty="0" smtClean="0"/>
              <a:t>The amount of work an agile team can complete in a sprint</a:t>
            </a:r>
          </a:p>
          <a:p>
            <a:r>
              <a:rPr lang="en-US" dirty="0" smtClean="0"/>
              <a:t>Story Points</a:t>
            </a:r>
          </a:p>
          <a:p>
            <a:pPr lvl="1"/>
            <a:r>
              <a:rPr lang="en-US" dirty="0" smtClean="0"/>
              <a:t>The amount of effort required to implement a user story</a:t>
            </a:r>
          </a:p>
          <a:p>
            <a:r>
              <a:rPr lang="en-US" dirty="0" smtClean="0"/>
              <a:t>User Story</a:t>
            </a:r>
          </a:p>
          <a:p>
            <a:pPr lvl="1"/>
            <a:r>
              <a:rPr lang="en-US" dirty="0" smtClean="0"/>
              <a:t>A requirement or general explanation of software feature</a:t>
            </a:r>
            <a:endParaRPr lang="en-US" dirty="0"/>
          </a:p>
        </p:txBody>
      </p:sp>
      <p:pic>
        <p:nvPicPr>
          <p:cNvPr id="2050" name="Picture 2" descr="https://cdn-images.visual-paradigm.com/guide/agile/what-is-user-story/01-user-s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06" y="3880074"/>
            <a:ext cx="44100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[</a:t>
            </a:r>
            <a:r>
              <a:rPr lang="en-US" b="1" dirty="0"/>
              <a:t>customer</a:t>
            </a:r>
            <a:r>
              <a:rPr lang="en-US" dirty="0"/>
              <a:t>], I want [</a:t>
            </a:r>
            <a:r>
              <a:rPr lang="en-US" b="1" dirty="0"/>
              <a:t>shopping cart feature</a:t>
            </a:r>
            <a:r>
              <a:rPr lang="en-US" dirty="0"/>
              <a:t>] so that [</a:t>
            </a:r>
            <a:r>
              <a:rPr lang="en-US" b="1" dirty="0"/>
              <a:t>I can easily purchase items online</a:t>
            </a:r>
            <a:r>
              <a:rPr lang="en-US" dirty="0"/>
              <a:t>].</a:t>
            </a:r>
          </a:p>
          <a:p>
            <a:r>
              <a:rPr lang="en-US" dirty="0"/>
              <a:t>As an [</a:t>
            </a:r>
            <a:r>
              <a:rPr lang="en-US" b="1" dirty="0"/>
              <a:t>manager</a:t>
            </a:r>
            <a:r>
              <a:rPr lang="en-US" dirty="0"/>
              <a:t>], I want to [</a:t>
            </a:r>
            <a:r>
              <a:rPr lang="en-US" b="1" dirty="0"/>
              <a:t>generate a report</a:t>
            </a:r>
            <a:r>
              <a:rPr lang="en-US" dirty="0"/>
              <a:t>] so that [</a:t>
            </a:r>
            <a:r>
              <a:rPr lang="en-US" b="1" dirty="0"/>
              <a:t>I can understand which departments need more resources</a:t>
            </a:r>
            <a:r>
              <a:rPr lang="en-US" dirty="0"/>
              <a:t>].</a:t>
            </a:r>
          </a:p>
          <a:p>
            <a:r>
              <a:rPr lang="en-US" dirty="0"/>
              <a:t>As a [</a:t>
            </a:r>
            <a:r>
              <a:rPr lang="en-US" b="1" dirty="0"/>
              <a:t>customer</a:t>
            </a:r>
            <a:r>
              <a:rPr lang="en-US" dirty="0"/>
              <a:t>], I want to [</a:t>
            </a:r>
            <a:r>
              <a:rPr lang="en-US" b="1" dirty="0"/>
              <a:t>receive an SMS when the item is arrived</a:t>
            </a:r>
            <a:r>
              <a:rPr lang="en-US" dirty="0"/>
              <a:t>] so that [</a:t>
            </a:r>
            <a:r>
              <a:rPr lang="en-US" b="1" dirty="0"/>
              <a:t>I can go pick it up right away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3074" name="Picture 2" descr="https://cdn-images.visual-paradigm.com/guide/agile/what-is-user-story/03-user-story-stic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89" y="4001294"/>
            <a:ext cx="33051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.visual-paradigm.com/guide/agile/what-is-user-story/02-user-story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2" y="4724064"/>
            <a:ext cx="65341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7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cdn-images.visual-paradigm.com/guide/agile/what-is-user-story/07-three-level-user-story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23" y="1515460"/>
            <a:ext cx="8872515" cy="49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in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19434" cy="4351338"/>
          </a:xfrm>
        </p:spPr>
        <p:txBody>
          <a:bodyPr/>
          <a:lstStyle/>
          <a:p>
            <a:r>
              <a:rPr lang="en-US" dirty="0" smtClean="0"/>
              <a:t>Project Velocity</a:t>
            </a:r>
          </a:p>
          <a:p>
            <a:pPr lvl="1"/>
            <a:r>
              <a:rPr lang="en-US" dirty="0" smtClean="0"/>
              <a:t>Story points completed ÷ Number of sprints</a:t>
            </a:r>
          </a:p>
        </p:txBody>
      </p:sp>
    </p:spTree>
    <p:extLst>
      <p:ext uri="{BB962C8B-B14F-4D97-AF65-F5344CB8AC3E}">
        <p14:creationId xmlns:p14="http://schemas.microsoft.com/office/powerpoint/2010/main" val="29482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Facilities</a:t>
            </a:r>
            <a:r>
              <a:rPr lang="en-GB" dirty="0"/>
              <a:t>: hardware, space, furniture, telephone, </a:t>
            </a:r>
            <a:r>
              <a:rPr lang="en-GB" dirty="0" smtClean="0"/>
              <a:t>etc.</a:t>
            </a: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Software </a:t>
            </a:r>
            <a:r>
              <a:rPr lang="en-GB" dirty="0"/>
              <a:t>tools for designing software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Staff </a:t>
            </a:r>
            <a:r>
              <a:rPr lang="en-GB" dirty="0"/>
              <a:t>(effort): the biggest component of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 to Estimating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scope of the project to be built</a:t>
            </a:r>
          </a:p>
          <a:p>
            <a:r>
              <a:rPr lang="en-US" dirty="0" smtClean="0"/>
              <a:t>Generate an estimate of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F8875-EB3A-44BD-9455-1C0FAA6F77AC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4795" name="Group 43"/>
          <p:cNvGraphicFramePr>
            <a:graphicFrameLocks noGrp="1"/>
          </p:cNvGraphicFramePr>
          <p:nvPr>
            <p:extLst/>
          </p:nvPr>
        </p:nvGraphicFramePr>
        <p:xfrm>
          <a:off x="2057400" y="1600201"/>
          <a:ext cx="7696200" cy="3470275"/>
        </p:xfrm>
        <a:graphic>
          <a:graphicData uri="http://schemas.openxmlformats.org/drawingml/2006/table">
            <a:tbl>
              <a:tblPr/>
              <a:tblGrid>
                <a:gridCol w="5486400"/>
                <a:gridCol w="2209800"/>
              </a:tblGrid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 Module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LOC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7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interface and control facilities (UICF)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Two-dimensional geometric analysis (2DGA)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Three-dimensional geometric analysis (3DGA)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 management (DBM)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 graphics display facilities (CGDF)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Peripheral control function (PCF)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analysis modules (DAM)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4,950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8,400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lines of code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33,200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54592" y="5181600"/>
            <a:ext cx="2646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Effort? </a:t>
            </a:r>
            <a:endParaRPr lang="en-US" sz="3200" dirty="0"/>
          </a:p>
          <a:p>
            <a:r>
              <a:rPr lang="en-US" sz="3200" dirty="0" smtClean="0"/>
              <a:t>Productivity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81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Size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9448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accuracy of a s/w project estimate is predicated on a number of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degree to which the planner has properly estimated the size of the product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ability to translate the size estimate into human effort, calendar time, and dollars (required availability of past records)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degree to which the project plan reflects the abilities of the s/w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stability of product requirements and the environment that supports the s/w engineering effort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A1D7C0-7475-4B27-AAA9-4EA0A7D7A68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Size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2581" y="1600200"/>
            <a:ext cx="9786984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Sizing represents the project planner’s first major challenge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Size</a:t>
            </a:r>
            <a:r>
              <a:rPr lang="en-US" dirty="0"/>
              <a:t> refers to a quantifiable outcome of the s/w project (e.g. LOC and/or FP)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0FBF03-078B-4C6F-9AAB-E299982E6D5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different sizing options are available</a:t>
            </a:r>
          </a:p>
          <a:p>
            <a:pPr lvl="1"/>
            <a:r>
              <a:rPr lang="en-US" dirty="0"/>
              <a:t>Application points</a:t>
            </a:r>
          </a:p>
          <a:p>
            <a:pPr lvl="1"/>
            <a:r>
              <a:rPr lang="en-US" dirty="0"/>
              <a:t>Function points</a:t>
            </a:r>
          </a:p>
          <a:p>
            <a:pPr lvl="1"/>
            <a:r>
              <a:rPr lang="en-US" dirty="0"/>
              <a:t>Lines of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Size and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baseline productivity metrics are LOC/pm or FP/pm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F8875-EB3A-44BD-9455-1C0FAA6F77AC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4795" name="Group 43"/>
          <p:cNvGraphicFramePr>
            <a:graphicFrameLocks noGrp="1"/>
          </p:cNvGraphicFramePr>
          <p:nvPr>
            <p:extLst/>
          </p:nvPr>
        </p:nvGraphicFramePr>
        <p:xfrm>
          <a:off x="2057400" y="1600201"/>
          <a:ext cx="7696200" cy="3470275"/>
        </p:xfrm>
        <a:graphic>
          <a:graphicData uri="http://schemas.openxmlformats.org/drawingml/2006/table">
            <a:tbl>
              <a:tblPr/>
              <a:tblGrid>
                <a:gridCol w="5486400"/>
                <a:gridCol w="2209800"/>
              </a:tblGrid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 Module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LOC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7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interface and control facilities (UICF)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Two-dimensional geometric analysis (2DGA)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Three-dimensional geometric analysis (3DGA)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 management (DBM)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 graphics display facilities (CGDF)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Peripheral control function (PCF)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analysis modules (DAM)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5,300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3,350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4,950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8,400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lines of code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33,200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54592" y="5181600"/>
            <a:ext cx="2646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Effort? </a:t>
            </a:r>
            <a:endParaRPr lang="en-US" sz="3200" dirty="0"/>
          </a:p>
          <a:p>
            <a:r>
              <a:rPr lang="en-US" sz="3200" dirty="0" smtClean="0"/>
              <a:t>Productivity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48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13268</TotalTime>
  <Words>594</Words>
  <Application>Microsoft Office PowerPoint</Application>
  <PresentationFormat>Widescreen</PresentationFormat>
  <Paragraphs>112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Retrospect</vt:lpstr>
      <vt:lpstr>Management Activities in SE</vt:lpstr>
      <vt:lpstr>Types of Costs</vt:lpstr>
      <vt:lpstr>Pre-requisite to Estimating Effort</vt:lpstr>
      <vt:lpstr>An Example</vt:lpstr>
      <vt:lpstr>Estimating Size</vt:lpstr>
      <vt:lpstr>Estimating Size</vt:lpstr>
      <vt:lpstr>Estimating Size</vt:lpstr>
      <vt:lpstr>Estimating Size and Effort</vt:lpstr>
      <vt:lpstr>An Example</vt:lpstr>
      <vt:lpstr>An Example of LOC-Based Estimation</vt:lpstr>
      <vt:lpstr>An Example of LOC-Based Estimation</vt:lpstr>
      <vt:lpstr>Estimation in Agile</vt:lpstr>
      <vt:lpstr>Examples of User Stories</vt:lpstr>
      <vt:lpstr>Example </vt:lpstr>
      <vt:lpstr>Estimation in Agile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Activities in SE</dc:title>
  <dc:creator>Zeeshan Ali Rana</dc:creator>
  <cp:lastModifiedBy>iuser</cp:lastModifiedBy>
  <cp:revision>25</cp:revision>
  <dcterms:created xsi:type="dcterms:W3CDTF">2021-06-03T04:06:30Z</dcterms:created>
  <dcterms:modified xsi:type="dcterms:W3CDTF">2022-05-20T09:12:26Z</dcterms:modified>
</cp:coreProperties>
</file>