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56" r:id="rId2"/>
    <p:sldId id="275" r:id="rId3"/>
    <p:sldId id="270" r:id="rId4"/>
    <p:sldId id="271" r:id="rId5"/>
    <p:sldId id="272" r:id="rId6"/>
    <p:sldId id="273" r:id="rId7"/>
    <p:sldId id="257" r:id="rId8"/>
    <p:sldId id="258" r:id="rId9"/>
    <p:sldId id="278" r:id="rId10"/>
    <p:sldId id="276" r:id="rId11"/>
    <p:sldId id="260" r:id="rId12"/>
    <p:sldId id="261" r:id="rId13"/>
    <p:sldId id="269" r:id="rId14"/>
    <p:sldId id="262" r:id="rId15"/>
    <p:sldId id="308" r:id="rId16"/>
    <p:sldId id="287" r:id="rId17"/>
    <p:sldId id="263" r:id="rId18"/>
    <p:sldId id="264" r:id="rId19"/>
    <p:sldId id="309" r:id="rId20"/>
    <p:sldId id="265" r:id="rId21"/>
    <p:sldId id="279" r:id="rId22"/>
    <p:sldId id="281" r:id="rId23"/>
    <p:sldId id="280" r:id="rId24"/>
    <p:sldId id="298" r:id="rId25"/>
    <p:sldId id="310" r:id="rId26"/>
    <p:sldId id="301" r:id="rId27"/>
    <p:sldId id="299" r:id="rId28"/>
    <p:sldId id="300" r:id="rId29"/>
    <p:sldId id="292" r:id="rId30"/>
    <p:sldId id="293" r:id="rId31"/>
    <p:sldId id="294" r:id="rId32"/>
    <p:sldId id="295" r:id="rId33"/>
    <p:sldId id="311" r:id="rId34"/>
    <p:sldId id="302" r:id="rId35"/>
    <p:sldId id="303" r:id="rId36"/>
    <p:sldId id="305" r:id="rId37"/>
    <p:sldId id="306" r:id="rId38"/>
    <p:sldId id="307" r:id="rId39"/>
    <p:sldId id="297" r:id="rId40"/>
    <p:sldId id="291" r:id="rId41"/>
    <p:sldId id="288" r:id="rId42"/>
    <p:sldId id="289" r:id="rId43"/>
    <p:sldId id="286" r:id="rId44"/>
    <p:sldId id="283" r:id="rId45"/>
    <p:sldId id="284" r:id="rId46"/>
    <p:sldId id="285" r:id="rId47"/>
    <p:sldId id="282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520" autoAdjust="0"/>
  </p:normalViewPr>
  <p:slideViewPr>
    <p:cSldViewPr>
      <p:cViewPr varScale="1">
        <p:scale>
          <a:sx n="111" d="100"/>
          <a:sy n="111" d="100"/>
        </p:scale>
        <p:origin x="158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19035-C7C5-4F68-9D1F-E3B57C394072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1A6C0-DB02-4CB8-A55C-3F88BE383B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73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Constraints </a:t>
            </a:r>
            <a:r>
              <a:rPr lang="en-GB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(required delivery date, staff available, overall budget, etc.)</a:t>
            </a:r>
          </a:p>
          <a:p>
            <a:r>
              <a:rPr lang="en-GB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parameters such as its structure, size, and distribution of functions.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1A6C0-DB02-4CB8-A55C-3F88BE383B1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5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fld id="{414AB6F2-429D-4DDE-B632-24C829D080D1}" type="slidenum">
              <a:rPr lang="zh-TW" altLang="en-US" sz="1000" smtClean="0">
                <a:latin typeface="Times New Roman" pitchFamily="18" charset="0"/>
              </a:rPr>
              <a:pPr/>
              <a:t>37</a:t>
            </a:fld>
            <a:endParaRPr lang="zh-TW" altLang="en-US" sz="1000" smtClean="0">
              <a:latin typeface="Times New Roman" pitchFamily="18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27384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fld id="{024E3612-B5DB-4167-AA9D-93AEF57F6B85}" type="slidenum">
              <a:rPr lang="zh-TW" altLang="en-US" sz="1000" smtClean="0">
                <a:latin typeface="Times New Roman" pitchFamily="18" charset="0"/>
              </a:rPr>
              <a:pPr/>
              <a:t>39</a:t>
            </a:fld>
            <a:endParaRPr lang="zh-TW" altLang="en-US" sz="1000" smtClean="0">
              <a:latin typeface="Times New Roman" pitchFamily="18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942252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1A6C0-DB02-4CB8-A55C-3F88BE383B1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79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fld id="{1B0515AF-E622-4A34-B4B4-D7933560BCB5}" type="slidenum">
              <a:rPr lang="zh-TW" altLang="en-US" sz="1000" smtClean="0">
                <a:latin typeface="Times New Roman" pitchFamily="18" charset="0"/>
              </a:rPr>
              <a:pPr/>
              <a:t>24</a:t>
            </a:fld>
            <a:endParaRPr lang="zh-TW" altLang="en-US" sz="1000" smtClean="0">
              <a:latin typeface="Times New Roman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820368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fld id="{D3191EA9-034C-4659-A8D5-DB986BE72058}" type="slidenum">
              <a:rPr lang="zh-TW" altLang="en-US" sz="1000" smtClean="0">
                <a:latin typeface="Times New Roman" pitchFamily="18" charset="0"/>
              </a:rPr>
              <a:pPr/>
              <a:t>26</a:t>
            </a:fld>
            <a:endParaRPr lang="zh-TW" altLang="en-US" sz="1000" smtClean="0">
              <a:latin typeface="Times New Roman" pitchFamily="18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minimum time required to finish the project can be estimated by considering</a:t>
            </a:r>
          </a:p>
          <a:p>
            <a:r>
              <a:rPr lang="en-GB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longest path in the activity graph (the critical path).</a:t>
            </a:r>
          </a:p>
          <a:p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4814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fld id="{59B5D2EC-8F4B-4122-BD42-5F2D1C404CC7}" type="slidenum">
              <a:rPr lang="zh-TW" altLang="en-US" sz="1000" smtClean="0">
                <a:latin typeface="Times New Roman" pitchFamily="18" charset="0"/>
              </a:rPr>
              <a:pPr/>
              <a:t>27</a:t>
            </a:fld>
            <a:endParaRPr lang="zh-TW" altLang="en-US" sz="1000" smtClean="0">
              <a:latin typeface="Times New Roman" pitchFamily="18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4145493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fld id="{1FA5D4B5-6BEA-4115-B9F8-4F5C884E63F8}" type="slidenum">
              <a:rPr lang="zh-TW" altLang="en-US" sz="1000" smtClean="0">
                <a:latin typeface="Times New Roman" pitchFamily="18" charset="0"/>
              </a:rPr>
              <a:pPr/>
              <a:t>28</a:t>
            </a:fld>
            <a:endParaRPr lang="zh-TW" altLang="en-US" sz="1000" smtClean="0">
              <a:latin typeface="Times New Roman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776601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fld id="{056566C1-B56E-4A18-B6BE-AF9DAB966F4A}" type="slidenum">
              <a:rPr lang="zh-TW" altLang="en-US" sz="1000" smtClean="0">
                <a:latin typeface="Times New Roman" pitchFamily="18" charset="0"/>
              </a:rPr>
              <a:pPr/>
              <a:t>33</a:t>
            </a:fld>
            <a:endParaRPr lang="zh-TW" altLang="en-US" sz="1000" smtClean="0">
              <a:latin typeface="Times New Roman" pitchFamily="18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905225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fld id="{4858D763-2E65-4C4F-A827-955D93C88202}" type="slidenum">
              <a:rPr lang="zh-TW" altLang="en-US" sz="1000" smtClean="0">
                <a:latin typeface="Times New Roman" pitchFamily="18" charset="0"/>
              </a:rPr>
              <a:pPr/>
              <a:t>34</a:t>
            </a:fld>
            <a:endParaRPr lang="zh-TW" altLang="en-US" sz="1000" smtClean="0">
              <a:latin typeface="Times New Roman" pitchFamily="18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913121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fld id="{40339CFB-136B-4E42-A47A-36CD09C7EBA2}" type="slidenum">
              <a:rPr lang="zh-TW" altLang="en-US" sz="1000" smtClean="0">
                <a:latin typeface="Times New Roman" pitchFamily="18" charset="0"/>
              </a:rPr>
              <a:pPr/>
              <a:t>35</a:t>
            </a:fld>
            <a:endParaRPr lang="zh-TW" altLang="en-US" sz="1000" smtClean="0">
              <a:latin typeface="Times New Roman" pitchFamily="18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578360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fld id="{C8E1442C-E671-4070-8A70-2B8C61D8D1AE}" type="slidenum">
              <a:rPr lang="zh-TW" altLang="en-US" sz="1000" smtClean="0">
                <a:latin typeface="Times New Roman" pitchFamily="18" charset="0"/>
              </a:rPr>
              <a:pPr/>
              <a:t>36</a:t>
            </a:fld>
            <a:endParaRPr lang="zh-TW" altLang="en-US" sz="1000" smtClean="0">
              <a:latin typeface="Times New Roman" pitchFamily="18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08782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1C07F6A-C38B-410C-96B1-6ED858CA8E92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550FEC-CCC4-4C95-A871-A138BA8919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7F6A-C38B-410C-96B1-6ED858CA8E92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50FEC-CCC4-4C95-A871-A138BA8919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1C07F6A-C38B-410C-96B1-6ED858CA8E92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8550FEC-CCC4-4C95-A871-A138BA8919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7F6A-C38B-410C-96B1-6ED858CA8E92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8550FEC-CCC4-4C95-A871-A138BA8919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7F6A-C38B-410C-96B1-6ED858CA8E92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8550FEC-CCC4-4C95-A871-A138BA8919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1C07F6A-C38B-410C-96B1-6ED858CA8E92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8550FEC-CCC4-4C95-A871-A138BA8919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1C07F6A-C38B-410C-96B1-6ED858CA8E92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8550FEC-CCC4-4C95-A871-A138BA8919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7F6A-C38B-410C-96B1-6ED858CA8E92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8550FEC-CCC4-4C95-A871-A138BA8919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7F6A-C38B-410C-96B1-6ED858CA8E92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550FEC-CCC4-4C95-A871-A138BA8919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7F6A-C38B-410C-96B1-6ED858CA8E92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8550FEC-CCC4-4C95-A871-A138BA8919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1C07F6A-C38B-410C-96B1-6ED858CA8E92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8550FEC-CCC4-4C95-A871-A138BA8919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1C07F6A-C38B-410C-96B1-6ED858CA8E92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8550FEC-CCC4-4C95-A871-A138BA8919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oleObject" Target="../embeddings/Microsoft_Excel_97-2003_Worksheet1.xls"/><Relationship Id="rId4" Type="http://schemas.openxmlformats.org/officeDocument/2006/relationships/oleObject" Target="../embeddings/oleObject1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3429000"/>
            <a:ext cx="6477000" cy="2438400"/>
          </a:xfrm>
        </p:spPr>
        <p:txBody>
          <a:bodyPr>
            <a:normAutofit fontScale="90000"/>
          </a:bodyPr>
          <a:lstStyle/>
          <a:p>
            <a:pPr algn="r"/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cap="none" dirty="0" smtClean="0"/>
              <a:t/>
            </a:r>
            <a:br>
              <a:rPr lang="en-US" sz="3600" cap="none" dirty="0" smtClean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9486" y="2057400"/>
            <a:ext cx="6781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INTRODUCTION TO </a:t>
            </a:r>
          </a:p>
          <a:p>
            <a:r>
              <a:rPr lang="en-US" sz="4800" dirty="0" smtClean="0"/>
              <a:t>SOFTWARE ENGINEERING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96417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Plan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340193468"/>
              </p:ext>
            </p:extLst>
          </p:nvPr>
        </p:nvGraphicFramePr>
        <p:xfrm>
          <a:off x="612774" y="1600200"/>
          <a:ext cx="8226425" cy="4876801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148978"/>
                <a:gridCol w="5077447"/>
              </a:tblGrid>
              <a:tr h="403178">
                <a:tc>
                  <a:txBody>
                    <a:bodyPr/>
                    <a:lstStyle/>
                    <a:p>
                      <a:r>
                        <a:rPr lang="en-US" dirty="0" smtClean="0"/>
                        <a:t>Plan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6958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Software development plan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central plan, which describes how the system will be developed.</a:t>
                      </a:r>
                    </a:p>
                  </a:txBody>
                  <a:tcPr/>
                </a:tc>
              </a:tr>
              <a:tr h="695897">
                <a:tc>
                  <a:txBody>
                    <a:bodyPr/>
                    <a:lstStyle/>
                    <a:p>
                      <a:r>
                        <a:rPr kumimoji="0" lang="en-US" sz="1800" u="none" strike="noStrike" kern="1200" baseline="0" dirty="0" smtClean="0"/>
                        <a:t>Quality assurance plan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Specifies the quality procedures &amp; standards to be used.</a:t>
                      </a:r>
                    </a:p>
                  </a:txBody>
                  <a:tcPr/>
                </a:tc>
              </a:tr>
              <a:tr h="994138">
                <a:tc>
                  <a:txBody>
                    <a:bodyPr/>
                    <a:lstStyle/>
                    <a:p>
                      <a:r>
                        <a:rPr kumimoji="0" lang="en-US" sz="1800" u="none" strike="noStrike" kern="1200" baseline="0" dirty="0" smtClean="0"/>
                        <a:t>Validation plan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u="none" strike="noStrike" kern="1200" baseline="0" dirty="0" smtClean="0"/>
                        <a:t>Describes the approach, resources and schedule used</a:t>
                      </a:r>
                    </a:p>
                    <a:p>
                      <a:r>
                        <a:rPr kumimoji="0" lang="en-US" sz="1800" u="none" strike="noStrike" kern="1200" baseline="0" dirty="0" smtClean="0"/>
                        <a:t>for system validation. </a:t>
                      </a:r>
                      <a:r>
                        <a:rPr lang="en-US" dirty="0" smtClean="0"/>
                        <a:t>Defines how a client will validate the system that has been developed.</a:t>
                      </a:r>
                    </a:p>
                  </a:txBody>
                  <a:tcPr/>
                </a:tc>
              </a:tr>
              <a:tr h="695897">
                <a:tc>
                  <a:txBody>
                    <a:bodyPr/>
                    <a:lstStyle/>
                    <a:p>
                      <a:r>
                        <a:rPr kumimoji="0" lang="en-US" sz="1800" u="none" strike="noStrike" kern="1200" baseline="0" dirty="0" smtClean="0"/>
                        <a:t>Configuration management plan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Defines how the system will be configured and installed.</a:t>
                      </a:r>
                    </a:p>
                  </a:txBody>
                  <a:tcPr/>
                </a:tc>
              </a:tr>
              <a:tr h="695897">
                <a:tc>
                  <a:txBody>
                    <a:bodyPr/>
                    <a:lstStyle/>
                    <a:p>
                      <a:r>
                        <a:rPr kumimoji="0" lang="en-US" sz="1800" u="none" strike="noStrike" kern="1200" baseline="0" dirty="0" smtClean="0"/>
                        <a:t>Maintenance plan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u="none" strike="noStrike" kern="1200" baseline="0" dirty="0" smtClean="0"/>
                        <a:t>Predicts the maintenance requirements of the system,</a:t>
                      </a:r>
                    </a:p>
                    <a:p>
                      <a:r>
                        <a:rPr kumimoji="0" lang="en-US" sz="1800" u="none" strike="noStrike" kern="1200" baseline="0" dirty="0" smtClean="0"/>
                        <a:t>maintenance costs and effort required.</a:t>
                      </a:r>
                      <a:endParaRPr lang="en-US" dirty="0"/>
                    </a:p>
                  </a:txBody>
                  <a:tcPr/>
                </a:tc>
              </a:tr>
              <a:tr h="695897">
                <a:tc>
                  <a:txBody>
                    <a:bodyPr/>
                    <a:lstStyle/>
                    <a:p>
                      <a:r>
                        <a:rPr kumimoji="0" lang="en-US" sz="1800" u="none" strike="noStrike" kern="1200" baseline="0" dirty="0" smtClean="0"/>
                        <a:t>Staff development plan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u="none" strike="noStrike" kern="1200" baseline="0" dirty="0" smtClean="0"/>
                        <a:t>Describes how the skills and experience of the project team members will be developed.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010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Software Development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This is usually what is meant by a </a:t>
            </a:r>
            <a:r>
              <a:rPr lang="en-US" sz="2800" dirty="0" smtClean="0"/>
              <a:t>project plan</a:t>
            </a:r>
            <a:r>
              <a:rPr lang="en-US" sz="2800" dirty="0"/>
              <a:t>.</a:t>
            </a:r>
          </a:p>
          <a:p>
            <a:r>
              <a:rPr lang="en-US" sz="2800" dirty="0"/>
              <a:t> Specifies the order of work to be </a:t>
            </a:r>
            <a:r>
              <a:rPr lang="en-US" sz="2800" dirty="0" smtClean="0"/>
              <a:t>carried out</a:t>
            </a:r>
            <a:r>
              <a:rPr lang="en-US" sz="2800" dirty="0"/>
              <a:t>, resources, responsibilities, and so on.</a:t>
            </a:r>
          </a:p>
          <a:p>
            <a:r>
              <a:rPr lang="en-US" sz="2800" dirty="0"/>
              <a:t> Varies from small and relatively </a:t>
            </a:r>
            <a:r>
              <a:rPr lang="en-US" sz="2800" dirty="0" smtClean="0"/>
              <a:t>informal to </a:t>
            </a:r>
            <a:r>
              <a:rPr lang="en-US" sz="2800" dirty="0"/>
              <a:t>large and very formal.</a:t>
            </a:r>
          </a:p>
          <a:p>
            <a:r>
              <a:rPr lang="en-US" sz="2800" dirty="0"/>
              <a:t> Developing a project plan is as </a:t>
            </a:r>
            <a:r>
              <a:rPr lang="en-US" sz="2800" dirty="0" smtClean="0"/>
              <a:t>important as </a:t>
            </a:r>
            <a:r>
              <a:rPr lang="en-US" sz="2800" dirty="0"/>
              <a:t>properly designing </a:t>
            </a:r>
            <a:r>
              <a:rPr lang="en-US" sz="2800" dirty="0" smtClean="0"/>
              <a:t>code.</a:t>
            </a:r>
            <a:endParaRPr lang="en-US" sz="2800" dirty="0"/>
          </a:p>
          <a:p>
            <a:r>
              <a:rPr lang="en-US" sz="2800" dirty="0"/>
              <a:t>On the basis of a project plan, contracts will </a:t>
            </a:r>
            <a:r>
              <a:rPr lang="en-US" sz="2800" dirty="0" smtClean="0"/>
              <a:t>be signed</a:t>
            </a:r>
            <a:endParaRPr lang="en-US" sz="28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5497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Development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Introduction</a:t>
            </a:r>
          </a:p>
          <a:p>
            <a:pPr marL="400050" lvl="1" indent="0">
              <a:buNone/>
            </a:pPr>
            <a:r>
              <a:rPr lang="en-US" dirty="0" smtClean="0"/>
              <a:t>brief introduction </a:t>
            </a:r>
            <a:r>
              <a:rPr lang="en-US" dirty="0"/>
              <a:t>to project —references </a:t>
            </a:r>
            <a:r>
              <a:rPr lang="en-US" dirty="0" smtClean="0"/>
              <a:t>to requirements specification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Project organization</a:t>
            </a:r>
            <a:endParaRPr lang="en-US" b="1" dirty="0"/>
          </a:p>
          <a:p>
            <a:pPr marL="400050" lvl="1" indent="0">
              <a:buNone/>
            </a:pPr>
            <a:r>
              <a:rPr lang="en-US" dirty="0" smtClean="0"/>
              <a:t>Describe the way development team organized, people involved, </a:t>
            </a:r>
            <a:r>
              <a:rPr lang="en-US" dirty="0"/>
              <a:t>and </a:t>
            </a:r>
            <a:r>
              <a:rPr lang="en-US" dirty="0" smtClean="0"/>
              <a:t>their roles in team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Risk </a:t>
            </a:r>
            <a:r>
              <a:rPr lang="en-US" b="1" dirty="0"/>
              <a:t>Analysis</a:t>
            </a:r>
          </a:p>
          <a:p>
            <a:pPr marL="400050" lvl="1" indent="0">
              <a:buNone/>
            </a:pPr>
            <a:r>
              <a:rPr lang="en-US" dirty="0"/>
              <a:t>what are the key risks to the </a:t>
            </a:r>
            <a:r>
              <a:rPr lang="en-US" dirty="0" smtClean="0"/>
              <a:t>project, likelihood of risk arising, risk reduction procedures.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Hardware </a:t>
            </a:r>
            <a:r>
              <a:rPr lang="en-US" b="1" dirty="0"/>
              <a:t>and software </a:t>
            </a:r>
            <a:r>
              <a:rPr lang="en-US" b="1" dirty="0" smtClean="0"/>
              <a:t>resources </a:t>
            </a:r>
          </a:p>
          <a:p>
            <a:pPr marL="400050" lvl="1" indent="0">
              <a:buNone/>
            </a:pPr>
            <a:r>
              <a:rPr lang="en-US" dirty="0" smtClean="0"/>
              <a:t>what </a:t>
            </a:r>
            <a:r>
              <a:rPr lang="en-US" dirty="0"/>
              <a:t>h/ware and s/ware resources </a:t>
            </a:r>
            <a:r>
              <a:rPr lang="en-US" dirty="0" smtClean="0"/>
              <a:t>will be </a:t>
            </a:r>
            <a:r>
              <a:rPr lang="en-US" dirty="0"/>
              <a:t>required for the project and when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00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Development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Work breakdown</a:t>
            </a:r>
          </a:p>
          <a:p>
            <a:pPr marL="400050" lvl="1" indent="0">
              <a:buNone/>
            </a:pPr>
            <a:r>
              <a:rPr lang="en-US" dirty="0" smtClean="0"/>
              <a:t>The project divided into activities, milestones, deliverables etc</a:t>
            </a:r>
          </a:p>
          <a:p>
            <a:pPr marL="0" indent="0">
              <a:buNone/>
            </a:pPr>
            <a:r>
              <a:rPr lang="en-US" b="1" dirty="0" smtClean="0"/>
              <a:t>Project schedule</a:t>
            </a:r>
          </a:p>
          <a:p>
            <a:pPr marL="400050" lvl="1" indent="0">
              <a:buNone/>
            </a:pPr>
            <a:r>
              <a:rPr lang="en-US" dirty="0" smtClean="0"/>
              <a:t>estimated time required to reach each milestone ,dependencies between activities &amp; allocation of people</a:t>
            </a:r>
          </a:p>
          <a:p>
            <a:pPr marL="0" indent="0">
              <a:buNone/>
            </a:pPr>
            <a:r>
              <a:rPr lang="en-US" b="1" dirty="0" smtClean="0"/>
              <a:t>Reporting and progress measurement</a:t>
            </a:r>
          </a:p>
          <a:p>
            <a:pPr marL="400050" lvl="1" indent="0">
              <a:buNone/>
            </a:pPr>
            <a:r>
              <a:rPr lang="en-US" dirty="0" smtClean="0"/>
              <a:t>mechanisms to monitor progress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35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break down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many ways of breaking </a:t>
            </a:r>
            <a:r>
              <a:rPr lang="en-US" dirty="0" smtClean="0"/>
              <a:t>down the </a:t>
            </a:r>
            <a:r>
              <a:rPr lang="en-US" dirty="0"/>
              <a:t>activities in a project, but the </a:t>
            </a:r>
            <a:r>
              <a:rPr lang="en-US" dirty="0" smtClean="0"/>
              <a:t>most usual </a:t>
            </a:r>
            <a:r>
              <a:rPr lang="en-US" dirty="0"/>
              <a:t>is into:</a:t>
            </a:r>
          </a:p>
          <a:p>
            <a:r>
              <a:rPr lang="en-US" dirty="0" smtClean="0"/>
              <a:t>work </a:t>
            </a:r>
            <a:r>
              <a:rPr lang="en-US" dirty="0"/>
              <a:t>packages;</a:t>
            </a:r>
          </a:p>
          <a:p>
            <a:r>
              <a:rPr lang="en-US" dirty="0" smtClean="0"/>
              <a:t>tasks</a:t>
            </a:r>
            <a:r>
              <a:rPr lang="en-US" dirty="0"/>
              <a:t>;</a:t>
            </a:r>
          </a:p>
          <a:p>
            <a:r>
              <a:rPr lang="en-US" dirty="0" smtClean="0"/>
              <a:t>deliverables</a:t>
            </a:r>
            <a:r>
              <a:rPr lang="en-US" dirty="0"/>
              <a:t>;</a:t>
            </a:r>
          </a:p>
          <a:p>
            <a:r>
              <a:rPr lang="en-US" dirty="0" smtClean="0"/>
              <a:t>milestones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625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WBS Example</a:t>
            </a: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418F23E2-27DA-4355-B729-B06CF9574391}" type="slidenum">
              <a:rPr lang="en-US" sz="1400" smtClean="0">
                <a:solidFill>
                  <a:srgbClr val="FFFFFF"/>
                </a:solidFill>
              </a:rPr>
              <a:pPr eaLnBrk="1" hangingPunct="1"/>
              <a:t>15</a:t>
            </a:fld>
            <a:endParaRPr lang="en-US" sz="1400" smtClean="0">
              <a:solidFill>
                <a:srgbClr val="FFFFFF"/>
              </a:solidFill>
            </a:endParaRPr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3581400" y="1828800"/>
            <a:ext cx="21336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ABC Project</a:t>
            </a:r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5715000" y="3505200"/>
            <a:ext cx="21336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Programming</a:t>
            </a:r>
          </a:p>
        </p:txBody>
      </p:sp>
      <p:sp>
        <p:nvSpPr>
          <p:cNvPr id="37894" name="Rectangle 5"/>
          <p:cNvSpPr>
            <a:spLocks noChangeArrowheads="1"/>
          </p:cNvSpPr>
          <p:nvPr/>
        </p:nvSpPr>
        <p:spPr bwMode="auto">
          <a:xfrm>
            <a:off x="4191000" y="3505200"/>
            <a:ext cx="13716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Design</a:t>
            </a:r>
          </a:p>
        </p:txBody>
      </p:sp>
      <p:sp>
        <p:nvSpPr>
          <p:cNvPr id="37895" name="Rectangle 6"/>
          <p:cNvSpPr>
            <a:spLocks noChangeArrowheads="1"/>
          </p:cNvSpPr>
          <p:nvPr/>
        </p:nvSpPr>
        <p:spPr bwMode="auto">
          <a:xfrm>
            <a:off x="2590800" y="3505200"/>
            <a:ext cx="14478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Analysis</a:t>
            </a:r>
          </a:p>
        </p:txBody>
      </p:sp>
      <p:sp>
        <p:nvSpPr>
          <p:cNvPr id="37896" name="Rectangle 7"/>
          <p:cNvSpPr>
            <a:spLocks noChangeArrowheads="1"/>
          </p:cNvSpPr>
          <p:nvPr/>
        </p:nvSpPr>
        <p:spPr bwMode="auto">
          <a:xfrm>
            <a:off x="914400" y="3505200"/>
            <a:ext cx="14478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Definition</a:t>
            </a:r>
          </a:p>
        </p:txBody>
      </p:sp>
      <p:sp>
        <p:nvSpPr>
          <p:cNvPr id="37897" name="Rectangle 8"/>
          <p:cNvSpPr>
            <a:spLocks noChangeArrowheads="1"/>
          </p:cNvSpPr>
          <p:nvPr/>
        </p:nvSpPr>
        <p:spPr bwMode="auto">
          <a:xfrm>
            <a:off x="5562600" y="5181600"/>
            <a:ext cx="21336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Risk Analysis</a:t>
            </a:r>
          </a:p>
        </p:txBody>
      </p:sp>
      <p:sp>
        <p:nvSpPr>
          <p:cNvPr id="37898" name="Rectangle 9"/>
          <p:cNvSpPr>
            <a:spLocks noChangeArrowheads="1"/>
          </p:cNvSpPr>
          <p:nvPr/>
        </p:nvSpPr>
        <p:spPr bwMode="auto">
          <a:xfrm>
            <a:off x="3276600" y="5181600"/>
            <a:ext cx="21336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Feasibility</a:t>
            </a:r>
          </a:p>
          <a:p>
            <a:pPr algn="ctr"/>
            <a:r>
              <a:rPr lang="en-US"/>
              <a:t>Study</a:t>
            </a:r>
          </a:p>
        </p:txBody>
      </p:sp>
      <p:sp>
        <p:nvSpPr>
          <p:cNvPr id="37899" name="Rectangle 10"/>
          <p:cNvSpPr>
            <a:spLocks noChangeArrowheads="1"/>
          </p:cNvSpPr>
          <p:nvPr/>
        </p:nvSpPr>
        <p:spPr bwMode="auto">
          <a:xfrm>
            <a:off x="990600" y="5181600"/>
            <a:ext cx="21336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Requirements</a:t>
            </a:r>
          </a:p>
          <a:p>
            <a:pPr algn="ctr"/>
            <a:r>
              <a:rPr lang="en-US"/>
              <a:t>Documentation</a:t>
            </a:r>
          </a:p>
        </p:txBody>
      </p:sp>
      <p:sp>
        <p:nvSpPr>
          <p:cNvPr id="37900" name="Text Box 11"/>
          <p:cNvSpPr txBox="1">
            <a:spLocks noChangeArrowheads="1"/>
          </p:cNvSpPr>
          <p:nvPr/>
        </p:nvSpPr>
        <p:spPr bwMode="auto">
          <a:xfrm>
            <a:off x="8061325" y="5299075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/>
              <a:t>...</a:t>
            </a:r>
          </a:p>
        </p:txBody>
      </p:sp>
      <p:cxnSp>
        <p:nvCxnSpPr>
          <p:cNvPr id="37901" name="AutoShape 12"/>
          <p:cNvCxnSpPr>
            <a:cxnSpLocks noChangeShapeType="1"/>
            <a:stCxn id="37892" idx="2"/>
            <a:endCxn id="37896" idx="0"/>
          </p:cNvCxnSpPr>
          <p:nvPr/>
        </p:nvCxnSpPr>
        <p:spPr bwMode="auto">
          <a:xfrm rot="5400000">
            <a:off x="2686050" y="1543050"/>
            <a:ext cx="914400" cy="30099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2" name="AutoShape 13"/>
          <p:cNvCxnSpPr>
            <a:cxnSpLocks noChangeShapeType="1"/>
            <a:stCxn id="37892" idx="2"/>
            <a:endCxn id="37895" idx="0"/>
          </p:cNvCxnSpPr>
          <p:nvPr/>
        </p:nvCxnSpPr>
        <p:spPr bwMode="auto">
          <a:xfrm rot="5400000">
            <a:off x="3524250" y="2381250"/>
            <a:ext cx="914400" cy="13335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3" name="AutoShape 14"/>
          <p:cNvCxnSpPr>
            <a:cxnSpLocks noChangeShapeType="1"/>
            <a:stCxn id="37892" idx="2"/>
            <a:endCxn id="37894" idx="0"/>
          </p:cNvCxnSpPr>
          <p:nvPr/>
        </p:nvCxnSpPr>
        <p:spPr bwMode="auto">
          <a:xfrm rot="16200000" flipH="1">
            <a:off x="4305300" y="2933700"/>
            <a:ext cx="914400" cy="2286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4" name="AutoShape 15"/>
          <p:cNvCxnSpPr>
            <a:cxnSpLocks noChangeShapeType="1"/>
            <a:stCxn id="37892" idx="2"/>
            <a:endCxn id="37893" idx="0"/>
          </p:cNvCxnSpPr>
          <p:nvPr/>
        </p:nvCxnSpPr>
        <p:spPr bwMode="auto">
          <a:xfrm rot="16200000" flipH="1">
            <a:off x="5257800" y="1981200"/>
            <a:ext cx="914400" cy="21336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5" name="AutoShape 16"/>
          <p:cNvCxnSpPr>
            <a:cxnSpLocks noChangeShapeType="1"/>
            <a:stCxn id="37897" idx="0"/>
            <a:endCxn id="37896" idx="2"/>
          </p:cNvCxnSpPr>
          <p:nvPr/>
        </p:nvCxnSpPr>
        <p:spPr bwMode="auto">
          <a:xfrm rot="5400000" flipH="1">
            <a:off x="3676650" y="2228850"/>
            <a:ext cx="914400" cy="49911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6" name="AutoShape 17"/>
          <p:cNvCxnSpPr>
            <a:cxnSpLocks noChangeShapeType="1"/>
            <a:stCxn id="37898" idx="0"/>
            <a:endCxn id="37896" idx="2"/>
          </p:cNvCxnSpPr>
          <p:nvPr/>
        </p:nvCxnSpPr>
        <p:spPr bwMode="auto">
          <a:xfrm rot="5400000" flipH="1">
            <a:off x="2533650" y="3371850"/>
            <a:ext cx="914400" cy="27051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7" name="AutoShape 18"/>
          <p:cNvCxnSpPr>
            <a:cxnSpLocks noChangeShapeType="1"/>
            <a:stCxn id="37896" idx="2"/>
            <a:endCxn id="37899" idx="0"/>
          </p:cNvCxnSpPr>
          <p:nvPr/>
        </p:nvCxnSpPr>
        <p:spPr bwMode="auto">
          <a:xfrm rot="16200000" flipH="1">
            <a:off x="1390650" y="4514850"/>
            <a:ext cx="914400" cy="4191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8" name="AutoShape 19"/>
          <p:cNvCxnSpPr>
            <a:cxnSpLocks noChangeShapeType="1"/>
            <a:stCxn id="37892" idx="2"/>
          </p:cNvCxnSpPr>
          <p:nvPr/>
        </p:nvCxnSpPr>
        <p:spPr bwMode="auto">
          <a:xfrm rot="16200000" flipH="1">
            <a:off x="6400800" y="838200"/>
            <a:ext cx="457200" cy="39624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9" name="AutoShape 21"/>
          <p:cNvCxnSpPr>
            <a:cxnSpLocks noChangeShapeType="1"/>
            <a:stCxn id="37896" idx="2"/>
          </p:cNvCxnSpPr>
          <p:nvPr/>
        </p:nvCxnSpPr>
        <p:spPr bwMode="auto">
          <a:xfrm rot="16200000" flipH="1">
            <a:off x="4895850" y="1009650"/>
            <a:ext cx="457200" cy="69723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10" name="Text Box 22"/>
          <p:cNvSpPr txBox="1">
            <a:spLocks noChangeArrowheads="1"/>
          </p:cNvSpPr>
          <p:nvPr/>
        </p:nvSpPr>
        <p:spPr bwMode="auto">
          <a:xfrm>
            <a:off x="8077200" y="3657600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/>
              <a:t>...</a:t>
            </a:r>
          </a:p>
        </p:txBody>
      </p:sp>
      <p:sp>
        <p:nvSpPr>
          <p:cNvPr id="37911" name="Text Box 23"/>
          <p:cNvSpPr txBox="1">
            <a:spLocks noChangeArrowheads="1"/>
          </p:cNvSpPr>
          <p:nvPr/>
        </p:nvSpPr>
        <p:spPr bwMode="auto">
          <a:xfrm>
            <a:off x="593725" y="1717675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/>
              <a:t>Level 1</a:t>
            </a:r>
          </a:p>
        </p:txBody>
      </p:sp>
      <p:sp>
        <p:nvSpPr>
          <p:cNvPr id="37912" name="Text Box 24"/>
          <p:cNvSpPr txBox="1">
            <a:spLocks noChangeArrowheads="1"/>
          </p:cNvSpPr>
          <p:nvPr/>
        </p:nvSpPr>
        <p:spPr bwMode="auto">
          <a:xfrm>
            <a:off x="365125" y="2784475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/>
              <a:t>Level 2</a:t>
            </a:r>
          </a:p>
        </p:txBody>
      </p:sp>
      <p:sp>
        <p:nvSpPr>
          <p:cNvPr id="37913" name="Text Box 25"/>
          <p:cNvSpPr txBox="1">
            <a:spLocks noChangeArrowheads="1"/>
          </p:cNvSpPr>
          <p:nvPr/>
        </p:nvSpPr>
        <p:spPr bwMode="auto">
          <a:xfrm>
            <a:off x="288925" y="4689475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252245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wbs-example-pmbook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86" y="304800"/>
            <a:ext cx="8891814" cy="6072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077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Package and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 smtClean="0"/>
              <a:t>work package </a:t>
            </a:r>
            <a:r>
              <a:rPr lang="en-US" dirty="0"/>
              <a:t>is a large, logically </a:t>
            </a:r>
            <a:r>
              <a:rPr lang="en-US" dirty="0" smtClean="0"/>
              <a:t>distinct section </a:t>
            </a:r>
            <a:r>
              <a:rPr lang="en-US" dirty="0"/>
              <a:t>of work:</a:t>
            </a:r>
          </a:p>
          <a:p>
            <a:r>
              <a:rPr lang="en-US" dirty="0" smtClean="0"/>
              <a:t>typically </a:t>
            </a:r>
            <a:r>
              <a:rPr lang="en-US" dirty="0"/>
              <a:t>at least 12 months duration;</a:t>
            </a:r>
          </a:p>
          <a:p>
            <a:r>
              <a:rPr lang="en-US" dirty="0" smtClean="0"/>
              <a:t>may </a:t>
            </a:r>
            <a:r>
              <a:rPr lang="en-US" dirty="0"/>
              <a:t>include multiple </a:t>
            </a:r>
            <a:r>
              <a:rPr lang="en-US" dirty="0" smtClean="0"/>
              <a:t>concurrent activities</a:t>
            </a:r>
            <a:r>
              <a:rPr lang="en-US" dirty="0"/>
              <a:t>;</a:t>
            </a:r>
          </a:p>
          <a:p>
            <a:r>
              <a:rPr lang="en-US" dirty="0" smtClean="0"/>
              <a:t>independent </a:t>
            </a:r>
            <a:r>
              <a:rPr lang="en-US" dirty="0"/>
              <a:t>of other activities;</a:t>
            </a:r>
          </a:p>
          <a:p>
            <a:r>
              <a:rPr lang="en-US" dirty="0" smtClean="0"/>
              <a:t>but </a:t>
            </a:r>
            <a:r>
              <a:rPr lang="en-US" dirty="0"/>
              <a:t>may depend on, or feed into </a:t>
            </a:r>
            <a:r>
              <a:rPr lang="en-US" dirty="0" smtClean="0"/>
              <a:t>other activities</a:t>
            </a:r>
            <a:r>
              <a:rPr lang="en-US" dirty="0"/>
              <a:t>;</a:t>
            </a:r>
          </a:p>
          <a:p>
            <a:r>
              <a:rPr lang="en-US" dirty="0" smtClean="0"/>
              <a:t>typically </a:t>
            </a:r>
            <a:r>
              <a:rPr lang="en-US" dirty="0"/>
              <a:t>allocated to a single </a:t>
            </a:r>
            <a:r>
              <a:rPr lang="en-US" dirty="0" smtClean="0"/>
              <a:t>team.</a:t>
            </a:r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task is typically a much smaller piece </a:t>
            </a:r>
            <a:r>
              <a:rPr lang="en-US" dirty="0" smtClean="0"/>
              <a:t>of work</a:t>
            </a:r>
            <a:r>
              <a:rPr lang="en-US" dirty="0"/>
              <a:t>:</a:t>
            </a:r>
          </a:p>
          <a:p>
            <a:r>
              <a:rPr lang="en-US" dirty="0"/>
              <a:t>A part of a </a:t>
            </a:r>
            <a:r>
              <a:rPr lang="en-US" dirty="0" smtClean="0"/>
              <a:t>work package</a:t>
            </a:r>
            <a:r>
              <a:rPr lang="en-US" dirty="0"/>
              <a:t>.</a:t>
            </a:r>
          </a:p>
          <a:p>
            <a:r>
              <a:rPr lang="en-US" dirty="0" smtClean="0"/>
              <a:t>typically </a:t>
            </a:r>
            <a:r>
              <a:rPr lang="en-US" dirty="0"/>
              <a:t>3–6 person months effort;</a:t>
            </a:r>
          </a:p>
          <a:p>
            <a:r>
              <a:rPr lang="en-US" dirty="0" smtClean="0"/>
              <a:t>may </a:t>
            </a:r>
            <a:r>
              <a:rPr lang="en-US" dirty="0"/>
              <a:t>be dependent on other </a:t>
            </a:r>
            <a:r>
              <a:rPr lang="en-US" dirty="0" smtClean="0"/>
              <a:t>concurrent activities</a:t>
            </a:r>
            <a:r>
              <a:rPr lang="en-US" dirty="0"/>
              <a:t>;</a:t>
            </a:r>
          </a:p>
          <a:p>
            <a:r>
              <a:rPr lang="en-US" dirty="0" smtClean="0"/>
              <a:t>typically </a:t>
            </a:r>
            <a:r>
              <a:rPr lang="en-US" dirty="0"/>
              <a:t>allocated to a single person.</a:t>
            </a:r>
          </a:p>
        </p:txBody>
      </p:sp>
    </p:spTree>
    <p:extLst>
      <p:ext uri="{BB962C8B-B14F-4D97-AF65-F5344CB8AC3E}">
        <p14:creationId xmlns:p14="http://schemas.microsoft.com/office/powerpoint/2010/main" val="416830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 and Milestone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deliverable is an output of the project </a:t>
            </a:r>
            <a:r>
              <a:rPr lang="en-US" dirty="0" smtClean="0"/>
              <a:t>that is delivered to customer usually at the end of some major phase.</a:t>
            </a:r>
            <a:endParaRPr lang="en-US" dirty="0"/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/>
              <a:t>a report (e.g., requirements spec</a:t>
            </a:r>
            <a:r>
              <a:rPr lang="en-US" dirty="0" smtClean="0"/>
              <a:t>);</a:t>
            </a:r>
            <a:endParaRPr lang="en-US" dirty="0"/>
          </a:p>
          <a:p>
            <a:pPr lvl="1"/>
            <a:r>
              <a:rPr lang="en-US" dirty="0"/>
              <a:t>code (e.g., alpha tested product).</a:t>
            </a:r>
          </a:p>
          <a:p>
            <a:pPr lvl="1"/>
            <a:r>
              <a:rPr lang="en-US" dirty="0"/>
              <a:t>Deliverables are indicators (but only indicators) of progress.</a:t>
            </a:r>
          </a:p>
          <a:p>
            <a:r>
              <a:rPr lang="en-GB" dirty="0" smtClean="0"/>
              <a:t>Deliverables are usually milestones, but milestones need not be deliverables.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74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A milestone is a point at which progress on the project may be assessed.</a:t>
            </a:r>
          </a:p>
          <a:p>
            <a:r>
              <a:rPr lang="en-GB" sz="2400" dirty="0" smtClean="0"/>
              <a:t>may be internal project results that are used by the project manager to </a:t>
            </a:r>
            <a:r>
              <a:rPr lang="en-US" sz="2400" dirty="0" smtClean="0"/>
              <a:t>check project progress</a:t>
            </a:r>
            <a:endParaRPr lang="en-US" sz="2600" dirty="0" smtClean="0"/>
          </a:p>
          <a:p>
            <a:r>
              <a:rPr lang="en-US" sz="2600" dirty="0">
                <a:cs typeface="Times New Roman" pitchFamily="18" charset="0"/>
              </a:rPr>
              <a:t>Completion of an activity or deliverable (must be measurable).</a:t>
            </a:r>
          </a:p>
          <a:p>
            <a:r>
              <a:rPr lang="en-US" sz="2600" dirty="0">
                <a:cs typeface="Times New Roman" pitchFamily="18" charset="0"/>
              </a:rPr>
              <a:t>Activities must have </a:t>
            </a:r>
            <a:r>
              <a:rPr lang="en-US" sz="2600" dirty="0" smtClean="0">
                <a:cs typeface="Times New Roman" pitchFamily="18" charset="0"/>
              </a:rPr>
              <a:t>definite </a:t>
            </a:r>
            <a:r>
              <a:rPr lang="en-US" sz="2600" dirty="0">
                <a:cs typeface="Times New Roman" pitchFamily="18" charset="0"/>
              </a:rPr>
              <a:t>start and stop.</a:t>
            </a:r>
          </a:p>
          <a:p>
            <a:r>
              <a:rPr lang="en-US" sz="2600" dirty="0">
                <a:cs typeface="Times New Roman" pitchFamily="18" charset="0"/>
              </a:rPr>
              <a:t>A milestone is point in time not a time period like an activity</a:t>
            </a:r>
            <a:r>
              <a:rPr lang="en-US" sz="2600" dirty="0" smtClean="0">
                <a:cs typeface="Times New Roman" pitchFamily="18" charset="0"/>
              </a:rPr>
              <a:t>.</a:t>
            </a:r>
            <a:endParaRPr lang="en-US" sz="2600" dirty="0"/>
          </a:p>
          <a:p>
            <a:r>
              <a:rPr lang="en-US" sz="2600" dirty="0"/>
              <a:t>EXAMPLES:</a:t>
            </a:r>
          </a:p>
          <a:p>
            <a:pPr lvl="1"/>
            <a:r>
              <a:rPr lang="en-US" dirty="0"/>
              <a:t>delivery of requirements </a:t>
            </a:r>
            <a:r>
              <a:rPr lang="en-US" dirty="0" smtClean="0"/>
              <a:t>spec</a:t>
            </a:r>
            <a:endParaRPr lang="en-US" dirty="0"/>
          </a:p>
          <a:p>
            <a:pPr lvl="1"/>
            <a:r>
              <a:rPr lang="en-US" dirty="0"/>
              <a:t>delivery of alpha tested </a:t>
            </a:r>
            <a:r>
              <a:rPr lang="en-US" dirty="0" smtClean="0"/>
              <a:t>code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96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know </a:t>
            </a:r>
            <a:r>
              <a:rPr lang="en-US" dirty="0"/>
              <a:t>the principal tasks of software project </a:t>
            </a:r>
            <a:r>
              <a:rPr lang="en-US" dirty="0" smtClean="0"/>
              <a:t>managers</a:t>
            </a:r>
            <a:endParaRPr lang="en-US" dirty="0"/>
          </a:p>
          <a:p>
            <a:r>
              <a:rPr lang="en-US" dirty="0" smtClean="0"/>
              <a:t>To understand </a:t>
            </a:r>
            <a:r>
              <a:rPr lang="en-US" dirty="0"/>
              <a:t>the need for project planning in all software </a:t>
            </a:r>
            <a:r>
              <a:rPr lang="en-US" dirty="0" smtClean="0"/>
              <a:t>projects</a:t>
            </a:r>
            <a:endParaRPr lang="en-US" dirty="0"/>
          </a:p>
          <a:p>
            <a:r>
              <a:rPr lang="en-US" dirty="0"/>
              <a:t>K</a:t>
            </a:r>
            <a:r>
              <a:rPr lang="en-US" dirty="0" smtClean="0"/>
              <a:t>now </a:t>
            </a:r>
            <a:r>
              <a:rPr lang="en-US" dirty="0"/>
              <a:t>how graphical representations (bar charts and </a:t>
            </a:r>
            <a:r>
              <a:rPr lang="en-US" dirty="0" smtClean="0"/>
              <a:t>activity charts</a:t>
            </a:r>
            <a:r>
              <a:rPr lang="en-US" dirty="0"/>
              <a:t>) can be used by project managers to represent </a:t>
            </a:r>
            <a:r>
              <a:rPr lang="en-US" dirty="0" smtClean="0"/>
              <a:t>project schedules</a:t>
            </a:r>
            <a:endParaRPr lang="en-US" dirty="0"/>
          </a:p>
          <a:p>
            <a:r>
              <a:rPr lang="en-US" dirty="0" smtClean="0"/>
              <a:t>To introduced </a:t>
            </a:r>
            <a:r>
              <a:rPr lang="en-US" dirty="0"/>
              <a:t>to the notion of risk management </a:t>
            </a:r>
            <a:r>
              <a:rPr lang="en-US" dirty="0" smtClean="0"/>
              <a:t>and some </a:t>
            </a:r>
            <a:r>
              <a:rPr lang="en-US" dirty="0"/>
              <a:t>of the risks that can arise in software projects.</a:t>
            </a:r>
          </a:p>
        </p:txBody>
      </p:sp>
    </p:spTree>
    <p:extLst>
      <p:ext uri="{BB962C8B-B14F-4D97-AF65-F5344CB8AC3E}">
        <p14:creationId xmlns:p14="http://schemas.microsoft.com/office/powerpoint/2010/main" val="127001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For each </a:t>
            </a:r>
            <a:r>
              <a:rPr lang="en-US" dirty="0" smtClean="0"/>
              <a:t>work package </a:t>
            </a:r>
            <a:r>
              <a:rPr lang="en-US" dirty="0"/>
              <a:t>&amp; task, it is usual </a:t>
            </a:r>
            <a:r>
              <a:rPr lang="en-US" dirty="0" smtClean="0"/>
              <a:t>to document</a:t>
            </a:r>
            <a:r>
              <a:rPr lang="en-US" dirty="0"/>
              <a:t>:</a:t>
            </a:r>
          </a:p>
          <a:p>
            <a:r>
              <a:rPr lang="en-US" dirty="0" smtClean="0"/>
              <a:t>brief </a:t>
            </a:r>
            <a:r>
              <a:rPr lang="en-US" dirty="0"/>
              <a:t>description;</a:t>
            </a:r>
          </a:p>
          <a:p>
            <a:r>
              <a:rPr lang="en-US" dirty="0" smtClean="0"/>
              <a:t>earliest </a:t>
            </a:r>
            <a:r>
              <a:rPr lang="en-US" dirty="0"/>
              <a:t>start date;</a:t>
            </a:r>
          </a:p>
          <a:p>
            <a:r>
              <a:rPr lang="en-US" dirty="0" smtClean="0"/>
              <a:t>earliest </a:t>
            </a:r>
            <a:r>
              <a:rPr lang="en-US" dirty="0"/>
              <a:t>end date;</a:t>
            </a:r>
          </a:p>
          <a:p>
            <a:r>
              <a:rPr lang="en-US" dirty="0" smtClean="0"/>
              <a:t>total </a:t>
            </a:r>
            <a:r>
              <a:rPr lang="en-US" dirty="0"/>
              <a:t>person months effort;</a:t>
            </a:r>
          </a:p>
          <a:p>
            <a:r>
              <a:rPr lang="en-US" dirty="0" smtClean="0"/>
              <a:t>pre-requisite </a:t>
            </a:r>
            <a:r>
              <a:rPr lang="en-US" dirty="0"/>
              <a:t>WPs or tasks;</a:t>
            </a:r>
          </a:p>
          <a:p>
            <a:r>
              <a:rPr lang="en-US" dirty="0" smtClean="0"/>
              <a:t>dependent </a:t>
            </a:r>
            <a:r>
              <a:rPr lang="en-US" dirty="0"/>
              <a:t>WPs or tasks;</a:t>
            </a:r>
          </a:p>
          <a:p>
            <a:r>
              <a:rPr lang="en-US" dirty="0" smtClean="0"/>
              <a:t>who </a:t>
            </a:r>
            <a:r>
              <a:rPr lang="en-US" dirty="0"/>
              <a:t>is responsible.</a:t>
            </a:r>
          </a:p>
        </p:txBody>
      </p:sp>
    </p:spTree>
    <p:extLst>
      <p:ext uri="{BB962C8B-B14F-4D97-AF65-F5344CB8AC3E}">
        <p14:creationId xmlns:p14="http://schemas.microsoft.com/office/powerpoint/2010/main" val="348663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Milestones and Deliverables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05" y="2209800"/>
            <a:ext cx="7764455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758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“Its All About Time”</a:t>
            </a:r>
            <a:endParaRPr lang="en-US" dirty="0"/>
          </a:p>
          <a:p>
            <a:r>
              <a:rPr lang="en-US" sz="3000" dirty="0" smtClean="0"/>
              <a:t>Scheduling</a:t>
            </a:r>
            <a:r>
              <a:rPr lang="en-US" sz="3000" dirty="0"/>
              <a:t>:</a:t>
            </a:r>
          </a:p>
          <a:p>
            <a:r>
              <a:rPr lang="en-US" sz="2800" dirty="0" smtClean="0"/>
              <a:t>“</a:t>
            </a:r>
            <a:r>
              <a:rPr lang="en-GB" sz="3200" dirty="0" smtClean="0"/>
              <a:t>estimate the time and resources required to complete activities and organise them </a:t>
            </a:r>
            <a:r>
              <a:rPr lang="en-US" sz="3200" dirty="0" smtClean="0"/>
              <a:t>into a coherent sequence”</a:t>
            </a:r>
            <a:endParaRPr lang="en-US" sz="8000" dirty="0"/>
          </a:p>
          <a:p>
            <a:pPr lvl="2"/>
            <a:r>
              <a:rPr lang="en-US" sz="2400" dirty="0"/>
              <a:t>relative timing of tasks &amp; time frames</a:t>
            </a:r>
          </a:p>
          <a:p>
            <a:pPr lvl="1"/>
            <a:r>
              <a:rPr lang="en-US" sz="2800" dirty="0"/>
              <a:t>a concise description of the plan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9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Scheduling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62200"/>
            <a:ext cx="8288823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866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610600" cy="1143000"/>
          </a:xfrm>
        </p:spPr>
        <p:txBody>
          <a:bodyPr/>
          <a:lstStyle/>
          <a:p>
            <a:pPr eaLnBrk="1" hangingPunct="1"/>
            <a:r>
              <a:rPr lang="en-US" altLang="zh-TW" sz="4000" dirty="0" smtClean="0">
                <a:ea typeface="新細明體" pitchFamily="18" charset="-120"/>
              </a:rPr>
              <a:t>Identifying the Activities of a Project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60C7C000-5842-47D3-B6F9-F60CAF70B417}" type="slidenum">
              <a:rPr lang="zh-TW" altLang="en-US"/>
              <a:pPr>
                <a:defRPr/>
              </a:pPr>
              <a:t>24</a:t>
            </a:fld>
            <a:endParaRPr lang="zh-TW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5613" y="2208213"/>
            <a:ext cx="8686800" cy="3278187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To determine optimal schedules we need to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Identify all the project’s activities.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Determine the precedence relations among activities.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Based on this information we can develop managerial tools for project control.</a:t>
            </a:r>
          </a:p>
        </p:txBody>
      </p:sp>
    </p:spTree>
    <p:extLst>
      <p:ext uri="{BB962C8B-B14F-4D97-AF65-F5344CB8AC3E}">
        <p14:creationId xmlns:p14="http://schemas.microsoft.com/office/powerpoint/2010/main" val="423885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Activity Network Diagrams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	An activity network diagram </a:t>
            </a:r>
            <a:r>
              <a:rPr lang="en-GB" sz="2800" dirty="0" smtClean="0"/>
              <a:t>graphical notations that are used to illustrate </a:t>
            </a:r>
            <a:r>
              <a:rPr lang="en-US" sz="2800" dirty="0" smtClean="0"/>
              <a:t>the project schedule.</a:t>
            </a:r>
          </a:p>
          <a:p>
            <a:pPr lvl="1" eaLnBrk="1" hangingPunct="1">
              <a:buFontTx/>
              <a:buChar char="•"/>
            </a:pPr>
            <a:r>
              <a:rPr lang="en-US" sz="2000" dirty="0" smtClean="0"/>
              <a:t>	</a:t>
            </a:r>
            <a:r>
              <a:rPr lang="en-US" sz="2400" dirty="0" smtClean="0"/>
              <a:t>a network of tasks needed to complete a project, </a:t>
            </a:r>
          </a:p>
          <a:p>
            <a:pPr lvl="1" eaLnBrk="1" hangingPunct="1">
              <a:buFontTx/>
              <a:buChar char="•"/>
            </a:pPr>
            <a:r>
              <a:rPr lang="en-US" sz="2400" dirty="0" smtClean="0"/>
              <a:t>	their interdependencies </a:t>
            </a:r>
          </a:p>
          <a:p>
            <a:pPr lvl="1" eaLnBrk="1" hangingPunct="1">
              <a:buFontTx/>
              <a:buChar char="•"/>
            </a:pPr>
            <a:r>
              <a:rPr lang="en-US" sz="2400" dirty="0" smtClean="0"/>
              <a:t>	the times required for each task. </a:t>
            </a:r>
          </a:p>
          <a:p>
            <a:pPr lvl="1" eaLnBrk="1" hangingPunct="1">
              <a:buFontTx/>
              <a:buChar char="•"/>
            </a:pPr>
            <a:endParaRPr lang="en-US" sz="2400" dirty="0" smtClean="0"/>
          </a:p>
          <a:p>
            <a:pPr eaLnBrk="1" hangingPunct="1">
              <a:buFontTx/>
              <a:buNone/>
            </a:pPr>
            <a:r>
              <a:rPr lang="en-US" sz="2400" dirty="0" smtClean="0"/>
              <a:t>	</a:t>
            </a:r>
            <a:r>
              <a:rPr lang="en-US" sz="2800" dirty="0" smtClean="0"/>
              <a:t>There are a number of activity network techniques which are similar in nature. The most commonly used technique is CPM (Critical Path Method).</a:t>
            </a:r>
          </a:p>
        </p:txBody>
      </p:sp>
    </p:spTree>
    <p:extLst>
      <p:ext uri="{BB962C8B-B14F-4D97-AF65-F5344CB8AC3E}">
        <p14:creationId xmlns:p14="http://schemas.microsoft.com/office/powerpoint/2010/main" val="67366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5344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4000" dirty="0" smtClean="0">
                <a:ea typeface="新細明體" pitchFamily="18" charset="-120"/>
              </a:rPr>
              <a:t>The CPM Approach for Project Scheduling</a:t>
            </a:r>
          </a:p>
        </p:txBody>
      </p:sp>
      <p:sp>
        <p:nvSpPr>
          <p:cNvPr id="40965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685800" y="1676400"/>
            <a:ext cx="7772400" cy="434340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The </a:t>
            </a:r>
            <a:r>
              <a:rPr lang="en-GB" b="1" dirty="0" smtClean="0"/>
              <a:t>critical path </a:t>
            </a:r>
            <a:r>
              <a:rPr lang="en-GB" dirty="0" smtClean="0"/>
              <a:t>is the sequence of dependent</a:t>
            </a:r>
          </a:p>
          <a:p>
            <a:pPr>
              <a:buNone/>
            </a:pPr>
            <a:r>
              <a:rPr lang="en-GB" dirty="0" smtClean="0"/>
              <a:t>    activities that defines the time required to complete the project.</a:t>
            </a:r>
            <a:endParaRPr lang="en-US" altLang="zh-TW" dirty="0" smtClean="0">
              <a:ea typeface="新細明體" pitchFamily="18" charset="-120"/>
            </a:endParaRP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The CPM approach to project scheduling uses network presentation of the project to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Reflect activity precedence relations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Activity completion time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CPM is used for scheduling activities such that the project’s completion time is minimized.</a:t>
            </a:r>
          </a:p>
        </p:txBody>
      </p:sp>
    </p:spTree>
    <p:extLst>
      <p:ext uri="{BB962C8B-B14F-4D97-AF65-F5344CB8AC3E}">
        <p14:creationId xmlns:p14="http://schemas.microsoft.com/office/powerpoint/2010/main" val="405447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5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TW" sz="3600" dirty="0" smtClean="0">
                <a:ea typeface="新細明體" pitchFamily="18" charset="-120"/>
              </a:rPr>
              <a:t>Example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982AAF80-B01B-448E-89FC-DB817547592E}" type="slidenum">
              <a:rPr lang="zh-TW" altLang="en-US"/>
              <a:pPr>
                <a:defRPr/>
              </a:pPr>
              <a:t>27</a:t>
            </a:fld>
            <a:endParaRPr lang="zh-TW" altLang="en-US"/>
          </a:p>
        </p:txBody>
      </p:sp>
      <p:sp>
        <p:nvSpPr>
          <p:cNvPr id="63493" name="Rectangle 4"/>
          <p:cNvSpPr>
            <a:spLocks noChangeArrowheads="1"/>
          </p:cNvSpPr>
          <p:nvPr/>
        </p:nvSpPr>
        <p:spPr bwMode="auto">
          <a:xfrm>
            <a:off x="152400" y="1593783"/>
            <a:ext cx="8382000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/>
            <a:r>
              <a:rPr lang="en-US" altLang="zh-TW" sz="3200" dirty="0" smtClean="0">
                <a:ea typeface="新細明體" pitchFamily="18" charset="-120"/>
              </a:rPr>
              <a:t>Precedence/Dependences  </a:t>
            </a:r>
            <a:r>
              <a:rPr lang="en-US" altLang="zh-TW" sz="3200" dirty="0">
                <a:ea typeface="新細明體" pitchFamily="18" charset="-120"/>
              </a:rPr>
              <a:t>Relationships</a:t>
            </a:r>
            <a:r>
              <a:rPr lang="en-US" altLang="zh-TW" sz="3200" dirty="0">
                <a:latin typeface="Times New Roman" pitchFamily="18" charset="0"/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Chart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892178"/>
              </p:ext>
            </p:extLst>
          </p:nvPr>
        </p:nvGraphicFramePr>
        <p:xfrm>
          <a:off x="1676400" y="2438400"/>
          <a:ext cx="6096000" cy="40792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Predecessor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C,F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D,I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427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8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TW" sz="3600" dirty="0" smtClean="0">
                <a:ea typeface="新細明體" pitchFamily="18" charset="-120"/>
              </a:rPr>
              <a:t>Immediate Predecessor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61529AC0-FD75-4326-BD54-79C8745E8F9F}" type="slidenum">
              <a:rPr lang="zh-TW" altLang="en-US"/>
              <a:pPr>
                <a:defRPr/>
              </a:pPr>
              <a:t>28</a:t>
            </a:fld>
            <a:endParaRPr lang="zh-TW" alt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33400" y="1905000"/>
            <a:ext cx="7772400" cy="18288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zh-TW" altLang="en-US" sz="3600" b="1" dirty="0" smtClean="0">
                <a:ea typeface="新細明體" pitchFamily="18" charset="-120"/>
              </a:rPr>
              <a:t>   </a:t>
            </a:r>
            <a:r>
              <a:rPr lang="en-US" altLang="zh-TW" sz="3600" b="1" dirty="0" smtClean="0">
                <a:ea typeface="新細明體" pitchFamily="18" charset="-120"/>
              </a:rPr>
              <a:t>From the  activity description chart, we can determine immediate predecessors for each activity.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57200" y="4343401"/>
            <a:ext cx="7681917" cy="2057400"/>
            <a:chOff x="576" y="3024"/>
            <a:chExt cx="4839" cy="1835"/>
          </a:xfrm>
        </p:grpSpPr>
        <p:sp>
          <p:nvSpPr>
            <p:cNvPr id="62470" name="Text Box 3"/>
            <p:cNvSpPr txBox="1">
              <a:spLocks noChangeArrowheads="1"/>
            </p:cNvSpPr>
            <p:nvPr/>
          </p:nvSpPr>
          <p:spPr bwMode="auto">
            <a:xfrm>
              <a:off x="2256" y="3024"/>
              <a:ext cx="3159" cy="1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r>
                <a:rPr lang="en-US" altLang="zh-TW" sz="2400" dirty="0">
                  <a:ea typeface="新細明體" pitchFamily="18" charset="-120"/>
                </a:rPr>
                <a:t>Activity A is an immediate predecessor</a:t>
              </a:r>
            </a:p>
            <a:p>
              <a:pPr eaLnBrk="1" hangingPunct="1"/>
              <a:r>
                <a:rPr lang="en-US" altLang="zh-TW" sz="2400" dirty="0">
                  <a:ea typeface="新細明體" pitchFamily="18" charset="-120"/>
                </a:rPr>
                <a:t>of activity B, because it must be competed</a:t>
              </a:r>
            </a:p>
            <a:p>
              <a:pPr eaLnBrk="1" hangingPunct="1"/>
              <a:r>
                <a:rPr lang="en-US" altLang="zh-TW" sz="2400" dirty="0">
                  <a:ea typeface="新細明體" pitchFamily="18" charset="-120"/>
                </a:rPr>
                <a:t>just prior to the commencement of B</a:t>
              </a:r>
              <a:r>
                <a:rPr lang="en-US" altLang="zh-TW" sz="2400" dirty="0" smtClean="0">
                  <a:ea typeface="新細明體" pitchFamily="18" charset="-120"/>
                </a:rPr>
                <a:t>.</a:t>
              </a:r>
            </a:p>
            <a:p>
              <a:pPr eaLnBrk="1" hangingPunct="1"/>
              <a:r>
                <a:rPr lang="en-GB" altLang="zh-TW" sz="2400" b="1" dirty="0" smtClean="0">
                  <a:ea typeface="新細明體" pitchFamily="18" charset="-120"/>
                </a:rPr>
                <a:t>Example: </a:t>
              </a:r>
              <a:r>
                <a:rPr lang="en-GB" altLang="zh-TW" sz="2400" dirty="0" smtClean="0">
                  <a:ea typeface="新細明體" pitchFamily="18" charset="-120"/>
                </a:rPr>
                <a:t>A may be the component design &amp; B is its implementation</a:t>
              </a:r>
              <a:endParaRPr lang="en-US" altLang="zh-TW" sz="2400" dirty="0" smtClean="0">
                <a:ea typeface="新細明體" pitchFamily="18" charset="-120"/>
              </a:endParaRPr>
            </a:p>
            <a:p>
              <a:pPr eaLnBrk="1" hangingPunct="1"/>
              <a:endParaRPr lang="en-US" altLang="zh-TW" sz="2400" dirty="0">
                <a:ea typeface="新細明體" pitchFamily="18" charset="-120"/>
              </a:endParaRPr>
            </a:p>
          </p:txBody>
        </p:sp>
        <p:sp>
          <p:nvSpPr>
            <p:cNvPr id="62471" name="Oval 4"/>
            <p:cNvSpPr>
              <a:spLocks noChangeArrowheads="1"/>
            </p:cNvSpPr>
            <p:nvPr/>
          </p:nvSpPr>
          <p:spPr bwMode="auto">
            <a:xfrm>
              <a:off x="576" y="3264"/>
              <a:ext cx="288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TW" b="1">
                  <a:ea typeface="新細明體" pitchFamily="18" charset="-120"/>
                </a:rPr>
                <a:t>A</a:t>
              </a:r>
            </a:p>
          </p:txBody>
        </p:sp>
        <p:sp>
          <p:nvSpPr>
            <p:cNvPr id="62472" name="Oval 5"/>
            <p:cNvSpPr>
              <a:spLocks noChangeArrowheads="1"/>
            </p:cNvSpPr>
            <p:nvPr/>
          </p:nvSpPr>
          <p:spPr bwMode="auto">
            <a:xfrm>
              <a:off x="1728" y="3264"/>
              <a:ext cx="288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TW" b="1">
                  <a:ea typeface="新細明體" pitchFamily="18" charset="-120"/>
                </a:rPr>
                <a:t>B</a:t>
              </a:r>
            </a:p>
          </p:txBody>
        </p:sp>
        <p:sp>
          <p:nvSpPr>
            <p:cNvPr id="62473" name="Line 6"/>
            <p:cNvSpPr>
              <a:spLocks noChangeShapeType="1"/>
            </p:cNvSpPr>
            <p:nvPr/>
          </p:nvSpPr>
          <p:spPr bwMode="auto">
            <a:xfrm>
              <a:off x="864" y="3408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998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Terms In CPM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ES stands for Early Start </a:t>
            </a:r>
            <a:r>
              <a:rPr lang="en-US" dirty="0" smtClean="0"/>
              <a:t> </a:t>
            </a:r>
          </a:p>
          <a:p>
            <a:pPr lvl="1" fontAlgn="base"/>
            <a:r>
              <a:rPr lang="en-US" dirty="0" smtClean="0"/>
              <a:t>the </a:t>
            </a:r>
            <a:r>
              <a:rPr lang="en-US" dirty="0"/>
              <a:t>earliest </a:t>
            </a:r>
            <a:r>
              <a:rPr lang="en-US" dirty="0" smtClean="0"/>
              <a:t>an activity </a:t>
            </a:r>
            <a:r>
              <a:rPr lang="en-US" dirty="0"/>
              <a:t>can begin.</a:t>
            </a:r>
          </a:p>
          <a:p>
            <a:pPr fontAlgn="base"/>
            <a:r>
              <a:rPr lang="en-US" dirty="0" smtClean="0"/>
              <a:t>AD </a:t>
            </a:r>
            <a:r>
              <a:rPr lang="en-US" dirty="0"/>
              <a:t>stands for </a:t>
            </a:r>
            <a:r>
              <a:rPr lang="en-US" dirty="0" smtClean="0"/>
              <a:t>Activity Duration</a:t>
            </a:r>
          </a:p>
          <a:p>
            <a:pPr lvl="1" fontAlgn="base"/>
            <a:r>
              <a:rPr lang="en-US" dirty="0" smtClean="0"/>
              <a:t>the </a:t>
            </a:r>
            <a:r>
              <a:rPr lang="en-US" dirty="0"/>
              <a:t>length of time needed to complete an activity.</a:t>
            </a:r>
          </a:p>
          <a:p>
            <a:pPr fontAlgn="base"/>
            <a:r>
              <a:rPr lang="en-US" dirty="0"/>
              <a:t>EF stands for Early Finish </a:t>
            </a:r>
            <a:endParaRPr lang="en-US" dirty="0" smtClean="0"/>
          </a:p>
          <a:p>
            <a:pPr lvl="1" fontAlgn="base"/>
            <a:r>
              <a:rPr lang="en-US" dirty="0" smtClean="0"/>
              <a:t>the </a:t>
            </a:r>
            <a:r>
              <a:rPr lang="en-US" dirty="0"/>
              <a:t>earliest an activity can finish. EF + </a:t>
            </a:r>
            <a:r>
              <a:rPr lang="en-US" dirty="0" smtClean="0"/>
              <a:t>AD</a:t>
            </a:r>
            <a:endParaRPr lang="en-US" dirty="0"/>
          </a:p>
          <a:p>
            <a:pPr fontAlgn="base"/>
            <a:r>
              <a:rPr lang="en-US" dirty="0"/>
              <a:t>LF stands for Late Finish </a:t>
            </a:r>
          </a:p>
          <a:p>
            <a:pPr lvl="1" fontAlgn="base"/>
            <a:r>
              <a:rPr lang="en-US" dirty="0" smtClean="0"/>
              <a:t>the </a:t>
            </a:r>
            <a:r>
              <a:rPr lang="en-US" dirty="0"/>
              <a:t>latest an activity can finish.</a:t>
            </a:r>
          </a:p>
          <a:p>
            <a:pPr fontAlgn="base"/>
            <a:r>
              <a:rPr lang="en-US" dirty="0"/>
              <a:t>LS stands for Late Start </a:t>
            </a:r>
            <a:endParaRPr lang="en-US" dirty="0" smtClean="0"/>
          </a:p>
          <a:p>
            <a:pPr lvl="1" fontAlgn="base"/>
            <a:r>
              <a:rPr lang="en-US" dirty="0" smtClean="0"/>
              <a:t>the </a:t>
            </a:r>
            <a:r>
              <a:rPr lang="en-US" dirty="0"/>
              <a:t>latest an activity can begin. LF – </a:t>
            </a:r>
            <a:r>
              <a:rPr lang="en-US" dirty="0" smtClean="0"/>
              <a:t>AD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93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Management Spectrum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3200" dirty="0"/>
              <a:t>Effective software project management focuses on these items</a:t>
            </a:r>
          </a:p>
          <a:p>
            <a:pPr marL="0" indent="0" fontAlgn="auto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4 P’s</a:t>
            </a:r>
            <a:endParaRPr lang="en-US" dirty="0"/>
          </a:p>
          <a:p>
            <a:pPr marL="640080" lvl="1" indent="-274320" fontAlgn="auto">
              <a:spcAft>
                <a:spcPts val="0"/>
              </a:spcAft>
              <a:buSzPct val="100000"/>
              <a:buFont typeface="Wingdings" pitchFamily="2" charset="2"/>
              <a:buChar char="q"/>
              <a:defRPr/>
            </a:pPr>
            <a:r>
              <a:rPr lang="en-US" dirty="0" smtClean="0"/>
              <a:t> The </a:t>
            </a:r>
            <a:r>
              <a:rPr lang="en-US" dirty="0"/>
              <a:t>People</a:t>
            </a:r>
          </a:p>
          <a:p>
            <a:pPr marL="640080" lvl="1" indent="-274320" fontAlgn="auto">
              <a:spcAft>
                <a:spcPts val="0"/>
              </a:spcAft>
              <a:buSzPct val="100000"/>
              <a:buFont typeface="Wingdings" pitchFamily="2" charset="2"/>
              <a:buChar char="q"/>
              <a:defRPr/>
            </a:pPr>
            <a:r>
              <a:rPr lang="en-US" dirty="0" smtClean="0"/>
              <a:t> The </a:t>
            </a:r>
            <a:r>
              <a:rPr lang="en-US" dirty="0"/>
              <a:t>Product </a:t>
            </a:r>
          </a:p>
          <a:p>
            <a:pPr marL="640080" lvl="1" indent="-274320" fontAlgn="auto">
              <a:spcAft>
                <a:spcPts val="0"/>
              </a:spcAft>
              <a:buSzPct val="100000"/>
              <a:buFont typeface="Wingdings" pitchFamily="2" charset="2"/>
              <a:buChar char="q"/>
              <a:defRPr/>
            </a:pPr>
            <a:r>
              <a:rPr lang="en-US" dirty="0" smtClean="0"/>
              <a:t> The </a:t>
            </a:r>
            <a:r>
              <a:rPr lang="en-US" dirty="0"/>
              <a:t>Process</a:t>
            </a:r>
          </a:p>
          <a:p>
            <a:pPr marL="640080" lvl="1" indent="-274320" fontAlgn="auto">
              <a:spcAft>
                <a:spcPts val="0"/>
              </a:spcAft>
              <a:buSzPct val="100000"/>
              <a:buFont typeface="Wingdings" pitchFamily="2" charset="2"/>
              <a:buChar char="q"/>
              <a:defRPr/>
            </a:pPr>
            <a:r>
              <a:rPr lang="en-US" dirty="0" smtClean="0"/>
              <a:t> The </a:t>
            </a:r>
            <a:r>
              <a:rPr lang="en-US" dirty="0"/>
              <a:t>Project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96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Forward Pass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sz="3200" dirty="0">
                <a:ea typeface="新細明體" pitchFamily="18" charset="-120"/>
              </a:rPr>
              <a:t>Earliest Start Time / Earliest Finish </a:t>
            </a:r>
            <a:r>
              <a:rPr lang="en-US" altLang="zh-TW" sz="3200" dirty="0" smtClean="0">
                <a:ea typeface="新細明體" pitchFamily="18" charset="-120"/>
              </a:rPr>
              <a:t>Time</a:t>
            </a:r>
          </a:p>
          <a:p>
            <a:pPr>
              <a:defRPr/>
            </a:pPr>
            <a:r>
              <a:rPr lang="en-US" altLang="zh-TW" sz="2800" dirty="0">
                <a:ea typeface="新細明體" pitchFamily="18" charset="-120"/>
              </a:rPr>
              <a:t>Make a forward pass through the network as follows:</a:t>
            </a:r>
          </a:p>
          <a:p>
            <a:pPr lvl="1">
              <a:lnSpc>
                <a:spcPct val="50000"/>
              </a:lnSpc>
              <a:buNone/>
              <a:defRPr/>
            </a:pPr>
            <a:endParaRPr lang="en-US" altLang="zh-TW" sz="2400" dirty="0">
              <a:ea typeface="新細明體" pitchFamily="18" charset="-120"/>
            </a:endParaRPr>
          </a:p>
          <a:p>
            <a:pPr lvl="1">
              <a:defRPr/>
            </a:pPr>
            <a:r>
              <a:rPr lang="en-US" altLang="zh-TW" sz="2400" dirty="0">
                <a:ea typeface="新細明體" pitchFamily="18" charset="-120"/>
              </a:rPr>
              <a:t>Evaluate all the activities which have no immediate predecessors. </a:t>
            </a:r>
          </a:p>
          <a:p>
            <a:pPr lvl="2">
              <a:defRPr/>
            </a:pPr>
            <a:r>
              <a:rPr lang="en-US" altLang="zh-TW" sz="2000" dirty="0">
                <a:ea typeface="新細明體" pitchFamily="18" charset="-120"/>
              </a:rPr>
              <a:t>The earliest start for such an activity is zero  ES = 0.</a:t>
            </a:r>
          </a:p>
          <a:p>
            <a:pPr lvl="2">
              <a:defRPr/>
            </a:pPr>
            <a:r>
              <a:rPr lang="en-US" altLang="zh-TW" sz="2000" dirty="0">
                <a:ea typeface="新細明體" pitchFamily="18" charset="-120"/>
              </a:rPr>
              <a:t>The earliest finish is the activity duration  EF = Activity duration.</a:t>
            </a:r>
          </a:p>
          <a:p>
            <a:pPr lvl="1">
              <a:lnSpc>
                <a:spcPct val="10000"/>
              </a:lnSpc>
              <a:buNone/>
              <a:defRPr/>
            </a:pPr>
            <a:endParaRPr lang="en-US" altLang="zh-TW" sz="2400" dirty="0">
              <a:ea typeface="新細明體" pitchFamily="18" charset="-120"/>
            </a:endParaRPr>
          </a:p>
          <a:p>
            <a:pPr lvl="1">
              <a:defRPr/>
            </a:pPr>
            <a:r>
              <a:rPr lang="en-US" altLang="zh-TW" sz="2400" dirty="0">
                <a:ea typeface="新細明體" pitchFamily="18" charset="-120"/>
              </a:rPr>
              <a:t>Evaluate  the ES of  all the nodes for which EF of all the immediate predecessor has been determined.  </a:t>
            </a:r>
          </a:p>
          <a:p>
            <a:pPr lvl="2">
              <a:defRPr/>
            </a:pPr>
            <a:r>
              <a:rPr lang="en-US" altLang="zh-TW" sz="2000" dirty="0">
                <a:ea typeface="新細明體" pitchFamily="18" charset="-120"/>
              </a:rPr>
              <a:t>ES = Max EF  of all its immediate predecessors. </a:t>
            </a:r>
          </a:p>
          <a:p>
            <a:pPr lvl="2">
              <a:defRPr/>
            </a:pPr>
            <a:r>
              <a:rPr lang="en-US" altLang="zh-TW" sz="2000" dirty="0">
                <a:ea typeface="新細明體" pitchFamily="18" charset="-120"/>
              </a:rPr>
              <a:t>EF = ES + Activity duration.</a:t>
            </a:r>
          </a:p>
          <a:p>
            <a:pPr lvl="1">
              <a:lnSpc>
                <a:spcPct val="10000"/>
              </a:lnSpc>
              <a:buNone/>
              <a:defRPr/>
            </a:pPr>
            <a:endParaRPr lang="en-US" altLang="zh-TW" sz="2400" dirty="0">
              <a:ea typeface="新細明體" pitchFamily="18" charset="-120"/>
            </a:endParaRPr>
          </a:p>
          <a:p>
            <a:pPr lvl="1">
              <a:defRPr/>
            </a:pPr>
            <a:r>
              <a:rPr lang="en-US" altLang="zh-TW" sz="2400" dirty="0">
                <a:ea typeface="新細明體" pitchFamily="18" charset="-120"/>
              </a:rPr>
              <a:t>Repeat this process until all nodes have been evaluated</a:t>
            </a:r>
          </a:p>
          <a:p>
            <a:pPr lvl="2">
              <a:defRPr/>
            </a:pPr>
            <a:r>
              <a:rPr lang="en-US" altLang="zh-TW" sz="2000" dirty="0">
                <a:ea typeface="新細明體" pitchFamily="18" charset="-120"/>
              </a:rPr>
              <a:t>EF of the finish node is the earliest finish time of the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25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zh-TW" sz="4000" dirty="0" smtClean="0">
                <a:ea typeface="新細明體" pitchFamily="18" charset="-120"/>
              </a:rPr>
              <a:t>Earliest Start / Earliest Finish – </a:t>
            </a:r>
            <a:r>
              <a:rPr lang="en-US" altLang="zh-TW" sz="3600" dirty="0" smtClean="0">
                <a:ea typeface="新細明體" pitchFamily="18" charset="-120"/>
              </a:rPr>
              <a:t>Forward Pass</a:t>
            </a:r>
          </a:p>
        </p:txBody>
      </p:sp>
      <p:sp>
        <p:nvSpPr>
          <p:cNvPr id="67588" name="Oval 3"/>
          <p:cNvSpPr>
            <a:spLocks noChangeArrowheads="1"/>
          </p:cNvSpPr>
          <p:nvPr/>
        </p:nvSpPr>
        <p:spPr bwMode="auto">
          <a:xfrm>
            <a:off x="234950" y="4029075"/>
            <a:ext cx="673100" cy="665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89" name="Line 4"/>
          <p:cNvSpPr>
            <a:spLocks noChangeShapeType="1"/>
          </p:cNvSpPr>
          <p:nvPr/>
        </p:nvSpPr>
        <p:spPr bwMode="auto">
          <a:xfrm flipV="1">
            <a:off x="765175" y="2882900"/>
            <a:ext cx="603250" cy="1136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0" name="Line 5"/>
          <p:cNvSpPr>
            <a:spLocks noChangeShapeType="1"/>
          </p:cNvSpPr>
          <p:nvPr/>
        </p:nvSpPr>
        <p:spPr bwMode="auto">
          <a:xfrm>
            <a:off x="1979613" y="2646363"/>
            <a:ext cx="10842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1" name="Line 6"/>
          <p:cNvSpPr>
            <a:spLocks noChangeShapeType="1"/>
          </p:cNvSpPr>
          <p:nvPr/>
        </p:nvSpPr>
        <p:spPr bwMode="auto">
          <a:xfrm>
            <a:off x="3663950" y="2962275"/>
            <a:ext cx="679450" cy="1081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2" name="Line 7"/>
          <p:cNvSpPr>
            <a:spLocks noChangeShapeType="1"/>
          </p:cNvSpPr>
          <p:nvPr/>
        </p:nvSpPr>
        <p:spPr bwMode="auto">
          <a:xfrm>
            <a:off x="920750" y="4327525"/>
            <a:ext cx="1365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3" name="Line 8"/>
          <p:cNvSpPr>
            <a:spLocks noChangeShapeType="1"/>
          </p:cNvSpPr>
          <p:nvPr/>
        </p:nvSpPr>
        <p:spPr bwMode="auto">
          <a:xfrm>
            <a:off x="2978150" y="4327525"/>
            <a:ext cx="1136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4" name="Line 9"/>
          <p:cNvSpPr>
            <a:spLocks noChangeShapeType="1"/>
          </p:cNvSpPr>
          <p:nvPr/>
        </p:nvSpPr>
        <p:spPr bwMode="auto">
          <a:xfrm>
            <a:off x="844550" y="4638675"/>
            <a:ext cx="1746250" cy="1365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5" name="Line 10"/>
          <p:cNvSpPr>
            <a:spLocks noChangeShapeType="1"/>
          </p:cNvSpPr>
          <p:nvPr/>
        </p:nvSpPr>
        <p:spPr bwMode="auto">
          <a:xfrm>
            <a:off x="3206750" y="6080125"/>
            <a:ext cx="3651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6" name="Line 11"/>
          <p:cNvSpPr>
            <a:spLocks noChangeShapeType="1"/>
          </p:cNvSpPr>
          <p:nvPr/>
        </p:nvSpPr>
        <p:spPr bwMode="auto">
          <a:xfrm>
            <a:off x="4654550" y="4327525"/>
            <a:ext cx="1136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7" name="Oval 12"/>
          <p:cNvSpPr>
            <a:spLocks noChangeArrowheads="1"/>
          </p:cNvSpPr>
          <p:nvPr/>
        </p:nvSpPr>
        <p:spPr bwMode="auto">
          <a:xfrm>
            <a:off x="6864350" y="5705475"/>
            <a:ext cx="673100" cy="665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8" name="Oval 13"/>
          <p:cNvSpPr>
            <a:spLocks noChangeArrowheads="1"/>
          </p:cNvSpPr>
          <p:nvPr/>
        </p:nvSpPr>
        <p:spPr bwMode="auto">
          <a:xfrm>
            <a:off x="6975475" y="3952875"/>
            <a:ext cx="673100" cy="665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9" name="Oval 14"/>
          <p:cNvSpPr>
            <a:spLocks noChangeArrowheads="1"/>
          </p:cNvSpPr>
          <p:nvPr/>
        </p:nvSpPr>
        <p:spPr bwMode="auto">
          <a:xfrm>
            <a:off x="6788150" y="2352675"/>
            <a:ext cx="673100" cy="665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00" name="Oval 15"/>
          <p:cNvSpPr>
            <a:spLocks noChangeArrowheads="1"/>
          </p:cNvSpPr>
          <p:nvPr/>
        </p:nvSpPr>
        <p:spPr bwMode="auto">
          <a:xfrm>
            <a:off x="5797550" y="3994150"/>
            <a:ext cx="673100" cy="665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01" name="Oval 16"/>
          <p:cNvSpPr>
            <a:spLocks noChangeArrowheads="1"/>
          </p:cNvSpPr>
          <p:nvPr/>
        </p:nvSpPr>
        <p:spPr bwMode="auto">
          <a:xfrm>
            <a:off x="2520950" y="5781675"/>
            <a:ext cx="673100" cy="665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02" name="Oval 17"/>
          <p:cNvSpPr>
            <a:spLocks noChangeArrowheads="1"/>
          </p:cNvSpPr>
          <p:nvPr/>
        </p:nvSpPr>
        <p:spPr bwMode="auto">
          <a:xfrm>
            <a:off x="4097338" y="3975100"/>
            <a:ext cx="673100" cy="665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03" name="Oval 18"/>
          <p:cNvSpPr>
            <a:spLocks noChangeArrowheads="1"/>
          </p:cNvSpPr>
          <p:nvPr/>
        </p:nvSpPr>
        <p:spPr bwMode="auto">
          <a:xfrm>
            <a:off x="2292350" y="3952875"/>
            <a:ext cx="673100" cy="665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04" name="Oval 19"/>
          <p:cNvSpPr>
            <a:spLocks noChangeArrowheads="1"/>
          </p:cNvSpPr>
          <p:nvPr/>
        </p:nvSpPr>
        <p:spPr bwMode="auto">
          <a:xfrm>
            <a:off x="3054350" y="2352675"/>
            <a:ext cx="673100" cy="665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05" name="Oval 20"/>
          <p:cNvSpPr>
            <a:spLocks noChangeArrowheads="1"/>
          </p:cNvSpPr>
          <p:nvPr/>
        </p:nvSpPr>
        <p:spPr bwMode="auto">
          <a:xfrm>
            <a:off x="1301750" y="2352675"/>
            <a:ext cx="673100" cy="665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06" name="Line 22"/>
          <p:cNvSpPr>
            <a:spLocks noChangeShapeType="1"/>
          </p:cNvSpPr>
          <p:nvPr/>
        </p:nvSpPr>
        <p:spPr bwMode="auto">
          <a:xfrm flipV="1">
            <a:off x="6327775" y="2959100"/>
            <a:ext cx="603250" cy="984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7" name="Line 23"/>
          <p:cNvSpPr>
            <a:spLocks noChangeShapeType="1"/>
          </p:cNvSpPr>
          <p:nvPr/>
        </p:nvSpPr>
        <p:spPr bwMode="auto">
          <a:xfrm>
            <a:off x="6330950" y="4638675"/>
            <a:ext cx="679450" cy="1136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8" name="Line 24"/>
          <p:cNvSpPr>
            <a:spLocks noChangeShapeType="1"/>
          </p:cNvSpPr>
          <p:nvPr/>
        </p:nvSpPr>
        <p:spPr bwMode="auto">
          <a:xfrm>
            <a:off x="6483350" y="4327525"/>
            <a:ext cx="527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9" name="Rectangle 28"/>
          <p:cNvSpPr>
            <a:spLocks noChangeArrowheads="1"/>
          </p:cNvSpPr>
          <p:nvPr/>
        </p:nvSpPr>
        <p:spPr bwMode="auto">
          <a:xfrm>
            <a:off x="412750" y="4052888"/>
            <a:ext cx="4159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>
                <a:ea typeface="新細明體" pitchFamily="18" charset="-120"/>
              </a:rPr>
              <a:t>A</a:t>
            </a:r>
          </a:p>
          <a:p>
            <a:pPr eaLnBrk="0" hangingPunct="0"/>
            <a:r>
              <a:rPr lang="en-US" altLang="zh-TW">
                <a:ea typeface="新細明體" pitchFamily="18" charset="-120"/>
              </a:rPr>
              <a:t>90</a:t>
            </a:r>
          </a:p>
        </p:txBody>
      </p:sp>
      <p:sp>
        <p:nvSpPr>
          <p:cNvPr id="67610" name="Rectangle 29"/>
          <p:cNvSpPr>
            <a:spLocks noChangeArrowheads="1"/>
          </p:cNvSpPr>
          <p:nvPr/>
        </p:nvSpPr>
        <p:spPr bwMode="auto">
          <a:xfrm>
            <a:off x="1463675" y="2376488"/>
            <a:ext cx="4159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>
                <a:ea typeface="新細明體" pitchFamily="18" charset="-120"/>
              </a:rPr>
              <a:t>B</a:t>
            </a:r>
          </a:p>
          <a:p>
            <a:pPr algn="ctr" eaLnBrk="0" hangingPunct="0"/>
            <a:r>
              <a:rPr lang="en-US" altLang="zh-TW">
                <a:ea typeface="新細明體" pitchFamily="18" charset="-120"/>
              </a:rPr>
              <a:t>15</a:t>
            </a:r>
          </a:p>
        </p:txBody>
      </p:sp>
      <p:sp>
        <p:nvSpPr>
          <p:cNvPr id="67611" name="Rectangle 30"/>
          <p:cNvSpPr>
            <a:spLocks noChangeArrowheads="1"/>
          </p:cNvSpPr>
          <p:nvPr/>
        </p:nvSpPr>
        <p:spPr bwMode="auto">
          <a:xfrm>
            <a:off x="3235325" y="2376488"/>
            <a:ext cx="3349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>
                <a:ea typeface="新細明體" pitchFamily="18" charset="-120"/>
              </a:rPr>
              <a:t>C</a:t>
            </a:r>
          </a:p>
          <a:p>
            <a:pPr algn="ctr" eaLnBrk="0" hangingPunct="0"/>
            <a:r>
              <a:rPr lang="en-US" altLang="zh-TW">
                <a:ea typeface="新細明體" pitchFamily="18" charset="-120"/>
              </a:rPr>
              <a:t>5</a:t>
            </a:r>
          </a:p>
        </p:txBody>
      </p:sp>
      <p:sp>
        <p:nvSpPr>
          <p:cNvPr id="67612" name="Rectangle 31"/>
          <p:cNvSpPr>
            <a:spLocks noChangeArrowheads="1"/>
          </p:cNvSpPr>
          <p:nvPr/>
        </p:nvSpPr>
        <p:spPr bwMode="auto">
          <a:xfrm>
            <a:off x="2433638" y="3976688"/>
            <a:ext cx="4159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>
                <a:ea typeface="新細明體" pitchFamily="18" charset="-120"/>
              </a:rPr>
              <a:t>F</a:t>
            </a:r>
          </a:p>
          <a:p>
            <a:pPr algn="ctr" eaLnBrk="0" hangingPunct="0"/>
            <a:r>
              <a:rPr lang="en-US" altLang="zh-TW">
                <a:ea typeface="新細明體" pitchFamily="18" charset="-120"/>
              </a:rPr>
              <a:t>25</a:t>
            </a:r>
          </a:p>
        </p:txBody>
      </p:sp>
      <p:sp>
        <p:nvSpPr>
          <p:cNvPr id="67613" name="Rectangle 32"/>
          <p:cNvSpPr>
            <a:spLocks noChangeArrowheads="1"/>
          </p:cNvSpPr>
          <p:nvPr/>
        </p:nvSpPr>
        <p:spPr bwMode="auto">
          <a:xfrm>
            <a:off x="2662238" y="5805488"/>
            <a:ext cx="4159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>
                <a:ea typeface="新細明體" pitchFamily="18" charset="-120"/>
              </a:rPr>
              <a:t>I</a:t>
            </a:r>
          </a:p>
          <a:p>
            <a:pPr algn="ctr" eaLnBrk="0" hangingPunct="0"/>
            <a:r>
              <a:rPr lang="en-US" altLang="zh-TW">
                <a:ea typeface="新細明體" pitchFamily="18" charset="-120"/>
              </a:rPr>
              <a:t>30</a:t>
            </a:r>
          </a:p>
        </p:txBody>
      </p:sp>
      <p:sp>
        <p:nvSpPr>
          <p:cNvPr id="67614" name="Rectangle 33"/>
          <p:cNvSpPr>
            <a:spLocks noChangeArrowheads="1"/>
          </p:cNvSpPr>
          <p:nvPr/>
        </p:nvSpPr>
        <p:spPr bwMode="auto">
          <a:xfrm>
            <a:off x="4241800" y="3976688"/>
            <a:ext cx="4159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>
                <a:ea typeface="新細明體" pitchFamily="18" charset="-120"/>
              </a:rPr>
              <a:t>G</a:t>
            </a:r>
          </a:p>
          <a:p>
            <a:pPr algn="ctr" eaLnBrk="0" hangingPunct="0"/>
            <a:r>
              <a:rPr lang="en-US" altLang="zh-TW">
                <a:ea typeface="新細明體" pitchFamily="18" charset="-120"/>
              </a:rPr>
              <a:t>14</a:t>
            </a:r>
          </a:p>
        </p:txBody>
      </p:sp>
      <p:sp>
        <p:nvSpPr>
          <p:cNvPr id="67615" name="Rectangle 34"/>
          <p:cNvSpPr>
            <a:spLocks noChangeArrowheads="1"/>
          </p:cNvSpPr>
          <p:nvPr/>
        </p:nvSpPr>
        <p:spPr bwMode="auto">
          <a:xfrm>
            <a:off x="5938838" y="3976688"/>
            <a:ext cx="4159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>
                <a:ea typeface="新細明體" pitchFamily="18" charset="-120"/>
              </a:rPr>
              <a:t>D</a:t>
            </a:r>
          </a:p>
          <a:p>
            <a:pPr algn="ctr" eaLnBrk="0" hangingPunct="0"/>
            <a:r>
              <a:rPr lang="en-US" altLang="zh-TW">
                <a:ea typeface="新細明體" pitchFamily="18" charset="-120"/>
              </a:rPr>
              <a:t>20</a:t>
            </a:r>
          </a:p>
        </p:txBody>
      </p:sp>
      <p:sp>
        <p:nvSpPr>
          <p:cNvPr id="67616" name="Rectangle 35"/>
          <p:cNvSpPr>
            <a:spLocks noChangeArrowheads="1"/>
          </p:cNvSpPr>
          <p:nvPr/>
        </p:nvSpPr>
        <p:spPr bwMode="auto">
          <a:xfrm>
            <a:off x="6929438" y="2376488"/>
            <a:ext cx="4159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>
                <a:ea typeface="新細明體" pitchFamily="18" charset="-120"/>
              </a:rPr>
              <a:t>E</a:t>
            </a:r>
          </a:p>
          <a:p>
            <a:pPr algn="ctr" eaLnBrk="0" hangingPunct="0"/>
            <a:r>
              <a:rPr lang="en-US" altLang="zh-TW">
                <a:ea typeface="新細明體" pitchFamily="18" charset="-120"/>
              </a:rPr>
              <a:t>21</a:t>
            </a:r>
          </a:p>
        </p:txBody>
      </p:sp>
      <p:sp>
        <p:nvSpPr>
          <p:cNvPr id="67617" name="Rectangle 36"/>
          <p:cNvSpPr>
            <a:spLocks noChangeArrowheads="1"/>
          </p:cNvSpPr>
          <p:nvPr/>
        </p:nvSpPr>
        <p:spPr bwMode="auto">
          <a:xfrm>
            <a:off x="7158038" y="3976688"/>
            <a:ext cx="4159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>
                <a:ea typeface="新細明體" pitchFamily="18" charset="-120"/>
              </a:rPr>
              <a:t>H</a:t>
            </a:r>
          </a:p>
          <a:p>
            <a:pPr algn="ctr" eaLnBrk="0" hangingPunct="0"/>
            <a:r>
              <a:rPr lang="en-US" altLang="zh-TW">
                <a:ea typeface="新細明體" pitchFamily="18" charset="-120"/>
              </a:rPr>
              <a:t>28</a:t>
            </a:r>
          </a:p>
        </p:txBody>
      </p:sp>
      <p:sp>
        <p:nvSpPr>
          <p:cNvPr id="67618" name="Rectangle 37"/>
          <p:cNvSpPr>
            <a:spLocks noChangeArrowheads="1"/>
          </p:cNvSpPr>
          <p:nvPr/>
        </p:nvSpPr>
        <p:spPr bwMode="auto">
          <a:xfrm>
            <a:off x="7005638" y="5729288"/>
            <a:ext cx="4159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>
                <a:ea typeface="新細明體" pitchFamily="18" charset="-120"/>
              </a:rPr>
              <a:t>J</a:t>
            </a:r>
          </a:p>
          <a:p>
            <a:pPr algn="ctr" eaLnBrk="0" hangingPunct="0"/>
            <a:r>
              <a:rPr lang="en-US" altLang="zh-TW">
                <a:ea typeface="新細明體" pitchFamily="18" charset="-120"/>
              </a:rPr>
              <a:t>45</a:t>
            </a:r>
          </a:p>
        </p:txBody>
      </p:sp>
      <p:sp>
        <p:nvSpPr>
          <p:cNvPr id="361519" name="Rectangle 47"/>
          <p:cNvSpPr>
            <a:spLocks noChangeArrowheads="1"/>
          </p:cNvSpPr>
          <p:nvPr/>
        </p:nvSpPr>
        <p:spPr bwMode="auto">
          <a:xfrm>
            <a:off x="1279525" y="2009775"/>
            <a:ext cx="820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dirty="0">
                <a:ea typeface="新細明體" pitchFamily="18" charset="-120"/>
              </a:rPr>
              <a:t>90,105</a:t>
            </a:r>
          </a:p>
        </p:txBody>
      </p:sp>
      <p:sp>
        <p:nvSpPr>
          <p:cNvPr id="361520" name="Rectangle 48"/>
          <p:cNvSpPr>
            <a:spLocks noChangeArrowheads="1"/>
          </p:cNvSpPr>
          <p:nvPr/>
        </p:nvSpPr>
        <p:spPr bwMode="auto">
          <a:xfrm>
            <a:off x="2270125" y="3595688"/>
            <a:ext cx="820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>
                <a:ea typeface="新細明體" pitchFamily="18" charset="-120"/>
              </a:rPr>
              <a:t>90,115</a:t>
            </a:r>
          </a:p>
        </p:txBody>
      </p:sp>
      <p:sp>
        <p:nvSpPr>
          <p:cNvPr id="361525" name="Rectangle 53"/>
          <p:cNvSpPr>
            <a:spLocks noChangeArrowheads="1"/>
          </p:cNvSpPr>
          <p:nvPr/>
        </p:nvSpPr>
        <p:spPr bwMode="auto">
          <a:xfrm>
            <a:off x="2498725" y="5424488"/>
            <a:ext cx="820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>
                <a:ea typeface="新細明體" pitchFamily="18" charset="-120"/>
              </a:rPr>
              <a:t>90,120</a:t>
            </a:r>
          </a:p>
        </p:txBody>
      </p:sp>
      <p:sp>
        <p:nvSpPr>
          <p:cNvPr id="361530" name="Rectangle 58"/>
          <p:cNvSpPr>
            <a:spLocks noChangeArrowheads="1"/>
          </p:cNvSpPr>
          <p:nvPr/>
        </p:nvSpPr>
        <p:spPr bwMode="auto">
          <a:xfrm>
            <a:off x="3032125" y="2009775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>
                <a:ea typeface="新細明體" pitchFamily="18" charset="-120"/>
              </a:rPr>
              <a:t>105,110</a:t>
            </a:r>
          </a:p>
        </p:txBody>
      </p:sp>
      <p:sp>
        <p:nvSpPr>
          <p:cNvPr id="361536" name="Rectangle 64"/>
          <p:cNvSpPr>
            <a:spLocks noChangeArrowheads="1"/>
          </p:cNvSpPr>
          <p:nvPr/>
        </p:nvSpPr>
        <p:spPr bwMode="auto">
          <a:xfrm>
            <a:off x="4098925" y="3367088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>
                <a:ea typeface="新細明體" pitchFamily="18" charset="-120"/>
              </a:rPr>
              <a:t>110,124</a:t>
            </a:r>
          </a:p>
        </p:txBody>
      </p:sp>
      <p:sp>
        <p:nvSpPr>
          <p:cNvPr id="361537" name="Rectangle 65"/>
          <p:cNvSpPr>
            <a:spLocks noChangeArrowheads="1"/>
          </p:cNvSpPr>
          <p:nvPr/>
        </p:nvSpPr>
        <p:spPr bwMode="auto">
          <a:xfrm>
            <a:off x="4221163" y="3675063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>
                <a:ea typeface="新細明體" pitchFamily="18" charset="-120"/>
              </a:rPr>
              <a:t>115,129</a:t>
            </a:r>
          </a:p>
        </p:txBody>
      </p:sp>
      <p:sp>
        <p:nvSpPr>
          <p:cNvPr id="361543" name="Rectangle 71"/>
          <p:cNvSpPr>
            <a:spLocks noChangeArrowheads="1"/>
          </p:cNvSpPr>
          <p:nvPr/>
        </p:nvSpPr>
        <p:spPr bwMode="auto">
          <a:xfrm>
            <a:off x="5394325" y="3636963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>
                <a:ea typeface="新細明體" pitchFamily="18" charset="-120"/>
              </a:rPr>
              <a:t>129,149</a:t>
            </a:r>
          </a:p>
        </p:txBody>
      </p:sp>
      <p:sp>
        <p:nvSpPr>
          <p:cNvPr id="361547" name="Rectangle 75"/>
          <p:cNvSpPr>
            <a:spLocks noChangeArrowheads="1"/>
          </p:cNvSpPr>
          <p:nvPr/>
        </p:nvSpPr>
        <p:spPr bwMode="auto">
          <a:xfrm>
            <a:off x="6384925" y="2009775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>
                <a:ea typeface="新細明體" pitchFamily="18" charset="-120"/>
              </a:rPr>
              <a:t>149,170</a:t>
            </a:r>
          </a:p>
        </p:txBody>
      </p:sp>
      <p:sp>
        <p:nvSpPr>
          <p:cNvPr id="361552" name="Rectangle 80"/>
          <p:cNvSpPr>
            <a:spLocks noChangeArrowheads="1"/>
          </p:cNvSpPr>
          <p:nvPr/>
        </p:nvSpPr>
        <p:spPr bwMode="auto">
          <a:xfrm>
            <a:off x="6918325" y="3630613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>
                <a:ea typeface="新細明體" pitchFamily="18" charset="-120"/>
              </a:rPr>
              <a:t>149,177</a:t>
            </a:r>
          </a:p>
        </p:txBody>
      </p:sp>
      <p:sp>
        <p:nvSpPr>
          <p:cNvPr id="361554" name="Rectangle 82"/>
          <p:cNvSpPr>
            <a:spLocks noChangeArrowheads="1"/>
          </p:cNvSpPr>
          <p:nvPr/>
        </p:nvSpPr>
        <p:spPr bwMode="auto">
          <a:xfrm>
            <a:off x="6842125" y="5043488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>
                <a:ea typeface="新細明體" pitchFamily="18" charset="-120"/>
              </a:rPr>
              <a:t>120,165</a:t>
            </a:r>
          </a:p>
        </p:txBody>
      </p:sp>
      <p:sp>
        <p:nvSpPr>
          <p:cNvPr id="361555" name="Rectangle 83"/>
          <p:cNvSpPr>
            <a:spLocks noChangeArrowheads="1"/>
          </p:cNvSpPr>
          <p:nvPr/>
        </p:nvSpPr>
        <p:spPr bwMode="auto">
          <a:xfrm>
            <a:off x="6842125" y="5348288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>
                <a:ea typeface="新細明體" pitchFamily="18" charset="-120"/>
              </a:rPr>
              <a:t>149,194</a:t>
            </a:r>
          </a:p>
        </p:txBody>
      </p:sp>
      <p:sp>
        <p:nvSpPr>
          <p:cNvPr id="361558" name="Rectangle 86"/>
          <p:cNvSpPr>
            <a:spLocks noChangeArrowheads="1"/>
          </p:cNvSpPr>
          <p:nvPr/>
        </p:nvSpPr>
        <p:spPr bwMode="auto">
          <a:xfrm>
            <a:off x="6781800" y="2001838"/>
            <a:ext cx="5318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b="1">
                <a:solidFill>
                  <a:srgbClr val="FF00FF"/>
                </a:solidFill>
                <a:ea typeface="新細明體" pitchFamily="18" charset="-120"/>
              </a:rPr>
              <a:t>170</a:t>
            </a:r>
          </a:p>
        </p:txBody>
      </p:sp>
      <p:sp>
        <p:nvSpPr>
          <p:cNvPr id="361562" name="Rectangle 90"/>
          <p:cNvSpPr>
            <a:spLocks noChangeArrowheads="1"/>
          </p:cNvSpPr>
          <p:nvPr/>
        </p:nvSpPr>
        <p:spPr bwMode="auto">
          <a:xfrm>
            <a:off x="7239000" y="5334000"/>
            <a:ext cx="5318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b="1">
                <a:solidFill>
                  <a:srgbClr val="FF00FF"/>
                </a:solidFill>
                <a:ea typeface="新細明體" pitchFamily="18" charset="-120"/>
              </a:rPr>
              <a:t>194</a:t>
            </a:r>
          </a:p>
        </p:txBody>
      </p:sp>
      <p:grpSp>
        <p:nvGrpSpPr>
          <p:cNvPr id="2" name="Group 109"/>
          <p:cNvGrpSpPr>
            <a:grpSpLocks/>
          </p:cNvGrpSpPr>
          <p:nvPr/>
        </p:nvGrpSpPr>
        <p:grpSpPr bwMode="auto">
          <a:xfrm>
            <a:off x="136525" y="3595688"/>
            <a:ext cx="771525" cy="1101725"/>
            <a:chOff x="86" y="2265"/>
            <a:chExt cx="486" cy="694"/>
          </a:xfrm>
        </p:grpSpPr>
        <p:sp>
          <p:nvSpPr>
            <p:cNvPr id="67670" name="Oval 110"/>
            <p:cNvSpPr>
              <a:spLocks noChangeArrowheads="1"/>
            </p:cNvSpPr>
            <p:nvPr/>
          </p:nvSpPr>
          <p:spPr bwMode="auto">
            <a:xfrm>
              <a:off x="148" y="2535"/>
              <a:ext cx="424" cy="424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>
                  <a:ea typeface="新細明體" pitchFamily="18" charset="-120"/>
                </a:rPr>
                <a:t>A</a:t>
              </a:r>
            </a:p>
          </p:txBody>
        </p:sp>
        <p:sp>
          <p:nvSpPr>
            <p:cNvPr id="67671" name="Rectangle 111"/>
            <p:cNvSpPr>
              <a:spLocks noChangeArrowheads="1"/>
            </p:cNvSpPr>
            <p:nvPr/>
          </p:nvSpPr>
          <p:spPr bwMode="auto">
            <a:xfrm>
              <a:off x="86" y="2265"/>
              <a:ext cx="3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TW" altLang="en-US" dirty="0">
                  <a:ea typeface="新細明體" pitchFamily="18" charset="-120"/>
                </a:rPr>
                <a:t>0,90</a:t>
              </a:r>
            </a:p>
          </p:txBody>
        </p:sp>
      </p:grpSp>
      <p:grpSp>
        <p:nvGrpSpPr>
          <p:cNvPr id="3" name="Group 112"/>
          <p:cNvGrpSpPr>
            <a:grpSpLocks/>
          </p:cNvGrpSpPr>
          <p:nvPr/>
        </p:nvGrpSpPr>
        <p:grpSpPr bwMode="auto">
          <a:xfrm>
            <a:off x="706438" y="2352675"/>
            <a:ext cx="1268412" cy="1762125"/>
            <a:chOff x="445" y="1482"/>
            <a:chExt cx="799" cy="1110"/>
          </a:xfrm>
        </p:grpSpPr>
        <p:sp>
          <p:nvSpPr>
            <p:cNvPr id="67668" name="Line 113"/>
            <p:cNvSpPr>
              <a:spLocks noChangeShapeType="1"/>
            </p:cNvSpPr>
            <p:nvPr/>
          </p:nvSpPr>
          <p:spPr bwMode="auto">
            <a:xfrm flipV="1">
              <a:off x="445" y="1728"/>
              <a:ext cx="459" cy="864"/>
            </a:xfrm>
            <a:prstGeom prst="line">
              <a:avLst/>
            </a:prstGeom>
            <a:noFill/>
            <a:ln w="76200">
              <a:solidFill>
                <a:srgbClr val="66FF33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69" name="Oval 114"/>
            <p:cNvSpPr>
              <a:spLocks noChangeArrowheads="1"/>
            </p:cNvSpPr>
            <p:nvPr/>
          </p:nvSpPr>
          <p:spPr bwMode="auto">
            <a:xfrm>
              <a:off x="820" y="1482"/>
              <a:ext cx="424" cy="419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>
                  <a:ea typeface="新細明體" pitchFamily="18" charset="-120"/>
                </a:rPr>
                <a:t>B</a:t>
              </a:r>
            </a:p>
          </p:txBody>
        </p:sp>
      </p:grpSp>
      <p:grpSp>
        <p:nvGrpSpPr>
          <p:cNvPr id="4" name="Group 115"/>
          <p:cNvGrpSpPr>
            <a:grpSpLocks/>
          </p:cNvGrpSpPr>
          <p:nvPr/>
        </p:nvGrpSpPr>
        <p:grpSpPr bwMode="auto">
          <a:xfrm>
            <a:off x="762000" y="4597400"/>
            <a:ext cx="2428875" cy="1849438"/>
            <a:chOff x="480" y="2896"/>
            <a:chExt cx="1530" cy="1165"/>
          </a:xfrm>
        </p:grpSpPr>
        <p:sp>
          <p:nvSpPr>
            <p:cNvPr id="67666" name="Line 116"/>
            <p:cNvSpPr>
              <a:spLocks noChangeShapeType="1"/>
            </p:cNvSpPr>
            <p:nvPr/>
          </p:nvSpPr>
          <p:spPr bwMode="auto">
            <a:xfrm>
              <a:off x="480" y="2896"/>
              <a:ext cx="1183" cy="908"/>
            </a:xfrm>
            <a:prstGeom prst="line">
              <a:avLst/>
            </a:prstGeom>
            <a:noFill/>
            <a:ln w="76200">
              <a:solidFill>
                <a:srgbClr val="66FF33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67" name="Oval 117"/>
            <p:cNvSpPr>
              <a:spLocks noChangeArrowheads="1"/>
            </p:cNvSpPr>
            <p:nvPr/>
          </p:nvSpPr>
          <p:spPr bwMode="auto">
            <a:xfrm>
              <a:off x="1586" y="3642"/>
              <a:ext cx="424" cy="419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>
                  <a:ea typeface="新細明體" pitchFamily="18" charset="-120"/>
                </a:rPr>
                <a:t>I</a:t>
              </a:r>
            </a:p>
          </p:txBody>
        </p:sp>
      </p:grpSp>
      <p:grpSp>
        <p:nvGrpSpPr>
          <p:cNvPr id="5" name="Group 118"/>
          <p:cNvGrpSpPr>
            <a:grpSpLocks/>
          </p:cNvGrpSpPr>
          <p:nvPr/>
        </p:nvGrpSpPr>
        <p:grpSpPr bwMode="auto">
          <a:xfrm>
            <a:off x="873125" y="3946525"/>
            <a:ext cx="2112963" cy="685800"/>
            <a:chOff x="550" y="2486"/>
            <a:chExt cx="1318" cy="419"/>
          </a:xfrm>
        </p:grpSpPr>
        <p:sp>
          <p:nvSpPr>
            <p:cNvPr id="67664" name="Line 119"/>
            <p:cNvSpPr>
              <a:spLocks noChangeShapeType="1"/>
            </p:cNvSpPr>
            <p:nvPr/>
          </p:nvSpPr>
          <p:spPr bwMode="auto">
            <a:xfrm flipV="1">
              <a:off x="550" y="2717"/>
              <a:ext cx="961" cy="3"/>
            </a:xfrm>
            <a:prstGeom prst="line">
              <a:avLst/>
            </a:prstGeom>
            <a:noFill/>
            <a:ln w="76200">
              <a:solidFill>
                <a:srgbClr val="66FF33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65" name="Oval 120"/>
            <p:cNvSpPr>
              <a:spLocks noChangeArrowheads="1"/>
            </p:cNvSpPr>
            <p:nvPr/>
          </p:nvSpPr>
          <p:spPr bwMode="auto">
            <a:xfrm>
              <a:off x="1434" y="2486"/>
              <a:ext cx="434" cy="419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>
                  <a:ea typeface="新細明體" pitchFamily="18" charset="-120"/>
                </a:rPr>
                <a:t>F</a:t>
              </a:r>
            </a:p>
          </p:txBody>
        </p:sp>
      </p:grpSp>
      <p:grpSp>
        <p:nvGrpSpPr>
          <p:cNvPr id="6" name="Group 129"/>
          <p:cNvGrpSpPr>
            <a:grpSpLocks/>
          </p:cNvGrpSpPr>
          <p:nvPr/>
        </p:nvGrpSpPr>
        <p:grpSpPr bwMode="auto">
          <a:xfrm>
            <a:off x="1984375" y="2346325"/>
            <a:ext cx="1784350" cy="685800"/>
            <a:chOff x="1250" y="1478"/>
            <a:chExt cx="1124" cy="432"/>
          </a:xfrm>
        </p:grpSpPr>
        <p:sp>
          <p:nvSpPr>
            <p:cNvPr id="67662" name="Oval 122"/>
            <p:cNvSpPr>
              <a:spLocks noChangeArrowheads="1"/>
            </p:cNvSpPr>
            <p:nvPr/>
          </p:nvSpPr>
          <p:spPr bwMode="auto">
            <a:xfrm>
              <a:off x="1924" y="1478"/>
              <a:ext cx="450" cy="432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>
                  <a:ea typeface="新細明體" pitchFamily="18" charset="-120"/>
                </a:rPr>
                <a:t>C</a:t>
              </a:r>
            </a:p>
          </p:txBody>
        </p:sp>
        <p:sp>
          <p:nvSpPr>
            <p:cNvPr id="67663" name="Line 123"/>
            <p:cNvSpPr>
              <a:spLocks noChangeShapeType="1"/>
            </p:cNvSpPr>
            <p:nvPr/>
          </p:nvSpPr>
          <p:spPr bwMode="auto">
            <a:xfrm flipV="1">
              <a:off x="1250" y="1679"/>
              <a:ext cx="718" cy="2"/>
            </a:xfrm>
            <a:prstGeom prst="line">
              <a:avLst/>
            </a:prstGeom>
            <a:noFill/>
            <a:ln w="76200">
              <a:solidFill>
                <a:srgbClr val="66FF33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1596" name="Line 124"/>
          <p:cNvSpPr>
            <a:spLocks noChangeShapeType="1"/>
          </p:cNvSpPr>
          <p:nvPr/>
        </p:nvSpPr>
        <p:spPr bwMode="auto">
          <a:xfrm>
            <a:off x="3622675" y="2916238"/>
            <a:ext cx="741363" cy="1184275"/>
          </a:xfrm>
          <a:prstGeom prst="line">
            <a:avLst/>
          </a:prstGeom>
          <a:noFill/>
          <a:ln w="76200">
            <a:solidFill>
              <a:srgbClr val="66FF33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125"/>
          <p:cNvGrpSpPr>
            <a:grpSpLocks/>
          </p:cNvGrpSpPr>
          <p:nvPr/>
        </p:nvGrpSpPr>
        <p:grpSpPr bwMode="auto">
          <a:xfrm>
            <a:off x="2978150" y="3962400"/>
            <a:ext cx="1822450" cy="685800"/>
            <a:chOff x="1876" y="2504"/>
            <a:chExt cx="1148" cy="419"/>
          </a:xfrm>
        </p:grpSpPr>
        <p:sp>
          <p:nvSpPr>
            <p:cNvPr id="67660" name="Oval 126"/>
            <p:cNvSpPr>
              <a:spLocks noChangeArrowheads="1"/>
            </p:cNvSpPr>
            <p:nvPr/>
          </p:nvSpPr>
          <p:spPr bwMode="auto">
            <a:xfrm>
              <a:off x="2580" y="2504"/>
              <a:ext cx="444" cy="419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>
                  <a:ea typeface="新細明體" pitchFamily="18" charset="-120"/>
                </a:rPr>
                <a:t>G</a:t>
              </a:r>
            </a:p>
          </p:txBody>
        </p:sp>
        <p:sp>
          <p:nvSpPr>
            <p:cNvPr id="67661" name="Line 127"/>
            <p:cNvSpPr>
              <a:spLocks noChangeShapeType="1"/>
            </p:cNvSpPr>
            <p:nvPr/>
          </p:nvSpPr>
          <p:spPr bwMode="auto">
            <a:xfrm>
              <a:off x="1876" y="2726"/>
              <a:ext cx="764" cy="0"/>
            </a:xfrm>
            <a:prstGeom prst="line">
              <a:avLst/>
            </a:prstGeom>
            <a:noFill/>
            <a:ln w="76200">
              <a:solidFill>
                <a:srgbClr val="66FF33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1600" name="Line 128"/>
          <p:cNvSpPr>
            <a:spLocks noChangeShapeType="1"/>
          </p:cNvSpPr>
          <p:nvPr/>
        </p:nvSpPr>
        <p:spPr bwMode="auto">
          <a:xfrm>
            <a:off x="4121150" y="3565525"/>
            <a:ext cx="9080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133"/>
          <p:cNvGrpSpPr>
            <a:grpSpLocks/>
          </p:cNvGrpSpPr>
          <p:nvPr/>
        </p:nvGrpSpPr>
        <p:grpSpPr bwMode="auto">
          <a:xfrm>
            <a:off x="4781550" y="3990975"/>
            <a:ext cx="1703388" cy="696913"/>
            <a:chOff x="3012" y="2514"/>
            <a:chExt cx="1073" cy="439"/>
          </a:xfrm>
        </p:grpSpPr>
        <p:sp>
          <p:nvSpPr>
            <p:cNvPr id="67658" name="Line 131"/>
            <p:cNvSpPr>
              <a:spLocks noChangeShapeType="1"/>
            </p:cNvSpPr>
            <p:nvPr/>
          </p:nvSpPr>
          <p:spPr bwMode="auto">
            <a:xfrm>
              <a:off x="3012" y="2738"/>
              <a:ext cx="716" cy="0"/>
            </a:xfrm>
            <a:prstGeom prst="line">
              <a:avLst/>
            </a:prstGeom>
            <a:noFill/>
            <a:ln w="76200">
              <a:solidFill>
                <a:srgbClr val="66FF33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59" name="Oval 130"/>
            <p:cNvSpPr>
              <a:spLocks noChangeArrowheads="1"/>
            </p:cNvSpPr>
            <p:nvPr/>
          </p:nvSpPr>
          <p:spPr bwMode="auto">
            <a:xfrm>
              <a:off x="3627" y="2514"/>
              <a:ext cx="458" cy="439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>
                  <a:ea typeface="新細明體" pitchFamily="18" charset="-120"/>
                </a:rPr>
                <a:t>D</a:t>
              </a:r>
            </a:p>
          </p:txBody>
        </p:sp>
      </p:grpSp>
      <p:sp>
        <p:nvSpPr>
          <p:cNvPr id="361606" name="Line 134"/>
          <p:cNvSpPr>
            <a:spLocks noChangeShapeType="1"/>
          </p:cNvSpPr>
          <p:nvPr/>
        </p:nvSpPr>
        <p:spPr bwMode="auto">
          <a:xfrm>
            <a:off x="3206750" y="6080125"/>
            <a:ext cx="3692525" cy="0"/>
          </a:xfrm>
          <a:prstGeom prst="line">
            <a:avLst/>
          </a:prstGeom>
          <a:noFill/>
          <a:ln w="76200">
            <a:solidFill>
              <a:srgbClr val="66FF33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138"/>
          <p:cNvGrpSpPr>
            <a:grpSpLocks/>
          </p:cNvGrpSpPr>
          <p:nvPr/>
        </p:nvGrpSpPr>
        <p:grpSpPr bwMode="auto">
          <a:xfrm>
            <a:off x="6242050" y="2352675"/>
            <a:ext cx="1219200" cy="1689100"/>
            <a:chOff x="3932" y="1482"/>
            <a:chExt cx="768" cy="1064"/>
          </a:xfrm>
        </p:grpSpPr>
        <p:sp>
          <p:nvSpPr>
            <p:cNvPr id="67656" name="Oval 136"/>
            <p:cNvSpPr>
              <a:spLocks noChangeArrowheads="1"/>
            </p:cNvSpPr>
            <p:nvPr/>
          </p:nvSpPr>
          <p:spPr bwMode="auto">
            <a:xfrm>
              <a:off x="4276" y="1482"/>
              <a:ext cx="424" cy="419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>
                  <a:ea typeface="新細明體" pitchFamily="18" charset="-120"/>
                </a:rPr>
                <a:t>E</a:t>
              </a:r>
            </a:p>
          </p:txBody>
        </p:sp>
        <p:sp>
          <p:nvSpPr>
            <p:cNvPr id="67657" name="Line 137"/>
            <p:cNvSpPr>
              <a:spLocks noChangeShapeType="1"/>
            </p:cNvSpPr>
            <p:nvPr/>
          </p:nvSpPr>
          <p:spPr bwMode="auto">
            <a:xfrm flipV="1">
              <a:off x="3932" y="1831"/>
              <a:ext cx="451" cy="715"/>
            </a:xfrm>
            <a:prstGeom prst="line">
              <a:avLst/>
            </a:prstGeom>
            <a:noFill/>
            <a:ln w="76200">
              <a:solidFill>
                <a:srgbClr val="66FF33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142"/>
          <p:cNvGrpSpPr>
            <a:grpSpLocks/>
          </p:cNvGrpSpPr>
          <p:nvPr/>
        </p:nvGrpSpPr>
        <p:grpSpPr bwMode="auto">
          <a:xfrm>
            <a:off x="6483350" y="3956050"/>
            <a:ext cx="1165225" cy="665163"/>
            <a:chOff x="4110" y="2490"/>
            <a:chExt cx="734" cy="419"/>
          </a:xfrm>
        </p:grpSpPr>
        <p:sp>
          <p:nvSpPr>
            <p:cNvPr id="67654" name="Oval 143"/>
            <p:cNvSpPr>
              <a:spLocks noChangeArrowheads="1"/>
            </p:cNvSpPr>
            <p:nvPr/>
          </p:nvSpPr>
          <p:spPr bwMode="auto">
            <a:xfrm>
              <a:off x="4420" y="2490"/>
              <a:ext cx="424" cy="419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>
                  <a:ea typeface="新細明體" pitchFamily="18" charset="-120"/>
                </a:rPr>
                <a:t>H</a:t>
              </a:r>
            </a:p>
          </p:txBody>
        </p:sp>
        <p:sp>
          <p:nvSpPr>
            <p:cNvPr id="67655" name="Line 144"/>
            <p:cNvSpPr>
              <a:spLocks noChangeShapeType="1"/>
            </p:cNvSpPr>
            <p:nvPr/>
          </p:nvSpPr>
          <p:spPr bwMode="auto">
            <a:xfrm>
              <a:off x="4110" y="2726"/>
              <a:ext cx="332" cy="0"/>
            </a:xfrm>
            <a:prstGeom prst="line">
              <a:avLst/>
            </a:prstGeom>
            <a:noFill/>
            <a:ln w="76200">
              <a:solidFill>
                <a:srgbClr val="66FF33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148"/>
          <p:cNvGrpSpPr>
            <a:grpSpLocks/>
          </p:cNvGrpSpPr>
          <p:nvPr/>
        </p:nvGrpSpPr>
        <p:grpSpPr bwMode="auto">
          <a:xfrm>
            <a:off x="6330950" y="4638675"/>
            <a:ext cx="1206500" cy="1731963"/>
            <a:chOff x="3988" y="2922"/>
            <a:chExt cx="760" cy="1091"/>
          </a:xfrm>
        </p:grpSpPr>
        <p:sp>
          <p:nvSpPr>
            <p:cNvPr id="67652" name="Oval 146"/>
            <p:cNvSpPr>
              <a:spLocks noChangeArrowheads="1"/>
            </p:cNvSpPr>
            <p:nvPr/>
          </p:nvSpPr>
          <p:spPr bwMode="auto">
            <a:xfrm>
              <a:off x="4324" y="3594"/>
              <a:ext cx="424" cy="419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>
                  <a:ea typeface="新細明體" pitchFamily="18" charset="-120"/>
                </a:rPr>
                <a:t>J</a:t>
              </a:r>
            </a:p>
          </p:txBody>
        </p:sp>
        <p:sp>
          <p:nvSpPr>
            <p:cNvPr id="67653" name="Line 147"/>
            <p:cNvSpPr>
              <a:spLocks noChangeShapeType="1"/>
            </p:cNvSpPr>
            <p:nvPr/>
          </p:nvSpPr>
          <p:spPr bwMode="auto">
            <a:xfrm>
              <a:off x="3988" y="2922"/>
              <a:ext cx="454" cy="769"/>
            </a:xfrm>
            <a:prstGeom prst="line">
              <a:avLst/>
            </a:prstGeom>
            <a:noFill/>
            <a:ln w="76200">
              <a:solidFill>
                <a:srgbClr val="66FF33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1621" name="Line 149"/>
          <p:cNvSpPr>
            <a:spLocks noChangeShapeType="1"/>
          </p:cNvSpPr>
          <p:nvPr/>
        </p:nvSpPr>
        <p:spPr bwMode="auto">
          <a:xfrm>
            <a:off x="6788150" y="5241925"/>
            <a:ext cx="9080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1560" name="Rectangle 88"/>
          <p:cNvSpPr>
            <a:spLocks noChangeArrowheads="1"/>
          </p:cNvSpPr>
          <p:nvPr/>
        </p:nvSpPr>
        <p:spPr bwMode="auto">
          <a:xfrm>
            <a:off x="7315200" y="3616325"/>
            <a:ext cx="5318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b="1">
                <a:solidFill>
                  <a:srgbClr val="FF00FF"/>
                </a:solidFill>
                <a:ea typeface="新細明體" pitchFamily="18" charset="-120"/>
              </a:rPr>
              <a:t>177</a:t>
            </a:r>
          </a:p>
        </p:txBody>
      </p:sp>
      <p:grpSp>
        <p:nvGrpSpPr>
          <p:cNvPr id="12" name="Group 167"/>
          <p:cNvGrpSpPr>
            <a:grpSpLocks/>
          </p:cNvGrpSpPr>
          <p:nvPr/>
        </p:nvGrpSpPr>
        <p:grpSpPr bwMode="auto">
          <a:xfrm>
            <a:off x="7086600" y="4003675"/>
            <a:ext cx="1955800" cy="1041400"/>
            <a:chOff x="4464" y="2522"/>
            <a:chExt cx="1232" cy="656"/>
          </a:xfrm>
        </p:grpSpPr>
        <p:sp>
          <p:nvSpPr>
            <p:cNvPr id="67650" name="Rectangle 155"/>
            <p:cNvSpPr>
              <a:spLocks noChangeArrowheads="1"/>
            </p:cNvSpPr>
            <p:nvPr/>
          </p:nvSpPr>
          <p:spPr bwMode="auto">
            <a:xfrm>
              <a:off x="4976" y="2522"/>
              <a:ext cx="380" cy="288"/>
            </a:xfrm>
            <a:prstGeom prst="rect">
              <a:avLst/>
            </a:prstGeom>
            <a:solidFill>
              <a:srgbClr val="FF00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TW" altLang="en-US" sz="2400" b="1">
                  <a:ea typeface="新細明體" pitchFamily="18" charset="-120"/>
                </a:rPr>
                <a:t>194</a:t>
              </a:r>
            </a:p>
          </p:txBody>
        </p:sp>
        <p:sp>
          <p:nvSpPr>
            <p:cNvPr id="67651" name="Rectangle 156"/>
            <p:cNvSpPr>
              <a:spLocks noChangeArrowheads="1"/>
            </p:cNvSpPr>
            <p:nvPr/>
          </p:nvSpPr>
          <p:spPr bwMode="auto">
            <a:xfrm>
              <a:off x="4464" y="2928"/>
              <a:ext cx="1232" cy="250"/>
            </a:xfrm>
            <a:prstGeom prst="rect">
              <a:avLst/>
            </a:prstGeom>
            <a:solidFill>
              <a:srgbClr val="FF00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b="1">
                  <a:ea typeface="新細明體" pitchFamily="18" charset="-120"/>
                </a:rPr>
                <a:t>EARLIEST FINISH</a:t>
              </a:r>
            </a:p>
          </p:txBody>
        </p:sp>
      </p:grpSp>
      <p:sp>
        <p:nvSpPr>
          <p:cNvPr id="361637" name="Line 165"/>
          <p:cNvSpPr>
            <a:spLocks noChangeShapeType="1"/>
          </p:cNvSpPr>
          <p:nvPr/>
        </p:nvSpPr>
        <p:spPr bwMode="auto">
          <a:xfrm>
            <a:off x="6858000" y="2209800"/>
            <a:ext cx="457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1638" name="Line 166"/>
          <p:cNvSpPr>
            <a:spLocks noChangeShapeType="1"/>
          </p:cNvSpPr>
          <p:nvPr/>
        </p:nvSpPr>
        <p:spPr bwMode="auto">
          <a:xfrm>
            <a:off x="7391400" y="3810000"/>
            <a:ext cx="381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4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1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1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1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1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1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1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61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61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61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1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61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61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61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500"/>
                                        <p:tgtEl>
                                          <p:spTgt spid="361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61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61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61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61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6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61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61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6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61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61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61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61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3" dur="500"/>
                                        <p:tgtEl>
                                          <p:spTgt spid="36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61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61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61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61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61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61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3" dur="500"/>
                                        <p:tgtEl>
                                          <p:spTgt spid="361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7" dur="500"/>
                                        <p:tgtEl>
                                          <p:spTgt spid="36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519" grpId="0" autoUpdateAnimBg="0"/>
      <p:bldP spid="361520" grpId="0" autoUpdateAnimBg="0"/>
      <p:bldP spid="361525" grpId="0" autoUpdateAnimBg="0"/>
      <p:bldP spid="361530" grpId="0" autoUpdateAnimBg="0"/>
      <p:bldP spid="361536" grpId="0" autoUpdateAnimBg="0"/>
      <p:bldP spid="361537" grpId="0" autoUpdateAnimBg="0"/>
      <p:bldP spid="361543" grpId="0" autoUpdateAnimBg="0"/>
      <p:bldP spid="361547" grpId="0" autoUpdateAnimBg="0"/>
      <p:bldP spid="361552" grpId="0" autoUpdateAnimBg="0"/>
      <p:bldP spid="361554" grpId="0" autoUpdateAnimBg="0"/>
      <p:bldP spid="361555" grpId="0" autoUpdateAnimBg="0"/>
      <p:bldP spid="361558" grpId="0" autoUpdateAnimBg="0"/>
      <p:bldP spid="361562" grpId="0" autoUpdateAnimBg="0"/>
      <p:bldP spid="361596" grpId="0" animBg="1"/>
      <p:bldP spid="361600" grpId="0" animBg="1"/>
      <p:bldP spid="361606" grpId="0" animBg="1"/>
      <p:bldP spid="361621" grpId="0" animBg="1"/>
      <p:bldP spid="361560" grpId="0" autoUpdateAnimBg="0"/>
      <p:bldP spid="361637" grpId="0" animBg="1"/>
      <p:bldP spid="36163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Backward Pass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zh-TW" sz="3500" dirty="0">
                <a:ea typeface="新細明體" pitchFamily="18" charset="-120"/>
              </a:rPr>
              <a:t>Latest start time / Latest finish time</a:t>
            </a:r>
            <a:endParaRPr lang="en-US" altLang="zh-TW" sz="3500" dirty="0" smtClean="0">
              <a:ea typeface="新細明體" pitchFamily="18" charset="-12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TW" sz="2800" dirty="0" smtClean="0">
                <a:ea typeface="新細明體" pitchFamily="18" charset="-120"/>
              </a:rPr>
              <a:t>Make </a:t>
            </a:r>
            <a:r>
              <a:rPr lang="en-US" altLang="zh-TW" sz="2800" dirty="0">
                <a:ea typeface="新細明體" pitchFamily="18" charset="-120"/>
              </a:rPr>
              <a:t>a backward pass through the network as follows:</a:t>
            </a:r>
          </a:p>
          <a:p>
            <a:pPr lvl="1">
              <a:lnSpc>
                <a:spcPct val="70000"/>
              </a:lnSpc>
              <a:buNone/>
              <a:defRPr/>
            </a:pPr>
            <a:endParaRPr lang="en-US" altLang="zh-TW" sz="2400" dirty="0">
              <a:ea typeface="新細明體" pitchFamily="18" charset="-120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zh-TW" sz="2400" dirty="0">
                <a:ea typeface="新細明體" pitchFamily="18" charset="-120"/>
              </a:rPr>
              <a:t>Evaluate all the activities that immediately precede the finish node. 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zh-TW" sz="2000" dirty="0">
                <a:ea typeface="新細明體" pitchFamily="18" charset="-120"/>
              </a:rPr>
              <a:t>The latest finish  for such an activity is LF  =  minimal project completion time.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zh-TW" sz="2000" dirty="0">
                <a:ea typeface="新細明體" pitchFamily="18" charset="-120"/>
              </a:rPr>
              <a:t>The latest start for such an activity is LS = LF - activity duration.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TW" sz="2400" dirty="0">
                <a:ea typeface="新細明體" pitchFamily="18" charset="-120"/>
              </a:rPr>
              <a:t>Evaluate the LF of  all the nodes for which LS of all the immediate successors has been determined.  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zh-TW" sz="2000" dirty="0">
                <a:ea typeface="新細明體" pitchFamily="18" charset="-120"/>
              </a:rPr>
              <a:t>LF = Min LS  of all its immediate successors. 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zh-TW" sz="2000" dirty="0">
                <a:ea typeface="新細明體" pitchFamily="18" charset="-120"/>
              </a:rPr>
              <a:t>LS = LF - Activity duration.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TW" sz="2400" dirty="0">
                <a:ea typeface="新細明體" pitchFamily="18" charset="-120"/>
              </a:rPr>
              <a:t>Repeat this process backward until all nodes have been evaluated.</a:t>
            </a:r>
            <a:endParaRPr lang="en-US" altLang="zh-TW" sz="1800" b="1" dirty="0">
              <a:ea typeface="新細明體" pitchFamily="18" charset="-12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42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Line 2"/>
          <p:cNvSpPr>
            <a:spLocks noChangeShapeType="1"/>
          </p:cNvSpPr>
          <p:nvPr/>
        </p:nvSpPr>
        <p:spPr bwMode="auto">
          <a:xfrm>
            <a:off x="768350" y="4592638"/>
            <a:ext cx="1822450" cy="1390650"/>
          </a:xfrm>
          <a:prstGeom prst="line">
            <a:avLst/>
          </a:prstGeom>
          <a:noFill/>
          <a:ln w="25400">
            <a:solidFill>
              <a:srgbClr val="66FF33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5" name="Oval 3"/>
          <p:cNvSpPr>
            <a:spLocks noChangeArrowheads="1"/>
          </p:cNvSpPr>
          <p:nvPr/>
        </p:nvSpPr>
        <p:spPr bwMode="auto">
          <a:xfrm>
            <a:off x="1301750" y="2382838"/>
            <a:ext cx="673100" cy="665162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TW">
                <a:ea typeface="新細明體" pitchFamily="18" charset="-120"/>
              </a:rPr>
              <a:t>B</a:t>
            </a:r>
          </a:p>
        </p:txBody>
      </p:sp>
      <p:sp>
        <p:nvSpPr>
          <p:cNvPr id="69636" name="Oval 4"/>
          <p:cNvSpPr>
            <a:spLocks noChangeArrowheads="1"/>
          </p:cNvSpPr>
          <p:nvPr/>
        </p:nvSpPr>
        <p:spPr bwMode="auto">
          <a:xfrm>
            <a:off x="2292350" y="3983038"/>
            <a:ext cx="673100" cy="665162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TW">
                <a:ea typeface="新細明體" pitchFamily="18" charset="-120"/>
              </a:rPr>
              <a:t>F</a:t>
            </a:r>
          </a:p>
        </p:txBody>
      </p:sp>
      <p:sp>
        <p:nvSpPr>
          <p:cNvPr id="69637" name="Oval 5"/>
          <p:cNvSpPr>
            <a:spLocks noChangeArrowheads="1"/>
          </p:cNvSpPr>
          <p:nvPr/>
        </p:nvSpPr>
        <p:spPr bwMode="auto">
          <a:xfrm>
            <a:off x="3054350" y="2382838"/>
            <a:ext cx="673100" cy="665162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TW">
                <a:ea typeface="新細明體" pitchFamily="18" charset="-120"/>
              </a:rPr>
              <a:t>C</a:t>
            </a:r>
          </a:p>
        </p:txBody>
      </p:sp>
      <p:sp>
        <p:nvSpPr>
          <p:cNvPr id="69638" name="Oval 6"/>
          <p:cNvSpPr>
            <a:spLocks noChangeArrowheads="1"/>
          </p:cNvSpPr>
          <p:nvPr/>
        </p:nvSpPr>
        <p:spPr bwMode="auto">
          <a:xfrm>
            <a:off x="234950" y="4059238"/>
            <a:ext cx="673100" cy="6731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TW">
                <a:ea typeface="新細明體" pitchFamily="18" charset="-120"/>
              </a:rPr>
              <a:t>A</a:t>
            </a:r>
          </a:p>
        </p:txBody>
      </p:sp>
      <p:sp>
        <p:nvSpPr>
          <p:cNvPr id="69639" name="Oval 7"/>
          <p:cNvSpPr>
            <a:spLocks noChangeArrowheads="1"/>
          </p:cNvSpPr>
          <p:nvPr/>
        </p:nvSpPr>
        <p:spPr bwMode="auto">
          <a:xfrm>
            <a:off x="2517775" y="5811838"/>
            <a:ext cx="673100" cy="665162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TW">
                <a:ea typeface="新細明體" pitchFamily="18" charset="-120"/>
              </a:rPr>
              <a:t>I</a:t>
            </a:r>
          </a:p>
        </p:txBody>
      </p:sp>
      <p:sp>
        <p:nvSpPr>
          <p:cNvPr id="69640" name="Line 9"/>
          <p:cNvSpPr>
            <a:spLocks noChangeShapeType="1"/>
          </p:cNvSpPr>
          <p:nvPr/>
        </p:nvSpPr>
        <p:spPr bwMode="auto">
          <a:xfrm>
            <a:off x="920750" y="4357688"/>
            <a:ext cx="1365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1" name="Line 10"/>
          <p:cNvSpPr>
            <a:spLocks noChangeShapeType="1"/>
          </p:cNvSpPr>
          <p:nvPr/>
        </p:nvSpPr>
        <p:spPr bwMode="auto">
          <a:xfrm>
            <a:off x="2978150" y="4357688"/>
            <a:ext cx="1136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2" name="Oval 11"/>
          <p:cNvSpPr>
            <a:spLocks noChangeArrowheads="1"/>
          </p:cNvSpPr>
          <p:nvPr/>
        </p:nvSpPr>
        <p:spPr bwMode="auto">
          <a:xfrm>
            <a:off x="6781800" y="2376488"/>
            <a:ext cx="685800" cy="677862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TW">
                <a:ea typeface="新細明體" pitchFamily="18" charset="-120"/>
              </a:rPr>
              <a:t>E</a:t>
            </a:r>
          </a:p>
        </p:txBody>
      </p:sp>
      <p:sp>
        <p:nvSpPr>
          <p:cNvPr id="69643" name="Oval 12"/>
          <p:cNvSpPr>
            <a:spLocks noChangeArrowheads="1"/>
          </p:cNvSpPr>
          <p:nvPr/>
        </p:nvSpPr>
        <p:spPr bwMode="auto">
          <a:xfrm>
            <a:off x="5797550" y="3983038"/>
            <a:ext cx="673100" cy="665162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TW">
                <a:ea typeface="新細明體" pitchFamily="18" charset="-120"/>
              </a:rPr>
              <a:t>D</a:t>
            </a:r>
          </a:p>
        </p:txBody>
      </p:sp>
      <p:sp>
        <p:nvSpPr>
          <p:cNvPr id="69644" name="Oval 13"/>
          <p:cNvSpPr>
            <a:spLocks noChangeArrowheads="1"/>
          </p:cNvSpPr>
          <p:nvPr/>
        </p:nvSpPr>
        <p:spPr bwMode="auto">
          <a:xfrm>
            <a:off x="4095750" y="4005263"/>
            <a:ext cx="673100" cy="665162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TW">
                <a:ea typeface="新細明體" pitchFamily="18" charset="-120"/>
              </a:rPr>
              <a:t>G</a:t>
            </a:r>
          </a:p>
        </p:txBody>
      </p:sp>
      <p:sp>
        <p:nvSpPr>
          <p:cNvPr id="69645" name="Line 15"/>
          <p:cNvSpPr>
            <a:spLocks noChangeShapeType="1"/>
          </p:cNvSpPr>
          <p:nvPr/>
        </p:nvSpPr>
        <p:spPr bwMode="auto">
          <a:xfrm>
            <a:off x="6483350" y="4357688"/>
            <a:ext cx="527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6" name="Oval 23"/>
          <p:cNvSpPr>
            <a:spLocks noChangeArrowheads="1"/>
          </p:cNvSpPr>
          <p:nvPr/>
        </p:nvSpPr>
        <p:spPr bwMode="auto">
          <a:xfrm>
            <a:off x="7016750" y="3983038"/>
            <a:ext cx="673100" cy="665162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TW">
                <a:ea typeface="新細明體" pitchFamily="18" charset="-120"/>
              </a:rPr>
              <a:t>H</a:t>
            </a:r>
          </a:p>
        </p:txBody>
      </p:sp>
      <p:sp>
        <p:nvSpPr>
          <p:cNvPr id="53272" name="Oval 24"/>
          <p:cNvSpPr>
            <a:spLocks noChangeArrowheads="1"/>
          </p:cNvSpPr>
          <p:nvPr/>
        </p:nvSpPr>
        <p:spPr bwMode="auto">
          <a:xfrm>
            <a:off x="7016750" y="3983038"/>
            <a:ext cx="673100" cy="6651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TW">
                <a:ea typeface="新細明體" pitchFamily="18" charset="-120"/>
              </a:rPr>
              <a:t>H</a:t>
            </a:r>
          </a:p>
          <a:p>
            <a:pPr algn="ctr"/>
            <a:r>
              <a:rPr lang="en-US" altLang="zh-TW">
                <a:ea typeface="新細明體" pitchFamily="18" charset="-120"/>
              </a:rPr>
              <a:t>28</a:t>
            </a:r>
          </a:p>
        </p:txBody>
      </p:sp>
      <p:sp>
        <p:nvSpPr>
          <p:cNvPr id="53273" name="Rectangle 25"/>
          <p:cNvSpPr>
            <a:spLocks noChangeArrowheads="1"/>
          </p:cNvSpPr>
          <p:nvPr/>
        </p:nvSpPr>
        <p:spPr bwMode="auto">
          <a:xfrm>
            <a:off x="6864350" y="3625850"/>
            <a:ext cx="997068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zh-TW" altLang="en-US" dirty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166,194</a:t>
            </a:r>
          </a:p>
        </p:txBody>
      </p:sp>
      <p:sp>
        <p:nvSpPr>
          <p:cNvPr id="69649" name="Oval 29"/>
          <p:cNvSpPr>
            <a:spLocks noChangeArrowheads="1"/>
          </p:cNvSpPr>
          <p:nvPr/>
        </p:nvSpPr>
        <p:spPr bwMode="auto">
          <a:xfrm>
            <a:off x="6858000" y="5729288"/>
            <a:ext cx="673100" cy="665162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TW" sz="2400">
                <a:ea typeface="新細明體" pitchFamily="18" charset="-120"/>
              </a:rPr>
              <a:t>J</a:t>
            </a:r>
          </a:p>
        </p:txBody>
      </p:sp>
      <p:sp>
        <p:nvSpPr>
          <p:cNvPr id="53278" name="Oval 30"/>
          <p:cNvSpPr>
            <a:spLocks noChangeArrowheads="1"/>
          </p:cNvSpPr>
          <p:nvPr/>
        </p:nvSpPr>
        <p:spPr bwMode="auto">
          <a:xfrm>
            <a:off x="6858000" y="5729288"/>
            <a:ext cx="673100" cy="6651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TW">
                <a:ea typeface="新細明體" pitchFamily="18" charset="-120"/>
              </a:rPr>
              <a:t>J</a:t>
            </a:r>
          </a:p>
          <a:p>
            <a:pPr algn="ctr"/>
            <a:r>
              <a:rPr lang="en-US" altLang="zh-TW">
                <a:ea typeface="新細明體" pitchFamily="18" charset="-120"/>
              </a:rPr>
              <a:t>45</a:t>
            </a:r>
          </a:p>
        </p:txBody>
      </p:sp>
      <p:sp>
        <p:nvSpPr>
          <p:cNvPr id="53279" name="Rectangle 31"/>
          <p:cNvSpPr>
            <a:spLocks noChangeArrowheads="1"/>
          </p:cNvSpPr>
          <p:nvPr/>
        </p:nvSpPr>
        <p:spPr bwMode="auto">
          <a:xfrm>
            <a:off x="6842125" y="5302250"/>
            <a:ext cx="997068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zh-TW" altLang="en-US" dirty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149,194</a:t>
            </a:r>
          </a:p>
        </p:txBody>
      </p:sp>
      <p:sp>
        <p:nvSpPr>
          <p:cNvPr id="53281" name="Oval 33"/>
          <p:cNvSpPr>
            <a:spLocks noChangeArrowheads="1"/>
          </p:cNvSpPr>
          <p:nvPr/>
        </p:nvSpPr>
        <p:spPr bwMode="auto">
          <a:xfrm>
            <a:off x="6767513" y="2354263"/>
            <a:ext cx="714375" cy="7143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TW">
                <a:ea typeface="新細明體" pitchFamily="18" charset="-120"/>
              </a:rPr>
              <a:t>E</a:t>
            </a:r>
          </a:p>
          <a:p>
            <a:pPr algn="ctr"/>
            <a:r>
              <a:rPr lang="en-US" altLang="zh-TW">
                <a:ea typeface="新細明體" pitchFamily="18" charset="-120"/>
              </a:rPr>
              <a:t>21</a:t>
            </a:r>
          </a:p>
        </p:txBody>
      </p:sp>
      <p:sp>
        <p:nvSpPr>
          <p:cNvPr id="53282" name="Rectangle 34"/>
          <p:cNvSpPr>
            <a:spLocks noChangeArrowheads="1"/>
          </p:cNvSpPr>
          <p:nvPr/>
        </p:nvSpPr>
        <p:spPr bwMode="auto">
          <a:xfrm>
            <a:off x="6781800" y="2041525"/>
            <a:ext cx="997068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zh-TW" altLang="en-US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173,194</a:t>
            </a:r>
          </a:p>
        </p:txBody>
      </p:sp>
      <p:sp>
        <p:nvSpPr>
          <p:cNvPr id="69654" name="Rectangle 35"/>
          <p:cNvSpPr>
            <a:spLocks noChangeArrowheads="1"/>
          </p:cNvSpPr>
          <p:nvPr/>
        </p:nvSpPr>
        <p:spPr bwMode="auto">
          <a:xfrm>
            <a:off x="441325" y="2178050"/>
            <a:ext cx="820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dirty="0">
                <a:ea typeface="新細明體" pitchFamily="18" charset="-120"/>
              </a:rPr>
              <a:t>90,105</a:t>
            </a:r>
          </a:p>
        </p:txBody>
      </p:sp>
      <p:sp>
        <p:nvSpPr>
          <p:cNvPr id="69655" name="Rectangle 36"/>
          <p:cNvSpPr>
            <a:spLocks noChangeArrowheads="1"/>
          </p:cNvSpPr>
          <p:nvPr/>
        </p:nvSpPr>
        <p:spPr bwMode="auto">
          <a:xfrm>
            <a:off x="2270125" y="3321050"/>
            <a:ext cx="820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>
                <a:ea typeface="新細明體" pitchFamily="18" charset="-120"/>
              </a:rPr>
              <a:t>90,115</a:t>
            </a:r>
          </a:p>
        </p:txBody>
      </p:sp>
      <p:sp>
        <p:nvSpPr>
          <p:cNvPr id="69656" name="Rectangle 37"/>
          <p:cNvSpPr>
            <a:spLocks noChangeArrowheads="1"/>
          </p:cNvSpPr>
          <p:nvPr/>
        </p:nvSpPr>
        <p:spPr bwMode="auto">
          <a:xfrm>
            <a:off x="2498725" y="5149850"/>
            <a:ext cx="820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dirty="0">
                <a:ea typeface="新細明體" pitchFamily="18" charset="-120"/>
              </a:rPr>
              <a:t>90,120</a:t>
            </a:r>
          </a:p>
        </p:txBody>
      </p:sp>
      <p:sp>
        <p:nvSpPr>
          <p:cNvPr id="69657" name="Rectangle 38"/>
          <p:cNvSpPr>
            <a:spLocks noChangeArrowheads="1"/>
          </p:cNvSpPr>
          <p:nvPr/>
        </p:nvSpPr>
        <p:spPr bwMode="auto">
          <a:xfrm>
            <a:off x="3717925" y="2101850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>
                <a:ea typeface="新細明體" pitchFamily="18" charset="-120"/>
              </a:rPr>
              <a:t>105,110</a:t>
            </a:r>
          </a:p>
        </p:txBody>
      </p:sp>
      <p:sp>
        <p:nvSpPr>
          <p:cNvPr id="69658" name="Rectangle 39"/>
          <p:cNvSpPr>
            <a:spLocks noChangeArrowheads="1"/>
          </p:cNvSpPr>
          <p:nvPr/>
        </p:nvSpPr>
        <p:spPr bwMode="auto">
          <a:xfrm>
            <a:off x="4175125" y="3321050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>
                <a:ea typeface="新細明體" pitchFamily="18" charset="-120"/>
              </a:rPr>
              <a:t>115,129</a:t>
            </a:r>
          </a:p>
        </p:txBody>
      </p:sp>
      <p:sp>
        <p:nvSpPr>
          <p:cNvPr id="69659" name="Rectangle 40"/>
          <p:cNvSpPr>
            <a:spLocks noChangeArrowheads="1"/>
          </p:cNvSpPr>
          <p:nvPr/>
        </p:nvSpPr>
        <p:spPr bwMode="auto">
          <a:xfrm>
            <a:off x="5394325" y="3244850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>
                <a:ea typeface="新細明體" pitchFamily="18" charset="-120"/>
              </a:rPr>
              <a:t>129,149</a:t>
            </a:r>
          </a:p>
        </p:txBody>
      </p:sp>
      <p:sp>
        <p:nvSpPr>
          <p:cNvPr id="69660" name="Rectangle 41"/>
          <p:cNvSpPr>
            <a:spLocks noChangeArrowheads="1"/>
          </p:cNvSpPr>
          <p:nvPr/>
        </p:nvSpPr>
        <p:spPr bwMode="auto">
          <a:xfrm>
            <a:off x="6797675" y="1706563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>
                <a:ea typeface="新細明體" pitchFamily="18" charset="-120"/>
              </a:rPr>
              <a:t>149,170</a:t>
            </a:r>
            <a:endParaRPr lang="zh-TW" altLang="en-US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9661" name="Line 42"/>
          <p:cNvSpPr>
            <a:spLocks noChangeShapeType="1"/>
          </p:cNvSpPr>
          <p:nvPr/>
        </p:nvSpPr>
        <p:spPr bwMode="auto">
          <a:xfrm>
            <a:off x="6483350" y="4357688"/>
            <a:ext cx="527050" cy="0"/>
          </a:xfrm>
          <a:prstGeom prst="line">
            <a:avLst/>
          </a:prstGeom>
          <a:noFill/>
          <a:ln w="25400">
            <a:solidFill>
              <a:srgbClr val="66FF33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2" name="Rectangle 43"/>
          <p:cNvSpPr>
            <a:spLocks noChangeArrowheads="1"/>
          </p:cNvSpPr>
          <p:nvPr/>
        </p:nvSpPr>
        <p:spPr bwMode="auto">
          <a:xfrm>
            <a:off x="6867525" y="3298825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>
                <a:ea typeface="新細明體" pitchFamily="18" charset="-120"/>
              </a:rPr>
              <a:t>149,177</a:t>
            </a:r>
          </a:p>
        </p:txBody>
      </p:sp>
      <p:sp>
        <p:nvSpPr>
          <p:cNvPr id="69663" name="Rectangle 44"/>
          <p:cNvSpPr>
            <a:spLocks noChangeArrowheads="1"/>
          </p:cNvSpPr>
          <p:nvPr/>
        </p:nvSpPr>
        <p:spPr bwMode="auto">
          <a:xfrm>
            <a:off x="6842125" y="4997450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>
                <a:ea typeface="新細明體" pitchFamily="18" charset="-120"/>
              </a:rPr>
              <a:t>149,194</a:t>
            </a:r>
          </a:p>
        </p:txBody>
      </p:sp>
      <p:sp>
        <p:nvSpPr>
          <p:cNvPr id="69664" name="Line 45"/>
          <p:cNvSpPr>
            <a:spLocks noChangeShapeType="1"/>
          </p:cNvSpPr>
          <p:nvPr/>
        </p:nvSpPr>
        <p:spPr bwMode="auto">
          <a:xfrm flipV="1">
            <a:off x="841375" y="2965450"/>
            <a:ext cx="628650" cy="1211263"/>
          </a:xfrm>
          <a:prstGeom prst="line">
            <a:avLst/>
          </a:prstGeom>
          <a:noFill/>
          <a:ln w="25400">
            <a:solidFill>
              <a:srgbClr val="66FF33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5" name="Line 46"/>
          <p:cNvSpPr>
            <a:spLocks noChangeShapeType="1"/>
          </p:cNvSpPr>
          <p:nvPr/>
        </p:nvSpPr>
        <p:spPr bwMode="auto">
          <a:xfrm flipV="1">
            <a:off x="920750" y="4357688"/>
            <a:ext cx="1365250" cy="9525"/>
          </a:xfrm>
          <a:prstGeom prst="line">
            <a:avLst/>
          </a:prstGeom>
          <a:noFill/>
          <a:ln w="25400">
            <a:solidFill>
              <a:srgbClr val="66FF33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6" name="Line 47"/>
          <p:cNvSpPr>
            <a:spLocks noChangeShapeType="1"/>
          </p:cNvSpPr>
          <p:nvPr/>
        </p:nvSpPr>
        <p:spPr bwMode="auto">
          <a:xfrm flipV="1">
            <a:off x="1984375" y="2674938"/>
            <a:ext cx="1076325" cy="3175"/>
          </a:xfrm>
          <a:prstGeom prst="line">
            <a:avLst/>
          </a:prstGeom>
          <a:noFill/>
          <a:ln w="25400">
            <a:solidFill>
              <a:srgbClr val="66FF33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7" name="Line 48"/>
          <p:cNvSpPr>
            <a:spLocks noChangeShapeType="1"/>
          </p:cNvSpPr>
          <p:nvPr/>
        </p:nvSpPr>
        <p:spPr bwMode="auto">
          <a:xfrm>
            <a:off x="3663950" y="2992438"/>
            <a:ext cx="679450" cy="1060450"/>
          </a:xfrm>
          <a:prstGeom prst="line">
            <a:avLst/>
          </a:prstGeom>
          <a:noFill/>
          <a:ln w="25400">
            <a:solidFill>
              <a:srgbClr val="66FF33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8" name="Line 49"/>
          <p:cNvSpPr>
            <a:spLocks noChangeShapeType="1"/>
          </p:cNvSpPr>
          <p:nvPr/>
        </p:nvSpPr>
        <p:spPr bwMode="auto">
          <a:xfrm>
            <a:off x="2978150" y="4357688"/>
            <a:ext cx="1136650" cy="0"/>
          </a:xfrm>
          <a:prstGeom prst="line">
            <a:avLst/>
          </a:prstGeom>
          <a:noFill/>
          <a:ln w="50800">
            <a:solidFill>
              <a:srgbClr val="66FF33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9" name="Line 50"/>
          <p:cNvSpPr>
            <a:spLocks noChangeShapeType="1"/>
          </p:cNvSpPr>
          <p:nvPr/>
        </p:nvSpPr>
        <p:spPr bwMode="auto">
          <a:xfrm>
            <a:off x="4800600" y="4357688"/>
            <a:ext cx="990600" cy="0"/>
          </a:xfrm>
          <a:prstGeom prst="line">
            <a:avLst/>
          </a:prstGeom>
          <a:noFill/>
          <a:ln w="25400">
            <a:solidFill>
              <a:srgbClr val="66FF33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70" name="Line 51"/>
          <p:cNvSpPr>
            <a:spLocks noChangeShapeType="1"/>
          </p:cNvSpPr>
          <p:nvPr/>
        </p:nvSpPr>
        <p:spPr bwMode="auto">
          <a:xfrm flipV="1">
            <a:off x="6270625" y="2957513"/>
            <a:ext cx="631825" cy="1009650"/>
          </a:xfrm>
          <a:prstGeom prst="line">
            <a:avLst/>
          </a:prstGeom>
          <a:noFill/>
          <a:ln w="25400">
            <a:solidFill>
              <a:srgbClr val="66FF33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71" name="Line 52"/>
          <p:cNvSpPr>
            <a:spLocks noChangeShapeType="1"/>
          </p:cNvSpPr>
          <p:nvPr/>
        </p:nvSpPr>
        <p:spPr bwMode="auto">
          <a:xfrm>
            <a:off x="3206750" y="6186488"/>
            <a:ext cx="3651250" cy="0"/>
          </a:xfrm>
          <a:prstGeom prst="line">
            <a:avLst/>
          </a:prstGeom>
          <a:noFill/>
          <a:ln w="25400">
            <a:solidFill>
              <a:srgbClr val="66FF33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72" name="Line 53"/>
          <p:cNvSpPr>
            <a:spLocks noChangeShapeType="1"/>
          </p:cNvSpPr>
          <p:nvPr/>
        </p:nvSpPr>
        <p:spPr bwMode="auto">
          <a:xfrm>
            <a:off x="6330950" y="4668838"/>
            <a:ext cx="679450" cy="1136650"/>
          </a:xfrm>
          <a:prstGeom prst="line">
            <a:avLst/>
          </a:prstGeom>
          <a:noFill/>
          <a:ln w="25400">
            <a:solidFill>
              <a:srgbClr val="66FF33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02" name="Line 54"/>
          <p:cNvSpPr>
            <a:spLocks noChangeShapeType="1"/>
          </p:cNvSpPr>
          <p:nvPr/>
        </p:nvSpPr>
        <p:spPr bwMode="auto">
          <a:xfrm flipV="1">
            <a:off x="6224588" y="2916238"/>
            <a:ext cx="714375" cy="1138237"/>
          </a:xfrm>
          <a:prstGeom prst="line">
            <a:avLst/>
          </a:prstGeom>
          <a:noFill/>
          <a:ln w="76200">
            <a:solidFill>
              <a:srgbClr val="0033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03" name="Rectangle 55"/>
          <p:cNvSpPr>
            <a:spLocks noChangeArrowheads="1"/>
          </p:cNvSpPr>
          <p:nvPr/>
        </p:nvSpPr>
        <p:spPr bwMode="auto">
          <a:xfrm>
            <a:off x="5394325" y="3625850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zh-TW" altLang="en-US">
                <a:solidFill>
                  <a:schemeClr val="bg1"/>
                </a:solidFill>
                <a:ea typeface="新細明體" pitchFamily="18" charset="-120"/>
              </a:rPr>
              <a:t>153,173</a:t>
            </a:r>
          </a:p>
        </p:txBody>
      </p:sp>
      <p:sp>
        <p:nvSpPr>
          <p:cNvPr id="53304" name="Line 56"/>
          <p:cNvSpPr>
            <a:spLocks noChangeShapeType="1"/>
          </p:cNvSpPr>
          <p:nvPr/>
        </p:nvSpPr>
        <p:spPr bwMode="auto">
          <a:xfrm>
            <a:off x="6483350" y="4357688"/>
            <a:ext cx="603250" cy="0"/>
          </a:xfrm>
          <a:prstGeom prst="line">
            <a:avLst/>
          </a:prstGeom>
          <a:noFill/>
          <a:ln w="76200">
            <a:solidFill>
              <a:srgbClr val="0033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05" name="Rectangle 57"/>
          <p:cNvSpPr>
            <a:spLocks noChangeArrowheads="1"/>
          </p:cNvSpPr>
          <p:nvPr/>
        </p:nvSpPr>
        <p:spPr bwMode="auto">
          <a:xfrm>
            <a:off x="6308725" y="3952875"/>
            <a:ext cx="997068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zh-TW" altLang="en-US" sz="180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146,166</a:t>
            </a:r>
          </a:p>
        </p:txBody>
      </p:sp>
      <p:sp>
        <p:nvSpPr>
          <p:cNvPr id="69677" name="Rectangle 58"/>
          <p:cNvSpPr>
            <a:spLocks noChangeArrowheads="1"/>
          </p:cNvSpPr>
          <p:nvPr/>
        </p:nvSpPr>
        <p:spPr bwMode="auto">
          <a:xfrm>
            <a:off x="8153400" y="4191000"/>
            <a:ext cx="531813" cy="396875"/>
          </a:xfrm>
          <a:prstGeom prst="rect">
            <a:avLst/>
          </a:prstGeom>
          <a:solidFill>
            <a:srgbClr val="FF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>
                <a:ea typeface="新細明體" pitchFamily="18" charset="-120"/>
              </a:rPr>
              <a:t>194</a:t>
            </a:r>
          </a:p>
        </p:txBody>
      </p:sp>
      <p:sp>
        <p:nvSpPr>
          <p:cNvPr id="53307" name="Line 59"/>
          <p:cNvSpPr>
            <a:spLocks noChangeShapeType="1"/>
          </p:cNvSpPr>
          <p:nvPr/>
        </p:nvSpPr>
        <p:spPr bwMode="auto">
          <a:xfrm>
            <a:off x="6291263" y="4632325"/>
            <a:ext cx="730250" cy="1212850"/>
          </a:xfrm>
          <a:prstGeom prst="line">
            <a:avLst/>
          </a:prstGeom>
          <a:noFill/>
          <a:ln w="76200">
            <a:solidFill>
              <a:srgbClr val="0033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08" name="Rectangle 60"/>
          <p:cNvSpPr>
            <a:spLocks noChangeArrowheads="1"/>
          </p:cNvSpPr>
          <p:nvPr/>
        </p:nvSpPr>
        <p:spPr bwMode="auto">
          <a:xfrm>
            <a:off x="5394325" y="4616450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zh-TW" altLang="en-US">
                <a:solidFill>
                  <a:schemeClr val="bg1"/>
                </a:solidFill>
                <a:ea typeface="新細明體" pitchFamily="18" charset="-120"/>
              </a:rPr>
              <a:t>129,149</a:t>
            </a:r>
          </a:p>
        </p:txBody>
      </p:sp>
      <p:sp>
        <p:nvSpPr>
          <p:cNvPr id="69680" name="Rectangle 61"/>
          <p:cNvSpPr>
            <a:spLocks noChangeArrowheads="1"/>
          </p:cNvSpPr>
          <p:nvPr/>
        </p:nvSpPr>
        <p:spPr bwMode="auto">
          <a:xfrm>
            <a:off x="1100138" y="3805238"/>
            <a:ext cx="5889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zh-TW" altLang="en-US">
                <a:ea typeface="新細明體" pitchFamily="18" charset="-120"/>
              </a:rPr>
              <a:t>0,90</a:t>
            </a:r>
          </a:p>
        </p:txBody>
      </p:sp>
      <p:sp>
        <p:nvSpPr>
          <p:cNvPr id="53310" name="Line 62"/>
          <p:cNvSpPr>
            <a:spLocks noChangeShapeType="1"/>
          </p:cNvSpPr>
          <p:nvPr/>
        </p:nvSpPr>
        <p:spPr bwMode="auto">
          <a:xfrm>
            <a:off x="5410200" y="3824288"/>
            <a:ext cx="91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11" name="Line 63"/>
          <p:cNvSpPr>
            <a:spLocks noChangeShapeType="1"/>
          </p:cNvSpPr>
          <p:nvPr/>
        </p:nvSpPr>
        <p:spPr bwMode="auto">
          <a:xfrm>
            <a:off x="6324600" y="4129088"/>
            <a:ext cx="91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12" name="Rectangle 64"/>
          <p:cNvSpPr>
            <a:spLocks noChangeArrowheads="1"/>
          </p:cNvSpPr>
          <p:nvPr/>
        </p:nvSpPr>
        <p:spPr bwMode="auto">
          <a:xfrm>
            <a:off x="5394325" y="4616450"/>
            <a:ext cx="997068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zh-TW" altLang="en-US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129,149</a:t>
            </a:r>
          </a:p>
        </p:txBody>
      </p:sp>
      <p:sp>
        <p:nvSpPr>
          <p:cNvPr id="53313" name="Oval 65"/>
          <p:cNvSpPr>
            <a:spLocks noChangeArrowheads="1"/>
          </p:cNvSpPr>
          <p:nvPr/>
        </p:nvSpPr>
        <p:spPr bwMode="auto">
          <a:xfrm>
            <a:off x="5797550" y="3983038"/>
            <a:ext cx="673100" cy="6651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TW" dirty="0">
                <a:ea typeface="新細明體" pitchFamily="18" charset="-120"/>
              </a:rPr>
              <a:t>D</a:t>
            </a:r>
          </a:p>
          <a:p>
            <a:pPr algn="ctr"/>
            <a:r>
              <a:rPr lang="en-US" altLang="zh-TW" dirty="0">
                <a:ea typeface="新細明體" pitchFamily="18" charset="-120"/>
              </a:rPr>
              <a:t>20</a:t>
            </a:r>
          </a:p>
        </p:txBody>
      </p:sp>
      <p:sp>
        <p:nvSpPr>
          <p:cNvPr id="53314" name="Rectangle 66"/>
          <p:cNvSpPr>
            <a:spLocks noChangeArrowheads="1"/>
          </p:cNvSpPr>
          <p:nvPr/>
        </p:nvSpPr>
        <p:spPr bwMode="auto">
          <a:xfrm>
            <a:off x="5089525" y="4540250"/>
            <a:ext cx="997068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zh-TW" altLang="en-US" dirty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129,149</a:t>
            </a:r>
          </a:p>
        </p:txBody>
      </p:sp>
      <p:sp>
        <p:nvSpPr>
          <p:cNvPr id="53315" name="Rectangle 67"/>
          <p:cNvSpPr>
            <a:spLocks noChangeArrowheads="1"/>
          </p:cNvSpPr>
          <p:nvPr/>
        </p:nvSpPr>
        <p:spPr bwMode="auto">
          <a:xfrm>
            <a:off x="4937125" y="4387850"/>
            <a:ext cx="997068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zh-TW" altLang="en-US" dirty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129,149</a:t>
            </a:r>
          </a:p>
        </p:txBody>
      </p:sp>
      <p:sp>
        <p:nvSpPr>
          <p:cNvPr id="53316" name="Rectangle 68"/>
          <p:cNvSpPr>
            <a:spLocks noChangeArrowheads="1"/>
          </p:cNvSpPr>
          <p:nvPr/>
        </p:nvSpPr>
        <p:spPr bwMode="auto">
          <a:xfrm>
            <a:off x="4860925" y="4159250"/>
            <a:ext cx="997068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zh-TW" altLang="en-US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129,149</a:t>
            </a:r>
          </a:p>
        </p:txBody>
      </p:sp>
      <p:sp>
        <p:nvSpPr>
          <p:cNvPr id="53317" name="Rectangle 69"/>
          <p:cNvSpPr>
            <a:spLocks noChangeArrowheads="1"/>
          </p:cNvSpPr>
          <p:nvPr/>
        </p:nvSpPr>
        <p:spPr bwMode="auto">
          <a:xfrm>
            <a:off x="4937125" y="4006850"/>
            <a:ext cx="997068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zh-TW" altLang="en-US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129,149</a:t>
            </a:r>
          </a:p>
        </p:txBody>
      </p:sp>
      <p:sp>
        <p:nvSpPr>
          <p:cNvPr id="53318" name="Rectangle 70"/>
          <p:cNvSpPr>
            <a:spLocks noChangeArrowheads="1"/>
          </p:cNvSpPr>
          <p:nvPr/>
        </p:nvSpPr>
        <p:spPr bwMode="auto">
          <a:xfrm>
            <a:off x="5013325" y="3854450"/>
            <a:ext cx="997068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zh-TW" altLang="en-US" dirty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129,149</a:t>
            </a:r>
          </a:p>
        </p:txBody>
      </p:sp>
      <p:sp>
        <p:nvSpPr>
          <p:cNvPr id="53319" name="Rectangle 71"/>
          <p:cNvSpPr>
            <a:spLocks noChangeArrowheads="1"/>
          </p:cNvSpPr>
          <p:nvPr/>
        </p:nvSpPr>
        <p:spPr bwMode="auto">
          <a:xfrm>
            <a:off x="5165725" y="3702050"/>
            <a:ext cx="997068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zh-TW" altLang="en-US" dirty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129,149</a:t>
            </a:r>
          </a:p>
        </p:txBody>
      </p:sp>
      <p:sp>
        <p:nvSpPr>
          <p:cNvPr id="53320" name="Rectangle 72"/>
          <p:cNvSpPr>
            <a:spLocks noChangeArrowheads="1"/>
          </p:cNvSpPr>
          <p:nvPr/>
        </p:nvSpPr>
        <p:spPr bwMode="auto">
          <a:xfrm>
            <a:off x="5394325" y="3549650"/>
            <a:ext cx="936625" cy="396875"/>
          </a:xfrm>
          <a:prstGeom prst="rect">
            <a:avLst/>
          </a:prstGeom>
          <a:solidFill>
            <a:srgbClr val="5550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zh-TW" altLang="en-US">
                <a:solidFill>
                  <a:schemeClr val="bg1"/>
                </a:solidFill>
                <a:ea typeface="新細明體" pitchFamily="18" charset="-120"/>
              </a:rPr>
              <a:t>129,149</a:t>
            </a:r>
          </a:p>
        </p:txBody>
      </p:sp>
      <p:sp>
        <p:nvSpPr>
          <p:cNvPr id="53321" name="Line 73"/>
          <p:cNvSpPr>
            <a:spLocks noChangeShapeType="1"/>
          </p:cNvSpPr>
          <p:nvPr/>
        </p:nvSpPr>
        <p:spPr bwMode="auto">
          <a:xfrm>
            <a:off x="4757738" y="4367213"/>
            <a:ext cx="1111250" cy="0"/>
          </a:xfrm>
          <a:prstGeom prst="line">
            <a:avLst/>
          </a:prstGeom>
          <a:noFill/>
          <a:ln w="76200">
            <a:solidFill>
              <a:srgbClr val="0033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22" name="Oval 74"/>
          <p:cNvSpPr>
            <a:spLocks noChangeArrowheads="1"/>
          </p:cNvSpPr>
          <p:nvPr/>
        </p:nvSpPr>
        <p:spPr bwMode="auto">
          <a:xfrm>
            <a:off x="4097338" y="4005263"/>
            <a:ext cx="673100" cy="6651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TW">
                <a:ea typeface="新細明體" pitchFamily="18" charset="-120"/>
              </a:rPr>
              <a:t>G</a:t>
            </a:r>
          </a:p>
          <a:p>
            <a:pPr algn="ctr"/>
            <a:r>
              <a:rPr lang="en-US" altLang="zh-TW">
                <a:ea typeface="新細明體" pitchFamily="18" charset="-120"/>
              </a:rPr>
              <a:t>14</a:t>
            </a:r>
          </a:p>
        </p:txBody>
      </p:sp>
      <p:sp>
        <p:nvSpPr>
          <p:cNvPr id="53323" name="Rectangle 75"/>
          <p:cNvSpPr>
            <a:spLocks noChangeArrowheads="1"/>
          </p:cNvSpPr>
          <p:nvPr/>
        </p:nvSpPr>
        <p:spPr bwMode="auto">
          <a:xfrm>
            <a:off x="4175125" y="3625850"/>
            <a:ext cx="997068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zh-TW" altLang="en-US" dirty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115,129</a:t>
            </a:r>
          </a:p>
        </p:txBody>
      </p:sp>
      <p:sp>
        <p:nvSpPr>
          <p:cNvPr id="53324" name="Line 76"/>
          <p:cNvSpPr>
            <a:spLocks noChangeShapeType="1"/>
          </p:cNvSpPr>
          <p:nvPr/>
        </p:nvSpPr>
        <p:spPr bwMode="auto">
          <a:xfrm>
            <a:off x="3200400" y="6186488"/>
            <a:ext cx="3733800" cy="0"/>
          </a:xfrm>
          <a:prstGeom prst="line">
            <a:avLst/>
          </a:prstGeom>
          <a:noFill/>
          <a:ln w="76200">
            <a:solidFill>
              <a:srgbClr val="0033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25" name="Oval 77"/>
          <p:cNvSpPr>
            <a:spLocks noChangeArrowheads="1"/>
          </p:cNvSpPr>
          <p:nvPr/>
        </p:nvSpPr>
        <p:spPr bwMode="auto">
          <a:xfrm>
            <a:off x="2520950" y="5811838"/>
            <a:ext cx="673100" cy="6651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TW">
                <a:ea typeface="新細明體" pitchFamily="18" charset="-120"/>
              </a:rPr>
              <a:t>I</a:t>
            </a:r>
          </a:p>
          <a:p>
            <a:pPr algn="ctr"/>
            <a:r>
              <a:rPr lang="en-US" altLang="zh-TW">
                <a:ea typeface="新細明體" pitchFamily="18" charset="-120"/>
              </a:rPr>
              <a:t>30</a:t>
            </a:r>
          </a:p>
        </p:txBody>
      </p:sp>
      <p:sp>
        <p:nvSpPr>
          <p:cNvPr id="53326" name="Rectangle 78"/>
          <p:cNvSpPr>
            <a:spLocks noChangeArrowheads="1"/>
          </p:cNvSpPr>
          <p:nvPr/>
        </p:nvSpPr>
        <p:spPr bwMode="auto">
          <a:xfrm>
            <a:off x="2422525" y="5454650"/>
            <a:ext cx="997068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zh-TW" altLang="en-US" dirty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119,149</a:t>
            </a:r>
          </a:p>
        </p:txBody>
      </p:sp>
      <p:sp>
        <p:nvSpPr>
          <p:cNvPr id="53327" name="Line 79"/>
          <p:cNvSpPr>
            <a:spLocks noChangeShapeType="1"/>
          </p:cNvSpPr>
          <p:nvPr/>
        </p:nvSpPr>
        <p:spPr bwMode="auto">
          <a:xfrm>
            <a:off x="815975" y="4632325"/>
            <a:ext cx="1798638" cy="1374775"/>
          </a:xfrm>
          <a:prstGeom prst="line">
            <a:avLst/>
          </a:prstGeom>
          <a:noFill/>
          <a:ln w="76200">
            <a:solidFill>
              <a:srgbClr val="0033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28" name="Rectangle 80"/>
          <p:cNvSpPr>
            <a:spLocks noChangeArrowheads="1"/>
          </p:cNvSpPr>
          <p:nvPr/>
        </p:nvSpPr>
        <p:spPr bwMode="auto">
          <a:xfrm>
            <a:off x="136525" y="4768850"/>
            <a:ext cx="870431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zh-TW" altLang="en-US" dirty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29,119</a:t>
            </a:r>
          </a:p>
        </p:txBody>
      </p:sp>
      <p:sp>
        <p:nvSpPr>
          <p:cNvPr id="53329" name="Line 81"/>
          <p:cNvSpPr>
            <a:spLocks noChangeShapeType="1"/>
          </p:cNvSpPr>
          <p:nvPr/>
        </p:nvSpPr>
        <p:spPr bwMode="auto">
          <a:xfrm>
            <a:off x="3619500" y="2938463"/>
            <a:ext cx="741363" cy="1138237"/>
          </a:xfrm>
          <a:prstGeom prst="line">
            <a:avLst/>
          </a:prstGeom>
          <a:noFill/>
          <a:ln w="76200">
            <a:solidFill>
              <a:srgbClr val="0033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30" name="Oval 82"/>
          <p:cNvSpPr>
            <a:spLocks noChangeArrowheads="1"/>
          </p:cNvSpPr>
          <p:nvPr/>
        </p:nvSpPr>
        <p:spPr bwMode="auto">
          <a:xfrm>
            <a:off x="3054350" y="2382838"/>
            <a:ext cx="673100" cy="6651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TW">
                <a:ea typeface="新細明體" pitchFamily="18" charset="-120"/>
              </a:rPr>
              <a:t>C</a:t>
            </a:r>
          </a:p>
          <a:p>
            <a:pPr algn="ctr"/>
            <a:r>
              <a:rPr lang="en-US" altLang="zh-TW">
                <a:ea typeface="新細明體" pitchFamily="18" charset="-120"/>
              </a:rPr>
              <a:t>5</a:t>
            </a:r>
          </a:p>
        </p:txBody>
      </p:sp>
      <p:sp>
        <p:nvSpPr>
          <p:cNvPr id="53331" name="Rectangle 83"/>
          <p:cNvSpPr>
            <a:spLocks noChangeArrowheads="1"/>
          </p:cNvSpPr>
          <p:nvPr/>
        </p:nvSpPr>
        <p:spPr bwMode="auto">
          <a:xfrm>
            <a:off x="3717925" y="2406650"/>
            <a:ext cx="997068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zh-TW" altLang="en-US" dirty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110,115</a:t>
            </a:r>
          </a:p>
        </p:txBody>
      </p:sp>
      <p:sp>
        <p:nvSpPr>
          <p:cNvPr id="53332" name="Line 84"/>
          <p:cNvSpPr>
            <a:spLocks noChangeShapeType="1"/>
          </p:cNvSpPr>
          <p:nvPr/>
        </p:nvSpPr>
        <p:spPr bwMode="auto">
          <a:xfrm>
            <a:off x="1984375" y="2668588"/>
            <a:ext cx="1139825" cy="12700"/>
          </a:xfrm>
          <a:prstGeom prst="line">
            <a:avLst/>
          </a:prstGeom>
          <a:noFill/>
          <a:ln w="76200">
            <a:solidFill>
              <a:srgbClr val="0033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33" name="Oval 85"/>
          <p:cNvSpPr>
            <a:spLocks noChangeArrowheads="1"/>
          </p:cNvSpPr>
          <p:nvPr/>
        </p:nvSpPr>
        <p:spPr bwMode="auto">
          <a:xfrm>
            <a:off x="1301750" y="2382838"/>
            <a:ext cx="673100" cy="6651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TW">
                <a:ea typeface="新細明體" pitchFamily="18" charset="-120"/>
              </a:rPr>
              <a:t>B</a:t>
            </a:r>
          </a:p>
          <a:p>
            <a:pPr algn="ctr"/>
            <a:r>
              <a:rPr lang="en-US" altLang="zh-TW">
                <a:ea typeface="新細明體" pitchFamily="18" charset="-120"/>
              </a:rPr>
              <a:t>15</a:t>
            </a:r>
          </a:p>
        </p:txBody>
      </p:sp>
      <p:sp>
        <p:nvSpPr>
          <p:cNvPr id="53334" name="Rectangle 86"/>
          <p:cNvSpPr>
            <a:spLocks noChangeArrowheads="1"/>
          </p:cNvSpPr>
          <p:nvPr/>
        </p:nvSpPr>
        <p:spPr bwMode="auto">
          <a:xfrm>
            <a:off x="441325" y="2559050"/>
            <a:ext cx="870431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zh-TW" altLang="en-US" dirty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95,110</a:t>
            </a:r>
          </a:p>
        </p:txBody>
      </p:sp>
      <p:sp>
        <p:nvSpPr>
          <p:cNvPr id="53335" name="Line 87"/>
          <p:cNvSpPr>
            <a:spLocks noChangeShapeType="1"/>
          </p:cNvSpPr>
          <p:nvPr/>
        </p:nvSpPr>
        <p:spPr bwMode="auto">
          <a:xfrm flipV="1">
            <a:off x="841375" y="2938463"/>
            <a:ext cx="661988" cy="1243012"/>
          </a:xfrm>
          <a:prstGeom prst="line">
            <a:avLst/>
          </a:prstGeom>
          <a:noFill/>
          <a:ln w="76200">
            <a:solidFill>
              <a:srgbClr val="0033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36" name="Rectangle 88"/>
          <p:cNvSpPr>
            <a:spLocks noChangeArrowheads="1"/>
          </p:cNvSpPr>
          <p:nvPr/>
        </p:nvSpPr>
        <p:spPr bwMode="auto">
          <a:xfrm>
            <a:off x="136525" y="3702050"/>
            <a:ext cx="617157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zh-TW" altLang="en-US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5,95</a:t>
            </a:r>
          </a:p>
        </p:txBody>
      </p:sp>
      <p:sp>
        <p:nvSpPr>
          <p:cNvPr id="53337" name="Line 89"/>
          <p:cNvSpPr>
            <a:spLocks noChangeShapeType="1"/>
          </p:cNvSpPr>
          <p:nvPr/>
        </p:nvSpPr>
        <p:spPr bwMode="auto">
          <a:xfrm flipV="1">
            <a:off x="2944813" y="4367213"/>
            <a:ext cx="1230312" cy="1587"/>
          </a:xfrm>
          <a:prstGeom prst="line">
            <a:avLst/>
          </a:prstGeom>
          <a:noFill/>
          <a:ln w="76200">
            <a:solidFill>
              <a:srgbClr val="0033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38" name="Oval 90"/>
          <p:cNvSpPr>
            <a:spLocks noChangeArrowheads="1"/>
          </p:cNvSpPr>
          <p:nvPr/>
        </p:nvSpPr>
        <p:spPr bwMode="auto">
          <a:xfrm>
            <a:off x="2292350" y="3983038"/>
            <a:ext cx="673100" cy="6651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TW">
                <a:ea typeface="新細明體" pitchFamily="18" charset="-120"/>
              </a:rPr>
              <a:t>F</a:t>
            </a:r>
          </a:p>
          <a:p>
            <a:pPr algn="ctr"/>
            <a:r>
              <a:rPr lang="en-US" altLang="zh-TW">
                <a:ea typeface="新細明體" pitchFamily="18" charset="-120"/>
              </a:rPr>
              <a:t>25</a:t>
            </a:r>
          </a:p>
        </p:txBody>
      </p:sp>
      <p:sp>
        <p:nvSpPr>
          <p:cNvPr id="53339" name="Rectangle 91"/>
          <p:cNvSpPr>
            <a:spLocks noChangeArrowheads="1"/>
          </p:cNvSpPr>
          <p:nvPr/>
        </p:nvSpPr>
        <p:spPr bwMode="auto">
          <a:xfrm>
            <a:off x="2270125" y="3625850"/>
            <a:ext cx="934551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zh-TW" altLang="en-US" dirty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90, 115</a:t>
            </a:r>
          </a:p>
        </p:txBody>
      </p:sp>
      <p:sp>
        <p:nvSpPr>
          <p:cNvPr id="53340" name="Line 92"/>
          <p:cNvSpPr>
            <a:spLocks noChangeShapeType="1"/>
          </p:cNvSpPr>
          <p:nvPr/>
        </p:nvSpPr>
        <p:spPr bwMode="auto">
          <a:xfrm>
            <a:off x="914400" y="4357688"/>
            <a:ext cx="1408113" cy="9525"/>
          </a:xfrm>
          <a:prstGeom prst="line">
            <a:avLst/>
          </a:prstGeom>
          <a:noFill/>
          <a:ln w="76200">
            <a:solidFill>
              <a:srgbClr val="0033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41" name="Rectangle 93"/>
          <p:cNvSpPr>
            <a:spLocks noChangeArrowheads="1"/>
          </p:cNvSpPr>
          <p:nvPr/>
        </p:nvSpPr>
        <p:spPr bwMode="auto">
          <a:xfrm>
            <a:off x="1092200" y="4032250"/>
            <a:ext cx="617157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dirty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0,90</a:t>
            </a:r>
          </a:p>
        </p:txBody>
      </p:sp>
      <p:sp>
        <p:nvSpPr>
          <p:cNvPr id="53342" name="Line 94"/>
          <p:cNvSpPr>
            <a:spLocks noChangeShapeType="1"/>
          </p:cNvSpPr>
          <p:nvPr/>
        </p:nvSpPr>
        <p:spPr bwMode="auto">
          <a:xfrm>
            <a:off x="22225" y="3884613"/>
            <a:ext cx="91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43" name="Line 95"/>
          <p:cNvSpPr>
            <a:spLocks noChangeShapeType="1"/>
          </p:cNvSpPr>
          <p:nvPr/>
        </p:nvSpPr>
        <p:spPr bwMode="auto">
          <a:xfrm>
            <a:off x="42863" y="4937125"/>
            <a:ext cx="91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44" name="Oval 96"/>
          <p:cNvSpPr>
            <a:spLocks noChangeArrowheads="1"/>
          </p:cNvSpPr>
          <p:nvPr/>
        </p:nvSpPr>
        <p:spPr bwMode="auto">
          <a:xfrm>
            <a:off x="234950" y="4059238"/>
            <a:ext cx="673100" cy="6651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TW" dirty="0">
                <a:ea typeface="新細明體" pitchFamily="18" charset="-120"/>
              </a:rPr>
              <a:t>A</a:t>
            </a:r>
          </a:p>
          <a:p>
            <a:pPr algn="ctr"/>
            <a:r>
              <a:rPr lang="en-US" altLang="zh-TW" dirty="0">
                <a:ea typeface="新細明體" pitchFamily="18" charset="-120"/>
              </a:rPr>
              <a:t>90</a:t>
            </a:r>
          </a:p>
        </p:txBody>
      </p:sp>
      <p:sp>
        <p:nvSpPr>
          <p:cNvPr id="53350" name="Rectangle 10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TW" sz="4000" dirty="0" smtClean="0">
                <a:ea typeface="新細明體" pitchFamily="18" charset="-120"/>
              </a:rPr>
              <a:t>Latest Start / Latest Finish –</a:t>
            </a:r>
            <a:r>
              <a:rPr lang="en-US" altLang="zh-TW" sz="3600" dirty="0" smtClean="0">
                <a:ea typeface="新細明體" pitchFamily="18" charset="-120"/>
              </a:rPr>
              <a:t> </a:t>
            </a:r>
            <a:br>
              <a:rPr lang="en-US" altLang="zh-TW" sz="3600" dirty="0" smtClean="0">
                <a:ea typeface="新細明體" pitchFamily="18" charset="-120"/>
              </a:rPr>
            </a:br>
            <a:r>
              <a:rPr lang="en-US" altLang="zh-TW" sz="3600" dirty="0" smtClean="0">
                <a:ea typeface="新細明體" pitchFamily="18" charset="-120"/>
              </a:rPr>
              <a:t>Backward Pass</a:t>
            </a:r>
          </a:p>
        </p:txBody>
      </p:sp>
      <p:sp>
        <p:nvSpPr>
          <p:cNvPr id="69717" name="Freeform 103"/>
          <p:cNvSpPr>
            <a:spLocks/>
          </p:cNvSpPr>
          <p:nvPr/>
        </p:nvSpPr>
        <p:spPr bwMode="auto">
          <a:xfrm>
            <a:off x="7772400" y="3810000"/>
            <a:ext cx="609600" cy="304800"/>
          </a:xfrm>
          <a:custGeom>
            <a:avLst/>
            <a:gdLst>
              <a:gd name="T0" fmla="*/ 2147483647 w 384"/>
              <a:gd name="T1" fmla="*/ 2147483647 h 192"/>
              <a:gd name="T2" fmla="*/ 2147483647 w 384"/>
              <a:gd name="T3" fmla="*/ 0 h 192"/>
              <a:gd name="T4" fmla="*/ 0 w 384"/>
              <a:gd name="T5" fmla="*/ 0 h 192"/>
              <a:gd name="T6" fmla="*/ 0 60000 65536"/>
              <a:gd name="T7" fmla="*/ 0 60000 65536"/>
              <a:gd name="T8" fmla="*/ 0 60000 65536"/>
              <a:gd name="T9" fmla="*/ 0 w 384"/>
              <a:gd name="T10" fmla="*/ 0 h 192"/>
              <a:gd name="T11" fmla="*/ 384 w 384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192">
                <a:moveTo>
                  <a:pt x="384" y="192"/>
                </a:moveTo>
                <a:lnTo>
                  <a:pt x="384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18" name="Freeform 104"/>
          <p:cNvSpPr>
            <a:spLocks/>
          </p:cNvSpPr>
          <p:nvPr/>
        </p:nvSpPr>
        <p:spPr bwMode="auto">
          <a:xfrm>
            <a:off x="7696200" y="2286000"/>
            <a:ext cx="762000" cy="1828800"/>
          </a:xfrm>
          <a:custGeom>
            <a:avLst/>
            <a:gdLst>
              <a:gd name="T0" fmla="*/ 2147483647 w 480"/>
              <a:gd name="T1" fmla="*/ 2147483647 h 1152"/>
              <a:gd name="T2" fmla="*/ 2147483647 w 480"/>
              <a:gd name="T3" fmla="*/ 0 h 1152"/>
              <a:gd name="T4" fmla="*/ 0 w 480"/>
              <a:gd name="T5" fmla="*/ 0 h 1152"/>
              <a:gd name="T6" fmla="*/ 0 60000 65536"/>
              <a:gd name="T7" fmla="*/ 0 60000 65536"/>
              <a:gd name="T8" fmla="*/ 0 60000 65536"/>
              <a:gd name="T9" fmla="*/ 0 w 480"/>
              <a:gd name="T10" fmla="*/ 0 h 1152"/>
              <a:gd name="T11" fmla="*/ 480 w 480"/>
              <a:gd name="T12" fmla="*/ 1152 h 1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1152">
                <a:moveTo>
                  <a:pt x="480" y="1152"/>
                </a:moveTo>
                <a:lnTo>
                  <a:pt x="48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19" name="Freeform 105"/>
          <p:cNvSpPr>
            <a:spLocks/>
          </p:cNvSpPr>
          <p:nvPr/>
        </p:nvSpPr>
        <p:spPr bwMode="auto">
          <a:xfrm>
            <a:off x="7772400" y="4648200"/>
            <a:ext cx="706438" cy="838200"/>
          </a:xfrm>
          <a:custGeom>
            <a:avLst/>
            <a:gdLst>
              <a:gd name="T0" fmla="*/ 2147483647 w 480"/>
              <a:gd name="T1" fmla="*/ 0 h 528"/>
              <a:gd name="T2" fmla="*/ 2147483647 w 480"/>
              <a:gd name="T3" fmla="*/ 2147483647 h 528"/>
              <a:gd name="T4" fmla="*/ 0 w 480"/>
              <a:gd name="T5" fmla="*/ 2147483647 h 528"/>
              <a:gd name="T6" fmla="*/ 0 60000 65536"/>
              <a:gd name="T7" fmla="*/ 0 60000 65536"/>
              <a:gd name="T8" fmla="*/ 0 60000 65536"/>
              <a:gd name="T9" fmla="*/ 0 w 480"/>
              <a:gd name="T10" fmla="*/ 0 h 528"/>
              <a:gd name="T11" fmla="*/ 480 w 480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528">
                <a:moveTo>
                  <a:pt x="480" y="0"/>
                </a:moveTo>
                <a:lnTo>
                  <a:pt x="480" y="528"/>
                </a:lnTo>
                <a:lnTo>
                  <a:pt x="0" y="528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9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3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3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53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53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53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3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53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3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3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3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3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3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53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6" dur="500"/>
                                        <p:tgtEl>
                                          <p:spTgt spid="53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3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184A5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75"/>
                            </p:stCondLst>
                            <p:childTnLst>
                              <p:par>
                                <p:cTn id="7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3" dur="500"/>
                                        <p:tgtEl>
                                          <p:spTgt spid="5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575"/>
                            </p:stCondLst>
                            <p:childTnLst>
                              <p:par>
                                <p:cTn id="7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650"/>
                            </p:stCondLst>
                            <p:childTnLst>
                              <p:par>
                                <p:cTn id="7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725"/>
                            </p:stCondLst>
                            <p:childTnLst>
                              <p:par>
                                <p:cTn id="8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8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875"/>
                            </p:stCondLst>
                            <p:childTnLst>
                              <p:par>
                                <p:cTn id="8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950"/>
                            </p:stCondLst>
                            <p:childTnLst>
                              <p:par>
                                <p:cTn id="9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2025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5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5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5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5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5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5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5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4" dur="500"/>
                                        <p:tgtEl>
                                          <p:spTgt spid="5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5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3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3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7" dur="500"/>
                                        <p:tgtEl>
                                          <p:spTgt spid="5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1" dur="500"/>
                                        <p:tgtEl>
                                          <p:spTgt spid="5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5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0" dur="500"/>
                                        <p:tgtEl>
                                          <p:spTgt spid="5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4" dur="500"/>
                                        <p:tgtEl>
                                          <p:spTgt spid="5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8" dur="500"/>
                                        <p:tgtEl>
                                          <p:spTgt spid="5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5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5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0" dur="500"/>
                                        <p:tgtEl>
                                          <p:spTgt spid="5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8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53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53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0" dur="500"/>
                                        <p:tgtEl>
                                          <p:spTgt spid="53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4" dur="500"/>
                                        <p:tgtEl>
                                          <p:spTgt spid="5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8" dur="500"/>
                                        <p:tgtEl>
                                          <p:spTgt spid="5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72" grpId="0" animBg="1" autoUpdateAnimBg="0"/>
      <p:bldP spid="53273" grpId="0" autoUpdateAnimBg="0"/>
      <p:bldP spid="53278" grpId="0" animBg="1" autoUpdateAnimBg="0"/>
      <p:bldP spid="53279" grpId="0" autoUpdateAnimBg="0"/>
      <p:bldP spid="53281" grpId="0" animBg="1" autoUpdateAnimBg="0"/>
      <p:bldP spid="53282" grpId="0" autoUpdateAnimBg="0"/>
      <p:bldP spid="53302" grpId="0" animBg="1"/>
      <p:bldP spid="53303" grpId="0" autoUpdateAnimBg="0"/>
      <p:bldP spid="53304" grpId="0" animBg="1"/>
      <p:bldP spid="53305" grpId="0" autoUpdateAnimBg="0"/>
      <p:bldP spid="53307" grpId="0" animBg="1"/>
      <p:bldP spid="53308" grpId="0" autoUpdateAnimBg="0"/>
      <p:bldP spid="53310" grpId="0" animBg="1"/>
      <p:bldP spid="53311" grpId="0" animBg="1"/>
      <p:bldP spid="53312" grpId="0" autoUpdateAnimBg="0"/>
      <p:bldP spid="53313" grpId="0" animBg="1" autoUpdateAnimBg="0"/>
      <p:bldP spid="53314" grpId="0" autoUpdateAnimBg="0"/>
      <p:bldP spid="53315" grpId="0" autoUpdateAnimBg="0"/>
      <p:bldP spid="53316" grpId="0" autoUpdateAnimBg="0"/>
      <p:bldP spid="53317" grpId="0" autoUpdateAnimBg="0"/>
      <p:bldP spid="53318" grpId="0" autoUpdateAnimBg="0"/>
      <p:bldP spid="53319" grpId="0" autoUpdateAnimBg="0"/>
      <p:bldP spid="53320" grpId="0" animBg="1" autoUpdateAnimBg="0"/>
      <p:bldP spid="53321" grpId="0" animBg="1"/>
      <p:bldP spid="53322" grpId="0" animBg="1" autoUpdateAnimBg="0"/>
      <p:bldP spid="53323" grpId="0" autoUpdateAnimBg="0"/>
      <p:bldP spid="53324" grpId="0" animBg="1"/>
      <p:bldP spid="53325" grpId="0" animBg="1" autoUpdateAnimBg="0"/>
      <p:bldP spid="53326" grpId="0" autoUpdateAnimBg="0"/>
      <p:bldP spid="53327" grpId="0" animBg="1"/>
      <p:bldP spid="53328" grpId="0" autoUpdateAnimBg="0"/>
      <p:bldP spid="53329" grpId="0" animBg="1"/>
      <p:bldP spid="53330" grpId="0" animBg="1" autoUpdateAnimBg="0"/>
      <p:bldP spid="53331" grpId="0" autoUpdateAnimBg="0"/>
      <p:bldP spid="53332" grpId="0" animBg="1"/>
      <p:bldP spid="53333" grpId="0" animBg="1" autoUpdateAnimBg="0"/>
      <p:bldP spid="53334" grpId="0" autoUpdateAnimBg="0"/>
      <p:bldP spid="53335" grpId="0" animBg="1"/>
      <p:bldP spid="53336" grpId="0" autoUpdateAnimBg="0"/>
      <p:bldP spid="53337" grpId="0" animBg="1"/>
      <p:bldP spid="53338" grpId="0" animBg="1" autoUpdateAnimBg="0"/>
      <p:bldP spid="53339" grpId="0" autoUpdateAnimBg="0"/>
      <p:bldP spid="53340" grpId="0" animBg="1"/>
      <p:bldP spid="53341" grpId="0" autoUpdateAnimBg="0"/>
      <p:bldP spid="53342" grpId="0" animBg="1"/>
      <p:bldP spid="53343" grpId="0" animBg="1"/>
      <p:bldP spid="53344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TW" dirty="0" smtClean="0">
                <a:ea typeface="新細明體" pitchFamily="18" charset="-120"/>
              </a:rPr>
              <a:t>Slack Times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628A031F-9606-4C65-9CF4-ACE0DF3BDDD9}" type="slidenum">
              <a:rPr lang="zh-TW" altLang="en-US"/>
              <a:pPr>
                <a:defRPr/>
              </a:pPr>
              <a:t>34</a:t>
            </a:fld>
            <a:endParaRPr lang="zh-TW" altLang="en-US"/>
          </a:p>
        </p:txBody>
      </p:sp>
      <p:sp>
        <p:nvSpPr>
          <p:cNvPr id="7066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09600" y="1828800"/>
            <a:ext cx="8458200" cy="41910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Activity start time and completion time may be delayed by planned reasons as well as by unforeseen reasons.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Some of these delays may affect the overall completion date.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To learn about the effects of these delays, we calculate the </a:t>
            </a:r>
            <a:r>
              <a:rPr lang="en-US" altLang="zh-TW" b="1" smtClean="0">
                <a:solidFill>
                  <a:srgbClr val="C00000"/>
                </a:solidFill>
                <a:ea typeface="新細明體" pitchFamily="18" charset="-120"/>
              </a:rPr>
              <a:t>slack time</a:t>
            </a:r>
            <a:r>
              <a:rPr lang="en-US" altLang="zh-TW" smtClean="0">
                <a:solidFill>
                  <a:srgbClr val="C00000"/>
                </a:solidFill>
                <a:ea typeface="新細明體" pitchFamily="18" charset="-120"/>
              </a:rPr>
              <a:t>, </a:t>
            </a:r>
            <a:r>
              <a:rPr lang="en-US" altLang="zh-TW" smtClean="0">
                <a:ea typeface="新細明體" pitchFamily="18" charset="-120"/>
              </a:rPr>
              <a:t>and form the </a:t>
            </a:r>
            <a:r>
              <a:rPr lang="en-US" altLang="zh-TW" b="1" smtClean="0">
                <a:solidFill>
                  <a:srgbClr val="C00000"/>
                </a:solidFill>
                <a:ea typeface="新細明體" pitchFamily="18" charset="-120"/>
              </a:rPr>
              <a:t>critical path</a:t>
            </a:r>
            <a:r>
              <a:rPr lang="en-US" altLang="zh-TW" smtClean="0">
                <a:ea typeface="新細明體" pitchFamily="18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23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5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TW" dirty="0" smtClean="0">
                <a:ea typeface="新細明體" pitchFamily="18" charset="-120"/>
              </a:rPr>
              <a:t>Slack Times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22A1978C-9C31-411A-BF03-A7F48C600104}" type="slidenum">
              <a:rPr lang="zh-TW" altLang="en-US"/>
              <a:pPr>
                <a:defRPr/>
              </a:pPr>
              <a:t>35</a:t>
            </a:fld>
            <a:endParaRPr lang="zh-TW" altLang="en-US"/>
          </a:p>
        </p:txBody>
      </p:sp>
      <p:sp>
        <p:nvSpPr>
          <p:cNvPr id="7168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379413" y="2063750"/>
            <a:ext cx="8763000" cy="1447800"/>
          </a:xfrm>
        </p:spPr>
        <p:txBody>
          <a:bodyPr/>
          <a:lstStyle/>
          <a:p>
            <a:pPr lvl="1" eaLnBrk="1" hangingPunct="1"/>
            <a:r>
              <a:rPr lang="en-US" altLang="zh-TW" smtClean="0">
                <a:ea typeface="新細明體" pitchFamily="18" charset="-120"/>
              </a:rPr>
              <a:t>Slack time is the amount of time an activity can be delayed without delaying the project completion date, assuming no other delays are taking place in the project.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2063750" y="3975100"/>
            <a:ext cx="5397500" cy="520700"/>
          </a:xfrm>
          <a:prstGeom prst="rect">
            <a:avLst/>
          </a:prstGeom>
          <a:solidFill>
            <a:srgbClr val="0000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2085975" y="4027488"/>
            <a:ext cx="52006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zh-TW" sz="3200" b="1">
                <a:solidFill>
                  <a:schemeClr val="bg1"/>
                </a:solidFill>
                <a:ea typeface="新細明體" pitchFamily="18" charset="-120"/>
              </a:rPr>
              <a:t>Slack Time = LS - ES = LF - EF</a:t>
            </a:r>
          </a:p>
        </p:txBody>
      </p:sp>
    </p:spTree>
    <p:extLst>
      <p:ext uri="{BB962C8B-B14F-4D97-AF65-F5344CB8AC3E}">
        <p14:creationId xmlns:p14="http://schemas.microsoft.com/office/powerpoint/2010/main" val="325162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animBg="1"/>
      <p:bldP spid="57348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AutoShape 3"/>
          <p:cNvSpPr>
            <a:spLocks noChangeArrowheads="1"/>
          </p:cNvSpPr>
          <p:nvPr/>
        </p:nvSpPr>
        <p:spPr bwMode="auto">
          <a:xfrm>
            <a:off x="6635750" y="3206750"/>
            <a:ext cx="2120900" cy="1739900"/>
          </a:xfrm>
          <a:prstGeom prst="roundRect">
            <a:avLst>
              <a:gd name="adj" fmla="val 12458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400">
                <a:solidFill>
                  <a:schemeClr val="tx2"/>
                </a:solidFill>
                <a:ea typeface="新細明體" pitchFamily="18" charset="-120"/>
              </a:rPr>
              <a:t>Critical activities</a:t>
            </a:r>
          </a:p>
          <a:p>
            <a:pPr eaLnBrk="0" hangingPunct="0">
              <a:lnSpc>
                <a:spcPct val="80000"/>
              </a:lnSpc>
            </a:pPr>
            <a:endParaRPr lang="en-US" altLang="zh-TW" sz="2400">
              <a:solidFill>
                <a:schemeClr val="tx2"/>
              </a:solidFill>
              <a:ea typeface="新細明體" pitchFamily="18" charset="-120"/>
            </a:endParaRPr>
          </a:p>
          <a:p>
            <a:pPr eaLnBrk="0" hangingPunct="0"/>
            <a:r>
              <a:rPr lang="en-US" altLang="zh-TW" sz="2400">
                <a:solidFill>
                  <a:schemeClr val="tx2"/>
                </a:solidFill>
                <a:ea typeface="新細明體" pitchFamily="18" charset="-120"/>
              </a:rPr>
              <a:t>must be rigidly</a:t>
            </a:r>
          </a:p>
          <a:p>
            <a:pPr eaLnBrk="0" hangingPunct="0">
              <a:lnSpc>
                <a:spcPct val="80000"/>
              </a:lnSpc>
            </a:pPr>
            <a:endParaRPr lang="en-US" altLang="zh-TW" sz="2400">
              <a:solidFill>
                <a:schemeClr val="tx2"/>
              </a:solidFill>
              <a:ea typeface="新細明體" pitchFamily="18" charset="-120"/>
            </a:endParaRPr>
          </a:p>
          <a:p>
            <a:pPr eaLnBrk="0" hangingPunct="0"/>
            <a:r>
              <a:rPr lang="en-US" altLang="zh-TW" sz="2400">
                <a:solidFill>
                  <a:schemeClr val="tx2"/>
                </a:solidFill>
                <a:ea typeface="新細明體" pitchFamily="18" charset="-120"/>
              </a:rPr>
              <a:t>scheduled</a:t>
            </a:r>
            <a:r>
              <a:rPr lang="en-US" altLang="zh-TW">
                <a:solidFill>
                  <a:schemeClr val="tx2"/>
                </a:solidFill>
                <a:ea typeface="新細明體" pitchFamily="18" charset="-120"/>
              </a:rPr>
              <a:t> </a:t>
            </a:r>
          </a:p>
        </p:txBody>
      </p:sp>
      <p:graphicFrame>
        <p:nvGraphicFramePr>
          <p:cNvPr id="72708" name="Object 4"/>
          <p:cNvGraphicFramePr>
            <a:graphicFrameLocks/>
          </p:cNvGraphicFramePr>
          <p:nvPr/>
        </p:nvGraphicFramePr>
        <p:xfrm>
          <a:off x="1600200" y="1219200"/>
          <a:ext cx="4297363" cy="509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Worksheet" r:id="rId5" imgW="5371200" imgH="6379200" progId="Excel.Sheet.8">
                  <p:embed/>
                </p:oleObj>
              </mc:Choice>
              <mc:Fallback>
                <p:oleObj name="Worksheet" r:id="rId5" imgW="5371200" imgH="6379200" progId="Excel.Sheet.8">
                  <p:embed/>
                  <p:pic>
                    <p:nvPicPr>
                      <p:cNvPr id="0" name="Picture 1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219200"/>
                        <a:ext cx="4297363" cy="5094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9" name="Line 5"/>
          <p:cNvSpPr>
            <a:spLocks noChangeShapeType="1"/>
          </p:cNvSpPr>
          <p:nvPr/>
        </p:nvSpPr>
        <p:spPr bwMode="auto">
          <a:xfrm flipV="1">
            <a:off x="5257800" y="4114800"/>
            <a:ext cx="12954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0" name="Line 6"/>
          <p:cNvSpPr>
            <a:spLocks noChangeShapeType="1"/>
          </p:cNvSpPr>
          <p:nvPr/>
        </p:nvSpPr>
        <p:spPr bwMode="auto">
          <a:xfrm>
            <a:off x="5414963" y="2062163"/>
            <a:ext cx="1214437" cy="1214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1" name="Line 7"/>
          <p:cNvSpPr>
            <a:spLocks noChangeShapeType="1"/>
          </p:cNvSpPr>
          <p:nvPr/>
        </p:nvSpPr>
        <p:spPr bwMode="auto">
          <a:xfrm>
            <a:off x="5257800" y="3429000"/>
            <a:ext cx="1295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2" name="Line 8"/>
          <p:cNvSpPr>
            <a:spLocks noChangeShapeType="1"/>
          </p:cNvSpPr>
          <p:nvPr/>
        </p:nvSpPr>
        <p:spPr bwMode="auto">
          <a:xfrm flipV="1">
            <a:off x="5257800" y="4495800"/>
            <a:ext cx="1295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3" name="Line 9"/>
          <p:cNvSpPr>
            <a:spLocks noChangeShapeType="1"/>
          </p:cNvSpPr>
          <p:nvPr/>
        </p:nvSpPr>
        <p:spPr bwMode="auto">
          <a:xfrm flipV="1">
            <a:off x="5334000" y="4879975"/>
            <a:ext cx="1217613" cy="1063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4" name="Rectangle 10"/>
          <p:cNvSpPr>
            <a:spLocks noChangeArrowheads="1"/>
          </p:cNvSpPr>
          <p:nvPr/>
        </p:nvSpPr>
        <p:spPr bwMode="auto">
          <a:xfrm>
            <a:off x="1676400" y="520700"/>
            <a:ext cx="4010713" cy="523862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 sz="2800" b="1" dirty="0">
                <a:solidFill>
                  <a:srgbClr val="003399"/>
                </a:solidFill>
                <a:ea typeface="新細明體" pitchFamily="18" charset="-120"/>
              </a:rPr>
              <a:t>Slack time in the </a:t>
            </a:r>
            <a:r>
              <a:rPr lang="en-US" altLang="zh-TW" sz="2800" b="1" dirty="0" smtClean="0">
                <a:solidFill>
                  <a:srgbClr val="003399"/>
                </a:solidFill>
                <a:ea typeface="新細明體" pitchFamily="18" charset="-120"/>
              </a:rPr>
              <a:t>Example</a:t>
            </a:r>
            <a:endParaRPr lang="en-US" altLang="zh-TW" sz="2800" b="1" dirty="0">
              <a:solidFill>
                <a:srgbClr val="003399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2816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4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zh-TW" altLang="en-US" sz="3600" dirty="0" smtClean="0">
                <a:ea typeface="新細明體" pitchFamily="18" charset="-120"/>
              </a:rPr>
              <a:t>   </a:t>
            </a:r>
            <a:r>
              <a:rPr lang="en-US" altLang="zh-TW" dirty="0" smtClean="0">
                <a:ea typeface="新細明體" pitchFamily="18" charset="-120"/>
              </a:rPr>
              <a:t>The Critical Path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0413" y="1676400"/>
            <a:ext cx="8382000" cy="4495800"/>
          </a:xfrm>
        </p:spPr>
        <p:txBody>
          <a:bodyPr>
            <a:normAutofit lnSpcReduction="10000"/>
          </a:bodyPr>
          <a:lstStyle/>
          <a:p>
            <a:pPr marL="320040" indent="-32004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TW" sz="2800" dirty="0" smtClean="0">
                <a:ea typeface="新細明體" pitchFamily="18" charset="-120"/>
              </a:rPr>
              <a:t>The critical path is a set of activities that have no slack,</a:t>
            </a:r>
            <a:br>
              <a:rPr lang="en-US" altLang="zh-TW" sz="2800" dirty="0" smtClean="0">
                <a:ea typeface="新細明體" pitchFamily="18" charset="-120"/>
              </a:rPr>
            </a:br>
            <a:r>
              <a:rPr lang="en-US" altLang="zh-TW" sz="2800" dirty="0" smtClean="0">
                <a:ea typeface="新細明體" pitchFamily="18" charset="-120"/>
              </a:rPr>
              <a:t>connecting the START node with the FINISH node.</a:t>
            </a:r>
          </a:p>
          <a:p>
            <a:pPr marL="320040" indent="-32004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altLang="zh-TW" sz="2800" dirty="0" smtClean="0">
              <a:ea typeface="新細明體" pitchFamily="18" charset="-120"/>
            </a:endParaRPr>
          </a:p>
          <a:p>
            <a:pPr marL="320040" indent="-32004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TW" sz="2800" dirty="0" smtClean="0">
                <a:ea typeface="新細明體" pitchFamily="18" charset="-120"/>
              </a:rPr>
              <a:t>The critical activities (activities with 0 slack) form </a:t>
            </a:r>
            <a:br>
              <a:rPr lang="en-US" altLang="zh-TW" sz="2800" dirty="0" smtClean="0">
                <a:ea typeface="新細明體" pitchFamily="18" charset="-120"/>
              </a:rPr>
            </a:br>
            <a:r>
              <a:rPr lang="en-US" altLang="zh-TW" sz="2800" dirty="0" smtClean="0">
                <a:ea typeface="新細明體" pitchFamily="18" charset="-120"/>
              </a:rPr>
              <a:t>at least one critical path in the network.</a:t>
            </a:r>
          </a:p>
          <a:p>
            <a:pPr marL="320040" indent="-32004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altLang="zh-TW" sz="2800" dirty="0" smtClean="0">
              <a:ea typeface="新細明體" pitchFamily="18" charset="-120"/>
            </a:endParaRPr>
          </a:p>
          <a:p>
            <a:pPr marL="320040" indent="-32004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TW" sz="2800" dirty="0" smtClean="0">
                <a:ea typeface="新細明體" pitchFamily="18" charset="-120"/>
              </a:rPr>
              <a:t>A critical path is the longest path in the network.</a:t>
            </a:r>
          </a:p>
          <a:p>
            <a:pPr marL="320040" indent="-32004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altLang="zh-TW" sz="2800" dirty="0" smtClean="0">
              <a:ea typeface="新細明體" pitchFamily="18" charset="-120"/>
            </a:endParaRPr>
          </a:p>
          <a:p>
            <a:pPr marL="320040" indent="-32004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TW" sz="2800" dirty="0" smtClean="0">
                <a:ea typeface="新細明體" pitchFamily="18" charset="-120"/>
              </a:rPr>
              <a:t>The sum of the completion times for the activities</a:t>
            </a:r>
            <a:br>
              <a:rPr lang="en-US" altLang="zh-TW" sz="2800" dirty="0" smtClean="0">
                <a:ea typeface="新細明體" pitchFamily="18" charset="-120"/>
              </a:rPr>
            </a:br>
            <a:r>
              <a:rPr lang="en-US" altLang="zh-TW" sz="2800" dirty="0" smtClean="0">
                <a:ea typeface="新細明體" pitchFamily="18" charset="-120"/>
              </a:rPr>
              <a:t> on the critical path is the minimal completion time</a:t>
            </a:r>
            <a:br>
              <a:rPr lang="en-US" altLang="zh-TW" sz="2800" dirty="0" smtClean="0">
                <a:ea typeface="新細明體" pitchFamily="18" charset="-120"/>
              </a:rPr>
            </a:br>
            <a:r>
              <a:rPr lang="en-US" altLang="zh-TW" sz="2800" dirty="0" smtClean="0">
                <a:ea typeface="新細明體" pitchFamily="18" charset="-120"/>
              </a:rPr>
              <a:t> of the project.</a:t>
            </a:r>
          </a:p>
        </p:txBody>
      </p:sp>
    </p:spTree>
    <p:extLst>
      <p:ext uri="{BB962C8B-B14F-4D97-AF65-F5344CB8AC3E}">
        <p14:creationId xmlns:p14="http://schemas.microsoft.com/office/powerpoint/2010/main" val="60752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Critical Path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mtClean="0"/>
              <a:t>“The specific set of sequential tasks upon which the project completion date depends”</a:t>
            </a:r>
          </a:p>
          <a:p>
            <a:pPr lvl="1" eaLnBrk="1" hangingPunct="1"/>
            <a:r>
              <a:rPr lang="en-US" smtClean="0"/>
              <a:t>or “the longest full path”</a:t>
            </a:r>
          </a:p>
          <a:p>
            <a:pPr eaLnBrk="1" hangingPunct="1"/>
            <a:r>
              <a:rPr lang="en-US" smtClean="0"/>
              <a:t>All projects have a Critical Path</a:t>
            </a:r>
          </a:p>
          <a:p>
            <a:pPr eaLnBrk="1" hangingPunct="1"/>
            <a:r>
              <a:rPr lang="en-US" smtClean="0"/>
              <a:t>Accelerating non-critical tasks do not directly shorten the schedule</a:t>
            </a:r>
          </a:p>
        </p:txBody>
      </p:sp>
    </p:spTree>
    <p:extLst>
      <p:ext uri="{BB962C8B-B14F-4D97-AF65-F5344CB8AC3E}">
        <p14:creationId xmlns:p14="http://schemas.microsoft.com/office/powerpoint/2010/main" val="148297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9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zh-TW" altLang="en-US" sz="3600" dirty="0" smtClean="0">
                <a:ea typeface="新細明體" pitchFamily="18" charset="-120"/>
              </a:rPr>
              <a:t>   </a:t>
            </a:r>
            <a:r>
              <a:rPr lang="en-US" altLang="zh-TW" dirty="0" smtClean="0">
                <a:ea typeface="新細明體" pitchFamily="18" charset="-120"/>
              </a:rPr>
              <a:t>The Critical Path</a:t>
            </a:r>
          </a:p>
        </p:txBody>
      </p:sp>
      <p:sp>
        <p:nvSpPr>
          <p:cNvPr id="75780" name="Line 2"/>
          <p:cNvSpPr>
            <a:spLocks noChangeShapeType="1"/>
          </p:cNvSpPr>
          <p:nvPr/>
        </p:nvSpPr>
        <p:spPr bwMode="auto">
          <a:xfrm>
            <a:off x="768350" y="4668838"/>
            <a:ext cx="1822450" cy="1390650"/>
          </a:xfrm>
          <a:prstGeom prst="line">
            <a:avLst/>
          </a:prstGeom>
          <a:noFill/>
          <a:ln w="25400">
            <a:solidFill>
              <a:srgbClr val="66FF33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1" name="Oval 3"/>
          <p:cNvSpPr>
            <a:spLocks noChangeArrowheads="1"/>
          </p:cNvSpPr>
          <p:nvPr/>
        </p:nvSpPr>
        <p:spPr bwMode="auto">
          <a:xfrm>
            <a:off x="1301750" y="2459038"/>
            <a:ext cx="673100" cy="665162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TW">
                <a:ea typeface="新細明體" pitchFamily="18" charset="-120"/>
              </a:rPr>
              <a:t>B</a:t>
            </a:r>
          </a:p>
        </p:txBody>
      </p:sp>
      <p:sp>
        <p:nvSpPr>
          <p:cNvPr id="75782" name="Oval 4"/>
          <p:cNvSpPr>
            <a:spLocks noChangeArrowheads="1"/>
          </p:cNvSpPr>
          <p:nvPr/>
        </p:nvSpPr>
        <p:spPr bwMode="auto">
          <a:xfrm>
            <a:off x="2292350" y="4059238"/>
            <a:ext cx="673100" cy="665162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TW">
                <a:ea typeface="新細明體" pitchFamily="18" charset="-120"/>
              </a:rPr>
              <a:t>F</a:t>
            </a:r>
          </a:p>
        </p:txBody>
      </p:sp>
      <p:sp>
        <p:nvSpPr>
          <p:cNvPr id="75783" name="Oval 5"/>
          <p:cNvSpPr>
            <a:spLocks noChangeArrowheads="1"/>
          </p:cNvSpPr>
          <p:nvPr/>
        </p:nvSpPr>
        <p:spPr bwMode="auto">
          <a:xfrm>
            <a:off x="3054350" y="2459038"/>
            <a:ext cx="673100" cy="665162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TW">
                <a:ea typeface="新細明體" pitchFamily="18" charset="-120"/>
              </a:rPr>
              <a:t>C</a:t>
            </a:r>
          </a:p>
        </p:txBody>
      </p:sp>
      <p:sp>
        <p:nvSpPr>
          <p:cNvPr id="75784" name="Oval 6"/>
          <p:cNvSpPr>
            <a:spLocks noChangeArrowheads="1"/>
          </p:cNvSpPr>
          <p:nvPr/>
        </p:nvSpPr>
        <p:spPr bwMode="auto">
          <a:xfrm>
            <a:off x="234950" y="4135438"/>
            <a:ext cx="673100" cy="6731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TW">
                <a:ea typeface="新細明體" pitchFamily="18" charset="-120"/>
              </a:rPr>
              <a:t>A</a:t>
            </a:r>
          </a:p>
        </p:txBody>
      </p:sp>
      <p:sp>
        <p:nvSpPr>
          <p:cNvPr id="75785" name="Oval 7"/>
          <p:cNvSpPr>
            <a:spLocks noChangeArrowheads="1"/>
          </p:cNvSpPr>
          <p:nvPr/>
        </p:nvSpPr>
        <p:spPr bwMode="auto">
          <a:xfrm>
            <a:off x="2517775" y="5888038"/>
            <a:ext cx="673100" cy="665162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TW">
                <a:ea typeface="新細明體" pitchFamily="18" charset="-120"/>
              </a:rPr>
              <a:t>I</a:t>
            </a:r>
          </a:p>
        </p:txBody>
      </p:sp>
      <p:sp>
        <p:nvSpPr>
          <p:cNvPr id="75786" name="Line 9"/>
          <p:cNvSpPr>
            <a:spLocks noChangeShapeType="1"/>
          </p:cNvSpPr>
          <p:nvPr/>
        </p:nvSpPr>
        <p:spPr bwMode="auto">
          <a:xfrm>
            <a:off x="920750" y="4433888"/>
            <a:ext cx="1365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7" name="Line 10"/>
          <p:cNvSpPr>
            <a:spLocks noChangeShapeType="1"/>
          </p:cNvSpPr>
          <p:nvPr/>
        </p:nvSpPr>
        <p:spPr bwMode="auto">
          <a:xfrm>
            <a:off x="2978150" y="4433888"/>
            <a:ext cx="1136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8" name="Oval 11"/>
          <p:cNvSpPr>
            <a:spLocks noChangeArrowheads="1"/>
          </p:cNvSpPr>
          <p:nvPr/>
        </p:nvSpPr>
        <p:spPr bwMode="auto">
          <a:xfrm>
            <a:off x="6781800" y="2452688"/>
            <a:ext cx="685800" cy="677862"/>
          </a:xfrm>
          <a:prstGeom prst="ellipse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TW">
                <a:ea typeface="新細明體" pitchFamily="18" charset="-120"/>
              </a:rPr>
              <a:t>E</a:t>
            </a:r>
          </a:p>
        </p:txBody>
      </p:sp>
      <p:sp>
        <p:nvSpPr>
          <p:cNvPr id="75789" name="Oval 12"/>
          <p:cNvSpPr>
            <a:spLocks noChangeArrowheads="1"/>
          </p:cNvSpPr>
          <p:nvPr/>
        </p:nvSpPr>
        <p:spPr bwMode="auto">
          <a:xfrm>
            <a:off x="5797550" y="4059238"/>
            <a:ext cx="673100" cy="665162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TW">
                <a:ea typeface="新細明體" pitchFamily="18" charset="-120"/>
              </a:rPr>
              <a:t>D</a:t>
            </a:r>
          </a:p>
        </p:txBody>
      </p:sp>
      <p:sp>
        <p:nvSpPr>
          <p:cNvPr id="75790" name="Oval 13"/>
          <p:cNvSpPr>
            <a:spLocks noChangeArrowheads="1"/>
          </p:cNvSpPr>
          <p:nvPr/>
        </p:nvSpPr>
        <p:spPr bwMode="auto">
          <a:xfrm>
            <a:off x="4095750" y="4081463"/>
            <a:ext cx="673100" cy="665162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TW">
                <a:ea typeface="新細明體" pitchFamily="18" charset="-120"/>
              </a:rPr>
              <a:t>G</a:t>
            </a:r>
          </a:p>
        </p:txBody>
      </p:sp>
      <p:sp>
        <p:nvSpPr>
          <p:cNvPr id="75791" name="Line 15"/>
          <p:cNvSpPr>
            <a:spLocks noChangeShapeType="1"/>
          </p:cNvSpPr>
          <p:nvPr/>
        </p:nvSpPr>
        <p:spPr bwMode="auto">
          <a:xfrm>
            <a:off x="6483350" y="4433888"/>
            <a:ext cx="527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2" name="Oval 23"/>
          <p:cNvSpPr>
            <a:spLocks noChangeArrowheads="1"/>
          </p:cNvSpPr>
          <p:nvPr/>
        </p:nvSpPr>
        <p:spPr bwMode="auto">
          <a:xfrm>
            <a:off x="7016750" y="4059238"/>
            <a:ext cx="673100" cy="665162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TW">
                <a:ea typeface="新細明體" pitchFamily="18" charset="-120"/>
              </a:rPr>
              <a:t>H</a:t>
            </a:r>
          </a:p>
        </p:txBody>
      </p:sp>
      <p:sp>
        <p:nvSpPr>
          <p:cNvPr id="75793" name="Oval 24"/>
          <p:cNvSpPr>
            <a:spLocks noChangeArrowheads="1"/>
          </p:cNvSpPr>
          <p:nvPr/>
        </p:nvSpPr>
        <p:spPr bwMode="auto">
          <a:xfrm>
            <a:off x="7016750" y="4059238"/>
            <a:ext cx="673100" cy="6651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TW">
                <a:ea typeface="新細明體" pitchFamily="18" charset="-120"/>
              </a:rPr>
              <a:t>H</a:t>
            </a:r>
          </a:p>
          <a:p>
            <a:pPr algn="ctr"/>
            <a:r>
              <a:rPr lang="en-US" altLang="zh-TW">
                <a:ea typeface="新細明體" pitchFamily="18" charset="-120"/>
              </a:rPr>
              <a:t>28</a:t>
            </a:r>
          </a:p>
        </p:txBody>
      </p:sp>
      <p:sp>
        <p:nvSpPr>
          <p:cNvPr id="75794" name="Rectangle 25"/>
          <p:cNvSpPr>
            <a:spLocks noChangeArrowheads="1"/>
          </p:cNvSpPr>
          <p:nvPr/>
        </p:nvSpPr>
        <p:spPr bwMode="auto">
          <a:xfrm>
            <a:off x="6864350" y="3702050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zh-TW" altLang="en-US" b="1">
                <a:solidFill>
                  <a:schemeClr val="bg1"/>
                </a:solidFill>
                <a:ea typeface="新細明體" pitchFamily="18" charset="-120"/>
              </a:rPr>
              <a:t>166,194</a:t>
            </a:r>
          </a:p>
        </p:txBody>
      </p:sp>
      <p:sp>
        <p:nvSpPr>
          <p:cNvPr id="75795" name="Oval 28"/>
          <p:cNvSpPr>
            <a:spLocks noChangeArrowheads="1"/>
          </p:cNvSpPr>
          <p:nvPr/>
        </p:nvSpPr>
        <p:spPr bwMode="auto">
          <a:xfrm>
            <a:off x="6858000" y="5805488"/>
            <a:ext cx="673100" cy="665162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TW" sz="2400">
                <a:ea typeface="新細明體" pitchFamily="18" charset="-120"/>
              </a:rPr>
              <a:t>J</a:t>
            </a:r>
          </a:p>
        </p:txBody>
      </p:sp>
      <p:sp>
        <p:nvSpPr>
          <p:cNvPr id="75796" name="Oval 29"/>
          <p:cNvSpPr>
            <a:spLocks noChangeArrowheads="1"/>
          </p:cNvSpPr>
          <p:nvPr/>
        </p:nvSpPr>
        <p:spPr bwMode="auto">
          <a:xfrm>
            <a:off x="6858000" y="5805488"/>
            <a:ext cx="673100" cy="6651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TW">
                <a:ea typeface="新細明體" pitchFamily="18" charset="-120"/>
              </a:rPr>
              <a:t>J</a:t>
            </a:r>
          </a:p>
          <a:p>
            <a:pPr algn="ctr"/>
            <a:r>
              <a:rPr lang="en-US" altLang="zh-TW">
                <a:ea typeface="新細明體" pitchFamily="18" charset="-120"/>
              </a:rPr>
              <a:t>45</a:t>
            </a:r>
          </a:p>
        </p:txBody>
      </p:sp>
      <p:sp>
        <p:nvSpPr>
          <p:cNvPr id="75797" name="Rectangle 30"/>
          <p:cNvSpPr>
            <a:spLocks noChangeArrowheads="1"/>
          </p:cNvSpPr>
          <p:nvPr/>
        </p:nvSpPr>
        <p:spPr bwMode="auto">
          <a:xfrm>
            <a:off x="6842125" y="5378450"/>
            <a:ext cx="976229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149,194</a:t>
            </a:r>
          </a:p>
        </p:txBody>
      </p:sp>
      <p:sp>
        <p:nvSpPr>
          <p:cNvPr id="75798" name="Oval 32"/>
          <p:cNvSpPr>
            <a:spLocks noChangeArrowheads="1"/>
          </p:cNvSpPr>
          <p:nvPr/>
        </p:nvSpPr>
        <p:spPr bwMode="auto">
          <a:xfrm>
            <a:off x="6788150" y="2438400"/>
            <a:ext cx="714375" cy="7143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TW">
                <a:ea typeface="新細明體" pitchFamily="18" charset="-120"/>
              </a:rPr>
              <a:t>E</a:t>
            </a:r>
          </a:p>
          <a:p>
            <a:pPr algn="ctr"/>
            <a:r>
              <a:rPr lang="en-US" altLang="zh-TW">
                <a:ea typeface="新細明體" pitchFamily="18" charset="-120"/>
              </a:rPr>
              <a:t>21</a:t>
            </a:r>
          </a:p>
        </p:txBody>
      </p:sp>
      <p:sp>
        <p:nvSpPr>
          <p:cNvPr id="75799" name="Rectangle 33"/>
          <p:cNvSpPr>
            <a:spLocks noChangeArrowheads="1"/>
          </p:cNvSpPr>
          <p:nvPr/>
        </p:nvSpPr>
        <p:spPr bwMode="auto">
          <a:xfrm>
            <a:off x="5851525" y="2482850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zh-TW" altLang="en-US" b="1">
                <a:solidFill>
                  <a:schemeClr val="bg1"/>
                </a:solidFill>
                <a:ea typeface="新細明體" pitchFamily="18" charset="-120"/>
              </a:rPr>
              <a:t>173,194</a:t>
            </a:r>
          </a:p>
        </p:txBody>
      </p:sp>
      <p:sp>
        <p:nvSpPr>
          <p:cNvPr id="75800" name="Rectangle 34"/>
          <p:cNvSpPr>
            <a:spLocks noChangeArrowheads="1"/>
          </p:cNvSpPr>
          <p:nvPr/>
        </p:nvSpPr>
        <p:spPr bwMode="auto">
          <a:xfrm>
            <a:off x="441325" y="2254250"/>
            <a:ext cx="820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>
                <a:ea typeface="新細明體" pitchFamily="18" charset="-120"/>
              </a:rPr>
              <a:t>90,105</a:t>
            </a:r>
          </a:p>
        </p:txBody>
      </p:sp>
      <p:sp>
        <p:nvSpPr>
          <p:cNvPr id="75801" name="Rectangle 35"/>
          <p:cNvSpPr>
            <a:spLocks noChangeArrowheads="1"/>
          </p:cNvSpPr>
          <p:nvPr/>
        </p:nvSpPr>
        <p:spPr bwMode="auto">
          <a:xfrm>
            <a:off x="2270125" y="3397250"/>
            <a:ext cx="820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>
                <a:ea typeface="新細明體" pitchFamily="18" charset="-120"/>
              </a:rPr>
              <a:t>90,115</a:t>
            </a:r>
          </a:p>
        </p:txBody>
      </p:sp>
      <p:sp>
        <p:nvSpPr>
          <p:cNvPr id="75802" name="Rectangle 36"/>
          <p:cNvSpPr>
            <a:spLocks noChangeArrowheads="1"/>
          </p:cNvSpPr>
          <p:nvPr/>
        </p:nvSpPr>
        <p:spPr bwMode="auto">
          <a:xfrm>
            <a:off x="2498725" y="5226050"/>
            <a:ext cx="820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>
                <a:ea typeface="新細明體" pitchFamily="18" charset="-120"/>
              </a:rPr>
              <a:t>90,120</a:t>
            </a:r>
          </a:p>
        </p:txBody>
      </p:sp>
      <p:sp>
        <p:nvSpPr>
          <p:cNvPr id="75803" name="Rectangle 37"/>
          <p:cNvSpPr>
            <a:spLocks noChangeArrowheads="1"/>
          </p:cNvSpPr>
          <p:nvPr/>
        </p:nvSpPr>
        <p:spPr bwMode="auto">
          <a:xfrm>
            <a:off x="3717925" y="2178050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>
                <a:ea typeface="新細明體" pitchFamily="18" charset="-120"/>
              </a:rPr>
              <a:t>105,110</a:t>
            </a:r>
          </a:p>
        </p:txBody>
      </p:sp>
      <p:sp>
        <p:nvSpPr>
          <p:cNvPr id="75804" name="Rectangle 38"/>
          <p:cNvSpPr>
            <a:spLocks noChangeArrowheads="1"/>
          </p:cNvSpPr>
          <p:nvPr/>
        </p:nvSpPr>
        <p:spPr bwMode="auto">
          <a:xfrm>
            <a:off x="4175125" y="3397250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>
                <a:ea typeface="新細明體" pitchFamily="18" charset="-120"/>
              </a:rPr>
              <a:t>115,129</a:t>
            </a:r>
          </a:p>
        </p:txBody>
      </p:sp>
      <p:sp>
        <p:nvSpPr>
          <p:cNvPr id="75805" name="Rectangle 39"/>
          <p:cNvSpPr>
            <a:spLocks noChangeArrowheads="1"/>
          </p:cNvSpPr>
          <p:nvPr/>
        </p:nvSpPr>
        <p:spPr bwMode="auto">
          <a:xfrm>
            <a:off x="5394325" y="3397250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>
                <a:ea typeface="新細明體" pitchFamily="18" charset="-120"/>
              </a:rPr>
              <a:t>129,149</a:t>
            </a:r>
          </a:p>
        </p:txBody>
      </p:sp>
      <p:sp>
        <p:nvSpPr>
          <p:cNvPr id="75806" name="Rectangle 40"/>
          <p:cNvSpPr>
            <a:spLocks noChangeArrowheads="1"/>
          </p:cNvSpPr>
          <p:nvPr/>
        </p:nvSpPr>
        <p:spPr bwMode="auto">
          <a:xfrm>
            <a:off x="5851525" y="2178050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>
                <a:ea typeface="新細明體" pitchFamily="18" charset="-120"/>
              </a:rPr>
              <a:t>149,170</a:t>
            </a:r>
          </a:p>
        </p:txBody>
      </p:sp>
      <p:sp>
        <p:nvSpPr>
          <p:cNvPr id="75807" name="Line 41"/>
          <p:cNvSpPr>
            <a:spLocks noChangeShapeType="1"/>
          </p:cNvSpPr>
          <p:nvPr/>
        </p:nvSpPr>
        <p:spPr bwMode="auto">
          <a:xfrm>
            <a:off x="6483350" y="4433888"/>
            <a:ext cx="527050" cy="0"/>
          </a:xfrm>
          <a:prstGeom prst="line">
            <a:avLst/>
          </a:prstGeom>
          <a:noFill/>
          <a:ln w="25400">
            <a:solidFill>
              <a:srgbClr val="66FF33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08" name="Rectangle 42"/>
          <p:cNvSpPr>
            <a:spLocks noChangeArrowheads="1"/>
          </p:cNvSpPr>
          <p:nvPr/>
        </p:nvSpPr>
        <p:spPr bwMode="auto">
          <a:xfrm>
            <a:off x="6867525" y="3375025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>
                <a:ea typeface="新細明體" pitchFamily="18" charset="-120"/>
              </a:rPr>
              <a:t>149,177</a:t>
            </a:r>
          </a:p>
        </p:txBody>
      </p:sp>
      <p:sp>
        <p:nvSpPr>
          <p:cNvPr id="75809" name="Rectangle 43"/>
          <p:cNvSpPr>
            <a:spLocks noChangeArrowheads="1"/>
          </p:cNvSpPr>
          <p:nvPr/>
        </p:nvSpPr>
        <p:spPr bwMode="auto">
          <a:xfrm>
            <a:off x="6842125" y="5073650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>
                <a:ea typeface="新細明體" pitchFamily="18" charset="-120"/>
              </a:rPr>
              <a:t>149,194</a:t>
            </a:r>
          </a:p>
        </p:txBody>
      </p:sp>
      <p:sp>
        <p:nvSpPr>
          <p:cNvPr id="75810" name="Line 44"/>
          <p:cNvSpPr>
            <a:spLocks noChangeShapeType="1"/>
          </p:cNvSpPr>
          <p:nvPr/>
        </p:nvSpPr>
        <p:spPr bwMode="auto">
          <a:xfrm flipV="1">
            <a:off x="841375" y="3041650"/>
            <a:ext cx="628650" cy="1211263"/>
          </a:xfrm>
          <a:prstGeom prst="line">
            <a:avLst/>
          </a:prstGeom>
          <a:noFill/>
          <a:ln w="25400">
            <a:solidFill>
              <a:srgbClr val="66FF33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11" name="Line 45"/>
          <p:cNvSpPr>
            <a:spLocks noChangeShapeType="1"/>
          </p:cNvSpPr>
          <p:nvPr/>
        </p:nvSpPr>
        <p:spPr bwMode="auto">
          <a:xfrm flipV="1">
            <a:off x="920750" y="4433888"/>
            <a:ext cx="1365250" cy="9525"/>
          </a:xfrm>
          <a:prstGeom prst="line">
            <a:avLst/>
          </a:prstGeom>
          <a:noFill/>
          <a:ln w="25400">
            <a:solidFill>
              <a:srgbClr val="66FF33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12" name="Line 46"/>
          <p:cNvSpPr>
            <a:spLocks noChangeShapeType="1"/>
          </p:cNvSpPr>
          <p:nvPr/>
        </p:nvSpPr>
        <p:spPr bwMode="auto">
          <a:xfrm flipV="1">
            <a:off x="1984375" y="2751138"/>
            <a:ext cx="1076325" cy="3175"/>
          </a:xfrm>
          <a:prstGeom prst="line">
            <a:avLst/>
          </a:prstGeom>
          <a:noFill/>
          <a:ln w="25400">
            <a:solidFill>
              <a:srgbClr val="66FF33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13" name="Line 47"/>
          <p:cNvSpPr>
            <a:spLocks noChangeShapeType="1"/>
          </p:cNvSpPr>
          <p:nvPr/>
        </p:nvSpPr>
        <p:spPr bwMode="auto">
          <a:xfrm>
            <a:off x="3663950" y="3068638"/>
            <a:ext cx="679450" cy="1060450"/>
          </a:xfrm>
          <a:prstGeom prst="line">
            <a:avLst/>
          </a:prstGeom>
          <a:noFill/>
          <a:ln w="25400">
            <a:solidFill>
              <a:srgbClr val="66FF33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14" name="Line 48"/>
          <p:cNvSpPr>
            <a:spLocks noChangeShapeType="1"/>
          </p:cNvSpPr>
          <p:nvPr/>
        </p:nvSpPr>
        <p:spPr bwMode="auto">
          <a:xfrm>
            <a:off x="2978150" y="4433888"/>
            <a:ext cx="1136650" cy="0"/>
          </a:xfrm>
          <a:prstGeom prst="line">
            <a:avLst/>
          </a:prstGeom>
          <a:noFill/>
          <a:ln w="50800">
            <a:solidFill>
              <a:srgbClr val="66FF33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15" name="Line 49"/>
          <p:cNvSpPr>
            <a:spLocks noChangeShapeType="1"/>
          </p:cNvSpPr>
          <p:nvPr/>
        </p:nvSpPr>
        <p:spPr bwMode="auto">
          <a:xfrm>
            <a:off x="4800600" y="4433888"/>
            <a:ext cx="990600" cy="0"/>
          </a:xfrm>
          <a:prstGeom prst="line">
            <a:avLst/>
          </a:prstGeom>
          <a:noFill/>
          <a:ln w="25400">
            <a:solidFill>
              <a:srgbClr val="66FF33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16" name="Line 50"/>
          <p:cNvSpPr>
            <a:spLocks noChangeShapeType="1"/>
          </p:cNvSpPr>
          <p:nvPr/>
        </p:nvSpPr>
        <p:spPr bwMode="auto">
          <a:xfrm flipV="1">
            <a:off x="6270625" y="3033713"/>
            <a:ext cx="631825" cy="1009650"/>
          </a:xfrm>
          <a:prstGeom prst="line">
            <a:avLst/>
          </a:prstGeom>
          <a:noFill/>
          <a:ln w="25400">
            <a:solidFill>
              <a:srgbClr val="66FF33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17" name="Line 51"/>
          <p:cNvSpPr>
            <a:spLocks noChangeShapeType="1"/>
          </p:cNvSpPr>
          <p:nvPr/>
        </p:nvSpPr>
        <p:spPr bwMode="auto">
          <a:xfrm>
            <a:off x="3206750" y="6262688"/>
            <a:ext cx="3651250" cy="0"/>
          </a:xfrm>
          <a:prstGeom prst="line">
            <a:avLst/>
          </a:prstGeom>
          <a:noFill/>
          <a:ln w="25400">
            <a:solidFill>
              <a:srgbClr val="66FF33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18" name="Line 52"/>
          <p:cNvSpPr>
            <a:spLocks noChangeShapeType="1"/>
          </p:cNvSpPr>
          <p:nvPr/>
        </p:nvSpPr>
        <p:spPr bwMode="auto">
          <a:xfrm flipV="1">
            <a:off x="6224588" y="2992438"/>
            <a:ext cx="714375" cy="1138237"/>
          </a:xfrm>
          <a:prstGeom prst="line">
            <a:avLst/>
          </a:prstGeom>
          <a:noFill/>
          <a:ln w="76200">
            <a:solidFill>
              <a:srgbClr val="0033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19" name="Oval 53"/>
          <p:cNvSpPr>
            <a:spLocks noChangeArrowheads="1"/>
          </p:cNvSpPr>
          <p:nvPr/>
        </p:nvSpPr>
        <p:spPr bwMode="auto">
          <a:xfrm>
            <a:off x="5797550" y="4059238"/>
            <a:ext cx="673100" cy="6651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TW">
                <a:ea typeface="新細明體" pitchFamily="18" charset="-120"/>
              </a:rPr>
              <a:t>D</a:t>
            </a:r>
          </a:p>
          <a:p>
            <a:pPr algn="ctr"/>
            <a:r>
              <a:rPr lang="en-US" altLang="zh-TW">
                <a:ea typeface="新細明體" pitchFamily="18" charset="-120"/>
              </a:rPr>
              <a:t>20</a:t>
            </a:r>
          </a:p>
        </p:txBody>
      </p:sp>
      <p:sp>
        <p:nvSpPr>
          <p:cNvPr id="75820" name="Line 54"/>
          <p:cNvSpPr>
            <a:spLocks noChangeShapeType="1"/>
          </p:cNvSpPr>
          <p:nvPr/>
        </p:nvSpPr>
        <p:spPr bwMode="auto">
          <a:xfrm>
            <a:off x="6483350" y="4433888"/>
            <a:ext cx="527050" cy="0"/>
          </a:xfrm>
          <a:prstGeom prst="line">
            <a:avLst/>
          </a:prstGeom>
          <a:noFill/>
          <a:ln w="76200">
            <a:solidFill>
              <a:srgbClr val="0033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21" name="Line 56"/>
          <p:cNvSpPr>
            <a:spLocks noChangeShapeType="1"/>
          </p:cNvSpPr>
          <p:nvPr/>
        </p:nvSpPr>
        <p:spPr bwMode="auto">
          <a:xfrm>
            <a:off x="6291263" y="4708525"/>
            <a:ext cx="730250" cy="1212850"/>
          </a:xfrm>
          <a:prstGeom prst="line">
            <a:avLst/>
          </a:prstGeom>
          <a:noFill/>
          <a:ln w="76200">
            <a:solidFill>
              <a:srgbClr val="0033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22" name="Rectangle 57"/>
          <p:cNvSpPr>
            <a:spLocks noChangeArrowheads="1"/>
          </p:cNvSpPr>
          <p:nvPr/>
        </p:nvSpPr>
        <p:spPr bwMode="auto">
          <a:xfrm>
            <a:off x="304800" y="3429000"/>
            <a:ext cx="588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zh-TW" altLang="en-US">
                <a:ea typeface="新細明體" pitchFamily="18" charset="-120"/>
              </a:rPr>
              <a:t>0,90</a:t>
            </a:r>
          </a:p>
        </p:txBody>
      </p:sp>
      <p:sp>
        <p:nvSpPr>
          <p:cNvPr id="75823" name="Rectangle 58"/>
          <p:cNvSpPr>
            <a:spLocks noChangeArrowheads="1"/>
          </p:cNvSpPr>
          <p:nvPr/>
        </p:nvSpPr>
        <p:spPr bwMode="auto">
          <a:xfrm>
            <a:off x="5416550" y="3679825"/>
            <a:ext cx="976229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129,149</a:t>
            </a:r>
          </a:p>
        </p:txBody>
      </p:sp>
      <p:sp>
        <p:nvSpPr>
          <p:cNvPr id="75824" name="Line 59"/>
          <p:cNvSpPr>
            <a:spLocks noChangeShapeType="1"/>
          </p:cNvSpPr>
          <p:nvPr/>
        </p:nvSpPr>
        <p:spPr bwMode="auto">
          <a:xfrm>
            <a:off x="4757738" y="4443413"/>
            <a:ext cx="1111250" cy="0"/>
          </a:xfrm>
          <a:prstGeom prst="line">
            <a:avLst/>
          </a:prstGeom>
          <a:noFill/>
          <a:ln w="76200">
            <a:solidFill>
              <a:srgbClr val="0033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25" name="Oval 60"/>
          <p:cNvSpPr>
            <a:spLocks noChangeArrowheads="1"/>
          </p:cNvSpPr>
          <p:nvPr/>
        </p:nvSpPr>
        <p:spPr bwMode="auto">
          <a:xfrm>
            <a:off x="4097338" y="4081463"/>
            <a:ext cx="673100" cy="6651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TW">
                <a:ea typeface="新細明體" pitchFamily="18" charset="-120"/>
              </a:rPr>
              <a:t>G</a:t>
            </a:r>
          </a:p>
          <a:p>
            <a:pPr algn="ctr"/>
            <a:r>
              <a:rPr lang="en-US" altLang="zh-TW">
                <a:ea typeface="新細明體" pitchFamily="18" charset="-120"/>
              </a:rPr>
              <a:t>14</a:t>
            </a:r>
          </a:p>
        </p:txBody>
      </p:sp>
      <p:sp>
        <p:nvSpPr>
          <p:cNvPr id="75826" name="Rectangle 61"/>
          <p:cNvSpPr>
            <a:spLocks noChangeArrowheads="1"/>
          </p:cNvSpPr>
          <p:nvPr/>
        </p:nvSpPr>
        <p:spPr bwMode="auto">
          <a:xfrm>
            <a:off x="4175125" y="3702050"/>
            <a:ext cx="976229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115,129</a:t>
            </a:r>
          </a:p>
        </p:txBody>
      </p:sp>
      <p:sp>
        <p:nvSpPr>
          <p:cNvPr id="75827" name="Line 62"/>
          <p:cNvSpPr>
            <a:spLocks noChangeShapeType="1"/>
          </p:cNvSpPr>
          <p:nvPr/>
        </p:nvSpPr>
        <p:spPr bwMode="auto">
          <a:xfrm>
            <a:off x="3200400" y="6262688"/>
            <a:ext cx="3733800" cy="0"/>
          </a:xfrm>
          <a:prstGeom prst="line">
            <a:avLst/>
          </a:prstGeom>
          <a:noFill/>
          <a:ln w="76200">
            <a:solidFill>
              <a:srgbClr val="0033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28" name="Oval 63"/>
          <p:cNvSpPr>
            <a:spLocks noChangeArrowheads="1"/>
          </p:cNvSpPr>
          <p:nvPr/>
        </p:nvSpPr>
        <p:spPr bwMode="auto">
          <a:xfrm>
            <a:off x="2520950" y="5888038"/>
            <a:ext cx="673100" cy="6651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TW">
                <a:ea typeface="新細明體" pitchFamily="18" charset="-120"/>
              </a:rPr>
              <a:t>I</a:t>
            </a:r>
          </a:p>
          <a:p>
            <a:pPr algn="ctr"/>
            <a:r>
              <a:rPr lang="en-US" altLang="zh-TW">
                <a:ea typeface="新細明體" pitchFamily="18" charset="-120"/>
              </a:rPr>
              <a:t>30</a:t>
            </a:r>
          </a:p>
        </p:txBody>
      </p:sp>
      <p:sp>
        <p:nvSpPr>
          <p:cNvPr id="75829" name="Rectangle 64"/>
          <p:cNvSpPr>
            <a:spLocks noChangeArrowheads="1"/>
          </p:cNvSpPr>
          <p:nvPr/>
        </p:nvSpPr>
        <p:spPr bwMode="auto">
          <a:xfrm>
            <a:off x="2422525" y="5530850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zh-TW" altLang="en-US" b="1">
                <a:solidFill>
                  <a:schemeClr val="bg1"/>
                </a:solidFill>
                <a:ea typeface="新細明體" pitchFamily="18" charset="-120"/>
              </a:rPr>
              <a:t>119,149</a:t>
            </a:r>
          </a:p>
        </p:txBody>
      </p:sp>
      <p:sp>
        <p:nvSpPr>
          <p:cNvPr id="75830" name="Line 65"/>
          <p:cNvSpPr>
            <a:spLocks noChangeShapeType="1"/>
          </p:cNvSpPr>
          <p:nvPr/>
        </p:nvSpPr>
        <p:spPr bwMode="auto">
          <a:xfrm>
            <a:off x="815975" y="4708525"/>
            <a:ext cx="1798638" cy="1374775"/>
          </a:xfrm>
          <a:prstGeom prst="line">
            <a:avLst/>
          </a:prstGeom>
          <a:noFill/>
          <a:ln w="76200">
            <a:solidFill>
              <a:srgbClr val="0033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31" name="Oval 66"/>
          <p:cNvSpPr>
            <a:spLocks noChangeArrowheads="1"/>
          </p:cNvSpPr>
          <p:nvPr/>
        </p:nvSpPr>
        <p:spPr bwMode="auto">
          <a:xfrm>
            <a:off x="234950" y="4135438"/>
            <a:ext cx="673100" cy="665162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CC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TW">
                <a:ea typeface="新細明體" pitchFamily="18" charset="-120"/>
              </a:rPr>
              <a:t>A</a:t>
            </a:r>
          </a:p>
          <a:p>
            <a:pPr algn="ctr"/>
            <a:r>
              <a:rPr lang="en-US" altLang="zh-TW">
                <a:ea typeface="新細明體" pitchFamily="18" charset="-120"/>
              </a:rPr>
              <a:t>90</a:t>
            </a:r>
          </a:p>
        </p:txBody>
      </p:sp>
      <p:sp>
        <p:nvSpPr>
          <p:cNvPr id="75832" name="Line 67"/>
          <p:cNvSpPr>
            <a:spLocks noChangeShapeType="1"/>
          </p:cNvSpPr>
          <p:nvPr/>
        </p:nvSpPr>
        <p:spPr bwMode="auto">
          <a:xfrm>
            <a:off x="3619500" y="3014663"/>
            <a:ext cx="741363" cy="1138237"/>
          </a:xfrm>
          <a:prstGeom prst="line">
            <a:avLst/>
          </a:prstGeom>
          <a:noFill/>
          <a:ln w="76200">
            <a:solidFill>
              <a:srgbClr val="0033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33" name="Oval 68"/>
          <p:cNvSpPr>
            <a:spLocks noChangeArrowheads="1"/>
          </p:cNvSpPr>
          <p:nvPr/>
        </p:nvSpPr>
        <p:spPr bwMode="auto">
          <a:xfrm>
            <a:off x="3054350" y="2459038"/>
            <a:ext cx="673100" cy="6651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TW">
                <a:ea typeface="新細明體" pitchFamily="18" charset="-120"/>
              </a:rPr>
              <a:t>C</a:t>
            </a:r>
          </a:p>
          <a:p>
            <a:pPr algn="ctr"/>
            <a:r>
              <a:rPr lang="en-US" altLang="zh-TW">
                <a:ea typeface="新細明體" pitchFamily="18" charset="-120"/>
              </a:rPr>
              <a:t>5</a:t>
            </a:r>
          </a:p>
        </p:txBody>
      </p:sp>
      <p:sp>
        <p:nvSpPr>
          <p:cNvPr id="75834" name="Rectangle 69"/>
          <p:cNvSpPr>
            <a:spLocks noChangeArrowheads="1"/>
          </p:cNvSpPr>
          <p:nvPr/>
        </p:nvSpPr>
        <p:spPr bwMode="auto">
          <a:xfrm>
            <a:off x="3717925" y="2482850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zh-TW" altLang="en-US" b="1">
                <a:solidFill>
                  <a:schemeClr val="bg1"/>
                </a:solidFill>
                <a:ea typeface="新細明體" pitchFamily="18" charset="-120"/>
              </a:rPr>
              <a:t>110,115</a:t>
            </a:r>
          </a:p>
        </p:txBody>
      </p:sp>
      <p:sp>
        <p:nvSpPr>
          <p:cNvPr id="75835" name="Line 70"/>
          <p:cNvSpPr>
            <a:spLocks noChangeShapeType="1"/>
          </p:cNvSpPr>
          <p:nvPr/>
        </p:nvSpPr>
        <p:spPr bwMode="auto">
          <a:xfrm>
            <a:off x="1984375" y="2744788"/>
            <a:ext cx="1139825" cy="12700"/>
          </a:xfrm>
          <a:prstGeom prst="line">
            <a:avLst/>
          </a:prstGeom>
          <a:noFill/>
          <a:ln w="76200">
            <a:solidFill>
              <a:srgbClr val="0033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36" name="Oval 71"/>
          <p:cNvSpPr>
            <a:spLocks noChangeArrowheads="1"/>
          </p:cNvSpPr>
          <p:nvPr/>
        </p:nvSpPr>
        <p:spPr bwMode="auto">
          <a:xfrm>
            <a:off x="1301750" y="2459038"/>
            <a:ext cx="673100" cy="6651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TW">
                <a:ea typeface="新細明體" pitchFamily="18" charset="-120"/>
              </a:rPr>
              <a:t>B</a:t>
            </a:r>
          </a:p>
          <a:p>
            <a:pPr algn="ctr"/>
            <a:r>
              <a:rPr lang="en-US" altLang="zh-TW">
                <a:ea typeface="新細明體" pitchFamily="18" charset="-120"/>
              </a:rPr>
              <a:t>15</a:t>
            </a:r>
          </a:p>
        </p:txBody>
      </p:sp>
      <p:sp>
        <p:nvSpPr>
          <p:cNvPr id="75837" name="Rectangle 72"/>
          <p:cNvSpPr>
            <a:spLocks noChangeArrowheads="1"/>
          </p:cNvSpPr>
          <p:nvPr/>
        </p:nvSpPr>
        <p:spPr bwMode="auto">
          <a:xfrm>
            <a:off x="441325" y="2514600"/>
            <a:ext cx="820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zh-TW" altLang="en-US" b="1">
                <a:solidFill>
                  <a:schemeClr val="bg1"/>
                </a:solidFill>
                <a:ea typeface="新細明體" pitchFamily="18" charset="-120"/>
              </a:rPr>
              <a:t>95,110</a:t>
            </a:r>
          </a:p>
        </p:txBody>
      </p:sp>
      <p:sp>
        <p:nvSpPr>
          <p:cNvPr id="75838" name="Line 73"/>
          <p:cNvSpPr>
            <a:spLocks noChangeShapeType="1"/>
          </p:cNvSpPr>
          <p:nvPr/>
        </p:nvSpPr>
        <p:spPr bwMode="auto">
          <a:xfrm flipV="1">
            <a:off x="841375" y="3014663"/>
            <a:ext cx="661988" cy="1243012"/>
          </a:xfrm>
          <a:prstGeom prst="line">
            <a:avLst/>
          </a:prstGeom>
          <a:noFill/>
          <a:ln w="76200">
            <a:solidFill>
              <a:srgbClr val="0033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39" name="Line 74"/>
          <p:cNvSpPr>
            <a:spLocks noChangeShapeType="1"/>
          </p:cNvSpPr>
          <p:nvPr/>
        </p:nvSpPr>
        <p:spPr bwMode="auto">
          <a:xfrm flipV="1">
            <a:off x="2944813" y="4443413"/>
            <a:ext cx="1230312" cy="1587"/>
          </a:xfrm>
          <a:prstGeom prst="line">
            <a:avLst/>
          </a:prstGeom>
          <a:noFill/>
          <a:ln w="76200">
            <a:solidFill>
              <a:srgbClr val="0033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40" name="Oval 75"/>
          <p:cNvSpPr>
            <a:spLocks noChangeArrowheads="1"/>
          </p:cNvSpPr>
          <p:nvPr/>
        </p:nvSpPr>
        <p:spPr bwMode="auto">
          <a:xfrm>
            <a:off x="2292350" y="4059238"/>
            <a:ext cx="673100" cy="6651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TW">
                <a:ea typeface="新細明體" pitchFamily="18" charset="-120"/>
              </a:rPr>
              <a:t>F</a:t>
            </a:r>
          </a:p>
          <a:p>
            <a:pPr algn="ctr"/>
            <a:r>
              <a:rPr lang="en-US" altLang="zh-TW">
                <a:ea typeface="新細明體" pitchFamily="18" charset="-120"/>
              </a:rPr>
              <a:t>25</a:t>
            </a:r>
          </a:p>
        </p:txBody>
      </p:sp>
      <p:sp>
        <p:nvSpPr>
          <p:cNvPr id="75841" name="Rectangle 76"/>
          <p:cNvSpPr>
            <a:spLocks noChangeArrowheads="1"/>
          </p:cNvSpPr>
          <p:nvPr/>
        </p:nvSpPr>
        <p:spPr bwMode="auto">
          <a:xfrm>
            <a:off x="2270125" y="3702050"/>
            <a:ext cx="915315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zh-TW" altLang="en-US" b="1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90, 115</a:t>
            </a:r>
          </a:p>
        </p:txBody>
      </p:sp>
      <p:sp>
        <p:nvSpPr>
          <p:cNvPr id="75842" name="Line 77"/>
          <p:cNvSpPr>
            <a:spLocks noChangeShapeType="1"/>
          </p:cNvSpPr>
          <p:nvPr/>
        </p:nvSpPr>
        <p:spPr bwMode="auto">
          <a:xfrm>
            <a:off x="914400" y="4433888"/>
            <a:ext cx="1408113" cy="9525"/>
          </a:xfrm>
          <a:prstGeom prst="line">
            <a:avLst/>
          </a:prstGeom>
          <a:noFill/>
          <a:ln w="76200">
            <a:solidFill>
              <a:srgbClr val="0033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43" name="Rectangle 78"/>
          <p:cNvSpPr>
            <a:spLocks noChangeArrowheads="1"/>
          </p:cNvSpPr>
          <p:nvPr/>
        </p:nvSpPr>
        <p:spPr bwMode="auto">
          <a:xfrm>
            <a:off x="304800" y="3657600"/>
            <a:ext cx="610745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0,90</a:t>
            </a:r>
          </a:p>
        </p:txBody>
      </p:sp>
      <p:sp>
        <p:nvSpPr>
          <p:cNvPr id="63568" name="AutoShape 80"/>
          <p:cNvSpPr>
            <a:spLocks noChangeArrowheads="1"/>
          </p:cNvSpPr>
          <p:nvPr/>
        </p:nvSpPr>
        <p:spPr bwMode="auto">
          <a:xfrm>
            <a:off x="304800" y="3398838"/>
            <a:ext cx="558800" cy="635000"/>
          </a:xfrm>
          <a:prstGeom prst="roundRect">
            <a:avLst>
              <a:gd name="adj" fmla="val 12495"/>
            </a:avLst>
          </a:prstGeom>
          <a:noFill/>
          <a:ln w="50800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69" name="AutoShape 81"/>
          <p:cNvSpPr>
            <a:spLocks noChangeArrowheads="1"/>
          </p:cNvSpPr>
          <p:nvPr/>
        </p:nvSpPr>
        <p:spPr bwMode="auto">
          <a:xfrm>
            <a:off x="2235200" y="3392488"/>
            <a:ext cx="863600" cy="635000"/>
          </a:xfrm>
          <a:prstGeom prst="roundRect">
            <a:avLst>
              <a:gd name="adj" fmla="val 12495"/>
            </a:avLst>
          </a:prstGeom>
          <a:noFill/>
          <a:ln w="50800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70" name="AutoShape 82"/>
          <p:cNvSpPr>
            <a:spLocks noChangeArrowheads="1"/>
          </p:cNvSpPr>
          <p:nvPr/>
        </p:nvSpPr>
        <p:spPr bwMode="auto">
          <a:xfrm>
            <a:off x="4216400" y="3392488"/>
            <a:ext cx="863600" cy="635000"/>
          </a:xfrm>
          <a:prstGeom prst="roundRect">
            <a:avLst>
              <a:gd name="adj" fmla="val 12495"/>
            </a:avLst>
          </a:prstGeom>
          <a:noFill/>
          <a:ln w="50800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71" name="AutoShape 83"/>
          <p:cNvSpPr>
            <a:spLocks noChangeArrowheads="1"/>
          </p:cNvSpPr>
          <p:nvPr/>
        </p:nvSpPr>
        <p:spPr bwMode="auto">
          <a:xfrm>
            <a:off x="5435600" y="3392488"/>
            <a:ext cx="863600" cy="635000"/>
          </a:xfrm>
          <a:prstGeom prst="roundRect">
            <a:avLst>
              <a:gd name="adj" fmla="val 12495"/>
            </a:avLst>
          </a:prstGeom>
          <a:noFill/>
          <a:ln w="50800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72" name="AutoShape 84"/>
          <p:cNvSpPr>
            <a:spLocks noChangeArrowheads="1"/>
          </p:cNvSpPr>
          <p:nvPr/>
        </p:nvSpPr>
        <p:spPr bwMode="auto">
          <a:xfrm>
            <a:off x="6807200" y="5068888"/>
            <a:ext cx="1016000" cy="635000"/>
          </a:xfrm>
          <a:prstGeom prst="roundRect">
            <a:avLst>
              <a:gd name="adj" fmla="val 12495"/>
            </a:avLst>
          </a:prstGeom>
          <a:noFill/>
          <a:ln w="50800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74" name="Line 86"/>
          <p:cNvSpPr>
            <a:spLocks noChangeShapeType="1"/>
          </p:cNvSpPr>
          <p:nvPr/>
        </p:nvSpPr>
        <p:spPr bwMode="auto">
          <a:xfrm>
            <a:off x="914400" y="4433888"/>
            <a:ext cx="1408113" cy="9525"/>
          </a:xfrm>
          <a:prstGeom prst="line">
            <a:avLst/>
          </a:prstGeom>
          <a:noFill/>
          <a:ln w="76200">
            <a:solidFill>
              <a:srgbClr val="CC33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75" name="Line 87"/>
          <p:cNvSpPr>
            <a:spLocks noChangeShapeType="1"/>
          </p:cNvSpPr>
          <p:nvPr/>
        </p:nvSpPr>
        <p:spPr bwMode="auto">
          <a:xfrm flipV="1">
            <a:off x="2944813" y="4443413"/>
            <a:ext cx="1230312" cy="1587"/>
          </a:xfrm>
          <a:prstGeom prst="line">
            <a:avLst/>
          </a:prstGeom>
          <a:noFill/>
          <a:ln w="76200">
            <a:solidFill>
              <a:srgbClr val="CC33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76" name="Line 88"/>
          <p:cNvSpPr>
            <a:spLocks noChangeShapeType="1"/>
          </p:cNvSpPr>
          <p:nvPr/>
        </p:nvSpPr>
        <p:spPr bwMode="auto">
          <a:xfrm>
            <a:off x="4757738" y="4443413"/>
            <a:ext cx="1111250" cy="0"/>
          </a:xfrm>
          <a:prstGeom prst="line">
            <a:avLst/>
          </a:prstGeom>
          <a:noFill/>
          <a:ln w="76200">
            <a:solidFill>
              <a:srgbClr val="CC33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77" name="Line 89"/>
          <p:cNvSpPr>
            <a:spLocks noChangeShapeType="1"/>
          </p:cNvSpPr>
          <p:nvPr/>
        </p:nvSpPr>
        <p:spPr bwMode="auto">
          <a:xfrm>
            <a:off x="6291263" y="4708525"/>
            <a:ext cx="730250" cy="1212850"/>
          </a:xfrm>
          <a:prstGeom prst="line">
            <a:avLst/>
          </a:prstGeom>
          <a:noFill/>
          <a:ln w="76200">
            <a:solidFill>
              <a:srgbClr val="CC33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2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3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3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3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3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3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3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68" grpId="0" animBg="1"/>
      <p:bldP spid="63569" grpId="0" animBg="1"/>
      <p:bldP spid="63570" grpId="0" animBg="1"/>
      <p:bldP spid="63571" grpId="0" animBg="1"/>
      <p:bldP spid="63572" grpId="0" animBg="1"/>
      <p:bldP spid="63574" grpId="0" animBg="1"/>
      <p:bldP spid="63575" grpId="0" animBg="1"/>
      <p:bldP spid="63576" grpId="0" animBg="1"/>
      <p:bldP spid="6357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Management Spectrum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65760" lvl="1" indent="0" fontAlgn="auto">
              <a:lnSpc>
                <a:spcPct val="90000"/>
              </a:lnSpc>
              <a:spcAft>
                <a:spcPts val="0"/>
              </a:spcAft>
              <a:buNone/>
              <a:defRPr/>
            </a:pPr>
            <a:endParaRPr lang="en-US" dirty="0" smtClean="0"/>
          </a:p>
          <a:p>
            <a:pPr marL="365760" lvl="1" indent="0" fontAlgn="auto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dirty="0" smtClean="0"/>
              <a:t>The </a:t>
            </a:r>
            <a:r>
              <a:rPr lang="en-US" dirty="0"/>
              <a:t>people</a:t>
            </a:r>
          </a:p>
          <a:p>
            <a:pPr lvl="2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/>
              <a:t>Deals with the cultivation of motivated, highly skilled people</a:t>
            </a:r>
          </a:p>
          <a:p>
            <a:pPr lvl="2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/>
              <a:t>Consists of the stakeholders, the team leaders, and the software team</a:t>
            </a:r>
          </a:p>
          <a:p>
            <a:pPr marL="365760" lvl="1" indent="0" fontAlgn="auto">
              <a:lnSpc>
                <a:spcPct val="90000"/>
              </a:lnSpc>
              <a:spcAft>
                <a:spcPts val="0"/>
              </a:spcAft>
              <a:buNone/>
              <a:defRPr/>
            </a:pPr>
            <a:endParaRPr lang="en-US" dirty="0" smtClean="0"/>
          </a:p>
          <a:p>
            <a:pPr marL="365760" lvl="1" indent="0" fontAlgn="auto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dirty="0" smtClean="0"/>
              <a:t>The </a:t>
            </a:r>
            <a:r>
              <a:rPr lang="en-US" dirty="0"/>
              <a:t>product</a:t>
            </a:r>
          </a:p>
          <a:p>
            <a:pPr lvl="2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/>
              <a:t>Product objectives and scope should be established before a project can be planned</a:t>
            </a:r>
          </a:p>
          <a:p>
            <a:pPr marL="320040" indent="-320040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20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527669"/>
              </p:ext>
            </p:extLst>
          </p:nvPr>
        </p:nvGraphicFramePr>
        <p:xfrm>
          <a:off x="1600200" y="1503377"/>
          <a:ext cx="6324600" cy="509554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54100"/>
                <a:gridCol w="2635250"/>
                <a:gridCol w="1129393"/>
                <a:gridCol w="1505857"/>
              </a:tblGrid>
              <a:tr h="401623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Activity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Predecessor</a:t>
                      </a:r>
                    </a:p>
                  </a:txBody>
                  <a:tcPr anchor="ctr"/>
                </a:tc>
              </a:tr>
              <a:tr h="328364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START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Kick-off meeting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US" sz="1600">
                        <a:effectLst/>
                      </a:endParaRPr>
                    </a:p>
                  </a:txBody>
                  <a:tcPr anchor="ctr"/>
                </a:tc>
              </a:tr>
              <a:tr h="328364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Planning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START</a:t>
                      </a:r>
                    </a:p>
                  </a:txBody>
                  <a:tcPr anchor="ctr"/>
                </a:tc>
              </a:tr>
              <a:tr h="328364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Wireframes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A</a:t>
                      </a:r>
                    </a:p>
                  </a:txBody>
                  <a:tcPr anchor="ctr"/>
                </a:tc>
              </a:tr>
              <a:tr h="328364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Wireframe Approval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B</a:t>
                      </a:r>
                    </a:p>
                  </a:txBody>
                  <a:tcPr anchor="ctr"/>
                </a:tc>
              </a:tr>
              <a:tr h="328364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Design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</a:t>
                      </a:r>
                    </a:p>
                  </a:txBody>
                  <a:tcPr anchor="ctr"/>
                </a:tc>
              </a:tr>
              <a:tr h="328364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Design Approval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D</a:t>
                      </a:r>
                    </a:p>
                  </a:txBody>
                  <a:tcPr anchor="ctr"/>
                </a:tc>
              </a:tr>
              <a:tr h="328364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Content Development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E</a:t>
                      </a:r>
                    </a:p>
                  </a:txBody>
                  <a:tcPr anchor="ctr"/>
                </a:tc>
              </a:tr>
              <a:tr h="328364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Back-End Development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E</a:t>
                      </a:r>
                    </a:p>
                  </a:txBody>
                  <a:tcPr anchor="ctr"/>
                </a:tc>
              </a:tr>
              <a:tr h="328364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Front-End Development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E</a:t>
                      </a:r>
                    </a:p>
                  </a:txBody>
                  <a:tcPr anchor="ctr"/>
                </a:tc>
              </a:tr>
              <a:tr h="328364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Content Import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F, G, H</a:t>
                      </a:r>
                    </a:p>
                  </a:txBody>
                  <a:tcPr anchor="ctr"/>
                </a:tc>
              </a:tr>
              <a:tr h="328364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Testing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G, H</a:t>
                      </a:r>
                    </a:p>
                  </a:txBody>
                  <a:tcPr anchor="ctr"/>
                </a:tc>
              </a:tr>
              <a:tr h="328364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Review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I, J</a:t>
                      </a:r>
                    </a:p>
                  </a:txBody>
                  <a:tcPr anchor="ctr"/>
                </a:tc>
              </a:tr>
              <a:tr h="328364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Launch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K</a:t>
                      </a:r>
                    </a:p>
                  </a:txBody>
                  <a:tcPr anchor="ctr"/>
                </a:tc>
              </a:tr>
              <a:tr h="328364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END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L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963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GANTT charts are a project planning tool that can be used to represent the timing of tasks required to complete a project. 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Gantt charts are a kind of bar chart:</a:t>
            </a:r>
          </a:p>
          <a:p>
            <a:r>
              <a:rPr lang="en-US" sz="2800" dirty="0"/>
              <a:t>time plotted on x axis</a:t>
            </a:r>
          </a:p>
          <a:p>
            <a:r>
              <a:rPr lang="en-US" sz="2800" dirty="0"/>
              <a:t>bars on y axis for each activity.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5300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199"/>
            <a:ext cx="8153400" cy="4855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019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</a:t>
            </a:r>
            <a:r>
              <a:rPr lang="en-US" dirty="0"/>
              <a:t>involves anticipating risks that might affect the project schedule or the quality of</a:t>
            </a:r>
          </a:p>
          <a:p>
            <a:r>
              <a:rPr lang="en-US" dirty="0"/>
              <a:t>the software being developed and taking action to avoid these risks</a:t>
            </a:r>
          </a:p>
        </p:txBody>
      </p:sp>
    </p:spTree>
    <p:extLst>
      <p:ext uri="{BB962C8B-B14F-4D97-AF65-F5344CB8AC3E}">
        <p14:creationId xmlns:p14="http://schemas.microsoft.com/office/powerpoint/2010/main" val="323373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categories of 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b="1" i="1" dirty="0"/>
              <a:t>Project </a:t>
            </a:r>
            <a:r>
              <a:rPr lang="en-US" b="1" i="1" dirty="0" smtClean="0"/>
              <a:t>risks: </a:t>
            </a:r>
            <a:r>
              <a:rPr lang="en-US" dirty="0"/>
              <a:t>are risks that affect the project schedule or resources. An </a:t>
            </a:r>
            <a:r>
              <a:rPr lang="en-US" dirty="0" smtClean="0"/>
              <a:t>example might </a:t>
            </a:r>
            <a:r>
              <a:rPr lang="en-US" dirty="0"/>
              <a:t>be the loss of an experienced designer</a:t>
            </a:r>
            <a:r>
              <a:rPr lang="en-US" dirty="0" smtClean="0"/>
              <a:t>.</a:t>
            </a:r>
          </a:p>
          <a:p>
            <a:r>
              <a:rPr lang="en-US" b="1" i="1" dirty="0"/>
              <a:t>Product </a:t>
            </a:r>
            <a:r>
              <a:rPr lang="en-US" b="1" i="1" dirty="0" smtClean="0"/>
              <a:t>risks: </a:t>
            </a:r>
            <a:r>
              <a:rPr lang="en-US" dirty="0" smtClean="0"/>
              <a:t>are </a:t>
            </a:r>
            <a:r>
              <a:rPr lang="en-US" dirty="0"/>
              <a:t>risks that affect the quality or performance of the </a:t>
            </a:r>
            <a:r>
              <a:rPr lang="en-US" dirty="0" smtClean="0"/>
              <a:t>software being </a:t>
            </a:r>
            <a:r>
              <a:rPr lang="en-US" dirty="0"/>
              <a:t>developed. An example might </a:t>
            </a:r>
            <a:r>
              <a:rPr lang="en-US" dirty="0" smtClean="0"/>
              <a:t>be </a:t>
            </a:r>
            <a:r>
              <a:rPr lang="en-US" dirty="0"/>
              <a:t>the failure of a purchased </a:t>
            </a:r>
            <a:r>
              <a:rPr lang="en-US" dirty="0" smtClean="0"/>
              <a:t>component to </a:t>
            </a:r>
            <a:r>
              <a:rPr lang="en-US" dirty="0"/>
              <a:t>perform as expected.</a:t>
            </a:r>
          </a:p>
          <a:p>
            <a:r>
              <a:rPr lang="en-US" b="1" i="1" dirty="0" smtClean="0"/>
              <a:t>Business risks: </a:t>
            </a:r>
            <a:r>
              <a:rPr lang="en-US" dirty="0"/>
              <a:t>are risks that affect the </a:t>
            </a:r>
            <a:r>
              <a:rPr lang="en-US" dirty="0" smtClean="0"/>
              <a:t>organization </a:t>
            </a:r>
            <a:r>
              <a:rPr lang="en-US" dirty="0"/>
              <a:t>developing or procuring </a:t>
            </a:r>
            <a:r>
              <a:rPr lang="en-US" dirty="0" smtClean="0"/>
              <a:t>the software</a:t>
            </a:r>
            <a:r>
              <a:rPr lang="en-US" dirty="0"/>
              <a:t>. For example, a competitor introducing a</a:t>
            </a:r>
            <a:r>
              <a:rPr lang="en-US" dirty="0" smtClean="0"/>
              <a:t> </a:t>
            </a:r>
            <a:r>
              <a:rPr lang="en-US" dirty="0"/>
              <a:t>new product is a business risk.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52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Possible Software </a:t>
            </a:r>
            <a:r>
              <a:rPr lang="en-US" dirty="0"/>
              <a:t>R</a:t>
            </a:r>
            <a:r>
              <a:rPr lang="en-US" dirty="0" smtClean="0"/>
              <a:t>isks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71479137"/>
              </p:ext>
            </p:extLst>
          </p:nvPr>
        </p:nvGraphicFramePr>
        <p:xfrm>
          <a:off x="457200" y="1275080"/>
          <a:ext cx="8458200" cy="53746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133600"/>
                <a:gridCol w="12954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Risk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600" u="none" strike="noStrike" kern="1200" baseline="0" dirty="0" smtClean="0"/>
                        <a:t>Staff turnover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u="none" strike="noStrike" kern="1200" baseline="0" dirty="0" smtClean="0"/>
                        <a:t>Project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u="none" strike="noStrike" kern="1200" baseline="0" dirty="0" smtClean="0"/>
                        <a:t>Experienced staff will leave the project before it is finished.</a:t>
                      </a:r>
                      <a:endParaRPr lang="en-US" sz="1600" dirty="0" smtClean="0"/>
                    </a:p>
                  </a:txBody>
                  <a:tcPr/>
                </a:tc>
              </a:tr>
              <a:tr h="3911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Management change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Project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There will be a change of organizational management with different priorities.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Hardware unavailability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Project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Hardware which is essential for the project will not be delivered on schedule.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Requirements change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Project and Product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There will be a larger number of changes to the requirements than anticipated.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Specification delays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Project an</a:t>
                      </a:r>
                      <a:r>
                        <a:rPr lang="en-US" sz="1600" baseline="0" dirty="0" smtClean="0"/>
                        <a:t>d </a:t>
                      </a:r>
                      <a:r>
                        <a:rPr lang="en-US" sz="1600" dirty="0" smtClean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Specifications of essential interfaces are not available, on schedule.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Size underestimate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Project and 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size of the system has been product underestimated.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Case tool</a:t>
                      </a:r>
                      <a:r>
                        <a:rPr lang="en-US" sz="1600" baseline="0" dirty="0" smtClean="0"/>
                        <a:t> under performance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CASE tools which support the project do performance not perform as anticipated.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Technology change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Business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underlying technology on which the system is built is superseded by new technology.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Product competition.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Business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competitive product is marketed before the system will completed.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263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Risk Management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1" dirty="0"/>
              <a:t>Risk </a:t>
            </a:r>
            <a:r>
              <a:rPr lang="en-US" b="1" i="1" dirty="0" smtClean="0"/>
              <a:t>identification: </a:t>
            </a:r>
            <a:r>
              <a:rPr lang="en-US" dirty="0"/>
              <a:t>Possible project, product and business risks are identified.</a:t>
            </a:r>
          </a:p>
          <a:p>
            <a:r>
              <a:rPr lang="en-US" b="1" i="1" dirty="0" smtClean="0"/>
              <a:t>Risk analysis: </a:t>
            </a:r>
            <a:r>
              <a:rPr lang="en-US" dirty="0"/>
              <a:t>The likelihood and consequences of these risks are assessed.</a:t>
            </a:r>
          </a:p>
          <a:p>
            <a:r>
              <a:rPr lang="en-US" b="1" i="1" dirty="0" smtClean="0"/>
              <a:t>Risk planning:</a:t>
            </a:r>
            <a:r>
              <a:rPr lang="en-US" i="1" dirty="0" smtClean="0"/>
              <a:t> </a:t>
            </a:r>
            <a:r>
              <a:rPr lang="en-US" dirty="0" smtClean="0"/>
              <a:t>Plans </a:t>
            </a:r>
            <a:r>
              <a:rPr lang="en-US" dirty="0"/>
              <a:t>to address the risk either by avoiding it or </a:t>
            </a:r>
            <a:r>
              <a:rPr lang="en-US" dirty="0" smtClean="0"/>
              <a:t>minimizing its </a:t>
            </a:r>
            <a:r>
              <a:rPr lang="en-US" dirty="0"/>
              <a:t>effects on the project are drawn up.</a:t>
            </a:r>
          </a:p>
          <a:p>
            <a:r>
              <a:rPr lang="en-US" b="1" i="1" dirty="0" smtClean="0"/>
              <a:t>Risk monitoring:</a:t>
            </a:r>
            <a:r>
              <a:rPr lang="en-US" i="1" dirty="0" smtClean="0"/>
              <a:t> </a:t>
            </a:r>
            <a:r>
              <a:rPr lang="en-US" dirty="0"/>
              <a:t>The risk is constantly assessed and plans for risk </a:t>
            </a:r>
            <a:r>
              <a:rPr lang="en-US" dirty="0" smtClean="0"/>
              <a:t>mitigation are </a:t>
            </a:r>
            <a:r>
              <a:rPr lang="en-US" dirty="0"/>
              <a:t>revised as more information about the risk becomes available.</a:t>
            </a:r>
          </a:p>
        </p:txBody>
      </p:sp>
    </p:spTree>
    <p:extLst>
      <p:ext uri="{BB962C8B-B14F-4D97-AF65-F5344CB8AC3E}">
        <p14:creationId xmlns:p14="http://schemas.microsoft.com/office/powerpoint/2010/main" val="160131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</a:t>
            </a:r>
            <a:r>
              <a:rPr lang="en-US" dirty="0" smtClean="0"/>
              <a:t>isk </a:t>
            </a:r>
            <a:r>
              <a:rPr lang="en-US" dirty="0"/>
              <a:t>M</a:t>
            </a:r>
            <a:r>
              <a:rPr lang="en-US" dirty="0" smtClean="0"/>
              <a:t>anagement Process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12" y="2438400"/>
            <a:ext cx="852573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273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Management Spectrum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00600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90000"/>
              </a:lnSpc>
              <a:buNone/>
            </a:pPr>
            <a:r>
              <a:rPr lang="en-US" dirty="0"/>
              <a:t>The process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/>
              <a:t>The software process provides the framework from which a comprehensive plan for software development can be established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/>
              <a:t>The </a:t>
            </a:r>
            <a:r>
              <a:rPr lang="en-US" dirty="0" smtClean="0"/>
              <a:t>project</a:t>
            </a:r>
          </a:p>
          <a:p>
            <a:pPr marL="1200150" lvl="2" indent="-342900"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/>
              <a:t>Project can </a:t>
            </a:r>
            <a:r>
              <a:rPr lang="en-US" dirty="0" smtClean="0"/>
              <a:t>be </a:t>
            </a:r>
            <a:r>
              <a:rPr lang="en-US" dirty="0"/>
              <a:t>defined as a set of interrelated tasks to be executed over a fixed period and within certain cost and other </a:t>
            </a:r>
            <a:r>
              <a:rPr lang="en-US" dirty="0" smtClean="0"/>
              <a:t>limitations(scope).</a:t>
            </a:r>
            <a:endParaRPr lang="en-US" dirty="0"/>
          </a:p>
          <a:p>
            <a:pPr lvl="2"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 smtClean="0"/>
              <a:t>Planning </a:t>
            </a:r>
            <a:r>
              <a:rPr lang="en-US" dirty="0"/>
              <a:t>and controlling a software project is done for </a:t>
            </a:r>
            <a:r>
              <a:rPr lang="en-US" dirty="0" smtClean="0"/>
              <a:t>    one </a:t>
            </a:r>
            <a:r>
              <a:rPr lang="en-US" dirty="0"/>
              <a:t>primary reason…it is the only known way to manage complexity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/>
              <a:t>In a 1998 survey, 26% of software projects failed outright, 46% experienced cost and schedule overruns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11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define a project scope, you must first identify the following things:</a:t>
            </a:r>
          </a:p>
          <a:p>
            <a:r>
              <a:rPr lang="en-US" dirty="0"/>
              <a:t>Project </a:t>
            </a:r>
            <a:r>
              <a:rPr lang="en-US" dirty="0" smtClean="0"/>
              <a:t>objectives/Goals</a:t>
            </a:r>
            <a:endParaRPr lang="en-US" dirty="0"/>
          </a:p>
          <a:p>
            <a:r>
              <a:rPr lang="en-US" dirty="0"/>
              <a:t>Sub-phases</a:t>
            </a:r>
          </a:p>
          <a:p>
            <a:r>
              <a:rPr lang="en-US" dirty="0"/>
              <a:t>Tasks</a:t>
            </a:r>
          </a:p>
          <a:p>
            <a:r>
              <a:rPr lang="en-US" dirty="0"/>
              <a:t>Resources</a:t>
            </a:r>
          </a:p>
          <a:p>
            <a:r>
              <a:rPr lang="en-US" dirty="0"/>
              <a:t>Budget</a:t>
            </a:r>
          </a:p>
          <a:p>
            <a:r>
              <a:rPr lang="en-US" dirty="0"/>
              <a:t>Schedule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47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Software </a:t>
            </a:r>
            <a:r>
              <a:rPr lang="en-US" dirty="0"/>
              <a:t>project management </a:t>
            </a:r>
            <a:r>
              <a:rPr lang="en-US" dirty="0" smtClean="0"/>
              <a:t>Activities:</a:t>
            </a:r>
            <a:endParaRPr lang="en-US" dirty="0"/>
          </a:p>
          <a:p>
            <a:pPr>
              <a:buClr>
                <a:schemeClr val="accent1"/>
              </a:buClr>
              <a:buSzPct val="100000"/>
              <a:buFont typeface="Wingdings" pitchFamily="2" charset="2"/>
              <a:buChar char="q"/>
            </a:pPr>
            <a:r>
              <a:rPr lang="en-US" dirty="0" smtClean="0"/>
              <a:t> Project planning</a:t>
            </a:r>
          </a:p>
          <a:p>
            <a:pPr>
              <a:buClr>
                <a:schemeClr val="accent1"/>
              </a:buClr>
              <a:buSzPct val="100000"/>
              <a:buFont typeface="Wingdings" pitchFamily="2" charset="2"/>
              <a:buChar char="q"/>
            </a:pPr>
            <a:r>
              <a:rPr lang="en-US" dirty="0" smtClean="0"/>
              <a:t> Project scheduling</a:t>
            </a:r>
          </a:p>
          <a:p>
            <a:pPr>
              <a:buClr>
                <a:schemeClr val="accent1"/>
              </a:buClr>
              <a:buSzPct val="100000"/>
              <a:buFont typeface="Wingdings" pitchFamily="2" charset="2"/>
              <a:buChar char="q"/>
            </a:pPr>
            <a:r>
              <a:rPr lang="en-US" dirty="0" smtClean="0"/>
              <a:t> Risk management</a:t>
            </a:r>
          </a:p>
          <a:p>
            <a:pPr>
              <a:buClr>
                <a:schemeClr val="accent1"/>
              </a:buClr>
              <a:buSzPct val="100000"/>
              <a:buFont typeface="Wingdings" pitchFamily="2" charset="2"/>
              <a:buChar char="q"/>
            </a:pPr>
            <a:r>
              <a:rPr lang="en-US" dirty="0" smtClean="0"/>
              <a:t> Managing people</a:t>
            </a:r>
          </a:p>
          <a:p>
            <a:pPr>
              <a:buClr>
                <a:schemeClr val="accent1"/>
              </a:buClr>
              <a:buSzPct val="100000"/>
              <a:buFont typeface="Wingdings" pitchFamily="2" charset="2"/>
              <a:buChar char="q"/>
            </a:pPr>
            <a:r>
              <a:rPr lang="en-US" dirty="0" smtClean="0"/>
              <a:t> Software </a:t>
            </a:r>
            <a:r>
              <a:rPr lang="en-US" dirty="0"/>
              <a:t>cost estimation </a:t>
            </a:r>
            <a:endParaRPr lang="en-US" dirty="0" smtClean="0"/>
          </a:p>
          <a:p>
            <a:pPr>
              <a:buClr>
                <a:schemeClr val="accent1"/>
              </a:buClr>
              <a:buSzPct val="100000"/>
              <a:buFont typeface="Wingdings" pitchFamily="2" charset="2"/>
              <a:buChar char="q"/>
            </a:pPr>
            <a:r>
              <a:rPr lang="en-US" dirty="0" smtClean="0"/>
              <a:t> Quality </a:t>
            </a:r>
            <a:r>
              <a:rPr lang="en-US" dirty="0"/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139483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biggest single problem that </a:t>
            </a:r>
            <a:r>
              <a:rPr lang="en-US" dirty="0" smtClean="0"/>
              <a:t>afflicts software developing </a:t>
            </a:r>
            <a:r>
              <a:rPr lang="en-US" dirty="0"/>
              <a:t>is that </a:t>
            </a:r>
            <a:r>
              <a:rPr lang="en-US" dirty="0" smtClean="0"/>
              <a:t>of under estimating </a:t>
            </a:r>
            <a:r>
              <a:rPr lang="en-US" dirty="0"/>
              <a:t>resources required for </a:t>
            </a:r>
            <a:r>
              <a:rPr lang="en-US" dirty="0" smtClean="0"/>
              <a:t>a project</a:t>
            </a:r>
            <a:r>
              <a:rPr lang="en-US" dirty="0"/>
              <a:t>.</a:t>
            </a:r>
          </a:p>
          <a:p>
            <a:r>
              <a:rPr lang="en-US" dirty="0"/>
              <a:t> Developing a realistic project plan </a:t>
            </a:r>
            <a:r>
              <a:rPr lang="en-US" dirty="0" smtClean="0"/>
              <a:t>is essential </a:t>
            </a:r>
            <a:r>
              <a:rPr lang="en-US" dirty="0"/>
              <a:t>to gain an understanding of </a:t>
            </a:r>
            <a:r>
              <a:rPr lang="en-US" dirty="0" smtClean="0"/>
              <a:t>the resources </a:t>
            </a:r>
            <a:r>
              <a:rPr lang="en-US" dirty="0"/>
              <a:t>required, and how these </a:t>
            </a:r>
            <a:r>
              <a:rPr lang="en-US" dirty="0" smtClean="0"/>
              <a:t>should be </a:t>
            </a:r>
            <a:r>
              <a:rPr lang="en-US" dirty="0"/>
              <a:t>applied.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4308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Planning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4000"/>
            <a:ext cx="7476344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637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4659</TotalTime>
  <Words>2368</Words>
  <Application>Microsoft Office PowerPoint</Application>
  <PresentationFormat>On-screen Show (4:3)</PresentationFormat>
  <Paragraphs>576</Paragraphs>
  <Slides>47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微軟正黑體</vt:lpstr>
      <vt:lpstr>Arial Narrow</vt:lpstr>
      <vt:lpstr>Calibri</vt:lpstr>
      <vt:lpstr>新細明體</vt:lpstr>
      <vt:lpstr>Times New Roman</vt:lpstr>
      <vt:lpstr>Tw Cen MT</vt:lpstr>
      <vt:lpstr>Wingdings</vt:lpstr>
      <vt:lpstr>Wingdings 2</vt:lpstr>
      <vt:lpstr>Median</vt:lpstr>
      <vt:lpstr>Worksheet</vt:lpstr>
      <vt:lpstr>        </vt:lpstr>
      <vt:lpstr>Objectives</vt:lpstr>
      <vt:lpstr>The Management Spectrum</vt:lpstr>
      <vt:lpstr>The Management Spectrum</vt:lpstr>
      <vt:lpstr>The Management Spectrum</vt:lpstr>
      <vt:lpstr>Project Scope</vt:lpstr>
      <vt:lpstr>Project Management Concepts</vt:lpstr>
      <vt:lpstr>Project Plan</vt:lpstr>
      <vt:lpstr>Project Planning</vt:lpstr>
      <vt:lpstr>Types of Plan</vt:lpstr>
      <vt:lpstr>The Software Development Plan</vt:lpstr>
      <vt:lpstr>Structure of Development Plan</vt:lpstr>
      <vt:lpstr>Structure of Development Plan</vt:lpstr>
      <vt:lpstr>Work break down Structure</vt:lpstr>
      <vt:lpstr>WBS Example</vt:lpstr>
      <vt:lpstr>PowerPoint Presentation</vt:lpstr>
      <vt:lpstr>Work Package and Tasks</vt:lpstr>
      <vt:lpstr>Deliverable and Milestone</vt:lpstr>
      <vt:lpstr>Milestone </vt:lpstr>
      <vt:lpstr>Documentation</vt:lpstr>
      <vt:lpstr>Milestones and Deliverables</vt:lpstr>
      <vt:lpstr>Project Scheduling</vt:lpstr>
      <vt:lpstr>Project Scheduling</vt:lpstr>
      <vt:lpstr>Identifying the Activities of a Project</vt:lpstr>
      <vt:lpstr>Activity Network Diagrams</vt:lpstr>
      <vt:lpstr>The CPM Approach for Project Scheduling</vt:lpstr>
      <vt:lpstr>Example</vt:lpstr>
      <vt:lpstr>Immediate Predecessor</vt:lpstr>
      <vt:lpstr>Basic Terms In CPM</vt:lpstr>
      <vt:lpstr>The Forward Pass</vt:lpstr>
      <vt:lpstr>Earliest Start / Earliest Finish – Forward Pass</vt:lpstr>
      <vt:lpstr>The Backward Pass</vt:lpstr>
      <vt:lpstr>Latest Start / Latest Finish –  Backward Pass</vt:lpstr>
      <vt:lpstr>Slack Times</vt:lpstr>
      <vt:lpstr>Slack Times</vt:lpstr>
      <vt:lpstr>PowerPoint Presentation</vt:lpstr>
      <vt:lpstr>   The Critical Path</vt:lpstr>
      <vt:lpstr>Critical Path</vt:lpstr>
      <vt:lpstr>   The Critical Path</vt:lpstr>
      <vt:lpstr>Example</vt:lpstr>
      <vt:lpstr>GANTT charts</vt:lpstr>
      <vt:lpstr>Example</vt:lpstr>
      <vt:lpstr>Risk Management</vt:lpstr>
      <vt:lpstr>Three categories of Risk</vt:lpstr>
      <vt:lpstr>Possible Software Risks</vt:lpstr>
      <vt:lpstr>The Risk Management Process</vt:lpstr>
      <vt:lpstr>The Risk Management Process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</dc:creator>
  <cp:lastModifiedBy>iuser</cp:lastModifiedBy>
  <cp:revision>48</cp:revision>
  <dcterms:created xsi:type="dcterms:W3CDTF">2015-12-03T03:48:58Z</dcterms:created>
  <dcterms:modified xsi:type="dcterms:W3CDTF">2022-05-20T03:24:12Z</dcterms:modified>
</cp:coreProperties>
</file>