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6" r:id="rId3"/>
    <p:sldId id="267" r:id="rId4"/>
    <p:sldId id="257" r:id="rId5"/>
    <p:sldId id="259" r:id="rId6"/>
    <p:sldId id="268" r:id="rId7"/>
    <p:sldId id="269" r:id="rId8"/>
    <p:sldId id="260" r:id="rId9"/>
    <p:sldId id="261" r:id="rId10"/>
    <p:sldId id="270" r:id="rId11"/>
    <p:sldId id="271" r:id="rId12"/>
    <p:sldId id="263" r:id="rId13"/>
    <p:sldId id="264" r:id="rId14"/>
    <p:sldId id="258" r:id="rId15"/>
    <p:sldId id="265" r:id="rId16"/>
    <p:sldId id="273" r:id="rId17"/>
    <p:sldId id="274" r:id="rId18"/>
    <p:sldId id="275" r:id="rId19"/>
    <p:sldId id="276" r:id="rId20"/>
    <p:sldId id="277" r:id="rId21"/>
    <p:sldId id="278" r:id="rId22"/>
    <p:sldId id="279" r:id="rId23"/>
    <p:sldId id="272" r:id="rId24"/>
    <p:sldId id="280" r:id="rId25"/>
    <p:sldId id="282" r:id="rId26"/>
    <p:sldId id="281" r:id="rId2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09" autoAdjust="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8BFFB-2B54-453F-973B-EC65FC0E3F74}"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C9C38-D036-4F5E-AEC1-815F69982CE0}" type="slidenum">
              <a:rPr lang="en-US" smtClean="0"/>
              <a:t>‹#›</a:t>
            </a:fld>
            <a:endParaRPr lang="en-US"/>
          </a:p>
        </p:txBody>
      </p:sp>
    </p:spTree>
    <p:extLst>
      <p:ext uri="{BB962C8B-B14F-4D97-AF65-F5344CB8AC3E}">
        <p14:creationId xmlns:p14="http://schemas.microsoft.com/office/powerpoint/2010/main" val="3010078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C9C38-D036-4F5E-AEC1-815F69982CE0}" type="slidenum">
              <a:rPr lang="en-US" smtClean="0"/>
              <a:t>21</a:t>
            </a:fld>
            <a:endParaRPr lang="en-US"/>
          </a:p>
        </p:txBody>
      </p:sp>
    </p:spTree>
    <p:extLst>
      <p:ext uri="{BB962C8B-B14F-4D97-AF65-F5344CB8AC3E}">
        <p14:creationId xmlns:p14="http://schemas.microsoft.com/office/powerpoint/2010/main" val="348908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C9C38-D036-4F5E-AEC1-815F69982CE0}" type="slidenum">
              <a:rPr lang="en-US" smtClean="0"/>
              <a:t>22</a:t>
            </a:fld>
            <a:endParaRPr lang="en-US"/>
          </a:p>
        </p:txBody>
      </p:sp>
    </p:spTree>
    <p:extLst>
      <p:ext uri="{BB962C8B-B14F-4D97-AF65-F5344CB8AC3E}">
        <p14:creationId xmlns:p14="http://schemas.microsoft.com/office/powerpoint/2010/main" val="192255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C9C38-D036-4F5E-AEC1-815F69982CE0}" type="slidenum">
              <a:rPr lang="en-US" smtClean="0"/>
              <a:t>24</a:t>
            </a:fld>
            <a:endParaRPr lang="en-US"/>
          </a:p>
        </p:txBody>
      </p:sp>
    </p:spTree>
    <p:extLst>
      <p:ext uri="{BB962C8B-B14F-4D97-AF65-F5344CB8AC3E}">
        <p14:creationId xmlns:p14="http://schemas.microsoft.com/office/powerpoint/2010/main" val="390596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C9C38-D036-4F5E-AEC1-815F69982CE0}" type="slidenum">
              <a:rPr lang="en-US" smtClean="0"/>
              <a:t>25</a:t>
            </a:fld>
            <a:endParaRPr lang="en-US"/>
          </a:p>
        </p:txBody>
      </p:sp>
    </p:spTree>
    <p:extLst>
      <p:ext uri="{BB962C8B-B14F-4D97-AF65-F5344CB8AC3E}">
        <p14:creationId xmlns:p14="http://schemas.microsoft.com/office/powerpoint/2010/main" val="4013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FC9C38-D036-4F5E-AEC1-815F69982CE0}" type="slidenum">
              <a:rPr lang="en-US" smtClean="0"/>
              <a:t>26</a:t>
            </a:fld>
            <a:endParaRPr lang="en-US"/>
          </a:p>
        </p:txBody>
      </p:sp>
    </p:spTree>
    <p:extLst>
      <p:ext uri="{BB962C8B-B14F-4D97-AF65-F5344CB8AC3E}">
        <p14:creationId xmlns:p14="http://schemas.microsoft.com/office/powerpoint/2010/main" val="375858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D02D-D87E-E796-FB19-7DF5C3B51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8E2FAF53-4ECA-BEF8-A44E-5EBE89923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2157509B-86AA-34B4-9062-44D637A420E3}"/>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5" name="Footer Placeholder 4">
            <a:extLst>
              <a:ext uri="{FF2B5EF4-FFF2-40B4-BE49-F238E27FC236}">
                <a16:creationId xmlns:a16="http://schemas.microsoft.com/office/drawing/2014/main" id="{83387550-6863-C5DC-9B5D-A7592D67314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87BA940-14D4-BF45-863E-14D1E42CF646}"/>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349533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EA89-CC3E-F606-AFAD-E0BFC8A01E99}"/>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D215CAB4-6EB3-5792-20C3-AF8C28B94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3863D40-88A5-23C5-E58F-9CF01442C07F}"/>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5" name="Footer Placeholder 4">
            <a:extLst>
              <a:ext uri="{FF2B5EF4-FFF2-40B4-BE49-F238E27FC236}">
                <a16:creationId xmlns:a16="http://schemas.microsoft.com/office/drawing/2014/main" id="{3892E4FD-51A5-1605-68C7-05C3DDECE8F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F9456E-8B8C-3A47-A88F-9B9E6597EBDB}"/>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271497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D6E02-7877-52CA-3A6F-2835E6A4FF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38CB8A7-B853-3301-CD95-064236746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72457F1-5DB2-6B43-68C8-0DF7ABCEB0C2}"/>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5" name="Footer Placeholder 4">
            <a:extLst>
              <a:ext uri="{FF2B5EF4-FFF2-40B4-BE49-F238E27FC236}">
                <a16:creationId xmlns:a16="http://schemas.microsoft.com/office/drawing/2014/main" id="{E1E1D9F2-F816-601E-38FB-D0C991ED457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9B99F306-0EB5-655A-EFFF-9CF398A65262}"/>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386027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F127-F473-FDDB-4DE6-0E82EE8EA50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8E84F8F3-8AE9-EC3C-0B65-879FFBAC9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8EFA879-5891-A6C6-5BCF-711755DE33C4}"/>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5" name="Footer Placeholder 4">
            <a:extLst>
              <a:ext uri="{FF2B5EF4-FFF2-40B4-BE49-F238E27FC236}">
                <a16:creationId xmlns:a16="http://schemas.microsoft.com/office/drawing/2014/main" id="{979220AB-6CA7-BECD-48EE-5B300209D58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252687F-F890-0025-9F62-D219A916EE8E}"/>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245812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6490-D5EE-C682-BF20-1D9796316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79629BD2-F755-C5E1-5489-36BFFE4E7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B389F-8D62-AFEE-0C2B-3AD9C2B5A815}"/>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5" name="Footer Placeholder 4">
            <a:extLst>
              <a:ext uri="{FF2B5EF4-FFF2-40B4-BE49-F238E27FC236}">
                <a16:creationId xmlns:a16="http://schemas.microsoft.com/office/drawing/2014/main" id="{146064F4-79B3-F143-A0B4-FA006186D4F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8E612F6-E89F-BF51-B57B-56067A5EBA54}"/>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139451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E802-C62B-830C-BDBF-6534FFDA576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29696924-733A-023D-3377-5CA40AFE9B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126FE0B-90C1-4E04-003D-4F91EEA2D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80EFE57C-C417-6026-735C-DC4B81C4A266}"/>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6" name="Footer Placeholder 5">
            <a:extLst>
              <a:ext uri="{FF2B5EF4-FFF2-40B4-BE49-F238E27FC236}">
                <a16:creationId xmlns:a16="http://schemas.microsoft.com/office/drawing/2014/main" id="{32C9A7DC-BB48-778B-2020-A77E3794FD7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4B00780-1C1D-1D7C-8954-AD03CE11C832}"/>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15217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4091-B307-0E2B-C96C-0236F038AA9C}"/>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07317804-F720-DFF2-3354-730D5B656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68490-2A22-9D51-B824-713D487872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400A4FAC-7961-EA3C-6923-20ED7758E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05407-8A67-C6F4-C0A2-DFB7578A89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8F2BDE4B-A21F-F9A7-4282-F6C778233524}"/>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8" name="Footer Placeholder 7">
            <a:extLst>
              <a:ext uri="{FF2B5EF4-FFF2-40B4-BE49-F238E27FC236}">
                <a16:creationId xmlns:a16="http://schemas.microsoft.com/office/drawing/2014/main" id="{B223EC0C-C556-6DCF-AD31-CC72B5CE10E9}"/>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7EC8DC19-3C00-DFF7-EDEE-93DF262FEC0E}"/>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12705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F379-29BD-39EA-E6F2-BDDD2BF14C9A}"/>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C1BCAF1C-BBBE-8ED8-7E31-CCA6D3B9A1D2}"/>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4" name="Footer Placeholder 3">
            <a:extLst>
              <a:ext uri="{FF2B5EF4-FFF2-40B4-BE49-F238E27FC236}">
                <a16:creationId xmlns:a16="http://schemas.microsoft.com/office/drawing/2014/main" id="{392E3A3D-A94D-3A68-C2A2-1052ECDAA8A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5CD00684-163F-F78F-4658-2EF4AB7F9CFF}"/>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392534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2F1DE-7393-202F-8A99-C7A079D52F03}"/>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3" name="Footer Placeholder 2">
            <a:extLst>
              <a:ext uri="{FF2B5EF4-FFF2-40B4-BE49-F238E27FC236}">
                <a16:creationId xmlns:a16="http://schemas.microsoft.com/office/drawing/2014/main" id="{1E7D7865-F53E-BBA3-5126-C7DCCD01111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3D60013-2E6C-A1A0-0669-7A1846EECE79}"/>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335063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1294-3251-A2E7-D88F-F7E53ED66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2CBEC1F2-BEA9-A812-80E0-E40728884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F084F1CA-64BB-9A8B-6771-DE6586A74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BD74-FE6A-BCCD-0C03-8151643BE05D}"/>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6" name="Footer Placeholder 5">
            <a:extLst>
              <a:ext uri="{FF2B5EF4-FFF2-40B4-BE49-F238E27FC236}">
                <a16:creationId xmlns:a16="http://schemas.microsoft.com/office/drawing/2014/main" id="{9DE35FE8-CDFB-D0CB-5228-68341BC7C7B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2ED16A2F-F50E-59C4-6F1D-6A8D1100B733}"/>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122703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4F0C-F121-EEF3-F98C-07DF5BBD0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B4AEA8E8-924F-5824-4593-6FDA06079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EB69B6D4-C762-532D-6D5E-393D6A5A0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5B74C-1D26-7D6E-A2D2-1AC9E797EAC2}"/>
              </a:ext>
            </a:extLst>
          </p:cNvPr>
          <p:cNvSpPr>
            <a:spLocks noGrp="1"/>
          </p:cNvSpPr>
          <p:nvPr>
            <p:ph type="dt" sz="half" idx="10"/>
          </p:nvPr>
        </p:nvSpPr>
        <p:spPr/>
        <p:txBody>
          <a:bodyPr/>
          <a:lstStyle/>
          <a:p>
            <a:fld id="{427491CF-121B-4EC4-BD60-CAB329C46733}" type="datetimeFigureOut">
              <a:rPr lang="x-none" smtClean="0"/>
              <a:t>31/05/2022</a:t>
            </a:fld>
            <a:endParaRPr lang="x-none"/>
          </a:p>
        </p:txBody>
      </p:sp>
      <p:sp>
        <p:nvSpPr>
          <p:cNvPr id="6" name="Footer Placeholder 5">
            <a:extLst>
              <a:ext uri="{FF2B5EF4-FFF2-40B4-BE49-F238E27FC236}">
                <a16:creationId xmlns:a16="http://schemas.microsoft.com/office/drawing/2014/main" id="{86E25645-4175-2D56-0444-EE469B6DE82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9D42E6C-27F7-4C2B-57D0-ADCA85C09A2D}"/>
              </a:ext>
            </a:extLst>
          </p:cNvPr>
          <p:cNvSpPr>
            <a:spLocks noGrp="1"/>
          </p:cNvSpPr>
          <p:nvPr>
            <p:ph type="sldNum" sz="quarter" idx="12"/>
          </p:nvPr>
        </p:nvSpPr>
        <p:spPr/>
        <p:txBody>
          <a:bodyPr/>
          <a:lstStyle/>
          <a:p>
            <a:fld id="{5B796235-9756-4D9C-BC8D-841ACF979874}" type="slidenum">
              <a:rPr lang="x-none" smtClean="0"/>
              <a:t>‹#›</a:t>
            </a:fld>
            <a:endParaRPr lang="x-none"/>
          </a:p>
        </p:txBody>
      </p:sp>
    </p:spTree>
    <p:extLst>
      <p:ext uri="{BB962C8B-B14F-4D97-AF65-F5344CB8AC3E}">
        <p14:creationId xmlns:p14="http://schemas.microsoft.com/office/powerpoint/2010/main" val="173127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011485-E1F5-FCBA-E5A0-6BDF13DAE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C6DE7E1-D989-BC75-BEE3-2714299EB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E046D2C-2190-C08A-4951-706C094CB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491CF-121B-4EC4-BD60-CAB329C46733}" type="datetimeFigureOut">
              <a:rPr lang="x-none" smtClean="0"/>
              <a:t>31/05/2022</a:t>
            </a:fld>
            <a:endParaRPr lang="x-none"/>
          </a:p>
        </p:txBody>
      </p:sp>
      <p:sp>
        <p:nvSpPr>
          <p:cNvPr id="5" name="Footer Placeholder 4">
            <a:extLst>
              <a:ext uri="{FF2B5EF4-FFF2-40B4-BE49-F238E27FC236}">
                <a16:creationId xmlns:a16="http://schemas.microsoft.com/office/drawing/2014/main" id="{0B272B82-159A-474A-8CFE-D215C6B8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906D490C-A2EE-AFAB-F411-1EF37440A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96235-9756-4D9C-BC8D-841ACF979874}" type="slidenum">
              <a:rPr lang="x-none" smtClean="0"/>
              <a:t>‹#›</a:t>
            </a:fld>
            <a:endParaRPr lang="x-none"/>
          </a:p>
        </p:txBody>
      </p:sp>
    </p:spTree>
    <p:extLst>
      <p:ext uri="{BB962C8B-B14F-4D97-AF65-F5344CB8AC3E}">
        <p14:creationId xmlns:p14="http://schemas.microsoft.com/office/powerpoint/2010/main" val="3222880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BA47-DBBD-181C-F20B-0F0C9FC60356}"/>
              </a:ext>
            </a:extLst>
          </p:cNvPr>
          <p:cNvSpPr>
            <a:spLocks noGrp="1"/>
          </p:cNvSpPr>
          <p:nvPr>
            <p:ph type="ctrTitle"/>
          </p:nvPr>
        </p:nvSpPr>
        <p:spPr/>
        <p:txBody>
          <a:bodyPr/>
          <a:lstStyle/>
          <a:p>
            <a:r>
              <a:rPr lang="en-US" dirty="0"/>
              <a:t>Exception Handling</a:t>
            </a:r>
            <a:endParaRPr lang="x-none" dirty="0"/>
          </a:p>
        </p:txBody>
      </p:sp>
    </p:spTree>
    <p:extLst>
      <p:ext uri="{BB962C8B-B14F-4D97-AF65-F5344CB8AC3E}">
        <p14:creationId xmlns:p14="http://schemas.microsoft.com/office/powerpoint/2010/main" val="1993654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05F9C-80D3-ECC6-184C-F86162EC7D37}"/>
              </a:ext>
            </a:extLst>
          </p:cNvPr>
          <p:cNvPicPr>
            <a:picLocks noChangeAspect="1"/>
          </p:cNvPicPr>
          <p:nvPr/>
        </p:nvPicPr>
        <p:blipFill>
          <a:blip r:embed="rId2"/>
          <a:stretch>
            <a:fillRect/>
          </a:stretch>
        </p:blipFill>
        <p:spPr>
          <a:xfrm>
            <a:off x="780206" y="692426"/>
            <a:ext cx="10631588" cy="5473147"/>
          </a:xfrm>
          <a:prstGeom prst="rect">
            <a:avLst/>
          </a:prstGeom>
        </p:spPr>
      </p:pic>
    </p:spTree>
    <p:extLst>
      <p:ext uri="{BB962C8B-B14F-4D97-AF65-F5344CB8AC3E}">
        <p14:creationId xmlns:p14="http://schemas.microsoft.com/office/powerpoint/2010/main" val="421355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7E6035-9F90-E6A2-300D-4404BEA0B398}"/>
              </a:ext>
            </a:extLst>
          </p:cNvPr>
          <p:cNvPicPr>
            <a:picLocks noChangeAspect="1"/>
          </p:cNvPicPr>
          <p:nvPr/>
        </p:nvPicPr>
        <p:blipFill>
          <a:blip r:embed="rId2"/>
          <a:stretch>
            <a:fillRect/>
          </a:stretch>
        </p:blipFill>
        <p:spPr>
          <a:xfrm>
            <a:off x="707956" y="459477"/>
            <a:ext cx="10375544" cy="5000418"/>
          </a:xfrm>
          <a:prstGeom prst="rect">
            <a:avLst/>
          </a:prstGeom>
        </p:spPr>
      </p:pic>
    </p:spTree>
    <p:extLst>
      <p:ext uri="{BB962C8B-B14F-4D97-AF65-F5344CB8AC3E}">
        <p14:creationId xmlns:p14="http://schemas.microsoft.com/office/powerpoint/2010/main" val="242929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D3B030-5A0B-7A53-D4BA-CB9806A83BF4}"/>
              </a:ext>
            </a:extLst>
          </p:cNvPr>
          <p:cNvSpPr txBox="1"/>
          <p:nvPr/>
        </p:nvSpPr>
        <p:spPr>
          <a:xfrm>
            <a:off x="1199323" y="751344"/>
            <a:ext cx="6188764" cy="5355312"/>
          </a:xfrm>
          <a:prstGeom prst="rect">
            <a:avLst/>
          </a:prstGeom>
          <a:noFill/>
        </p:spPr>
        <p:txBody>
          <a:bodyPr wrap="square">
            <a:spAutoFit/>
          </a:bodyPr>
          <a:lstStyle/>
          <a:p>
            <a:r>
              <a:rPr lang="en-US" dirty="0"/>
              <a:t>void fun(int *</a:t>
            </a:r>
            <a:r>
              <a:rPr lang="en-US" dirty="0" err="1"/>
              <a:t>ptr</a:t>
            </a:r>
            <a:r>
              <a:rPr lang="en-US" dirty="0"/>
              <a:t>, int x)</a:t>
            </a:r>
          </a:p>
          <a:p>
            <a:r>
              <a:rPr lang="en-US" dirty="0"/>
              <a:t>{</a:t>
            </a:r>
          </a:p>
          <a:p>
            <a:r>
              <a:rPr lang="en-US" dirty="0"/>
              <a:t>    if (</a:t>
            </a:r>
            <a:r>
              <a:rPr lang="en-US" dirty="0" err="1"/>
              <a:t>ptr</a:t>
            </a:r>
            <a:r>
              <a:rPr lang="en-US" dirty="0"/>
              <a:t> == NULL)</a:t>
            </a:r>
          </a:p>
          <a:p>
            <a:r>
              <a:rPr lang="en-US" dirty="0"/>
              <a:t>        throw </a:t>
            </a:r>
            <a:r>
              <a:rPr lang="en-US" dirty="0" err="1"/>
              <a:t>ptr</a:t>
            </a:r>
            <a:r>
              <a:rPr lang="en-US" dirty="0"/>
              <a:t>;</a:t>
            </a:r>
          </a:p>
          <a:p>
            <a:r>
              <a:rPr lang="en-US" dirty="0"/>
              <a:t>    if (x == 0)</a:t>
            </a:r>
          </a:p>
          <a:p>
            <a:r>
              <a:rPr lang="en-US" dirty="0"/>
              <a:t>        throw x;</a:t>
            </a:r>
          </a:p>
          <a:p>
            <a:r>
              <a:rPr lang="en-US" dirty="0"/>
              <a:t>    /* Some functionality */</a:t>
            </a:r>
          </a:p>
          <a:p>
            <a:r>
              <a:rPr lang="en-US" dirty="0"/>
              <a:t>}</a:t>
            </a:r>
          </a:p>
          <a:p>
            <a:r>
              <a:rPr lang="en-US" dirty="0"/>
              <a:t> </a:t>
            </a:r>
          </a:p>
          <a:p>
            <a:r>
              <a:rPr lang="en-US" dirty="0"/>
              <a:t>int main()</a:t>
            </a:r>
          </a:p>
          <a:p>
            <a:r>
              <a:rPr lang="en-US" dirty="0"/>
              <a:t>{</a:t>
            </a:r>
          </a:p>
          <a:p>
            <a:r>
              <a:rPr lang="en-US" dirty="0"/>
              <a:t>    try {</a:t>
            </a:r>
          </a:p>
          <a:p>
            <a:r>
              <a:rPr lang="en-US" dirty="0"/>
              <a:t>       fun(NULL, 0);</a:t>
            </a:r>
          </a:p>
          <a:p>
            <a:r>
              <a:rPr lang="en-US" dirty="0"/>
              <a:t>    }</a:t>
            </a:r>
          </a:p>
          <a:p>
            <a:r>
              <a:rPr lang="en-US" dirty="0"/>
              <a:t>    catch(...) {</a:t>
            </a:r>
          </a:p>
          <a:p>
            <a:r>
              <a:rPr lang="en-US" dirty="0"/>
              <a:t>        </a:t>
            </a:r>
            <a:r>
              <a:rPr lang="en-US" dirty="0" err="1"/>
              <a:t>cout</a:t>
            </a:r>
            <a:r>
              <a:rPr lang="en-US" dirty="0"/>
              <a:t> &lt;&lt; "Caught exception from fun()";</a:t>
            </a:r>
          </a:p>
          <a:p>
            <a:r>
              <a:rPr lang="en-US" dirty="0"/>
              <a:t>    }</a:t>
            </a:r>
          </a:p>
          <a:p>
            <a:r>
              <a:rPr lang="en-US" dirty="0"/>
              <a:t>    return 0;</a:t>
            </a:r>
          </a:p>
          <a:p>
            <a:r>
              <a:rPr lang="en-US" dirty="0"/>
              <a:t>}</a:t>
            </a:r>
            <a:endParaRPr lang="x-none" dirty="0"/>
          </a:p>
        </p:txBody>
      </p:sp>
    </p:spTree>
    <p:extLst>
      <p:ext uri="{BB962C8B-B14F-4D97-AF65-F5344CB8AC3E}">
        <p14:creationId xmlns:p14="http://schemas.microsoft.com/office/powerpoint/2010/main" val="153986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7CAE-F374-A3D6-29B5-5C979E40B4D2}"/>
              </a:ext>
            </a:extLst>
          </p:cNvPr>
          <p:cNvSpPr>
            <a:spLocks noGrp="1"/>
          </p:cNvSpPr>
          <p:nvPr>
            <p:ph type="title"/>
          </p:nvPr>
        </p:nvSpPr>
        <p:spPr/>
        <p:txBody>
          <a:bodyPr/>
          <a:lstStyle/>
          <a:p>
            <a:r>
              <a:rPr lang="en-US" dirty="0"/>
              <a:t>Exception in classes</a:t>
            </a:r>
            <a:endParaRPr lang="x-none" dirty="0"/>
          </a:p>
        </p:txBody>
      </p:sp>
      <p:sp>
        <p:nvSpPr>
          <p:cNvPr id="5" name="TextBox 4">
            <a:extLst>
              <a:ext uri="{FF2B5EF4-FFF2-40B4-BE49-F238E27FC236}">
                <a16:creationId xmlns:a16="http://schemas.microsoft.com/office/drawing/2014/main" id="{4CA955A2-2567-0B52-3811-39B0376234EC}"/>
              </a:ext>
            </a:extLst>
          </p:cNvPr>
          <p:cNvSpPr txBox="1"/>
          <p:nvPr/>
        </p:nvSpPr>
        <p:spPr>
          <a:xfrm>
            <a:off x="5804452" y="913683"/>
            <a:ext cx="6096000" cy="5355312"/>
          </a:xfrm>
          <a:prstGeom prst="rect">
            <a:avLst/>
          </a:prstGeom>
          <a:noFill/>
        </p:spPr>
        <p:txBody>
          <a:bodyPr wrap="square">
            <a:spAutoFit/>
          </a:bodyPr>
          <a:lstStyle/>
          <a:p>
            <a:r>
              <a:rPr lang="x-none" dirty="0"/>
              <a:t>#include &lt;iostream&gt;</a:t>
            </a:r>
          </a:p>
          <a:p>
            <a:r>
              <a:rPr lang="x-none" dirty="0"/>
              <a:t>using namespace std;</a:t>
            </a:r>
          </a:p>
          <a:p>
            <a:endParaRPr lang="x-none" dirty="0"/>
          </a:p>
          <a:p>
            <a:r>
              <a:rPr lang="x-none" dirty="0"/>
              <a:t>class Test {</a:t>
            </a:r>
          </a:p>
          <a:p>
            <a:r>
              <a:rPr lang="x-none" dirty="0"/>
              <a:t>public:</a:t>
            </a:r>
          </a:p>
          <a:p>
            <a:r>
              <a:rPr lang="x-none" dirty="0"/>
              <a:t>	Test() { </a:t>
            </a:r>
            <a:r>
              <a:rPr lang="x-none" dirty="0" err="1"/>
              <a:t>cout</a:t>
            </a:r>
            <a:r>
              <a:rPr lang="x-none" dirty="0"/>
              <a:t> &lt;&lt; "Constructor of Test " &lt;&lt; </a:t>
            </a:r>
            <a:r>
              <a:rPr lang="x-none" dirty="0" err="1"/>
              <a:t>endl</a:t>
            </a:r>
            <a:r>
              <a:rPr lang="x-none" dirty="0"/>
              <a:t>; }</a:t>
            </a:r>
          </a:p>
          <a:p>
            <a:r>
              <a:rPr lang="x-none" dirty="0"/>
              <a:t>	~Test() { </a:t>
            </a:r>
            <a:r>
              <a:rPr lang="x-none" dirty="0" err="1"/>
              <a:t>cout</a:t>
            </a:r>
            <a:r>
              <a:rPr lang="x-none" dirty="0"/>
              <a:t> &lt;&lt; "Destructor of Test " &lt;&lt; </a:t>
            </a:r>
            <a:r>
              <a:rPr lang="x-none" dirty="0" err="1"/>
              <a:t>endl</a:t>
            </a:r>
            <a:r>
              <a:rPr lang="x-none" dirty="0"/>
              <a:t>; }</a:t>
            </a:r>
          </a:p>
          <a:p>
            <a:r>
              <a:rPr lang="x-none" dirty="0"/>
              <a:t>};</a:t>
            </a:r>
          </a:p>
          <a:p>
            <a:endParaRPr lang="x-none" dirty="0"/>
          </a:p>
          <a:p>
            <a:r>
              <a:rPr lang="x-none" dirty="0"/>
              <a:t>int main()</a:t>
            </a:r>
          </a:p>
          <a:p>
            <a:r>
              <a:rPr lang="x-none" dirty="0"/>
              <a:t>{</a:t>
            </a:r>
          </a:p>
          <a:p>
            <a:r>
              <a:rPr lang="x-none" dirty="0"/>
              <a:t>	try {</a:t>
            </a:r>
          </a:p>
          <a:p>
            <a:r>
              <a:rPr lang="x-none" dirty="0"/>
              <a:t>		Test t1;</a:t>
            </a:r>
          </a:p>
          <a:p>
            <a:r>
              <a:rPr lang="x-none" dirty="0"/>
              <a:t>		throw 10;</a:t>
            </a:r>
          </a:p>
          <a:p>
            <a:r>
              <a:rPr lang="x-none" dirty="0"/>
              <a:t>	}</a:t>
            </a:r>
          </a:p>
          <a:p>
            <a:r>
              <a:rPr lang="x-none" dirty="0"/>
              <a:t>	catch (int </a:t>
            </a:r>
            <a:r>
              <a:rPr lang="x-none" dirty="0" err="1"/>
              <a:t>i</a:t>
            </a:r>
            <a:r>
              <a:rPr lang="x-none" dirty="0"/>
              <a:t>) {</a:t>
            </a:r>
          </a:p>
          <a:p>
            <a:r>
              <a:rPr lang="x-none" dirty="0"/>
              <a:t>		</a:t>
            </a:r>
            <a:r>
              <a:rPr lang="x-none" dirty="0" err="1"/>
              <a:t>cout</a:t>
            </a:r>
            <a:r>
              <a:rPr lang="x-none" dirty="0"/>
              <a:t> &lt;&lt; "Caught " &lt;&lt; </a:t>
            </a:r>
            <a:r>
              <a:rPr lang="x-none" dirty="0" err="1"/>
              <a:t>i</a:t>
            </a:r>
            <a:r>
              <a:rPr lang="x-none" dirty="0"/>
              <a:t> &lt;&lt; </a:t>
            </a:r>
            <a:r>
              <a:rPr lang="x-none" dirty="0" err="1"/>
              <a:t>endl</a:t>
            </a:r>
            <a:r>
              <a:rPr lang="x-none" dirty="0"/>
              <a:t>;</a:t>
            </a:r>
          </a:p>
          <a:p>
            <a:r>
              <a:rPr lang="x-none" dirty="0"/>
              <a:t>	}</a:t>
            </a:r>
          </a:p>
          <a:p>
            <a:r>
              <a:rPr lang="x-none" dirty="0"/>
              <a:t>}</a:t>
            </a:r>
          </a:p>
        </p:txBody>
      </p:sp>
      <p:sp>
        <p:nvSpPr>
          <p:cNvPr id="7" name="TextBox 6">
            <a:extLst>
              <a:ext uri="{FF2B5EF4-FFF2-40B4-BE49-F238E27FC236}">
                <a16:creationId xmlns:a16="http://schemas.microsoft.com/office/drawing/2014/main" id="{840CBFB9-B9A3-0290-7DFB-1EE60CF94DBF}"/>
              </a:ext>
            </a:extLst>
          </p:cNvPr>
          <p:cNvSpPr txBox="1"/>
          <p:nvPr/>
        </p:nvSpPr>
        <p:spPr>
          <a:xfrm>
            <a:off x="273326" y="1315916"/>
            <a:ext cx="4984474" cy="923330"/>
          </a:xfrm>
          <a:prstGeom prst="rect">
            <a:avLst/>
          </a:prstGeom>
          <a:noFill/>
        </p:spPr>
        <p:txBody>
          <a:bodyPr wrap="square">
            <a:spAutoFit/>
          </a:bodyPr>
          <a:lstStyle/>
          <a:p>
            <a:pPr algn="just"/>
            <a:r>
              <a:rPr lang="en-US" b="0" i="0" dirty="0">
                <a:solidFill>
                  <a:srgbClr val="273239"/>
                </a:solidFill>
                <a:effectLst/>
                <a:latin typeface="urw-din"/>
              </a:rPr>
              <a:t>When an exception is thrown, all objects created inside the enclosing try block are destructed before the control is transferred to catch block.</a:t>
            </a:r>
            <a:endParaRPr lang="x-none" dirty="0"/>
          </a:p>
        </p:txBody>
      </p:sp>
      <p:sp>
        <p:nvSpPr>
          <p:cNvPr id="10" name="TextBox 9">
            <a:extLst>
              <a:ext uri="{FF2B5EF4-FFF2-40B4-BE49-F238E27FC236}">
                <a16:creationId xmlns:a16="http://schemas.microsoft.com/office/drawing/2014/main" id="{A04BF886-BCC6-B20C-15E8-BCBB166BD3F5}"/>
              </a:ext>
            </a:extLst>
          </p:cNvPr>
          <p:cNvSpPr txBox="1"/>
          <p:nvPr/>
        </p:nvSpPr>
        <p:spPr>
          <a:xfrm>
            <a:off x="273326" y="5542084"/>
            <a:ext cx="3596309" cy="923330"/>
          </a:xfrm>
          <a:prstGeom prst="rect">
            <a:avLst/>
          </a:prstGeom>
          <a:noFill/>
        </p:spPr>
        <p:txBody>
          <a:bodyPr wrap="square">
            <a:spAutoFit/>
          </a:bodyPr>
          <a:lstStyle/>
          <a:p>
            <a:r>
              <a:rPr lang="en-US" dirty="0"/>
              <a:t>Constructor of Test</a:t>
            </a:r>
          </a:p>
          <a:p>
            <a:r>
              <a:rPr lang="en-US" dirty="0"/>
              <a:t>Destructor of Test</a:t>
            </a:r>
          </a:p>
          <a:p>
            <a:r>
              <a:rPr lang="en-US" dirty="0"/>
              <a:t>Caught 10</a:t>
            </a:r>
            <a:endParaRPr lang="x-none" dirty="0"/>
          </a:p>
        </p:txBody>
      </p:sp>
    </p:spTree>
    <p:extLst>
      <p:ext uri="{BB962C8B-B14F-4D97-AF65-F5344CB8AC3E}">
        <p14:creationId xmlns:p14="http://schemas.microsoft.com/office/powerpoint/2010/main" val="410835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14C-C7CD-C7DA-896A-4E7D141701A3}"/>
              </a:ext>
            </a:extLst>
          </p:cNvPr>
          <p:cNvSpPr>
            <a:spLocks noGrp="1"/>
          </p:cNvSpPr>
          <p:nvPr>
            <p:ph type="title"/>
          </p:nvPr>
        </p:nvSpPr>
        <p:spPr>
          <a:xfrm>
            <a:off x="626165" y="272361"/>
            <a:ext cx="10515600" cy="310736"/>
          </a:xfrm>
        </p:spPr>
        <p:txBody>
          <a:bodyPr>
            <a:normAutofit fontScale="90000"/>
          </a:bodyPr>
          <a:lstStyle/>
          <a:p>
            <a:r>
              <a:rPr lang="en-US" dirty="0"/>
              <a:t>Exception Handling</a:t>
            </a:r>
            <a:endParaRPr lang="x-none" dirty="0"/>
          </a:p>
        </p:txBody>
      </p:sp>
      <p:pic>
        <p:nvPicPr>
          <p:cNvPr id="7" name="Picture 6">
            <a:extLst>
              <a:ext uri="{FF2B5EF4-FFF2-40B4-BE49-F238E27FC236}">
                <a16:creationId xmlns:a16="http://schemas.microsoft.com/office/drawing/2014/main" id="{838992D8-6413-5158-5B94-4EBA7BD0F844}"/>
              </a:ext>
            </a:extLst>
          </p:cNvPr>
          <p:cNvPicPr>
            <a:picLocks noChangeAspect="1"/>
          </p:cNvPicPr>
          <p:nvPr/>
        </p:nvPicPr>
        <p:blipFill>
          <a:blip r:embed="rId2"/>
          <a:stretch>
            <a:fillRect/>
          </a:stretch>
        </p:blipFill>
        <p:spPr>
          <a:xfrm>
            <a:off x="3127513" y="821636"/>
            <a:ext cx="6306425" cy="5910469"/>
          </a:xfrm>
          <a:prstGeom prst="rect">
            <a:avLst/>
          </a:prstGeom>
        </p:spPr>
      </p:pic>
    </p:spTree>
    <p:extLst>
      <p:ext uri="{BB962C8B-B14F-4D97-AF65-F5344CB8AC3E}">
        <p14:creationId xmlns:p14="http://schemas.microsoft.com/office/powerpoint/2010/main" val="328071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7CAE-F374-A3D6-29B5-5C979E40B4D2}"/>
              </a:ext>
            </a:extLst>
          </p:cNvPr>
          <p:cNvSpPr>
            <a:spLocks noGrp="1"/>
          </p:cNvSpPr>
          <p:nvPr>
            <p:ph type="title"/>
          </p:nvPr>
        </p:nvSpPr>
        <p:spPr>
          <a:xfrm>
            <a:off x="234351" y="0"/>
            <a:ext cx="10515600" cy="1325563"/>
          </a:xfrm>
        </p:spPr>
        <p:txBody>
          <a:bodyPr/>
          <a:lstStyle/>
          <a:p>
            <a:r>
              <a:rPr lang="en-US" dirty="0"/>
              <a:t>Exception in classes</a:t>
            </a:r>
            <a:endParaRPr lang="x-none" dirty="0"/>
          </a:p>
        </p:txBody>
      </p:sp>
      <p:sp>
        <p:nvSpPr>
          <p:cNvPr id="5" name="TextBox 4">
            <a:extLst>
              <a:ext uri="{FF2B5EF4-FFF2-40B4-BE49-F238E27FC236}">
                <a16:creationId xmlns:a16="http://schemas.microsoft.com/office/drawing/2014/main" id="{4CA955A2-2567-0B52-3811-39B0376234EC}"/>
              </a:ext>
            </a:extLst>
          </p:cNvPr>
          <p:cNvSpPr txBox="1"/>
          <p:nvPr/>
        </p:nvSpPr>
        <p:spPr>
          <a:xfrm>
            <a:off x="5822674" y="29567"/>
            <a:ext cx="6096000" cy="6186309"/>
          </a:xfrm>
          <a:prstGeom prst="rect">
            <a:avLst/>
          </a:prstGeom>
          <a:noFill/>
        </p:spPr>
        <p:txBody>
          <a:bodyPr wrap="square">
            <a:spAutoFit/>
          </a:bodyPr>
          <a:lstStyle/>
          <a:p>
            <a:endParaRPr lang="en-US" dirty="0"/>
          </a:p>
          <a:p>
            <a:r>
              <a:rPr lang="en-US" dirty="0"/>
              <a:t>class Base {</a:t>
            </a:r>
          </a:p>
          <a:p>
            <a:r>
              <a:rPr lang="en-US" dirty="0"/>
              <a:t>};</a:t>
            </a:r>
          </a:p>
          <a:p>
            <a:r>
              <a:rPr lang="en-US" dirty="0"/>
              <a:t>class Derived : public Base {</a:t>
            </a:r>
          </a:p>
          <a:p>
            <a:r>
              <a:rPr lang="en-US" dirty="0"/>
              <a:t>};</a:t>
            </a:r>
          </a:p>
          <a:p>
            <a:r>
              <a:rPr lang="en-US" dirty="0"/>
              <a:t>int main()</a:t>
            </a:r>
          </a:p>
          <a:p>
            <a:r>
              <a:rPr lang="en-US" dirty="0"/>
              <a:t>{</a:t>
            </a:r>
          </a:p>
          <a:p>
            <a:r>
              <a:rPr lang="en-US" dirty="0"/>
              <a:t>	Derived d;</a:t>
            </a:r>
          </a:p>
          <a:p>
            <a:r>
              <a:rPr lang="en-US" dirty="0"/>
              <a:t>	// Some other functionalities</a:t>
            </a:r>
          </a:p>
          <a:p>
            <a:r>
              <a:rPr lang="en-US" dirty="0"/>
              <a:t>	try {</a:t>
            </a:r>
          </a:p>
          <a:p>
            <a:r>
              <a:rPr lang="en-US" dirty="0"/>
              <a:t>		throw d;</a:t>
            </a:r>
          </a:p>
          <a:p>
            <a:r>
              <a:rPr lang="en-US" dirty="0"/>
              <a:t>	}</a:t>
            </a:r>
          </a:p>
          <a:p>
            <a:r>
              <a:rPr lang="en-US" dirty="0"/>
              <a:t>	catch (Derived d) {</a:t>
            </a:r>
          </a:p>
          <a:p>
            <a:r>
              <a:rPr lang="en-US" dirty="0"/>
              <a:t>		</a:t>
            </a:r>
            <a:r>
              <a:rPr lang="en-US" dirty="0" err="1"/>
              <a:t>cout</a:t>
            </a:r>
            <a:r>
              <a:rPr lang="en-US" dirty="0"/>
              <a:t> &lt;&lt; "Caught Derived Exception";</a:t>
            </a:r>
          </a:p>
          <a:p>
            <a:r>
              <a:rPr lang="en-US" dirty="0"/>
              <a:t>	}</a:t>
            </a:r>
          </a:p>
          <a:p>
            <a:r>
              <a:rPr lang="en-US" dirty="0"/>
              <a:t>	catch (Base b) {</a:t>
            </a:r>
          </a:p>
          <a:p>
            <a:r>
              <a:rPr lang="en-US" dirty="0"/>
              <a:t>		</a:t>
            </a:r>
            <a:r>
              <a:rPr lang="en-US" dirty="0" err="1"/>
              <a:t>cout</a:t>
            </a:r>
            <a:r>
              <a:rPr lang="en-US" dirty="0"/>
              <a:t> &lt;&lt; "Caught Base Exception";</a:t>
            </a:r>
          </a:p>
          <a:p>
            <a:r>
              <a:rPr lang="en-US" dirty="0"/>
              <a:t>	}</a:t>
            </a:r>
          </a:p>
          <a:p>
            <a:endParaRPr lang="en-US" dirty="0"/>
          </a:p>
          <a:p>
            <a:r>
              <a:rPr lang="en-US" dirty="0"/>
              <a:t>	</a:t>
            </a:r>
            <a:r>
              <a:rPr lang="en-US" dirty="0" err="1"/>
              <a:t>getchar</a:t>
            </a:r>
            <a:r>
              <a:rPr lang="en-US" dirty="0"/>
              <a:t>();</a:t>
            </a:r>
          </a:p>
          <a:p>
            <a:r>
              <a:rPr lang="en-US" dirty="0"/>
              <a:t>	return 0;</a:t>
            </a:r>
          </a:p>
          <a:p>
            <a:r>
              <a:rPr lang="en-US" dirty="0"/>
              <a:t>}</a:t>
            </a:r>
          </a:p>
        </p:txBody>
      </p:sp>
      <p:sp>
        <p:nvSpPr>
          <p:cNvPr id="3" name="Rectangle 2"/>
          <p:cNvSpPr/>
          <p:nvPr/>
        </p:nvSpPr>
        <p:spPr>
          <a:xfrm>
            <a:off x="617612" y="3037300"/>
            <a:ext cx="4946675" cy="369332"/>
          </a:xfrm>
          <a:prstGeom prst="rect">
            <a:avLst/>
          </a:prstGeom>
        </p:spPr>
        <p:txBody>
          <a:bodyPr wrap="none">
            <a:spAutoFit/>
          </a:bodyPr>
          <a:lstStyle/>
          <a:p>
            <a:r>
              <a:rPr lang="en-US" dirty="0"/>
              <a:t>Always write derived class catch before base catch.</a:t>
            </a:r>
          </a:p>
        </p:txBody>
      </p:sp>
    </p:spTree>
    <p:extLst>
      <p:ext uri="{BB962C8B-B14F-4D97-AF65-F5344CB8AC3E}">
        <p14:creationId xmlns:p14="http://schemas.microsoft.com/office/powerpoint/2010/main" val="260813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standard exception</a:t>
            </a:r>
          </a:p>
        </p:txBody>
      </p:sp>
      <p:pic>
        <p:nvPicPr>
          <p:cNvPr id="1026" name="Picture 2" descr="C++ Exception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680" y="484606"/>
            <a:ext cx="4839120" cy="61053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521308561"/>
              </p:ext>
            </p:extLst>
          </p:nvPr>
        </p:nvGraphicFramePr>
        <p:xfrm>
          <a:off x="646308" y="1456210"/>
          <a:ext cx="5449692" cy="5133712"/>
        </p:xfrm>
        <a:graphic>
          <a:graphicData uri="http://schemas.openxmlformats.org/drawingml/2006/table">
            <a:tbl>
              <a:tblPr/>
              <a:tblGrid>
                <a:gridCol w="489504">
                  <a:extLst>
                    <a:ext uri="{9D8B030D-6E8A-4147-A177-3AD203B41FA5}">
                      <a16:colId xmlns:a16="http://schemas.microsoft.com/office/drawing/2014/main" val="20000"/>
                    </a:ext>
                  </a:extLst>
                </a:gridCol>
                <a:gridCol w="4960188">
                  <a:extLst>
                    <a:ext uri="{9D8B030D-6E8A-4147-A177-3AD203B41FA5}">
                      <a16:colId xmlns:a16="http://schemas.microsoft.com/office/drawing/2014/main" val="20001"/>
                    </a:ext>
                  </a:extLst>
                </a:gridCol>
              </a:tblGrid>
              <a:tr h="368810">
                <a:tc>
                  <a:txBody>
                    <a:bodyPr/>
                    <a:lstStyle/>
                    <a:p>
                      <a:pPr fontAlgn="t"/>
                      <a:r>
                        <a:rPr lang="en-US" sz="1600" dirty="0">
                          <a:effectLst/>
                        </a:rPr>
                        <a:t>1</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exception</a:t>
                      </a:r>
                      <a:endParaRPr lang="en-US" sz="1600" dirty="0">
                        <a:solidFill>
                          <a:srgbClr val="000000"/>
                        </a:solidFill>
                        <a:effectLst/>
                      </a:endParaRPr>
                    </a:p>
                    <a:p>
                      <a:pPr algn="just" fontAlgn="t"/>
                      <a:r>
                        <a:rPr lang="en-US" sz="1600" dirty="0">
                          <a:solidFill>
                            <a:srgbClr val="000000"/>
                          </a:solidFill>
                          <a:effectLst/>
                        </a:rPr>
                        <a:t>An exception and parent class of all the standard C++ exceptions.</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285396">
                <a:tc>
                  <a:txBody>
                    <a:bodyPr/>
                    <a:lstStyle/>
                    <a:p>
                      <a:pPr fontAlgn="t"/>
                      <a:r>
                        <a:rPr lang="en-US" sz="1600">
                          <a:effectLst/>
                        </a:rPr>
                        <a:t>2</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bad_alloc</a:t>
                      </a:r>
                      <a:endParaRPr lang="en-US" sz="1600" dirty="0">
                        <a:solidFill>
                          <a:srgbClr val="000000"/>
                        </a:solidFill>
                        <a:effectLst/>
                      </a:endParaRPr>
                    </a:p>
                    <a:p>
                      <a:pPr algn="just" fontAlgn="t"/>
                      <a:r>
                        <a:rPr lang="en-US" sz="1600" dirty="0">
                          <a:solidFill>
                            <a:srgbClr val="000000"/>
                          </a:solidFill>
                          <a:effectLst/>
                        </a:rPr>
                        <a:t>This can be thrown by </a:t>
                      </a:r>
                      <a:r>
                        <a:rPr lang="en-US" sz="1600" b="1" dirty="0">
                          <a:solidFill>
                            <a:srgbClr val="000000"/>
                          </a:solidFill>
                          <a:effectLst/>
                        </a:rPr>
                        <a:t>new</a:t>
                      </a:r>
                      <a:r>
                        <a:rPr lang="en-US" sz="1600" dirty="0">
                          <a:solidFill>
                            <a:srgbClr val="000000"/>
                          </a:solidFill>
                          <a:effectLst/>
                        </a:rPr>
                        <a:t>.</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85396">
                <a:tc>
                  <a:txBody>
                    <a:bodyPr/>
                    <a:lstStyle/>
                    <a:p>
                      <a:pPr fontAlgn="t"/>
                      <a:r>
                        <a:rPr lang="en-US" sz="1600">
                          <a:effectLst/>
                        </a:rPr>
                        <a:t>3</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bad_cast</a:t>
                      </a:r>
                      <a:endParaRPr lang="en-US" sz="1600" dirty="0">
                        <a:solidFill>
                          <a:srgbClr val="000000"/>
                        </a:solidFill>
                        <a:effectLst/>
                      </a:endParaRPr>
                    </a:p>
                    <a:p>
                      <a:pPr algn="just" fontAlgn="t"/>
                      <a:r>
                        <a:rPr lang="en-US" sz="1600" dirty="0">
                          <a:solidFill>
                            <a:srgbClr val="000000"/>
                          </a:solidFill>
                          <a:effectLst/>
                        </a:rPr>
                        <a:t>This can be thrown by </a:t>
                      </a:r>
                      <a:r>
                        <a:rPr lang="en-US" sz="1600" b="1" dirty="0" err="1">
                          <a:solidFill>
                            <a:srgbClr val="000000"/>
                          </a:solidFill>
                          <a:effectLst/>
                        </a:rPr>
                        <a:t>dynamic_cast</a:t>
                      </a:r>
                      <a:r>
                        <a:rPr lang="en-US" sz="1600" dirty="0">
                          <a:solidFill>
                            <a:srgbClr val="000000"/>
                          </a:solidFill>
                          <a:effectLst/>
                        </a:rPr>
                        <a:t>.</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52224">
                <a:tc>
                  <a:txBody>
                    <a:bodyPr/>
                    <a:lstStyle/>
                    <a:p>
                      <a:pPr fontAlgn="t"/>
                      <a:r>
                        <a:rPr lang="en-US" sz="1600">
                          <a:effectLst/>
                        </a:rPr>
                        <a:t>4</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bad_exception</a:t>
                      </a:r>
                      <a:endParaRPr lang="en-US" sz="1600" dirty="0">
                        <a:solidFill>
                          <a:srgbClr val="000000"/>
                        </a:solidFill>
                        <a:effectLst/>
                      </a:endParaRPr>
                    </a:p>
                    <a:p>
                      <a:pPr algn="just" fontAlgn="t"/>
                      <a:r>
                        <a:rPr lang="en-US" sz="1600" dirty="0">
                          <a:solidFill>
                            <a:srgbClr val="000000"/>
                          </a:solidFill>
                          <a:effectLst/>
                        </a:rPr>
                        <a:t>This is useful device to handle unexpected exceptions in a C++ program.</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285396">
                <a:tc>
                  <a:txBody>
                    <a:bodyPr/>
                    <a:lstStyle/>
                    <a:p>
                      <a:pPr fontAlgn="t"/>
                      <a:r>
                        <a:rPr lang="en-US" sz="1600">
                          <a:effectLst/>
                        </a:rPr>
                        <a:t>5</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bad_typeid</a:t>
                      </a:r>
                      <a:endParaRPr lang="en-US" sz="1600" dirty="0">
                        <a:solidFill>
                          <a:srgbClr val="000000"/>
                        </a:solidFill>
                        <a:effectLst/>
                      </a:endParaRPr>
                    </a:p>
                    <a:p>
                      <a:pPr algn="just" fontAlgn="t"/>
                      <a:r>
                        <a:rPr lang="en-US" sz="1600" dirty="0">
                          <a:solidFill>
                            <a:srgbClr val="000000"/>
                          </a:solidFill>
                          <a:effectLst/>
                        </a:rPr>
                        <a:t>This can be thrown by </a:t>
                      </a:r>
                      <a:r>
                        <a:rPr lang="en-US" sz="1600" b="1" dirty="0" err="1">
                          <a:solidFill>
                            <a:srgbClr val="000000"/>
                          </a:solidFill>
                          <a:effectLst/>
                        </a:rPr>
                        <a:t>typeid</a:t>
                      </a:r>
                      <a:r>
                        <a:rPr lang="en-US" sz="1600" dirty="0">
                          <a:solidFill>
                            <a:srgbClr val="000000"/>
                          </a:solidFill>
                          <a:effectLst/>
                        </a:rPr>
                        <a:t>.</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52224">
                <a:tc>
                  <a:txBody>
                    <a:bodyPr/>
                    <a:lstStyle/>
                    <a:p>
                      <a:pPr fontAlgn="t"/>
                      <a:r>
                        <a:rPr lang="en-US" sz="1600">
                          <a:effectLst/>
                        </a:rPr>
                        <a:t>6</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logic_error</a:t>
                      </a:r>
                      <a:endParaRPr lang="en-US" sz="1600" dirty="0">
                        <a:solidFill>
                          <a:srgbClr val="000000"/>
                        </a:solidFill>
                        <a:effectLst/>
                      </a:endParaRPr>
                    </a:p>
                    <a:p>
                      <a:pPr algn="just" fontAlgn="t"/>
                      <a:r>
                        <a:rPr lang="en-US" sz="1600" dirty="0">
                          <a:solidFill>
                            <a:srgbClr val="000000"/>
                          </a:solidFill>
                          <a:effectLst/>
                        </a:rPr>
                        <a:t>An exception that theoretically can be detected by reading the code.</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52224">
                <a:tc>
                  <a:txBody>
                    <a:bodyPr/>
                    <a:lstStyle/>
                    <a:p>
                      <a:pPr fontAlgn="t"/>
                      <a:r>
                        <a:rPr lang="en-US" sz="1600">
                          <a:effectLst/>
                        </a:rPr>
                        <a:t>7</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domain_error</a:t>
                      </a:r>
                      <a:endParaRPr lang="en-US" sz="1600" dirty="0">
                        <a:solidFill>
                          <a:srgbClr val="000000"/>
                        </a:solidFill>
                        <a:effectLst/>
                      </a:endParaRPr>
                    </a:p>
                    <a:p>
                      <a:pPr algn="just" fontAlgn="t"/>
                      <a:r>
                        <a:rPr lang="en-US" sz="1600" dirty="0">
                          <a:solidFill>
                            <a:srgbClr val="000000"/>
                          </a:solidFill>
                          <a:effectLst/>
                        </a:rPr>
                        <a:t>This is an exception thrown when a mathematically invalid domain is used.</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285396">
                <a:tc>
                  <a:txBody>
                    <a:bodyPr/>
                    <a:lstStyle/>
                    <a:p>
                      <a:pPr fontAlgn="t"/>
                      <a:r>
                        <a:rPr lang="en-US" sz="1600">
                          <a:effectLst/>
                        </a:rPr>
                        <a:t>8</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invalid_argument</a:t>
                      </a:r>
                      <a:endParaRPr lang="en-US" sz="1600" dirty="0">
                        <a:solidFill>
                          <a:srgbClr val="000000"/>
                        </a:solidFill>
                        <a:effectLst/>
                      </a:endParaRPr>
                    </a:p>
                    <a:p>
                      <a:pPr algn="just" fontAlgn="t"/>
                      <a:r>
                        <a:rPr lang="en-US" sz="1600" dirty="0">
                          <a:solidFill>
                            <a:srgbClr val="000000"/>
                          </a:solidFill>
                          <a:effectLst/>
                        </a:rPr>
                        <a:t>This is thrown due to invalid arguments.</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3201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standard exception</a:t>
            </a:r>
          </a:p>
        </p:txBody>
      </p:sp>
      <p:pic>
        <p:nvPicPr>
          <p:cNvPr id="1026" name="Picture 2" descr="C++ Exception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680" y="484606"/>
            <a:ext cx="4839120" cy="61053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715932950"/>
              </p:ext>
            </p:extLst>
          </p:nvPr>
        </p:nvGraphicFramePr>
        <p:xfrm>
          <a:off x="552091" y="1492370"/>
          <a:ext cx="5857335" cy="5236235"/>
        </p:xfrm>
        <a:graphic>
          <a:graphicData uri="http://schemas.openxmlformats.org/drawingml/2006/table">
            <a:tbl>
              <a:tblPr/>
              <a:tblGrid>
                <a:gridCol w="526119">
                  <a:extLst>
                    <a:ext uri="{9D8B030D-6E8A-4147-A177-3AD203B41FA5}">
                      <a16:colId xmlns:a16="http://schemas.microsoft.com/office/drawing/2014/main" val="20000"/>
                    </a:ext>
                  </a:extLst>
                </a:gridCol>
                <a:gridCol w="5331216">
                  <a:extLst>
                    <a:ext uri="{9D8B030D-6E8A-4147-A177-3AD203B41FA5}">
                      <a16:colId xmlns:a16="http://schemas.microsoft.com/office/drawing/2014/main" val="20001"/>
                    </a:ext>
                  </a:extLst>
                </a:gridCol>
              </a:tblGrid>
              <a:tr h="777525">
                <a:tc>
                  <a:txBody>
                    <a:bodyPr/>
                    <a:lstStyle/>
                    <a:p>
                      <a:pPr fontAlgn="t"/>
                      <a:r>
                        <a:rPr lang="en-US" sz="1600" dirty="0">
                          <a:effectLst/>
                        </a:rPr>
                        <a:t>9</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length_error</a:t>
                      </a:r>
                      <a:endParaRPr lang="en-US" sz="1600" dirty="0">
                        <a:solidFill>
                          <a:srgbClr val="000000"/>
                        </a:solidFill>
                        <a:effectLst/>
                      </a:endParaRPr>
                    </a:p>
                    <a:p>
                      <a:pPr algn="just" fontAlgn="t"/>
                      <a:r>
                        <a:rPr lang="en-US" sz="1600" dirty="0">
                          <a:solidFill>
                            <a:srgbClr val="000000"/>
                          </a:solidFill>
                          <a:effectLst/>
                        </a:rPr>
                        <a:t>This is thrown when a too big  string is created.</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1134908">
                <a:tc>
                  <a:txBody>
                    <a:bodyPr/>
                    <a:lstStyle/>
                    <a:p>
                      <a:pPr fontAlgn="t"/>
                      <a:r>
                        <a:rPr lang="en-US" sz="1600">
                          <a:effectLst/>
                        </a:rPr>
                        <a:t>10</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out_of_range</a:t>
                      </a:r>
                      <a:endParaRPr lang="en-US" sz="1600" dirty="0">
                        <a:solidFill>
                          <a:srgbClr val="000000"/>
                        </a:solidFill>
                        <a:effectLst/>
                      </a:endParaRPr>
                    </a:p>
                    <a:p>
                      <a:pPr algn="just" fontAlgn="t"/>
                      <a:r>
                        <a:rPr lang="en-US" sz="1600" dirty="0">
                          <a:solidFill>
                            <a:srgbClr val="000000"/>
                          </a:solidFill>
                          <a:effectLst/>
                        </a:rPr>
                        <a:t>This can be thrown by the 'at' method, for example a  vector and  </a:t>
                      </a:r>
                      <a:r>
                        <a:rPr lang="en-US" sz="1600" dirty="0" err="1">
                          <a:solidFill>
                            <a:srgbClr val="000000"/>
                          </a:solidFill>
                          <a:effectLst/>
                        </a:rPr>
                        <a:t>bitset</a:t>
                      </a:r>
                      <a:r>
                        <a:rPr lang="en-US" sz="1600" dirty="0">
                          <a:solidFill>
                            <a:srgbClr val="000000"/>
                          </a:solidFill>
                          <a:effectLst/>
                        </a:rPr>
                        <a:t>&lt;&gt;::operator[]().</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84376">
                <a:tc>
                  <a:txBody>
                    <a:bodyPr/>
                    <a:lstStyle/>
                    <a:p>
                      <a:pPr fontAlgn="t"/>
                      <a:r>
                        <a:rPr lang="en-US" sz="1600">
                          <a:effectLst/>
                        </a:rPr>
                        <a:t>11</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runtime_error</a:t>
                      </a:r>
                      <a:endParaRPr lang="en-US" sz="1600" dirty="0">
                        <a:solidFill>
                          <a:srgbClr val="000000"/>
                        </a:solidFill>
                        <a:effectLst/>
                      </a:endParaRPr>
                    </a:p>
                    <a:p>
                      <a:pPr algn="just" fontAlgn="t"/>
                      <a:r>
                        <a:rPr lang="en-US" sz="1600" dirty="0">
                          <a:solidFill>
                            <a:srgbClr val="000000"/>
                          </a:solidFill>
                          <a:effectLst/>
                        </a:rPr>
                        <a:t>An exception that theoretically cannot be detected by reading the code.</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77525">
                <a:tc>
                  <a:txBody>
                    <a:bodyPr/>
                    <a:lstStyle/>
                    <a:p>
                      <a:pPr fontAlgn="t"/>
                      <a:r>
                        <a:rPr lang="en-US" sz="1600">
                          <a:effectLst/>
                        </a:rPr>
                        <a:t>12</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overflow_error</a:t>
                      </a:r>
                      <a:endParaRPr lang="en-US" sz="1600" dirty="0">
                        <a:solidFill>
                          <a:srgbClr val="000000"/>
                        </a:solidFill>
                        <a:effectLst/>
                      </a:endParaRPr>
                    </a:p>
                    <a:p>
                      <a:pPr algn="just" fontAlgn="t"/>
                      <a:r>
                        <a:rPr lang="en-US" sz="1600" dirty="0">
                          <a:solidFill>
                            <a:srgbClr val="000000"/>
                          </a:solidFill>
                          <a:effectLst/>
                        </a:rPr>
                        <a:t>This is thrown if a mathematical overflow occurs.</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84376">
                <a:tc>
                  <a:txBody>
                    <a:bodyPr/>
                    <a:lstStyle/>
                    <a:p>
                      <a:pPr fontAlgn="t"/>
                      <a:r>
                        <a:rPr lang="en-US" sz="1600">
                          <a:effectLst/>
                        </a:rPr>
                        <a:t>13</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range_error</a:t>
                      </a:r>
                      <a:endParaRPr lang="en-US" sz="1600" dirty="0">
                        <a:solidFill>
                          <a:srgbClr val="000000"/>
                        </a:solidFill>
                        <a:effectLst/>
                      </a:endParaRPr>
                    </a:p>
                    <a:p>
                      <a:pPr algn="just" fontAlgn="t"/>
                      <a:r>
                        <a:rPr lang="en-US" sz="1600" dirty="0">
                          <a:solidFill>
                            <a:srgbClr val="000000"/>
                          </a:solidFill>
                          <a:effectLst/>
                        </a:rPr>
                        <a:t>This is occurred when you try to store a value which is out of range.</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77525">
                <a:tc>
                  <a:txBody>
                    <a:bodyPr/>
                    <a:lstStyle/>
                    <a:p>
                      <a:pPr fontAlgn="t"/>
                      <a:r>
                        <a:rPr lang="en-US" sz="1600">
                          <a:effectLst/>
                        </a:rPr>
                        <a:t>14</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 </a:t>
                      </a:r>
                      <a:r>
                        <a:rPr lang="en-US" sz="1600" b="1" dirty="0" err="1">
                          <a:solidFill>
                            <a:srgbClr val="000000"/>
                          </a:solidFill>
                          <a:effectLst/>
                        </a:rPr>
                        <a:t>underflow_error</a:t>
                      </a:r>
                      <a:endParaRPr lang="en-US" sz="1600" dirty="0">
                        <a:solidFill>
                          <a:srgbClr val="000000"/>
                        </a:solidFill>
                        <a:effectLst/>
                      </a:endParaRPr>
                    </a:p>
                    <a:p>
                      <a:pPr algn="just" fontAlgn="t"/>
                      <a:r>
                        <a:rPr lang="en-US" sz="1600" dirty="0">
                          <a:solidFill>
                            <a:srgbClr val="000000"/>
                          </a:solidFill>
                          <a:effectLst/>
                        </a:rPr>
                        <a:t>This is thrown if a mathematical underflow occurs.</a:t>
                      </a:r>
                    </a:p>
                  </a:txBody>
                  <a:tcPr marL="16057" marR="16057" marT="16057" marB="1605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498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of range and length error</a:t>
            </a:r>
          </a:p>
        </p:txBody>
      </p:sp>
      <p:pic>
        <p:nvPicPr>
          <p:cNvPr id="4" name="Picture 3"/>
          <p:cNvPicPr>
            <a:picLocks noChangeAspect="1"/>
          </p:cNvPicPr>
          <p:nvPr/>
        </p:nvPicPr>
        <p:blipFill>
          <a:blip r:embed="rId2"/>
          <a:stretch>
            <a:fillRect/>
          </a:stretch>
        </p:blipFill>
        <p:spPr>
          <a:xfrm>
            <a:off x="721384" y="1354347"/>
            <a:ext cx="5676900" cy="3200400"/>
          </a:xfrm>
          <a:prstGeom prst="rect">
            <a:avLst/>
          </a:prstGeom>
        </p:spPr>
      </p:pic>
      <p:pic>
        <p:nvPicPr>
          <p:cNvPr id="5" name="Picture 4"/>
          <p:cNvPicPr>
            <a:picLocks noChangeAspect="1"/>
          </p:cNvPicPr>
          <p:nvPr/>
        </p:nvPicPr>
        <p:blipFill>
          <a:blip r:embed="rId3"/>
          <a:stretch>
            <a:fillRect/>
          </a:stretch>
        </p:blipFill>
        <p:spPr>
          <a:xfrm>
            <a:off x="6517346" y="1027906"/>
            <a:ext cx="5686425" cy="5400675"/>
          </a:xfrm>
          <a:prstGeom prst="rect">
            <a:avLst/>
          </a:prstGeom>
        </p:spPr>
      </p:pic>
      <p:pic>
        <p:nvPicPr>
          <p:cNvPr id="6" name="Picture 5"/>
          <p:cNvPicPr>
            <a:picLocks noChangeAspect="1"/>
          </p:cNvPicPr>
          <p:nvPr/>
        </p:nvPicPr>
        <p:blipFill rotWithShape="1">
          <a:blip r:embed="rId4"/>
          <a:srcRect t="47441"/>
          <a:stretch/>
        </p:blipFill>
        <p:spPr>
          <a:xfrm>
            <a:off x="126071" y="6340414"/>
            <a:ext cx="5990057" cy="431591"/>
          </a:xfrm>
          <a:prstGeom prst="rect">
            <a:avLst/>
          </a:prstGeom>
        </p:spPr>
      </p:pic>
      <p:pic>
        <p:nvPicPr>
          <p:cNvPr id="7" name="Picture 6"/>
          <p:cNvPicPr>
            <a:picLocks noChangeAspect="1"/>
          </p:cNvPicPr>
          <p:nvPr/>
        </p:nvPicPr>
        <p:blipFill rotWithShape="1">
          <a:blip r:embed="rId4"/>
          <a:srcRect r="22700" b="72992"/>
          <a:stretch/>
        </p:blipFill>
        <p:spPr>
          <a:xfrm>
            <a:off x="126071" y="6090989"/>
            <a:ext cx="5041152" cy="249425"/>
          </a:xfrm>
          <a:prstGeom prst="rect">
            <a:avLst/>
          </a:prstGeom>
        </p:spPr>
      </p:pic>
    </p:spTree>
    <p:extLst>
      <p:ext uri="{BB962C8B-B14F-4D97-AF65-F5344CB8AC3E}">
        <p14:creationId xmlns:p14="http://schemas.microsoft.com/office/powerpoint/2010/main" val="155395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8671"/>
          </a:xfrm>
        </p:spPr>
        <p:txBody>
          <a:bodyPr>
            <a:normAutofit fontScale="90000"/>
          </a:bodyPr>
          <a:lstStyle/>
          <a:p>
            <a:r>
              <a:rPr lang="en-US" dirty="0"/>
              <a:t>Bad </a:t>
            </a:r>
            <a:r>
              <a:rPr lang="en-US" dirty="0" err="1"/>
              <a:t>alloc</a:t>
            </a:r>
            <a:endParaRPr lang="en-US" dirty="0"/>
          </a:p>
        </p:txBody>
      </p:sp>
      <p:pic>
        <p:nvPicPr>
          <p:cNvPr id="3" name="Picture 2"/>
          <p:cNvPicPr>
            <a:picLocks noChangeAspect="1"/>
          </p:cNvPicPr>
          <p:nvPr/>
        </p:nvPicPr>
        <p:blipFill>
          <a:blip r:embed="rId2"/>
          <a:stretch>
            <a:fillRect/>
          </a:stretch>
        </p:blipFill>
        <p:spPr>
          <a:xfrm>
            <a:off x="275955" y="1043796"/>
            <a:ext cx="6645269" cy="5620828"/>
          </a:xfrm>
          <a:prstGeom prst="rect">
            <a:avLst/>
          </a:prstGeom>
        </p:spPr>
      </p:pic>
      <p:pic>
        <p:nvPicPr>
          <p:cNvPr id="8" name="Picture 7"/>
          <p:cNvPicPr>
            <a:picLocks noChangeAspect="1"/>
          </p:cNvPicPr>
          <p:nvPr/>
        </p:nvPicPr>
        <p:blipFill>
          <a:blip r:embed="rId3"/>
          <a:stretch>
            <a:fillRect/>
          </a:stretch>
        </p:blipFill>
        <p:spPr>
          <a:xfrm>
            <a:off x="6096000" y="84467"/>
            <a:ext cx="5953125" cy="2324100"/>
          </a:xfrm>
          <a:prstGeom prst="rect">
            <a:avLst/>
          </a:prstGeom>
        </p:spPr>
      </p:pic>
    </p:spTree>
    <p:extLst>
      <p:ext uri="{BB962C8B-B14F-4D97-AF65-F5344CB8AC3E}">
        <p14:creationId xmlns:p14="http://schemas.microsoft.com/office/powerpoint/2010/main" val="335721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5739B-54AA-848A-2CF2-47D0130CD173}"/>
              </a:ext>
            </a:extLst>
          </p:cNvPr>
          <p:cNvPicPr>
            <a:picLocks noChangeAspect="1"/>
          </p:cNvPicPr>
          <p:nvPr/>
        </p:nvPicPr>
        <p:blipFill>
          <a:blip r:embed="rId2"/>
          <a:stretch>
            <a:fillRect/>
          </a:stretch>
        </p:blipFill>
        <p:spPr>
          <a:xfrm>
            <a:off x="940697" y="1275521"/>
            <a:ext cx="10542352" cy="4767470"/>
          </a:xfrm>
          <a:prstGeom prst="rect">
            <a:avLst/>
          </a:prstGeom>
        </p:spPr>
      </p:pic>
      <p:sp>
        <p:nvSpPr>
          <p:cNvPr id="6" name="Title 1">
            <a:extLst>
              <a:ext uri="{FF2B5EF4-FFF2-40B4-BE49-F238E27FC236}">
                <a16:creationId xmlns:a16="http://schemas.microsoft.com/office/drawing/2014/main" id="{E5B5D7C8-DFCC-2ADA-2526-EB02EF678D1A}"/>
              </a:ext>
            </a:extLst>
          </p:cNvPr>
          <p:cNvSpPr>
            <a:spLocks noGrp="1"/>
          </p:cNvSpPr>
          <p:nvPr>
            <p:ph type="title"/>
          </p:nvPr>
        </p:nvSpPr>
        <p:spPr>
          <a:xfrm>
            <a:off x="838200" y="365125"/>
            <a:ext cx="10515600" cy="1325563"/>
          </a:xfrm>
        </p:spPr>
        <p:txBody>
          <a:bodyPr/>
          <a:lstStyle/>
          <a:p>
            <a:r>
              <a:rPr lang="en-US" dirty="0"/>
              <a:t>Errors</a:t>
            </a:r>
            <a:endParaRPr lang="x-none" dirty="0"/>
          </a:p>
        </p:txBody>
      </p:sp>
    </p:spTree>
    <p:extLst>
      <p:ext uri="{BB962C8B-B14F-4D97-AF65-F5344CB8AC3E}">
        <p14:creationId xmlns:p14="http://schemas.microsoft.com/office/powerpoint/2010/main" val="258334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8671"/>
          </a:xfrm>
        </p:spPr>
        <p:txBody>
          <a:bodyPr>
            <a:normAutofit fontScale="90000"/>
          </a:bodyPr>
          <a:lstStyle/>
          <a:p>
            <a:r>
              <a:rPr lang="en-US" dirty="0"/>
              <a:t>User define exception class</a:t>
            </a:r>
          </a:p>
        </p:txBody>
      </p:sp>
      <p:pic>
        <p:nvPicPr>
          <p:cNvPr id="4" name="Picture 3"/>
          <p:cNvPicPr>
            <a:picLocks noChangeAspect="1"/>
          </p:cNvPicPr>
          <p:nvPr/>
        </p:nvPicPr>
        <p:blipFill>
          <a:blip r:embed="rId2"/>
          <a:stretch>
            <a:fillRect/>
          </a:stretch>
        </p:blipFill>
        <p:spPr>
          <a:xfrm>
            <a:off x="391064" y="907841"/>
            <a:ext cx="5725064" cy="1905762"/>
          </a:xfrm>
          <a:prstGeom prst="rect">
            <a:avLst/>
          </a:prstGeom>
        </p:spPr>
      </p:pic>
      <p:pic>
        <p:nvPicPr>
          <p:cNvPr id="5" name="Picture 4"/>
          <p:cNvPicPr>
            <a:picLocks noChangeAspect="1"/>
          </p:cNvPicPr>
          <p:nvPr/>
        </p:nvPicPr>
        <p:blipFill>
          <a:blip r:embed="rId3"/>
          <a:stretch>
            <a:fillRect/>
          </a:stretch>
        </p:blipFill>
        <p:spPr>
          <a:xfrm>
            <a:off x="258314" y="2813603"/>
            <a:ext cx="5857814" cy="3811484"/>
          </a:xfrm>
          <a:prstGeom prst="rect">
            <a:avLst/>
          </a:prstGeom>
        </p:spPr>
      </p:pic>
      <p:pic>
        <p:nvPicPr>
          <p:cNvPr id="6" name="Picture 5"/>
          <p:cNvPicPr>
            <a:picLocks noChangeAspect="1"/>
          </p:cNvPicPr>
          <p:nvPr/>
        </p:nvPicPr>
        <p:blipFill>
          <a:blip r:embed="rId4"/>
          <a:stretch>
            <a:fillRect/>
          </a:stretch>
        </p:blipFill>
        <p:spPr>
          <a:xfrm>
            <a:off x="7137399" y="979548"/>
            <a:ext cx="4508262" cy="2525531"/>
          </a:xfrm>
          <a:prstGeom prst="rect">
            <a:avLst/>
          </a:prstGeom>
        </p:spPr>
      </p:pic>
    </p:spTree>
    <p:extLst>
      <p:ext uri="{BB962C8B-B14F-4D97-AF65-F5344CB8AC3E}">
        <p14:creationId xmlns:p14="http://schemas.microsoft.com/office/powerpoint/2010/main" val="229073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8671"/>
          </a:xfrm>
        </p:spPr>
        <p:txBody>
          <a:bodyPr>
            <a:normAutofit fontScale="90000"/>
          </a:bodyPr>
          <a:lstStyle/>
          <a:p>
            <a:r>
              <a:rPr lang="en-US" dirty="0"/>
              <a:t>User define exception class</a:t>
            </a:r>
          </a:p>
        </p:txBody>
      </p:sp>
      <p:pic>
        <p:nvPicPr>
          <p:cNvPr id="3" name="Picture 2"/>
          <p:cNvPicPr>
            <a:picLocks noChangeAspect="1"/>
          </p:cNvPicPr>
          <p:nvPr/>
        </p:nvPicPr>
        <p:blipFill rotWithShape="1">
          <a:blip r:embed="rId3"/>
          <a:srcRect r="23383"/>
          <a:stretch/>
        </p:blipFill>
        <p:spPr>
          <a:xfrm>
            <a:off x="316439" y="1097609"/>
            <a:ext cx="5049191" cy="5444065"/>
          </a:xfrm>
          <a:prstGeom prst="rect">
            <a:avLst/>
          </a:prstGeom>
        </p:spPr>
      </p:pic>
      <p:pic>
        <p:nvPicPr>
          <p:cNvPr id="7" name="Picture 6"/>
          <p:cNvPicPr>
            <a:picLocks noChangeAspect="1"/>
          </p:cNvPicPr>
          <p:nvPr/>
        </p:nvPicPr>
        <p:blipFill rotWithShape="1">
          <a:blip r:embed="rId4"/>
          <a:srcRect r="18355"/>
          <a:stretch/>
        </p:blipFill>
        <p:spPr>
          <a:xfrm>
            <a:off x="5760880" y="1097609"/>
            <a:ext cx="5592920" cy="5485770"/>
          </a:xfrm>
          <a:prstGeom prst="rect">
            <a:avLst/>
          </a:prstGeom>
        </p:spPr>
      </p:pic>
    </p:spTree>
    <p:extLst>
      <p:ext uri="{BB962C8B-B14F-4D97-AF65-F5344CB8AC3E}">
        <p14:creationId xmlns:p14="http://schemas.microsoft.com/office/powerpoint/2010/main" val="138332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8671"/>
          </a:xfrm>
        </p:spPr>
        <p:txBody>
          <a:bodyPr>
            <a:normAutofit fontScale="90000"/>
          </a:bodyPr>
          <a:lstStyle/>
          <a:p>
            <a:r>
              <a:rPr lang="en-US" dirty="0"/>
              <a:t>User define exception class</a:t>
            </a:r>
          </a:p>
        </p:txBody>
      </p:sp>
      <p:pic>
        <p:nvPicPr>
          <p:cNvPr id="4" name="Picture 3"/>
          <p:cNvPicPr>
            <a:picLocks noChangeAspect="1"/>
          </p:cNvPicPr>
          <p:nvPr/>
        </p:nvPicPr>
        <p:blipFill>
          <a:blip r:embed="rId3"/>
          <a:stretch>
            <a:fillRect/>
          </a:stretch>
        </p:blipFill>
        <p:spPr>
          <a:xfrm>
            <a:off x="1151592" y="1308264"/>
            <a:ext cx="5495925" cy="1771650"/>
          </a:xfrm>
          <a:prstGeom prst="rect">
            <a:avLst/>
          </a:prstGeom>
        </p:spPr>
      </p:pic>
      <p:pic>
        <p:nvPicPr>
          <p:cNvPr id="5" name="Picture 4"/>
          <p:cNvPicPr>
            <a:picLocks noChangeAspect="1"/>
          </p:cNvPicPr>
          <p:nvPr/>
        </p:nvPicPr>
        <p:blipFill>
          <a:blip r:embed="rId4"/>
          <a:stretch>
            <a:fillRect/>
          </a:stretch>
        </p:blipFill>
        <p:spPr>
          <a:xfrm>
            <a:off x="1057323" y="3463319"/>
            <a:ext cx="7324725" cy="1571625"/>
          </a:xfrm>
          <a:prstGeom prst="rect">
            <a:avLst/>
          </a:prstGeom>
        </p:spPr>
      </p:pic>
      <p:pic>
        <p:nvPicPr>
          <p:cNvPr id="6" name="Picture 5"/>
          <p:cNvPicPr>
            <a:picLocks noChangeAspect="1"/>
          </p:cNvPicPr>
          <p:nvPr/>
        </p:nvPicPr>
        <p:blipFill>
          <a:blip r:embed="rId5"/>
          <a:stretch>
            <a:fillRect/>
          </a:stretch>
        </p:blipFill>
        <p:spPr>
          <a:xfrm>
            <a:off x="7205859" y="2194089"/>
            <a:ext cx="4986141" cy="609600"/>
          </a:xfrm>
          <a:prstGeom prst="rect">
            <a:avLst/>
          </a:prstGeom>
        </p:spPr>
      </p:pic>
    </p:spTree>
    <p:extLst>
      <p:ext uri="{BB962C8B-B14F-4D97-AF65-F5344CB8AC3E}">
        <p14:creationId xmlns:p14="http://schemas.microsoft.com/office/powerpoint/2010/main" val="116664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7CAE-F374-A3D6-29B5-5C979E40B4D2}"/>
              </a:ext>
            </a:extLst>
          </p:cNvPr>
          <p:cNvSpPr>
            <a:spLocks noGrp="1"/>
          </p:cNvSpPr>
          <p:nvPr>
            <p:ph type="title"/>
          </p:nvPr>
        </p:nvSpPr>
        <p:spPr>
          <a:xfrm>
            <a:off x="234351" y="1"/>
            <a:ext cx="9849928" cy="577969"/>
          </a:xfrm>
        </p:spPr>
        <p:txBody>
          <a:bodyPr>
            <a:normAutofit fontScale="90000"/>
          </a:bodyPr>
          <a:lstStyle/>
          <a:p>
            <a:r>
              <a:rPr lang="en-US" dirty="0"/>
              <a:t>Multiple Exceptions by making own classes</a:t>
            </a:r>
            <a:endParaRPr lang="x-none" dirty="0"/>
          </a:p>
        </p:txBody>
      </p:sp>
      <p:pic>
        <p:nvPicPr>
          <p:cNvPr id="6" name="Picture 5"/>
          <p:cNvPicPr>
            <a:picLocks noChangeAspect="1"/>
          </p:cNvPicPr>
          <p:nvPr/>
        </p:nvPicPr>
        <p:blipFill>
          <a:blip r:embed="rId2"/>
          <a:stretch>
            <a:fillRect/>
          </a:stretch>
        </p:blipFill>
        <p:spPr>
          <a:xfrm>
            <a:off x="234351" y="660189"/>
            <a:ext cx="5572440" cy="4541539"/>
          </a:xfrm>
          <a:prstGeom prst="rect">
            <a:avLst/>
          </a:prstGeom>
        </p:spPr>
      </p:pic>
      <p:pic>
        <p:nvPicPr>
          <p:cNvPr id="4" name="Picture 3"/>
          <p:cNvPicPr>
            <a:picLocks noChangeAspect="1"/>
          </p:cNvPicPr>
          <p:nvPr/>
        </p:nvPicPr>
        <p:blipFill>
          <a:blip r:embed="rId3"/>
          <a:stretch>
            <a:fillRect/>
          </a:stretch>
        </p:blipFill>
        <p:spPr>
          <a:xfrm>
            <a:off x="234351" y="5124810"/>
            <a:ext cx="5014463" cy="1733190"/>
          </a:xfrm>
          <a:prstGeom prst="rect">
            <a:avLst/>
          </a:prstGeom>
        </p:spPr>
      </p:pic>
      <p:pic>
        <p:nvPicPr>
          <p:cNvPr id="7" name="Picture 6"/>
          <p:cNvPicPr>
            <a:picLocks noChangeAspect="1"/>
          </p:cNvPicPr>
          <p:nvPr/>
        </p:nvPicPr>
        <p:blipFill>
          <a:blip r:embed="rId4"/>
          <a:stretch>
            <a:fillRect/>
          </a:stretch>
        </p:blipFill>
        <p:spPr>
          <a:xfrm>
            <a:off x="6066976" y="514530"/>
            <a:ext cx="6010275" cy="5476875"/>
          </a:xfrm>
          <a:prstGeom prst="rect">
            <a:avLst/>
          </a:prstGeom>
        </p:spPr>
      </p:pic>
    </p:spTree>
    <p:extLst>
      <p:ext uri="{BB962C8B-B14F-4D97-AF65-F5344CB8AC3E}">
        <p14:creationId xmlns:p14="http://schemas.microsoft.com/office/powerpoint/2010/main" val="178302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19" y="365125"/>
            <a:ext cx="10515600" cy="678671"/>
          </a:xfrm>
        </p:spPr>
        <p:txBody>
          <a:bodyPr>
            <a:normAutofit fontScale="90000"/>
          </a:bodyPr>
          <a:lstStyle/>
          <a:p>
            <a:r>
              <a:rPr lang="en-US" dirty="0"/>
              <a:t>Throw and </a:t>
            </a:r>
            <a:r>
              <a:rPr lang="en-US" dirty="0" err="1"/>
              <a:t>rethrow</a:t>
            </a:r>
            <a:endParaRPr lang="en-US" dirty="0"/>
          </a:p>
        </p:txBody>
      </p:sp>
      <p:sp>
        <p:nvSpPr>
          <p:cNvPr id="4" name="Rectangle 3"/>
          <p:cNvSpPr/>
          <p:nvPr/>
        </p:nvSpPr>
        <p:spPr>
          <a:xfrm>
            <a:off x="5310432" y="302359"/>
            <a:ext cx="6548487" cy="6555641"/>
          </a:xfrm>
          <a:prstGeom prst="rect">
            <a:avLst/>
          </a:prstGeom>
        </p:spPr>
        <p:txBody>
          <a:bodyPr wrap="square">
            <a:spAutoFit/>
          </a:bodyPr>
          <a:lstStyle/>
          <a:p>
            <a:r>
              <a:rPr lang="en-US" sz="1500" dirty="0">
                <a:solidFill>
                  <a:srgbClr val="000000"/>
                </a:solidFill>
                <a:latin typeface="Helvetica" panose="020B0604020202020204" pitchFamily="34" charset="0"/>
              </a:rPr>
              <a:t>#include &lt;</a:t>
            </a:r>
            <a:r>
              <a:rPr lang="en-US" sz="1500" dirty="0" err="1">
                <a:solidFill>
                  <a:srgbClr val="000000"/>
                </a:solidFill>
                <a:latin typeface="Helvetica" panose="020B0604020202020204" pitchFamily="34" charset="0"/>
              </a:rPr>
              <a:t>iostream</a:t>
            </a:r>
            <a:r>
              <a:rPr lang="en-US" sz="1500" dirty="0">
                <a:solidFill>
                  <a:srgbClr val="000000"/>
                </a:solidFill>
                <a:latin typeface="Helvetica" panose="020B0604020202020204" pitchFamily="34" charset="0"/>
              </a:rPr>
              <a:t>&gt;</a:t>
            </a:r>
            <a:br>
              <a:rPr lang="en-US" sz="1500" dirty="0"/>
            </a:br>
            <a:r>
              <a:rPr lang="en-US" sz="1500" dirty="0">
                <a:solidFill>
                  <a:srgbClr val="000000"/>
                </a:solidFill>
                <a:latin typeface="Helvetica" panose="020B0604020202020204" pitchFamily="34" charset="0"/>
              </a:rPr>
              <a:t>using namespace </a:t>
            </a:r>
            <a:r>
              <a:rPr lang="en-US" sz="1500" dirty="0" err="1">
                <a:solidFill>
                  <a:srgbClr val="000000"/>
                </a:solidFill>
                <a:latin typeface="Helvetica" panose="020B0604020202020204" pitchFamily="34" charset="0"/>
              </a:rPr>
              <a:t>std</a:t>
            </a:r>
            <a:r>
              <a:rPr lang="en-US" sz="1500" dirty="0">
                <a:solidFill>
                  <a:srgbClr val="000000"/>
                </a:solidFill>
                <a:latin typeface="Helvetica" panose="020B0604020202020204" pitchFamily="34" charset="0"/>
              </a:rPr>
              <a:t>;</a:t>
            </a:r>
            <a:br>
              <a:rPr lang="en-US" sz="1500" dirty="0"/>
            </a:br>
            <a:r>
              <a:rPr lang="en-US" sz="1500" dirty="0">
                <a:solidFill>
                  <a:srgbClr val="000000"/>
                </a:solidFill>
                <a:latin typeface="Helvetica" panose="020B0604020202020204" pitchFamily="34" charset="0"/>
              </a:rPr>
              <a:t>void </a:t>
            </a:r>
            <a:r>
              <a:rPr lang="en-US" sz="1500" dirty="0" err="1">
                <a:solidFill>
                  <a:srgbClr val="000000"/>
                </a:solidFill>
                <a:latin typeface="Helvetica" panose="020B0604020202020204" pitchFamily="34" charset="0"/>
              </a:rPr>
              <a:t>MyHandler</a:t>
            </a:r>
            <a:r>
              <a:rPr lang="en-US" sz="1500" dirty="0">
                <a:solidFill>
                  <a:srgbClr val="000000"/>
                </a:solidFill>
                <a:latin typeface="Helvetica" panose="020B0604020202020204" pitchFamily="34" charset="0"/>
              </a:rPr>
              <a:t>()</a:t>
            </a:r>
            <a:br>
              <a:rPr lang="en-US" sz="1500" dirty="0"/>
            </a:br>
            <a:r>
              <a:rPr lang="en-US" sz="1500" dirty="0">
                <a:solidFill>
                  <a:srgbClr val="000000"/>
                </a:solidFill>
                <a:latin typeface="Helvetica" panose="020B0604020202020204" pitchFamily="34" charset="0"/>
              </a:rPr>
              <a:t>{</a:t>
            </a:r>
            <a:br>
              <a:rPr lang="en-US" sz="1500" dirty="0"/>
            </a:br>
            <a:r>
              <a:rPr lang="en-US" sz="1500" dirty="0">
                <a:solidFill>
                  <a:srgbClr val="000000"/>
                </a:solidFill>
                <a:latin typeface="Helvetica" panose="020B0604020202020204" pitchFamily="34" charset="0"/>
              </a:rPr>
              <a:t>   try</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throw “hello”;</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catch (</a:t>
            </a:r>
            <a:r>
              <a:rPr lang="en-US" sz="1500" dirty="0" err="1">
                <a:solidFill>
                  <a:srgbClr val="000000"/>
                </a:solidFill>
                <a:latin typeface="Helvetica" panose="020B0604020202020204" pitchFamily="34" charset="0"/>
              </a:rPr>
              <a:t>const</a:t>
            </a:r>
            <a:r>
              <a:rPr lang="en-US" sz="1500" dirty="0">
                <a:solidFill>
                  <a:srgbClr val="000000"/>
                </a:solidFill>
                <a:latin typeface="Helvetica" panose="020B0604020202020204" pitchFamily="34" charset="0"/>
              </a:rPr>
              <a:t> char*)</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a:t>
            </a:r>
            <a:r>
              <a:rPr lang="en-US" sz="1500" dirty="0" err="1">
                <a:solidFill>
                  <a:srgbClr val="000000"/>
                </a:solidFill>
                <a:latin typeface="Helvetica" panose="020B0604020202020204" pitchFamily="34" charset="0"/>
              </a:rPr>
              <a:t>cout</a:t>
            </a:r>
            <a:r>
              <a:rPr lang="en-US" sz="1500" dirty="0">
                <a:solidFill>
                  <a:srgbClr val="000000"/>
                </a:solidFill>
                <a:latin typeface="Helvetica" panose="020B0604020202020204" pitchFamily="34" charset="0"/>
              </a:rPr>
              <a:t> &lt;&lt;”Caught exception inside </a:t>
            </a:r>
            <a:r>
              <a:rPr lang="en-US" sz="1500" dirty="0" err="1">
                <a:solidFill>
                  <a:srgbClr val="000000"/>
                </a:solidFill>
                <a:latin typeface="Helvetica" panose="020B0604020202020204" pitchFamily="34" charset="0"/>
              </a:rPr>
              <a:t>MyHandler</a:t>
            </a:r>
            <a:r>
              <a:rPr lang="en-US" sz="1500" dirty="0">
                <a:solidFill>
                  <a:srgbClr val="000000"/>
                </a:solidFill>
                <a:latin typeface="Helvetica" panose="020B0604020202020204" pitchFamily="34" charset="0"/>
              </a:rPr>
              <a:t>\n”;</a:t>
            </a:r>
            <a:br>
              <a:rPr lang="en-US" sz="1500" dirty="0"/>
            </a:br>
            <a:r>
              <a:rPr lang="en-US" sz="1500" dirty="0">
                <a:solidFill>
                  <a:srgbClr val="000000"/>
                </a:solidFill>
                <a:latin typeface="Helvetica" panose="020B0604020202020204" pitchFamily="34" charset="0"/>
              </a:rPr>
              <a:t>   throw; //</a:t>
            </a:r>
            <a:r>
              <a:rPr lang="en-US" sz="1500" dirty="0" err="1">
                <a:solidFill>
                  <a:srgbClr val="000000"/>
                </a:solidFill>
                <a:latin typeface="Helvetica" panose="020B0604020202020204" pitchFamily="34" charset="0"/>
              </a:rPr>
              <a:t>rethrow</a:t>
            </a:r>
            <a:r>
              <a:rPr lang="en-US" sz="1500" dirty="0">
                <a:solidFill>
                  <a:srgbClr val="000000"/>
                </a:solidFill>
                <a:latin typeface="Helvetica" panose="020B0604020202020204" pitchFamily="34" charset="0"/>
              </a:rPr>
              <a:t> char* out of function</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a:t>
            </a:r>
            <a:br>
              <a:rPr lang="en-US" sz="1500" dirty="0"/>
            </a:br>
            <a:r>
              <a:rPr lang="en-US" sz="1500" dirty="0" err="1">
                <a:solidFill>
                  <a:srgbClr val="000000"/>
                </a:solidFill>
                <a:latin typeface="Helvetica" panose="020B0604020202020204" pitchFamily="34" charset="0"/>
              </a:rPr>
              <a:t>int</a:t>
            </a:r>
            <a:r>
              <a:rPr lang="en-US" sz="1500" dirty="0">
                <a:solidFill>
                  <a:srgbClr val="000000"/>
                </a:solidFill>
                <a:latin typeface="Helvetica" panose="020B0604020202020204" pitchFamily="34" charset="0"/>
              </a:rPr>
              <a:t> main()</a:t>
            </a:r>
            <a:br>
              <a:rPr lang="en-US" sz="1500" dirty="0"/>
            </a:br>
            <a:r>
              <a:rPr lang="en-US" sz="1500" dirty="0">
                <a:solidFill>
                  <a:srgbClr val="000000"/>
                </a:solidFill>
                <a:latin typeface="Helvetica" panose="020B0604020202020204" pitchFamily="34" charset="0"/>
              </a:rPr>
              <a:t>{</a:t>
            </a:r>
            <a:br>
              <a:rPr lang="en-US" sz="1500" dirty="0"/>
            </a:br>
            <a:r>
              <a:rPr lang="en-US" sz="1500" dirty="0">
                <a:solidFill>
                  <a:srgbClr val="000000"/>
                </a:solidFill>
                <a:latin typeface="Helvetica" panose="020B0604020202020204" pitchFamily="34" charset="0"/>
              </a:rPr>
              <a:t>   </a:t>
            </a:r>
            <a:r>
              <a:rPr lang="en-US" sz="1500" dirty="0" err="1">
                <a:solidFill>
                  <a:srgbClr val="000000"/>
                </a:solidFill>
                <a:latin typeface="Helvetica" panose="020B0604020202020204" pitchFamily="34" charset="0"/>
              </a:rPr>
              <a:t>cout</a:t>
            </a:r>
            <a:r>
              <a:rPr lang="en-US" sz="1500" dirty="0">
                <a:solidFill>
                  <a:srgbClr val="000000"/>
                </a:solidFill>
                <a:latin typeface="Helvetica" panose="020B0604020202020204" pitchFamily="34" charset="0"/>
              </a:rPr>
              <a:t>&lt;&lt; “Main start”;</a:t>
            </a:r>
            <a:br>
              <a:rPr lang="en-US" sz="1500" dirty="0"/>
            </a:br>
            <a:r>
              <a:rPr lang="en-US" sz="1500" dirty="0">
                <a:solidFill>
                  <a:srgbClr val="000000"/>
                </a:solidFill>
                <a:latin typeface="Helvetica" panose="020B0604020202020204" pitchFamily="34" charset="0"/>
              </a:rPr>
              <a:t>   try</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a:t>
            </a:r>
            <a:r>
              <a:rPr lang="en-US" sz="1500" dirty="0" err="1">
                <a:solidFill>
                  <a:srgbClr val="000000"/>
                </a:solidFill>
                <a:latin typeface="Helvetica" panose="020B0604020202020204" pitchFamily="34" charset="0"/>
              </a:rPr>
              <a:t>MyHandler</a:t>
            </a:r>
            <a:r>
              <a:rPr lang="en-US" sz="1500" dirty="0">
                <a:solidFill>
                  <a:srgbClr val="000000"/>
                </a:solidFill>
                <a:latin typeface="Helvetica" panose="020B0604020202020204" pitchFamily="34" charset="0"/>
              </a:rPr>
              <a:t>();</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catch(</a:t>
            </a:r>
            <a:r>
              <a:rPr lang="en-US" sz="1500" dirty="0" err="1">
                <a:solidFill>
                  <a:srgbClr val="000000"/>
                </a:solidFill>
                <a:latin typeface="Helvetica" panose="020B0604020202020204" pitchFamily="34" charset="0"/>
              </a:rPr>
              <a:t>const</a:t>
            </a:r>
            <a:r>
              <a:rPr lang="en-US" sz="1500" dirty="0">
                <a:solidFill>
                  <a:srgbClr val="000000"/>
                </a:solidFill>
                <a:latin typeface="Helvetica" panose="020B0604020202020204" pitchFamily="34" charset="0"/>
              </a:rPr>
              <a:t> char*)</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a:t>
            </a:r>
            <a:r>
              <a:rPr lang="en-US" sz="1500" dirty="0" err="1">
                <a:solidFill>
                  <a:srgbClr val="000000"/>
                </a:solidFill>
                <a:latin typeface="Helvetica" panose="020B0604020202020204" pitchFamily="34" charset="0"/>
              </a:rPr>
              <a:t>cout</a:t>
            </a:r>
            <a:r>
              <a:rPr lang="en-US" sz="1500" dirty="0">
                <a:solidFill>
                  <a:srgbClr val="000000"/>
                </a:solidFill>
                <a:latin typeface="Helvetica" panose="020B0604020202020204" pitchFamily="34" charset="0"/>
              </a:rPr>
              <a:t> &lt;&lt;”Caught exception inside Main\n”;</a:t>
            </a:r>
            <a:br>
              <a:rPr lang="en-US" sz="1500" dirty="0"/>
            </a:br>
            <a:r>
              <a:rPr lang="en-US" sz="1500" dirty="0">
                <a:solidFill>
                  <a:srgbClr val="000000"/>
                </a:solidFill>
                <a:latin typeface="Helvetica" panose="020B0604020202020204" pitchFamily="34" charset="0"/>
              </a:rPr>
              <a:t>   }</a:t>
            </a:r>
            <a:br>
              <a:rPr lang="en-US" sz="1500" dirty="0"/>
            </a:br>
            <a:r>
              <a:rPr lang="en-US" sz="1500" dirty="0">
                <a:solidFill>
                  <a:srgbClr val="000000"/>
                </a:solidFill>
                <a:latin typeface="Helvetica" panose="020B0604020202020204" pitchFamily="34" charset="0"/>
              </a:rPr>
              <a:t>       </a:t>
            </a:r>
            <a:r>
              <a:rPr lang="en-US" sz="1500" dirty="0" err="1">
                <a:solidFill>
                  <a:srgbClr val="000000"/>
                </a:solidFill>
                <a:latin typeface="Helvetica" panose="020B0604020202020204" pitchFamily="34" charset="0"/>
              </a:rPr>
              <a:t>cout</a:t>
            </a:r>
            <a:r>
              <a:rPr lang="en-US" sz="1500" dirty="0">
                <a:solidFill>
                  <a:srgbClr val="000000"/>
                </a:solidFill>
                <a:latin typeface="Helvetica" panose="020B0604020202020204" pitchFamily="34" charset="0"/>
              </a:rPr>
              <a:t> &lt;&lt; “Main end”;</a:t>
            </a:r>
            <a:br>
              <a:rPr lang="en-US" sz="1500" dirty="0"/>
            </a:br>
            <a:r>
              <a:rPr lang="en-US" sz="1500" dirty="0">
                <a:solidFill>
                  <a:srgbClr val="000000"/>
                </a:solidFill>
                <a:latin typeface="Helvetica" panose="020B0604020202020204" pitchFamily="34" charset="0"/>
              </a:rPr>
              <a:t>       return 0;</a:t>
            </a:r>
            <a:br>
              <a:rPr lang="en-US" sz="1500" dirty="0"/>
            </a:br>
            <a:r>
              <a:rPr lang="en-US" sz="1500" dirty="0">
                <a:solidFill>
                  <a:srgbClr val="000000"/>
                </a:solidFill>
                <a:latin typeface="Helvetica" panose="020B0604020202020204" pitchFamily="34" charset="0"/>
              </a:rPr>
              <a:t>}</a:t>
            </a:r>
            <a:endParaRPr lang="en-US" sz="1500" dirty="0"/>
          </a:p>
        </p:txBody>
      </p:sp>
      <p:sp>
        <p:nvSpPr>
          <p:cNvPr id="5" name="Rectangle 4"/>
          <p:cNvSpPr/>
          <p:nvPr/>
        </p:nvSpPr>
        <p:spPr>
          <a:xfrm>
            <a:off x="389641" y="1725900"/>
            <a:ext cx="4172932" cy="1200329"/>
          </a:xfrm>
          <a:prstGeom prst="rect">
            <a:avLst/>
          </a:prstGeom>
        </p:spPr>
        <p:txBody>
          <a:bodyPr wrap="square">
            <a:spAutoFit/>
          </a:bodyPr>
          <a:lstStyle/>
          <a:p>
            <a:r>
              <a:rPr lang="en-US" b="1" dirty="0">
                <a:solidFill>
                  <a:srgbClr val="000000"/>
                </a:solidFill>
                <a:latin typeface="Helvetica" panose="020B0604020202020204" pitchFamily="34" charset="0"/>
              </a:rPr>
              <a:t>Output :</a:t>
            </a:r>
            <a:r>
              <a:rPr lang="en-US" dirty="0">
                <a:solidFill>
                  <a:srgbClr val="000000"/>
                </a:solidFill>
                <a:latin typeface="Helvetica" panose="020B0604020202020204" pitchFamily="34" charset="0"/>
              </a:rPr>
              <a:t>Main start</a:t>
            </a:r>
            <a:br>
              <a:rPr lang="en-US" dirty="0">
                <a:solidFill>
                  <a:srgbClr val="000000"/>
                </a:solidFill>
                <a:latin typeface="Helvetica" panose="020B0604020202020204" pitchFamily="34" charset="0"/>
              </a:rPr>
            </a:br>
            <a:r>
              <a:rPr lang="en-US" dirty="0">
                <a:solidFill>
                  <a:srgbClr val="000000"/>
                </a:solidFill>
                <a:latin typeface="Helvetica" panose="020B0604020202020204" pitchFamily="34" charset="0"/>
              </a:rPr>
              <a:t>Caught exception inside </a:t>
            </a:r>
            <a:r>
              <a:rPr lang="en-US" dirty="0" err="1">
                <a:solidFill>
                  <a:srgbClr val="000000"/>
                </a:solidFill>
                <a:latin typeface="Helvetica" panose="020B0604020202020204" pitchFamily="34" charset="0"/>
              </a:rPr>
              <a:t>MyHandler</a:t>
            </a:r>
            <a:br>
              <a:rPr lang="en-US" dirty="0">
                <a:solidFill>
                  <a:srgbClr val="000000"/>
                </a:solidFill>
                <a:latin typeface="Helvetica" panose="020B0604020202020204" pitchFamily="34" charset="0"/>
              </a:rPr>
            </a:br>
            <a:r>
              <a:rPr lang="en-US" dirty="0">
                <a:solidFill>
                  <a:srgbClr val="000000"/>
                </a:solidFill>
                <a:latin typeface="Helvetica" panose="020B0604020202020204" pitchFamily="34" charset="0"/>
              </a:rPr>
              <a:t>Caught exception inside Main</a:t>
            </a:r>
            <a:br>
              <a:rPr lang="en-US" dirty="0">
                <a:solidFill>
                  <a:srgbClr val="000000"/>
                </a:solidFill>
                <a:latin typeface="Helvetica" panose="020B0604020202020204" pitchFamily="34" charset="0"/>
              </a:rPr>
            </a:br>
            <a:r>
              <a:rPr lang="en-US" dirty="0" err="1">
                <a:solidFill>
                  <a:srgbClr val="000000"/>
                </a:solidFill>
                <a:latin typeface="Helvetica" panose="020B0604020202020204" pitchFamily="34" charset="0"/>
              </a:rPr>
              <a:t>Main</a:t>
            </a:r>
            <a:r>
              <a:rPr lang="en-US" dirty="0">
                <a:solidFill>
                  <a:srgbClr val="000000"/>
                </a:solidFill>
                <a:latin typeface="Helvetica" panose="020B0604020202020204" pitchFamily="34" charset="0"/>
              </a:rPr>
              <a:t> end</a:t>
            </a:r>
            <a:endParaRPr lang="en-US" b="0" i="0" dirty="0">
              <a:solidFill>
                <a:srgbClr val="000000"/>
              </a:solidFill>
              <a:effectLst/>
              <a:latin typeface="Helvetica" panose="020B0604020202020204" pitchFamily="34" charset="0"/>
            </a:endParaRPr>
          </a:p>
        </p:txBody>
      </p:sp>
    </p:spTree>
    <p:extLst>
      <p:ext uri="{BB962C8B-B14F-4D97-AF65-F5344CB8AC3E}">
        <p14:creationId xmlns:p14="http://schemas.microsoft.com/office/powerpoint/2010/main" val="744862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19" y="365125"/>
            <a:ext cx="10515600" cy="678671"/>
          </a:xfrm>
        </p:spPr>
        <p:txBody>
          <a:bodyPr>
            <a:normAutofit fontScale="90000"/>
          </a:bodyPr>
          <a:lstStyle/>
          <a:p>
            <a:r>
              <a:rPr lang="en-US" dirty="0"/>
              <a:t>Throw and </a:t>
            </a:r>
            <a:r>
              <a:rPr lang="en-US" dirty="0" err="1"/>
              <a:t>rethrow</a:t>
            </a:r>
            <a:endParaRPr lang="en-US" dirty="0"/>
          </a:p>
        </p:txBody>
      </p:sp>
      <p:sp>
        <p:nvSpPr>
          <p:cNvPr id="4" name="Rectangle 3"/>
          <p:cNvSpPr/>
          <p:nvPr/>
        </p:nvSpPr>
        <p:spPr>
          <a:xfrm>
            <a:off x="5055908" y="-37707"/>
            <a:ext cx="6548487" cy="7094250"/>
          </a:xfrm>
          <a:prstGeom prst="rect">
            <a:avLst/>
          </a:prstGeom>
        </p:spPr>
        <p:txBody>
          <a:bodyPr wrap="square">
            <a:spAutoFit/>
          </a:bodyPr>
          <a:lstStyle/>
          <a:p>
            <a:r>
              <a:rPr lang="en-US" sz="1300" dirty="0">
                <a:solidFill>
                  <a:srgbClr val="000000"/>
                </a:solidFill>
                <a:latin typeface="Helvetica" panose="020B0604020202020204" pitchFamily="34" charset="0"/>
              </a:rPr>
              <a:t>class Base</a:t>
            </a:r>
          </a:p>
          <a:p>
            <a:r>
              <a:rPr lang="en-US" sz="1300" dirty="0">
                <a:solidFill>
                  <a:srgbClr val="000000"/>
                </a:solidFill>
                <a:latin typeface="Helvetica" panose="020B0604020202020204" pitchFamily="34" charset="0"/>
              </a:rPr>
              <a:t>{</a:t>
            </a:r>
          </a:p>
          <a:p>
            <a:r>
              <a:rPr lang="en-US" sz="1300" dirty="0">
                <a:solidFill>
                  <a:srgbClr val="000000"/>
                </a:solidFill>
                <a:latin typeface="Helvetica" panose="020B0604020202020204" pitchFamily="34" charset="0"/>
              </a:rPr>
              <a:t>public:</a:t>
            </a:r>
          </a:p>
          <a:p>
            <a:r>
              <a:rPr lang="en-US" sz="1300" dirty="0">
                <a:solidFill>
                  <a:srgbClr val="000000"/>
                </a:solidFill>
                <a:latin typeface="Helvetica" panose="020B0604020202020204" pitchFamily="34" charset="0"/>
              </a:rPr>
              <a:t>    Base() {}</a:t>
            </a:r>
          </a:p>
          <a:p>
            <a:r>
              <a:rPr lang="en-US" sz="1300" dirty="0">
                <a:solidFill>
                  <a:srgbClr val="000000"/>
                </a:solidFill>
                <a:latin typeface="Helvetica" panose="020B0604020202020204" pitchFamily="34" charset="0"/>
              </a:rPr>
              <a:t>    virtual void print() {</a:t>
            </a:r>
            <a:r>
              <a:rPr lang="en-US" sz="1300" dirty="0" err="1">
                <a:solidFill>
                  <a:srgbClr val="000000"/>
                </a:solidFill>
                <a:latin typeface="Helvetica" panose="020B0604020202020204" pitchFamily="34" charset="0"/>
              </a:rPr>
              <a:t>cout</a:t>
            </a:r>
            <a:r>
              <a:rPr lang="en-US" sz="1300" dirty="0">
                <a:solidFill>
                  <a:srgbClr val="000000"/>
                </a:solidFill>
                <a:latin typeface="Helvetica" panose="020B0604020202020204" pitchFamily="34" charset="0"/>
              </a:rPr>
              <a:t> &lt;&lt; "Base"; }</a:t>
            </a:r>
          </a:p>
          <a:p>
            <a:r>
              <a:rPr lang="en-US" sz="1300" dirty="0">
                <a:solidFill>
                  <a:srgbClr val="000000"/>
                </a:solidFill>
                <a:latin typeface="Helvetica" panose="020B0604020202020204" pitchFamily="34" charset="0"/>
              </a:rPr>
              <a:t>};</a:t>
            </a:r>
          </a:p>
          <a:p>
            <a:r>
              <a:rPr lang="en-US" sz="1300" dirty="0">
                <a:solidFill>
                  <a:srgbClr val="000000"/>
                </a:solidFill>
                <a:latin typeface="Helvetica" panose="020B0604020202020204" pitchFamily="34" charset="0"/>
              </a:rPr>
              <a:t>class Derived: public Base</a:t>
            </a:r>
          </a:p>
          <a:p>
            <a:r>
              <a:rPr lang="en-US" sz="1300" dirty="0">
                <a:solidFill>
                  <a:srgbClr val="000000"/>
                </a:solidFill>
                <a:latin typeface="Helvetica" panose="020B0604020202020204" pitchFamily="34" charset="0"/>
              </a:rPr>
              <a:t>{</a:t>
            </a:r>
          </a:p>
          <a:p>
            <a:r>
              <a:rPr lang="en-US" sz="1300" dirty="0">
                <a:solidFill>
                  <a:srgbClr val="000000"/>
                </a:solidFill>
                <a:latin typeface="Helvetica" panose="020B0604020202020204" pitchFamily="34" charset="0"/>
              </a:rPr>
              <a:t>public:</a:t>
            </a:r>
          </a:p>
          <a:p>
            <a:r>
              <a:rPr lang="en-US" sz="1300" dirty="0">
                <a:solidFill>
                  <a:srgbClr val="000000"/>
                </a:solidFill>
                <a:latin typeface="Helvetica" panose="020B0604020202020204" pitchFamily="34" charset="0"/>
              </a:rPr>
              <a:t>    Derived() {}</a:t>
            </a:r>
          </a:p>
          <a:p>
            <a:r>
              <a:rPr lang="en-US" sz="1300" dirty="0">
                <a:solidFill>
                  <a:srgbClr val="000000"/>
                </a:solidFill>
                <a:latin typeface="Helvetica" panose="020B0604020202020204" pitchFamily="34" charset="0"/>
              </a:rPr>
              <a:t>    void print() override {  </a:t>
            </a:r>
            <a:r>
              <a:rPr lang="en-US" sz="1300" dirty="0" err="1">
                <a:solidFill>
                  <a:srgbClr val="000000"/>
                </a:solidFill>
                <a:latin typeface="Helvetica" panose="020B0604020202020204" pitchFamily="34" charset="0"/>
              </a:rPr>
              <a:t>cout</a:t>
            </a:r>
            <a:r>
              <a:rPr lang="en-US" sz="1300" dirty="0">
                <a:solidFill>
                  <a:srgbClr val="000000"/>
                </a:solidFill>
                <a:latin typeface="Helvetica" panose="020B0604020202020204" pitchFamily="34" charset="0"/>
              </a:rPr>
              <a:t> &lt;&lt; "Derived"; }</a:t>
            </a:r>
          </a:p>
          <a:p>
            <a:r>
              <a:rPr lang="en-US" sz="1300" dirty="0">
                <a:solidFill>
                  <a:srgbClr val="000000"/>
                </a:solidFill>
                <a:latin typeface="Helvetica" panose="020B0604020202020204" pitchFamily="34" charset="0"/>
              </a:rPr>
              <a:t>};</a:t>
            </a:r>
          </a:p>
          <a:p>
            <a:r>
              <a:rPr lang="en-US" sz="1300" dirty="0" err="1">
                <a:solidFill>
                  <a:srgbClr val="000000"/>
                </a:solidFill>
                <a:latin typeface="Helvetica" panose="020B0604020202020204" pitchFamily="34" charset="0"/>
              </a:rPr>
              <a:t>int</a:t>
            </a:r>
            <a:r>
              <a:rPr lang="en-US" sz="1300" dirty="0">
                <a:solidFill>
                  <a:srgbClr val="000000"/>
                </a:solidFill>
                <a:latin typeface="Helvetica" panose="020B0604020202020204" pitchFamily="34" charset="0"/>
              </a:rPr>
              <a:t> main()</a:t>
            </a:r>
          </a:p>
          <a:p>
            <a:r>
              <a:rPr lang="en-US" sz="1300" dirty="0">
                <a:solidFill>
                  <a:srgbClr val="000000"/>
                </a:solidFill>
                <a:latin typeface="Helvetica" panose="020B0604020202020204" pitchFamily="34" charset="0"/>
              </a:rPr>
              <a:t>{</a:t>
            </a:r>
          </a:p>
          <a:p>
            <a:r>
              <a:rPr lang="en-US" sz="1300" dirty="0">
                <a:solidFill>
                  <a:srgbClr val="000000"/>
                </a:solidFill>
                <a:latin typeface="Helvetica" panose="020B0604020202020204" pitchFamily="34" charset="0"/>
              </a:rPr>
              <a:t>    try</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try</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throw Derived{};</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catch (Base&amp; b)</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a:t>
            </a:r>
            <a:r>
              <a:rPr lang="en-US" sz="1300" dirty="0" err="1">
                <a:solidFill>
                  <a:srgbClr val="000000"/>
                </a:solidFill>
                <a:latin typeface="Helvetica" panose="020B0604020202020204" pitchFamily="34" charset="0"/>
              </a:rPr>
              <a:t>cout</a:t>
            </a:r>
            <a:r>
              <a:rPr lang="en-US" sz="1300" dirty="0">
                <a:solidFill>
                  <a:srgbClr val="000000"/>
                </a:solidFill>
                <a:latin typeface="Helvetica" panose="020B0604020202020204" pitchFamily="34" charset="0"/>
              </a:rPr>
              <a:t> &lt;&lt; "Caught Base b, which is actually a ";</a:t>
            </a:r>
          </a:p>
          <a:p>
            <a:r>
              <a:rPr lang="en-US" sz="1300" dirty="0">
                <a:solidFill>
                  <a:srgbClr val="000000"/>
                </a:solidFill>
                <a:latin typeface="Helvetica" panose="020B0604020202020204" pitchFamily="34" charset="0"/>
              </a:rPr>
              <a:t>            </a:t>
            </a:r>
            <a:r>
              <a:rPr lang="en-US" sz="1300" dirty="0" err="1">
                <a:solidFill>
                  <a:srgbClr val="000000"/>
                </a:solidFill>
                <a:latin typeface="Helvetica" panose="020B0604020202020204" pitchFamily="34" charset="0"/>
              </a:rPr>
              <a:t>b.print</a:t>
            </a:r>
            <a:r>
              <a:rPr lang="en-US" sz="1300" dirty="0">
                <a:solidFill>
                  <a:srgbClr val="000000"/>
                </a:solidFill>
                <a:latin typeface="Helvetica" panose="020B0604020202020204" pitchFamily="34" charset="0"/>
              </a:rPr>
              <a:t>(); </a:t>
            </a:r>
            <a:r>
              <a:rPr lang="en-US" sz="1300" dirty="0" err="1">
                <a:solidFill>
                  <a:srgbClr val="000000"/>
                </a:solidFill>
                <a:latin typeface="Helvetica" panose="020B0604020202020204" pitchFamily="34" charset="0"/>
              </a:rPr>
              <a:t>cout</a:t>
            </a:r>
            <a:r>
              <a:rPr lang="en-US" sz="1300" dirty="0">
                <a:solidFill>
                  <a:srgbClr val="000000"/>
                </a:solidFill>
                <a:latin typeface="Helvetica" panose="020B0604020202020204" pitchFamily="34" charset="0"/>
              </a:rPr>
              <a:t> &lt;&lt; "\n";</a:t>
            </a:r>
          </a:p>
          <a:p>
            <a:r>
              <a:rPr lang="en-US" sz="1300" dirty="0">
                <a:solidFill>
                  <a:srgbClr val="000000"/>
                </a:solidFill>
                <a:latin typeface="Helvetica" panose="020B0604020202020204" pitchFamily="34" charset="0"/>
              </a:rPr>
              <a:t>	throw; </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catch (Base&amp; b)</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         </a:t>
            </a:r>
            <a:r>
              <a:rPr lang="en-US" sz="1300" dirty="0" err="1">
                <a:solidFill>
                  <a:srgbClr val="000000"/>
                </a:solidFill>
                <a:latin typeface="Helvetica" panose="020B0604020202020204" pitchFamily="34" charset="0"/>
              </a:rPr>
              <a:t>cout</a:t>
            </a:r>
            <a:r>
              <a:rPr lang="en-US" sz="1300" dirty="0">
                <a:solidFill>
                  <a:srgbClr val="000000"/>
                </a:solidFill>
                <a:latin typeface="Helvetica" panose="020B0604020202020204" pitchFamily="34" charset="0"/>
              </a:rPr>
              <a:t> &lt;&lt; "Caught Base b, which is actually a ";</a:t>
            </a:r>
          </a:p>
          <a:p>
            <a:r>
              <a:rPr lang="en-US" sz="1300" dirty="0">
                <a:solidFill>
                  <a:srgbClr val="000000"/>
                </a:solidFill>
                <a:latin typeface="Helvetica" panose="020B0604020202020204" pitchFamily="34" charset="0"/>
              </a:rPr>
              <a:t>        </a:t>
            </a:r>
            <a:r>
              <a:rPr lang="en-US" sz="1300" dirty="0" err="1">
                <a:solidFill>
                  <a:srgbClr val="000000"/>
                </a:solidFill>
                <a:latin typeface="Helvetica" panose="020B0604020202020204" pitchFamily="34" charset="0"/>
              </a:rPr>
              <a:t>b.print</a:t>
            </a:r>
            <a:r>
              <a:rPr lang="en-US" sz="1300" dirty="0">
                <a:solidFill>
                  <a:srgbClr val="000000"/>
                </a:solidFill>
                <a:latin typeface="Helvetica" panose="020B0604020202020204" pitchFamily="34" charset="0"/>
              </a:rPr>
              <a:t>();</a:t>
            </a:r>
          </a:p>
          <a:p>
            <a:r>
              <a:rPr lang="en-US" sz="1300" dirty="0">
                <a:solidFill>
                  <a:srgbClr val="000000"/>
                </a:solidFill>
                <a:latin typeface="Helvetica" panose="020B0604020202020204" pitchFamily="34" charset="0"/>
              </a:rPr>
              <a:t>         </a:t>
            </a:r>
            <a:r>
              <a:rPr lang="en-US" sz="1300" dirty="0" err="1">
                <a:solidFill>
                  <a:srgbClr val="000000"/>
                </a:solidFill>
                <a:latin typeface="Helvetica" panose="020B0604020202020204" pitchFamily="34" charset="0"/>
              </a:rPr>
              <a:t>cout</a:t>
            </a:r>
            <a:r>
              <a:rPr lang="en-US" sz="1300" dirty="0">
                <a:solidFill>
                  <a:srgbClr val="000000"/>
                </a:solidFill>
                <a:latin typeface="Helvetica" panose="020B0604020202020204" pitchFamily="34" charset="0"/>
              </a:rPr>
              <a:t> &lt;&lt; "\n";</a:t>
            </a:r>
          </a:p>
          <a:p>
            <a:r>
              <a:rPr lang="en-US" sz="1300" dirty="0">
                <a:solidFill>
                  <a:srgbClr val="000000"/>
                </a:solidFill>
                <a:latin typeface="Helvetica" panose="020B0604020202020204" pitchFamily="34" charset="0"/>
              </a:rPr>
              <a:t>    }</a:t>
            </a:r>
          </a:p>
          <a:p>
            <a:r>
              <a:rPr lang="en-US" sz="1300" dirty="0">
                <a:solidFill>
                  <a:srgbClr val="000000"/>
                </a:solidFill>
                <a:latin typeface="Helvetica" panose="020B0604020202020204" pitchFamily="34" charset="0"/>
              </a:rPr>
              <a:t>}</a:t>
            </a:r>
            <a:endParaRPr lang="en-US" sz="1300" dirty="0"/>
          </a:p>
        </p:txBody>
      </p:sp>
      <p:sp>
        <p:nvSpPr>
          <p:cNvPr id="5" name="Rectangle 4"/>
          <p:cNvSpPr/>
          <p:nvPr/>
        </p:nvSpPr>
        <p:spPr>
          <a:xfrm>
            <a:off x="389640" y="1725900"/>
            <a:ext cx="4436883" cy="523220"/>
          </a:xfrm>
          <a:prstGeom prst="rect">
            <a:avLst/>
          </a:prstGeom>
        </p:spPr>
        <p:txBody>
          <a:bodyPr wrap="square">
            <a:spAutoFit/>
          </a:bodyPr>
          <a:lstStyle/>
          <a:p>
            <a:r>
              <a:rPr lang="en-US" sz="1400" b="1" dirty="0">
                <a:solidFill>
                  <a:srgbClr val="000000"/>
                </a:solidFill>
                <a:latin typeface="Helvetica" panose="020B0604020202020204" pitchFamily="34" charset="0"/>
              </a:rPr>
              <a:t>Output :</a:t>
            </a:r>
            <a:r>
              <a:rPr lang="en-US" sz="1400" dirty="0">
                <a:solidFill>
                  <a:srgbClr val="000000"/>
                </a:solidFill>
                <a:latin typeface="Helvetica" panose="020B0604020202020204" pitchFamily="34" charset="0"/>
              </a:rPr>
              <a:t>Caught Base b, which is actually a Derived</a:t>
            </a:r>
          </a:p>
          <a:p>
            <a:r>
              <a:rPr lang="en-US" sz="1400" dirty="0">
                <a:solidFill>
                  <a:srgbClr val="000000"/>
                </a:solidFill>
                <a:latin typeface="Helvetica" panose="020B0604020202020204" pitchFamily="34" charset="0"/>
              </a:rPr>
              <a:t>Caught Base b, which is actually a Derived</a:t>
            </a:r>
            <a:endParaRPr lang="en-US" sz="1400" b="0" i="0" dirty="0">
              <a:solidFill>
                <a:srgbClr val="000000"/>
              </a:solidFill>
              <a:effectLst/>
              <a:latin typeface="Helvetica" panose="020B0604020202020204" pitchFamily="34" charset="0"/>
            </a:endParaRPr>
          </a:p>
        </p:txBody>
      </p:sp>
    </p:spTree>
    <p:extLst>
      <p:ext uri="{BB962C8B-B14F-4D97-AF65-F5344CB8AC3E}">
        <p14:creationId xmlns:p14="http://schemas.microsoft.com/office/powerpoint/2010/main" val="31800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19" y="365125"/>
            <a:ext cx="10515600" cy="678671"/>
          </a:xfrm>
        </p:spPr>
        <p:txBody>
          <a:bodyPr>
            <a:normAutofit fontScale="90000"/>
          </a:bodyPr>
          <a:lstStyle/>
          <a:p>
            <a:r>
              <a:rPr lang="en-US" dirty="0"/>
              <a:t>Throw and </a:t>
            </a:r>
            <a:r>
              <a:rPr lang="en-US" dirty="0" err="1"/>
              <a:t>rethrow</a:t>
            </a:r>
            <a:endParaRPr lang="en-US" dirty="0"/>
          </a:p>
        </p:txBody>
      </p:sp>
      <p:pic>
        <p:nvPicPr>
          <p:cNvPr id="8" name="Picture 7"/>
          <p:cNvPicPr>
            <a:picLocks noChangeAspect="1"/>
          </p:cNvPicPr>
          <p:nvPr/>
        </p:nvPicPr>
        <p:blipFill rotWithShape="1">
          <a:blip r:embed="rId3"/>
          <a:srcRect b="72967"/>
          <a:stretch/>
        </p:blipFill>
        <p:spPr>
          <a:xfrm>
            <a:off x="21515" y="3579843"/>
            <a:ext cx="4774481" cy="1453305"/>
          </a:xfrm>
          <a:prstGeom prst="rect">
            <a:avLst/>
          </a:prstGeom>
        </p:spPr>
      </p:pic>
      <p:pic>
        <p:nvPicPr>
          <p:cNvPr id="9" name="Picture 8"/>
          <p:cNvPicPr>
            <a:picLocks noChangeAspect="1"/>
          </p:cNvPicPr>
          <p:nvPr/>
        </p:nvPicPr>
        <p:blipFill rotWithShape="1">
          <a:blip r:embed="rId3"/>
          <a:srcRect t="75736"/>
          <a:stretch/>
        </p:blipFill>
        <p:spPr>
          <a:xfrm>
            <a:off x="0" y="5045694"/>
            <a:ext cx="5063403" cy="1383385"/>
          </a:xfrm>
          <a:prstGeom prst="rect">
            <a:avLst/>
          </a:prstGeom>
        </p:spPr>
      </p:pic>
      <p:pic>
        <p:nvPicPr>
          <p:cNvPr id="11" name="Picture 10"/>
          <p:cNvPicPr>
            <a:picLocks noChangeAspect="1"/>
          </p:cNvPicPr>
          <p:nvPr/>
        </p:nvPicPr>
        <p:blipFill rotWithShape="1">
          <a:blip r:embed="rId4"/>
          <a:srcRect r="51799"/>
          <a:stretch/>
        </p:blipFill>
        <p:spPr>
          <a:xfrm>
            <a:off x="104149" y="1453371"/>
            <a:ext cx="3741427" cy="1025878"/>
          </a:xfrm>
          <a:prstGeom prst="rect">
            <a:avLst/>
          </a:prstGeom>
        </p:spPr>
      </p:pic>
      <p:pic>
        <p:nvPicPr>
          <p:cNvPr id="12" name="Picture 11"/>
          <p:cNvPicPr>
            <a:picLocks noChangeAspect="1"/>
          </p:cNvPicPr>
          <p:nvPr/>
        </p:nvPicPr>
        <p:blipFill rotWithShape="1">
          <a:blip r:embed="rId4"/>
          <a:srcRect l="82437"/>
          <a:stretch/>
        </p:blipFill>
        <p:spPr>
          <a:xfrm>
            <a:off x="3303507" y="1453371"/>
            <a:ext cx="1542411" cy="1076325"/>
          </a:xfrm>
          <a:prstGeom prst="rect">
            <a:avLst/>
          </a:prstGeom>
        </p:spPr>
      </p:pic>
      <p:grpSp>
        <p:nvGrpSpPr>
          <p:cNvPr id="6" name="Group 5"/>
          <p:cNvGrpSpPr/>
          <p:nvPr/>
        </p:nvGrpSpPr>
        <p:grpSpPr>
          <a:xfrm>
            <a:off x="5040494" y="-44450"/>
            <a:ext cx="6856132" cy="6902449"/>
            <a:chOff x="5040494" y="-44450"/>
            <a:chExt cx="6856132" cy="6902449"/>
          </a:xfrm>
        </p:grpSpPr>
        <p:grpSp>
          <p:nvGrpSpPr>
            <p:cNvPr id="5" name="Group 4"/>
            <p:cNvGrpSpPr/>
            <p:nvPr/>
          </p:nvGrpSpPr>
          <p:grpSpPr>
            <a:xfrm>
              <a:off x="5040494" y="-44450"/>
              <a:ext cx="6856132" cy="6902449"/>
              <a:chOff x="5040494" y="-44450"/>
              <a:chExt cx="6856132" cy="6902449"/>
            </a:xfrm>
          </p:grpSpPr>
          <p:pic>
            <p:nvPicPr>
              <p:cNvPr id="3" name="Picture 2"/>
              <p:cNvPicPr>
                <a:picLocks noChangeAspect="1"/>
              </p:cNvPicPr>
              <p:nvPr/>
            </p:nvPicPr>
            <p:blipFill>
              <a:blip r:embed="rId5"/>
              <a:stretch>
                <a:fillRect/>
              </a:stretch>
            </p:blipFill>
            <p:spPr>
              <a:xfrm>
                <a:off x="5040494" y="-44450"/>
                <a:ext cx="2878022" cy="654789"/>
              </a:xfrm>
              <a:prstGeom prst="rect">
                <a:avLst/>
              </a:prstGeom>
            </p:spPr>
          </p:pic>
          <p:pic>
            <p:nvPicPr>
              <p:cNvPr id="7" name="Picture 6"/>
              <p:cNvPicPr>
                <a:picLocks noChangeAspect="1"/>
              </p:cNvPicPr>
              <p:nvPr/>
            </p:nvPicPr>
            <p:blipFill>
              <a:blip r:embed="rId6"/>
              <a:stretch>
                <a:fillRect/>
              </a:stretch>
            </p:blipFill>
            <p:spPr>
              <a:xfrm>
                <a:off x="5269631" y="452486"/>
                <a:ext cx="6626995" cy="6405513"/>
              </a:xfrm>
              <a:prstGeom prst="rect">
                <a:avLst/>
              </a:prstGeom>
            </p:spPr>
          </p:pic>
          <p:sp>
            <p:nvSpPr>
              <p:cNvPr id="4" name="Rectangle 3"/>
              <p:cNvSpPr/>
              <p:nvPr/>
            </p:nvSpPr>
            <p:spPr>
              <a:xfrm>
                <a:off x="7032396" y="829559"/>
                <a:ext cx="2535810" cy="2142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 name="Rectangle 12"/>
            <p:cNvSpPr/>
            <p:nvPr/>
          </p:nvSpPr>
          <p:spPr>
            <a:xfrm>
              <a:off x="7032396" y="3454701"/>
              <a:ext cx="2111604" cy="2828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77740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A3FCEE-A505-1987-4B6E-A8BDF89C5926}"/>
              </a:ext>
            </a:extLst>
          </p:cNvPr>
          <p:cNvPicPr>
            <a:picLocks noChangeAspect="1"/>
          </p:cNvPicPr>
          <p:nvPr/>
        </p:nvPicPr>
        <p:blipFill>
          <a:blip r:embed="rId2"/>
          <a:stretch>
            <a:fillRect/>
          </a:stretch>
        </p:blipFill>
        <p:spPr>
          <a:xfrm>
            <a:off x="423449" y="463206"/>
            <a:ext cx="10058893" cy="5168969"/>
          </a:xfrm>
          <a:prstGeom prst="rect">
            <a:avLst/>
          </a:prstGeom>
        </p:spPr>
      </p:pic>
    </p:spTree>
    <p:extLst>
      <p:ext uri="{BB962C8B-B14F-4D97-AF65-F5344CB8AC3E}">
        <p14:creationId xmlns:p14="http://schemas.microsoft.com/office/powerpoint/2010/main" val="303548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14C-C7CD-C7DA-896A-4E7D141701A3}"/>
              </a:ext>
            </a:extLst>
          </p:cNvPr>
          <p:cNvSpPr>
            <a:spLocks noGrp="1"/>
          </p:cNvSpPr>
          <p:nvPr>
            <p:ph type="title"/>
          </p:nvPr>
        </p:nvSpPr>
        <p:spPr/>
        <p:txBody>
          <a:bodyPr/>
          <a:lstStyle/>
          <a:p>
            <a:r>
              <a:rPr lang="en-US" dirty="0"/>
              <a:t>Exception Handling</a:t>
            </a:r>
            <a:endParaRPr lang="x-none" dirty="0"/>
          </a:p>
        </p:txBody>
      </p:sp>
      <p:sp>
        <p:nvSpPr>
          <p:cNvPr id="3" name="Content Placeholder 2">
            <a:extLst>
              <a:ext uri="{FF2B5EF4-FFF2-40B4-BE49-F238E27FC236}">
                <a16:creationId xmlns:a16="http://schemas.microsoft.com/office/drawing/2014/main" id="{C515293F-21B8-AD0B-1FB4-D12FAF9C352E}"/>
              </a:ext>
            </a:extLst>
          </p:cNvPr>
          <p:cNvSpPr>
            <a:spLocks noGrp="1"/>
          </p:cNvSpPr>
          <p:nvPr>
            <p:ph idx="1"/>
          </p:nvPr>
        </p:nvSpPr>
        <p:spPr>
          <a:xfrm>
            <a:off x="838200" y="1825625"/>
            <a:ext cx="10515600" cy="4667250"/>
          </a:xfrm>
        </p:spPr>
        <p:txBody>
          <a:bodyPr>
            <a:normAutofit lnSpcReduction="10000"/>
          </a:bodyPr>
          <a:lstStyle/>
          <a:p>
            <a:r>
              <a:rPr lang="en-US" b="0" i="0" dirty="0">
                <a:solidFill>
                  <a:srgbClr val="273239"/>
                </a:solidFill>
                <a:effectLst/>
                <a:latin typeface="urw-din"/>
              </a:rPr>
              <a:t>One of the advantages of C++ over C is Exception Handling. Exceptions are run-time anomalies or abnormal conditions that a program encounters during its execution. There are two types of exceptions: </a:t>
            </a:r>
          </a:p>
          <a:p>
            <a:pPr lvl="1"/>
            <a:r>
              <a:rPr lang="en-US" b="0" i="0" dirty="0">
                <a:solidFill>
                  <a:srgbClr val="273239"/>
                </a:solidFill>
                <a:effectLst/>
                <a:latin typeface="urw-din"/>
              </a:rPr>
              <a:t>Synchronous,</a:t>
            </a:r>
          </a:p>
          <a:p>
            <a:pPr lvl="1"/>
            <a:r>
              <a:rPr lang="en-US" b="0" i="0" dirty="0">
                <a:solidFill>
                  <a:srgbClr val="273239"/>
                </a:solidFill>
                <a:effectLst/>
                <a:latin typeface="urw-din"/>
              </a:rPr>
              <a:t> Asynchronous (</a:t>
            </a:r>
            <a:r>
              <a:rPr lang="en-US" b="0" i="0" dirty="0" err="1">
                <a:solidFill>
                  <a:srgbClr val="273239"/>
                </a:solidFill>
                <a:effectLst/>
                <a:latin typeface="urw-din"/>
              </a:rPr>
              <a:t>Ex:which</a:t>
            </a:r>
            <a:r>
              <a:rPr lang="en-US" b="0" i="0" dirty="0">
                <a:solidFill>
                  <a:srgbClr val="273239"/>
                </a:solidFill>
                <a:effectLst/>
                <a:latin typeface="urw-din"/>
              </a:rPr>
              <a:t> are beyond the program’s control, Disc failure </a:t>
            </a:r>
            <a:r>
              <a:rPr lang="en-US" b="0" i="0" dirty="0" err="1">
                <a:solidFill>
                  <a:srgbClr val="273239"/>
                </a:solidFill>
                <a:effectLst/>
                <a:latin typeface="urw-din"/>
              </a:rPr>
              <a:t>etc</a:t>
            </a:r>
            <a:r>
              <a:rPr lang="en-US" b="0" i="0" dirty="0">
                <a:solidFill>
                  <a:srgbClr val="273239"/>
                </a:solidFill>
                <a:effectLst/>
                <a:latin typeface="urw-din"/>
              </a:rPr>
              <a:t>). </a:t>
            </a:r>
          </a:p>
          <a:p>
            <a:r>
              <a:rPr lang="en-US" b="0" i="0" dirty="0">
                <a:solidFill>
                  <a:srgbClr val="273239"/>
                </a:solidFill>
                <a:effectLst/>
                <a:latin typeface="urw-din"/>
              </a:rPr>
              <a:t>C++ provides following specialized keywords for this purpose.</a:t>
            </a:r>
            <a:br>
              <a:rPr lang="en-US" dirty="0"/>
            </a:br>
            <a:r>
              <a:rPr lang="en-US" b="1" i="1" dirty="0">
                <a:solidFill>
                  <a:srgbClr val="273239"/>
                </a:solidFill>
                <a:effectLst/>
                <a:latin typeface="urw-din"/>
              </a:rPr>
              <a:t>try</a:t>
            </a:r>
            <a:r>
              <a:rPr lang="en-US" b="1" i="0" dirty="0">
                <a:solidFill>
                  <a:srgbClr val="273239"/>
                </a:solidFill>
                <a:effectLst/>
                <a:latin typeface="urw-din"/>
              </a:rPr>
              <a:t>: </a:t>
            </a:r>
            <a:r>
              <a:rPr lang="en-US" b="0" i="0" dirty="0">
                <a:solidFill>
                  <a:srgbClr val="273239"/>
                </a:solidFill>
                <a:effectLst/>
                <a:latin typeface="urw-din"/>
              </a:rPr>
              <a:t>represents a block of code that can throw an exception.</a:t>
            </a:r>
            <a:br>
              <a:rPr lang="en-US" dirty="0"/>
            </a:br>
            <a:r>
              <a:rPr lang="en-US" b="1" i="1" dirty="0">
                <a:solidFill>
                  <a:srgbClr val="273239"/>
                </a:solidFill>
                <a:effectLst/>
                <a:latin typeface="urw-din"/>
              </a:rPr>
              <a:t>catch</a:t>
            </a:r>
            <a:r>
              <a:rPr lang="en-US" b="1" i="0" dirty="0">
                <a:solidFill>
                  <a:srgbClr val="273239"/>
                </a:solidFill>
                <a:effectLst/>
                <a:latin typeface="urw-din"/>
              </a:rPr>
              <a:t>: </a:t>
            </a:r>
            <a:r>
              <a:rPr lang="en-US" b="0" i="0" dirty="0">
                <a:solidFill>
                  <a:srgbClr val="273239"/>
                </a:solidFill>
                <a:effectLst/>
                <a:latin typeface="urw-din"/>
              </a:rPr>
              <a:t>represents a block of code that is executed when a particular exception is thrown.</a:t>
            </a:r>
            <a:br>
              <a:rPr lang="en-US" b="0" i="0" dirty="0">
                <a:solidFill>
                  <a:srgbClr val="273239"/>
                </a:solidFill>
                <a:effectLst/>
                <a:latin typeface="urw-din"/>
              </a:rPr>
            </a:br>
            <a:r>
              <a:rPr lang="en-US" b="1" i="1" dirty="0">
                <a:solidFill>
                  <a:srgbClr val="273239"/>
                </a:solidFill>
                <a:effectLst/>
                <a:latin typeface="urw-din"/>
              </a:rPr>
              <a:t>throw</a:t>
            </a:r>
            <a:r>
              <a:rPr lang="en-US" b="1" i="0" dirty="0">
                <a:solidFill>
                  <a:srgbClr val="273239"/>
                </a:solidFill>
                <a:effectLst/>
                <a:latin typeface="urw-din"/>
              </a:rPr>
              <a:t>: </a:t>
            </a:r>
            <a:r>
              <a:rPr lang="en-US" b="0" i="0" dirty="0">
                <a:solidFill>
                  <a:srgbClr val="273239"/>
                </a:solidFill>
                <a:effectLst/>
                <a:latin typeface="urw-din"/>
              </a:rPr>
              <a:t>Used to throw an exception. Also used to list the exceptions that a function throws, but doesn’t handle itself.</a:t>
            </a:r>
            <a:endParaRPr lang="x-none" dirty="0"/>
          </a:p>
        </p:txBody>
      </p:sp>
    </p:spTree>
    <p:extLst>
      <p:ext uri="{BB962C8B-B14F-4D97-AF65-F5344CB8AC3E}">
        <p14:creationId xmlns:p14="http://schemas.microsoft.com/office/powerpoint/2010/main" val="327349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14C-C7CD-C7DA-896A-4E7D141701A3}"/>
              </a:ext>
            </a:extLst>
          </p:cNvPr>
          <p:cNvSpPr>
            <a:spLocks noGrp="1"/>
          </p:cNvSpPr>
          <p:nvPr>
            <p:ph type="title"/>
          </p:nvPr>
        </p:nvSpPr>
        <p:spPr>
          <a:xfrm>
            <a:off x="626165" y="272361"/>
            <a:ext cx="10515600" cy="310736"/>
          </a:xfrm>
        </p:spPr>
        <p:txBody>
          <a:bodyPr>
            <a:normAutofit fontScale="90000"/>
          </a:bodyPr>
          <a:lstStyle/>
          <a:p>
            <a:r>
              <a:rPr lang="en-US" dirty="0"/>
              <a:t>Exception Handling</a:t>
            </a:r>
            <a:endParaRPr lang="x-none" dirty="0"/>
          </a:p>
        </p:txBody>
      </p:sp>
      <p:sp>
        <p:nvSpPr>
          <p:cNvPr id="8" name="TextBox 7">
            <a:extLst>
              <a:ext uri="{FF2B5EF4-FFF2-40B4-BE49-F238E27FC236}">
                <a16:creationId xmlns:a16="http://schemas.microsoft.com/office/drawing/2014/main" id="{F2C286A2-DF1C-9AB7-7468-B4C98BE3588D}"/>
              </a:ext>
            </a:extLst>
          </p:cNvPr>
          <p:cNvSpPr txBox="1"/>
          <p:nvPr/>
        </p:nvSpPr>
        <p:spPr>
          <a:xfrm>
            <a:off x="5205354" y="58846"/>
            <a:ext cx="6096000" cy="6463308"/>
          </a:xfrm>
          <a:prstGeom prst="rect">
            <a:avLst/>
          </a:prstGeom>
          <a:noFill/>
        </p:spPr>
        <p:txBody>
          <a:bodyPr wrap="square">
            <a:spAutoFit/>
          </a:bodyPr>
          <a:lstStyle/>
          <a:p>
            <a:r>
              <a:rPr lang="x-none" dirty="0"/>
              <a:t>#include &lt;iostream&gt;</a:t>
            </a:r>
          </a:p>
          <a:p>
            <a:r>
              <a:rPr lang="x-none" dirty="0"/>
              <a:t>using namespace std;</a:t>
            </a:r>
          </a:p>
          <a:p>
            <a:endParaRPr lang="x-none" dirty="0"/>
          </a:p>
          <a:p>
            <a:r>
              <a:rPr lang="x-none" dirty="0"/>
              <a:t>int main()</a:t>
            </a:r>
          </a:p>
          <a:p>
            <a:r>
              <a:rPr lang="x-none" dirty="0"/>
              <a:t>{</a:t>
            </a:r>
          </a:p>
          <a:p>
            <a:r>
              <a:rPr lang="x-none" dirty="0"/>
              <a:t>int x = -1;</a:t>
            </a:r>
          </a:p>
          <a:p>
            <a:endParaRPr lang="x-none" dirty="0"/>
          </a:p>
          <a:p>
            <a:r>
              <a:rPr lang="x-none" dirty="0"/>
              <a:t>cout &lt;&lt; "Before try \n";</a:t>
            </a:r>
          </a:p>
          <a:p>
            <a:r>
              <a:rPr lang="x-none" dirty="0"/>
              <a:t>try {</a:t>
            </a:r>
          </a:p>
          <a:p>
            <a:r>
              <a:rPr lang="x-none" dirty="0"/>
              <a:t>	</a:t>
            </a:r>
            <a:r>
              <a:rPr lang="x-none" dirty="0" err="1"/>
              <a:t>cout</a:t>
            </a:r>
            <a:r>
              <a:rPr lang="x-none" dirty="0"/>
              <a:t> &lt;&lt; "Inside try \n";</a:t>
            </a:r>
          </a:p>
          <a:p>
            <a:r>
              <a:rPr lang="x-none" dirty="0"/>
              <a:t>	if (x &lt; 0)</a:t>
            </a:r>
          </a:p>
          <a:p>
            <a:r>
              <a:rPr lang="x-none" dirty="0"/>
              <a:t>	{</a:t>
            </a:r>
          </a:p>
          <a:p>
            <a:r>
              <a:rPr lang="x-none" dirty="0"/>
              <a:t>		throw x;</a:t>
            </a:r>
          </a:p>
          <a:p>
            <a:r>
              <a:rPr lang="x-none" dirty="0"/>
              <a:t>		</a:t>
            </a:r>
            <a:r>
              <a:rPr lang="x-none" dirty="0" err="1"/>
              <a:t>cout</a:t>
            </a:r>
            <a:r>
              <a:rPr lang="x-none" dirty="0"/>
              <a:t> &lt;&lt; "After throw (Never executed) \n";</a:t>
            </a:r>
          </a:p>
          <a:p>
            <a:r>
              <a:rPr lang="x-none" dirty="0"/>
              <a:t>	}</a:t>
            </a:r>
          </a:p>
          <a:p>
            <a:r>
              <a:rPr lang="x-none" dirty="0"/>
              <a:t>}</a:t>
            </a:r>
          </a:p>
          <a:p>
            <a:r>
              <a:rPr lang="x-none" dirty="0"/>
              <a:t>catch (int x ) {</a:t>
            </a:r>
          </a:p>
          <a:p>
            <a:r>
              <a:rPr lang="x-none" dirty="0"/>
              <a:t>	</a:t>
            </a:r>
            <a:r>
              <a:rPr lang="x-none" dirty="0" err="1"/>
              <a:t>cout</a:t>
            </a:r>
            <a:r>
              <a:rPr lang="x-none" dirty="0"/>
              <a:t> &lt;&lt; "Exception Caught \n";</a:t>
            </a:r>
          </a:p>
          <a:p>
            <a:r>
              <a:rPr lang="x-none" dirty="0"/>
              <a:t>}</a:t>
            </a:r>
          </a:p>
          <a:p>
            <a:endParaRPr lang="x-none" dirty="0"/>
          </a:p>
          <a:p>
            <a:r>
              <a:rPr lang="x-none" dirty="0" err="1"/>
              <a:t>cout</a:t>
            </a:r>
            <a:r>
              <a:rPr lang="x-none" dirty="0"/>
              <a:t> &lt;&lt; "After catch (Will be executed) \n";</a:t>
            </a:r>
          </a:p>
          <a:p>
            <a:r>
              <a:rPr lang="x-none" dirty="0"/>
              <a:t>return 0;</a:t>
            </a:r>
          </a:p>
          <a:p>
            <a:r>
              <a:rPr lang="x-none" dirty="0"/>
              <a:t>}</a:t>
            </a:r>
          </a:p>
        </p:txBody>
      </p:sp>
      <p:sp>
        <p:nvSpPr>
          <p:cNvPr id="10" name="TextBox 9">
            <a:extLst>
              <a:ext uri="{FF2B5EF4-FFF2-40B4-BE49-F238E27FC236}">
                <a16:creationId xmlns:a16="http://schemas.microsoft.com/office/drawing/2014/main" id="{40286E05-6C5F-2E2F-8F5E-250DED021FF0}"/>
              </a:ext>
            </a:extLst>
          </p:cNvPr>
          <p:cNvSpPr txBox="1"/>
          <p:nvPr/>
        </p:nvSpPr>
        <p:spPr>
          <a:xfrm>
            <a:off x="155711" y="5598824"/>
            <a:ext cx="3766931" cy="1200329"/>
          </a:xfrm>
          <a:prstGeom prst="rect">
            <a:avLst/>
          </a:prstGeom>
          <a:noFill/>
        </p:spPr>
        <p:txBody>
          <a:bodyPr wrap="square">
            <a:spAutoFit/>
          </a:bodyPr>
          <a:lstStyle/>
          <a:p>
            <a:r>
              <a:rPr lang="en-US" dirty="0"/>
              <a:t>Before try</a:t>
            </a:r>
          </a:p>
          <a:p>
            <a:r>
              <a:rPr lang="en-US" dirty="0"/>
              <a:t>Inside try</a:t>
            </a:r>
          </a:p>
          <a:p>
            <a:r>
              <a:rPr lang="en-US" dirty="0"/>
              <a:t>Exception Caught</a:t>
            </a:r>
          </a:p>
          <a:p>
            <a:r>
              <a:rPr lang="en-US" dirty="0"/>
              <a:t>After catch (Will be executed)</a:t>
            </a:r>
            <a:endParaRPr lang="x-none" dirty="0"/>
          </a:p>
        </p:txBody>
      </p:sp>
    </p:spTree>
    <p:extLst>
      <p:ext uri="{BB962C8B-B14F-4D97-AF65-F5344CB8AC3E}">
        <p14:creationId xmlns:p14="http://schemas.microsoft.com/office/powerpoint/2010/main" val="71020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782DF-BCCD-6282-BBE0-EF081FC9089C}"/>
              </a:ext>
            </a:extLst>
          </p:cNvPr>
          <p:cNvPicPr>
            <a:picLocks noChangeAspect="1"/>
          </p:cNvPicPr>
          <p:nvPr/>
        </p:nvPicPr>
        <p:blipFill>
          <a:blip r:embed="rId2"/>
          <a:stretch>
            <a:fillRect/>
          </a:stretch>
        </p:blipFill>
        <p:spPr>
          <a:xfrm>
            <a:off x="349939" y="736324"/>
            <a:ext cx="11143096" cy="5385352"/>
          </a:xfrm>
          <a:prstGeom prst="rect">
            <a:avLst/>
          </a:prstGeom>
        </p:spPr>
      </p:pic>
    </p:spTree>
    <p:extLst>
      <p:ext uri="{BB962C8B-B14F-4D97-AF65-F5344CB8AC3E}">
        <p14:creationId xmlns:p14="http://schemas.microsoft.com/office/powerpoint/2010/main" val="3186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470CB-C921-CF33-F292-0CF5A85F6B01}"/>
              </a:ext>
            </a:extLst>
          </p:cNvPr>
          <p:cNvPicPr>
            <a:picLocks noChangeAspect="1"/>
          </p:cNvPicPr>
          <p:nvPr/>
        </p:nvPicPr>
        <p:blipFill>
          <a:blip r:embed="rId2"/>
          <a:stretch>
            <a:fillRect/>
          </a:stretch>
        </p:blipFill>
        <p:spPr>
          <a:xfrm>
            <a:off x="516626" y="767279"/>
            <a:ext cx="10896189" cy="5323441"/>
          </a:xfrm>
          <a:prstGeom prst="rect">
            <a:avLst/>
          </a:prstGeom>
        </p:spPr>
      </p:pic>
    </p:spTree>
    <p:extLst>
      <p:ext uri="{BB962C8B-B14F-4D97-AF65-F5344CB8AC3E}">
        <p14:creationId xmlns:p14="http://schemas.microsoft.com/office/powerpoint/2010/main" val="5339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14C-C7CD-C7DA-896A-4E7D141701A3}"/>
              </a:ext>
            </a:extLst>
          </p:cNvPr>
          <p:cNvSpPr>
            <a:spLocks noGrp="1"/>
          </p:cNvSpPr>
          <p:nvPr>
            <p:ph type="title"/>
          </p:nvPr>
        </p:nvSpPr>
        <p:spPr>
          <a:xfrm>
            <a:off x="626165" y="272361"/>
            <a:ext cx="10515600" cy="310736"/>
          </a:xfrm>
        </p:spPr>
        <p:txBody>
          <a:bodyPr>
            <a:normAutofit fontScale="90000"/>
          </a:bodyPr>
          <a:lstStyle/>
          <a:p>
            <a:r>
              <a:rPr lang="en-US" dirty="0"/>
              <a:t>Exception Handling</a:t>
            </a:r>
            <a:endParaRPr lang="x-none" dirty="0"/>
          </a:p>
        </p:txBody>
      </p:sp>
      <p:sp>
        <p:nvSpPr>
          <p:cNvPr id="9" name="TextBox 8">
            <a:extLst>
              <a:ext uri="{FF2B5EF4-FFF2-40B4-BE49-F238E27FC236}">
                <a16:creationId xmlns:a16="http://schemas.microsoft.com/office/drawing/2014/main" id="{7E906FF9-4949-CEC9-3D51-1BAD7788298D}"/>
              </a:ext>
            </a:extLst>
          </p:cNvPr>
          <p:cNvSpPr txBox="1"/>
          <p:nvPr/>
        </p:nvSpPr>
        <p:spPr>
          <a:xfrm>
            <a:off x="626165" y="883390"/>
            <a:ext cx="11102009" cy="923330"/>
          </a:xfrm>
          <a:prstGeom prst="rect">
            <a:avLst/>
          </a:prstGeom>
          <a:noFill/>
        </p:spPr>
        <p:txBody>
          <a:bodyPr wrap="square">
            <a:spAutoFit/>
          </a:bodyPr>
          <a:lstStyle/>
          <a:p>
            <a:pPr algn="just"/>
            <a:r>
              <a:rPr lang="en-US" dirty="0"/>
              <a:t>There is a special catch block called ‘catch all’ catch(…) that can be used to catch all types of exceptions. For example, in the following program, an int is thrown as an exception, but there is no catch block for int, so catch(…) block will be executed. </a:t>
            </a:r>
            <a:endParaRPr lang="x-none" dirty="0"/>
          </a:p>
        </p:txBody>
      </p:sp>
      <p:sp>
        <p:nvSpPr>
          <p:cNvPr id="11" name="TextBox 10">
            <a:extLst>
              <a:ext uri="{FF2B5EF4-FFF2-40B4-BE49-F238E27FC236}">
                <a16:creationId xmlns:a16="http://schemas.microsoft.com/office/drawing/2014/main" id="{6CE65301-389D-76EC-C890-2537B8FE5E49}"/>
              </a:ext>
            </a:extLst>
          </p:cNvPr>
          <p:cNvSpPr txBox="1"/>
          <p:nvPr/>
        </p:nvSpPr>
        <p:spPr>
          <a:xfrm>
            <a:off x="2067339" y="1932155"/>
            <a:ext cx="6096000" cy="4524315"/>
          </a:xfrm>
          <a:prstGeom prst="rect">
            <a:avLst/>
          </a:prstGeom>
          <a:noFill/>
        </p:spPr>
        <p:txBody>
          <a:bodyPr wrap="square">
            <a:spAutoFit/>
          </a:bodyPr>
          <a:lstStyle/>
          <a:p>
            <a:r>
              <a:rPr lang="x-none" dirty="0"/>
              <a:t>#include &lt;iostream&gt;</a:t>
            </a:r>
          </a:p>
          <a:p>
            <a:r>
              <a:rPr lang="x-none" dirty="0"/>
              <a:t>using namespace std;</a:t>
            </a:r>
          </a:p>
          <a:p>
            <a:endParaRPr lang="x-none" dirty="0"/>
          </a:p>
          <a:p>
            <a:r>
              <a:rPr lang="x-none" dirty="0"/>
              <a:t>int main()</a:t>
            </a:r>
          </a:p>
          <a:p>
            <a:r>
              <a:rPr lang="x-none" dirty="0"/>
              <a:t>{</a:t>
            </a:r>
          </a:p>
          <a:p>
            <a:r>
              <a:rPr lang="x-none" dirty="0"/>
              <a:t>	try {</a:t>
            </a:r>
          </a:p>
          <a:p>
            <a:r>
              <a:rPr lang="x-none" dirty="0"/>
              <a:t>	throw 10;</a:t>
            </a:r>
          </a:p>
          <a:p>
            <a:r>
              <a:rPr lang="x-none" dirty="0"/>
              <a:t>	}</a:t>
            </a:r>
          </a:p>
          <a:p>
            <a:r>
              <a:rPr lang="x-none" dirty="0"/>
              <a:t>	catch (char </a:t>
            </a:r>
            <a:r>
              <a:rPr lang="x-none" dirty="0" err="1"/>
              <a:t>excp</a:t>
            </a:r>
            <a:r>
              <a:rPr lang="x-none" dirty="0"/>
              <a:t>) {</a:t>
            </a:r>
          </a:p>
          <a:p>
            <a:r>
              <a:rPr lang="x-none" dirty="0"/>
              <a:t>		</a:t>
            </a:r>
            <a:r>
              <a:rPr lang="x-none" dirty="0" err="1"/>
              <a:t>cout</a:t>
            </a:r>
            <a:r>
              <a:rPr lang="x-none" dirty="0"/>
              <a:t> &lt;&lt; "Caught " &lt;&lt; </a:t>
            </a:r>
            <a:r>
              <a:rPr lang="x-none" dirty="0" err="1"/>
              <a:t>excp</a:t>
            </a:r>
            <a:r>
              <a:rPr lang="x-none" dirty="0"/>
              <a:t>;</a:t>
            </a:r>
          </a:p>
          <a:p>
            <a:r>
              <a:rPr lang="x-none" dirty="0"/>
              <a:t>	}</a:t>
            </a:r>
          </a:p>
          <a:p>
            <a:r>
              <a:rPr lang="x-none" dirty="0"/>
              <a:t>	catch (...) {</a:t>
            </a:r>
          </a:p>
          <a:p>
            <a:r>
              <a:rPr lang="x-none" dirty="0"/>
              <a:t>		</a:t>
            </a:r>
            <a:r>
              <a:rPr lang="x-none" dirty="0" err="1"/>
              <a:t>cout</a:t>
            </a:r>
            <a:r>
              <a:rPr lang="x-none" dirty="0"/>
              <a:t> &lt;&lt; "Default Exception\n";</a:t>
            </a:r>
          </a:p>
          <a:p>
            <a:r>
              <a:rPr lang="x-none" dirty="0"/>
              <a:t>	}</a:t>
            </a:r>
          </a:p>
          <a:p>
            <a:r>
              <a:rPr lang="x-none" dirty="0"/>
              <a:t>	return 0;</a:t>
            </a:r>
          </a:p>
          <a:p>
            <a:r>
              <a:rPr lang="x-none" dirty="0"/>
              <a:t>}</a:t>
            </a:r>
          </a:p>
        </p:txBody>
      </p:sp>
    </p:spTree>
    <p:extLst>
      <p:ext uri="{BB962C8B-B14F-4D97-AF65-F5344CB8AC3E}">
        <p14:creationId xmlns:p14="http://schemas.microsoft.com/office/powerpoint/2010/main" val="219390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14C-C7CD-C7DA-896A-4E7D141701A3}"/>
              </a:ext>
            </a:extLst>
          </p:cNvPr>
          <p:cNvSpPr>
            <a:spLocks noGrp="1"/>
          </p:cNvSpPr>
          <p:nvPr>
            <p:ph type="title"/>
          </p:nvPr>
        </p:nvSpPr>
        <p:spPr>
          <a:xfrm>
            <a:off x="626165" y="272361"/>
            <a:ext cx="10515600" cy="310736"/>
          </a:xfrm>
        </p:spPr>
        <p:txBody>
          <a:bodyPr>
            <a:normAutofit fontScale="90000"/>
          </a:bodyPr>
          <a:lstStyle/>
          <a:p>
            <a:r>
              <a:rPr lang="en-US" dirty="0"/>
              <a:t>Exception Handling</a:t>
            </a:r>
            <a:endParaRPr lang="x-none" dirty="0"/>
          </a:p>
        </p:txBody>
      </p:sp>
      <p:sp>
        <p:nvSpPr>
          <p:cNvPr id="9" name="TextBox 8">
            <a:extLst>
              <a:ext uri="{FF2B5EF4-FFF2-40B4-BE49-F238E27FC236}">
                <a16:creationId xmlns:a16="http://schemas.microsoft.com/office/drawing/2014/main" id="{7E906FF9-4949-CEC9-3D51-1BAD7788298D}"/>
              </a:ext>
            </a:extLst>
          </p:cNvPr>
          <p:cNvSpPr txBox="1"/>
          <p:nvPr/>
        </p:nvSpPr>
        <p:spPr>
          <a:xfrm>
            <a:off x="626165" y="883390"/>
            <a:ext cx="11102009" cy="646331"/>
          </a:xfrm>
          <a:prstGeom prst="rect">
            <a:avLst/>
          </a:prstGeom>
          <a:noFill/>
        </p:spPr>
        <p:txBody>
          <a:bodyPr wrap="square">
            <a:spAutoFit/>
          </a:bodyPr>
          <a:lstStyle/>
          <a:p>
            <a:pPr algn="just"/>
            <a:r>
              <a:rPr lang="en-US" b="0" i="0" dirty="0">
                <a:solidFill>
                  <a:srgbClr val="273239"/>
                </a:solidFill>
                <a:effectLst/>
                <a:latin typeface="urw-din"/>
              </a:rPr>
              <a:t> If an exception is thrown and not caught anywhere, the program terminates abnormally. For example, in the following program, a char is thrown, but there is no catch block to catch a char.  </a:t>
            </a:r>
            <a:endParaRPr lang="x-none" dirty="0"/>
          </a:p>
        </p:txBody>
      </p:sp>
      <p:sp>
        <p:nvSpPr>
          <p:cNvPr id="11" name="TextBox 10">
            <a:extLst>
              <a:ext uri="{FF2B5EF4-FFF2-40B4-BE49-F238E27FC236}">
                <a16:creationId xmlns:a16="http://schemas.microsoft.com/office/drawing/2014/main" id="{6CE65301-389D-76EC-C890-2537B8FE5E49}"/>
              </a:ext>
            </a:extLst>
          </p:cNvPr>
          <p:cNvSpPr txBox="1"/>
          <p:nvPr/>
        </p:nvSpPr>
        <p:spPr>
          <a:xfrm>
            <a:off x="2067339" y="1932155"/>
            <a:ext cx="6096000" cy="3693319"/>
          </a:xfrm>
          <a:prstGeom prst="rect">
            <a:avLst/>
          </a:prstGeom>
          <a:noFill/>
        </p:spPr>
        <p:txBody>
          <a:bodyPr wrap="square">
            <a:spAutoFit/>
          </a:bodyPr>
          <a:lstStyle/>
          <a:p>
            <a:r>
              <a:rPr lang="en-US" dirty="0"/>
              <a:t>#include &lt;iostream&gt;</a:t>
            </a:r>
          </a:p>
          <a:p>
            <a:r>
              <a:rPr lang="en-US" dirty="0"/>
              <a:t>using namespace std;</a:t>
            </a:r>
          </a:p>
          <a:p>
            <a:endParaRPr lang="en-US" dirty="0"/>
          </a:p>
          <a:p>
            <a:r>
              <a:rPr lang="en-US" dirty="0"/>
              <a:t>int main()</a:t>
            </a:r>
          </a:p>
          <a:p>
            <a:r>
              <a:rPr lang="en-US" dirty="0"/>
              <a:t>{</a:t>
            </a:r>
          </a:p>
          <a:p>
            <a:r>
              <a:rPr lang="en-US" dirty="0"/>
              <a:t>	try {</a:t>
            </a:r>
          </a:p>
          <a:p>
            <a:r>
              <a:rPr lang="en-US" dirty="0"/>
              <a:t>	throw 'a';</a:t>
            </a:r>
          </a:p>
          <a:p>
            <a:r>
              <a:rPr lang="en-US" dirty="0"/>
              <a:t>	}</a:t>
            </a:r>
          </a:p>
          <a:p>
            <a:r>
              <a:rPr lang="en-US" dirty="0"/>
              <a:t>	catch (int x) {</a:t>
            </a:r>
          </a:p>
          <a:p>
            <a:r>
              <a:rPr lang="en-US" dirty="0"/>
              <a:t>		</a:t>
            </a:r>
            <a:r>
              <a:rPr lang="en-US" dirty="0" err="1"/>
              <a:t>cout</a:t>
            </a:r>
            <a:r>
              <a:rPr lang="en-US" dirty="0"/>
              <a:t> &lt;&lt; "Caught ";</a:t>
            </a:r>
          </a:p>
          <a:p>
            <a:r>
              <a:rPr lang="en-US" dirty="0"/>
              <a:t>	}</a:t>
            </a:r>
          </a:p>
          <a:p>
            <a:r>
              <a:rPr lang="en-US" dirty="0"/>
              <a:t>	return 0;</a:t>
            </a:r>
          </a:p>
          <a:p>
            <a:r>
              <a:rPr lang="en-US" dirty="0"/>
              <a:t>}</a:t>
            </a:r>
          </a:p>
        </p:txBody>
      </p:sp>
      <p:sp>
        <p:nvSpPr>
          <p:cNvPr id="7" name="TextBox 6">
            <a:extLst>
              <a:ext uri="{FF2B5EF4-FFF2-40B4-BE49-F238E27FC236}">
                <a16:creationId xmlns:a16="http://schemas.microsoft.com/office/drawing/2014/main" id="{D688334A-6E56-B1D2-6BF1-B740417B72F5}"/>
              </a:ext>
            </a:extLst>
          </p:cNvPr>
          <p:cNvSpPr txBox="1"/>
          <p:nvPr/>
        </p:nvSpPr>
        <p:spPr>
          <a:xfrm>
            <a:off x="6404806" y="4826675"/>
            <a:ext cx="5787194" cy="2031325"/>
          </a:xfrm>
          <a:prstGeom prst="rect">
            <a:avLst/>
          </a:prstGeom>
          <a:noFill/>
        </p:spPr>
        <p:txBody>
          <a:bodyPr wrap="square">
            <a:spAutoFit/>
          </a:bodyPr>
          <a:lstStyle/>
          <a:p>
            <a:pPr algn="just"/>
            <a:r>
              <a:rPr lang="en-US" b="1" dirty="0"/>
              <a:t>Output: </a:t>
            </a:r>
          </a:p>
          <a:p>
            <a:pPr algn="just"/>
            <a:endParaRPr lang="en-US" dirty="0"/>
          </a:p>
          <a:p>
            <a:pPr algn="just"/>
            <a:r>
              <a:rPr lang="en-US" dirty="0"/>
              <a:t>terminate called after throwing an instance of 'char’.</a:t>
            </a:r>
          </a:p>
          <a:p>
            <a:pPr algn="just"/>
            <a:endParaRPr lang="en-US" dirty="0"/>
          </a:p>
          <a:p>
            <a:pPr algn="just"/>
            <a:r>
              <a:rPr lang="en-US" dirty="0"/>
              <a:t>This application has requested the Runtime to terminate it in an unusual way. Please contact the application's support team for more information.</a:t>
            </a:r>
            <a:endParaRPr lang="x-none" dirty="0"/>
          </a:p>
        </p:txBody>
      </p:sp>
    </p:spTree>
    <p:extLst>
      <p:ext uri="{BB962C8B-B14F-4D97-AF65-F5344CB8AC3E}">
        <p14:creationId xmlns:p14="http://schemas.microsoft.com/office/powerpoint/2010/main" val="422740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1989</TotalTime>
  <Words>1362</Words>
  <Application>Microsoft Office PowerPoint</Application>
  <PresentationFormat>Widescreen</PresentationFormat>
  <Paragraphs>237</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Helvetica</vt:lpstr>
      <vt:lpstr>urw-din</vt:lpstr>
      <vt:lpstr>Office Theme</vt:lpstr>
      <vt:lpstr>Exception Handling</vt:lpstr>
      <vt:lpstr>Errors</vt:lpstr>
      <vt:lpstr>PowerPoint Presentation</vt:lpstr>
      <vt:lpstr>Exception Handling</vt:lpstr>
      <vt:lpstr>Exception Handling</vt:lpstr>
      <vt:lpstr>PowerPoint Presentation</vt:lpstr>
      <vt:lpstr>PowerPoint Presentation</vt:lpstr>
      <vt:lpstr>Exception Handling</vt:lpstr>
      <vt:lpstr>Exception Handling</vt:lpstr>
      <vt:lpstr>PowerPoint Presentation</vt:lpstr>
      <vt:lpstr>PowerPoint Presentation</vt:lpstr>
      <vt:lpstr>PowerPoint Presentation</vt:lpstr>
      <vt:lpstr>Exception in classes</vt:lpstr>
      <vt:lpstr>Exception Handling</vt:lpstr>
      <vt:lpstr>Exception in classes</vt:lpstr>
      <vt:lpstr>C++ standard exception</vt:lpstr>
      <vt:lpstr>C++ standard exception</vt:lpstr>
      <vt:lpstr>Out of range and length error</vt:lpstr>
      <vt:lpstr>Bad alloc</vt:lpstr>
      <vt:lpstr>User define exception class</vt:lpstr>
      <vt:lpstr>User define exception class</vt:lpstr>
      <vt:lpstr>User define exception class</vt:lpstr>
      <vt:lpstr>Multiple Exceptions by making own classes</vt:lpstr>
      <vt:lpstr>Throw and rethrow</vt:lpstr>
      <vt:lpstr>Throw and rethrow</vt:lpstr>
      <vt:lpstr>Throw and rethrow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Arooj Khalil</dc:creator>
  <cp:lastModifiedBy>Arooj Khalil</cp:lastModifiedBy>
  <cp:revision>45</cp:revision>
  <dcterms:created xsi:type="dcterms:W3CDTF">2022-05-25T07:10:34Z</dcterms:created>
  <dcterms:modified xsi:type="dcterms:W3CDTF">2022-05-31T10:18:38Z</dcterms:modified>
</cp:coreProperties>
</file>