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0" r:id="rId5"/>
    <p:sldId id="271" r:id="rId6"/>
    <p:sldId id="272" r:id="rId7"/>
    <p:sldId id="267" r:id="rId8"/>
    <p:sldId id="273" r:id="rId9"/>
    <p:sldId id="274" r:id="rId10"/>
    <p:sldId id="275" r:id="rId11"/>
    <p:sldId id="259" r:id="rId12"/>
    <p:sldId id="261" r:id="rId13"/>
    <p:sldId id="265" r:id="rId14"/>
    <p:sldId id="263" r:id="rId15"/>
    <p:sldId id="264" r:id="rId16"/>
    <p:sldId id="260" r:id="rId17"/>
    <p:sldId id="276" r:id="rId18"/>
    <p:sldId id="277" r:id="rId19"/>
    <p:sldId id="279" r:id="rId20"/>
    <p:sldId id="278" r:id="rId21"/>
    <p:sldId id="262" r:id="rId22"/>
    <p:sldId id="268" r:id="rId23"/>
    <p:sldId id="269"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F42DD-86BF-4E4D-9F7F-5F47F51C93B5}" type="datetimeFigureOut">
              <a:rPr lang="en-PK" smtClean="0"/>
              <a:t>10/05/2023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309E4-4815-426B-AD91-E2AA47E06494}" type="slidenum">
              <a:rPr lang="en-PK" smtClean="0"/>
              <a:t>‹#›</a:t>
            </a:fld>
            <a:endParaRPr lang="en-PK"/>
          </a:p>
        </p:txBody>
      </p:sp>
    </p:spTree>
    <p:extLst>
      <p:ext uri="{BB962C8B-B14F-4D97-AF65-F5344CB8AC3E}">
        <p14:creationId xmlns:p14="http://schemas.microsoft.com/office/powerpoint/2010/main" val="165105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Map: Suppose you are building a program to keep track of a library's inventory. You want to store information about each book, including its title, author, and the number of copies available. You decide to use a </a:t>
            </a:r>
            <a:r>
              <a:rPr lang="en-US" dirty="0"/>
              <a:t>std::map</a:t>
            </a:r>
            <a:r>
              <a:rPr lang="en-US" b="0" i="0" dirty="0">
                <a:solidFill>
                  <a:srgbClr val="374151"/>
                </a:solidFill>
                <a:effectLst/>
                <a:latin typeface="Söhne"/>
              </a:rPr>
              <a:t> to store this data, with the book title as the key and a struct containing the author and number of copies as the value.</a:t>
            </a:r>
          </a:p>
          <a:p>
            <a:endParaRPr lang="en-US" b="0" i="0" dirty="0">
              <a:solidFill>
                <a:srgbClr val="374151"/>
              </a:solidFill>
              <a:effectLst/>
              <a:latin typeface="Söhne"/>
            </a:endParaRPr>
          </a:p>
          <a:p>
            <a:r>
              <a:rPr lang="en-US" b="0" i="0" dirty="0">
                <a:solidFill>
                  <a:srgbClr val="374151"/>
                </a:solidFill>
                <a:effectLst/>
                <a:latin typeface="Söhne"/>
              </a:rPr>
              <a:t>#include &lt;iostream&gt;</a:t>
            </a:r>
          </a:p>
          <a:p>
            <a:r>
              <a:rPr lang="en-US" b="0" i="0" dirty="0">
                <a:solidFill>
                  <a:srgbClr val="374151"/>
                </a:solidFill>
                <a:effectLst/>
                <a:latin typeface="Söhne"/>
              </a:rPr>
              <a:t>#include &lt;map&gt;</a:t>
            </a:r>
          </a:p>
          <a:p>
            <a:r>
              <a:rPr lang="en-US" b="0" i="0" dirty="0">
                <a:solidFill>
                  <a:srgbClr val="374151"/>
                </a:solidFill>
                <a:effectLst/>
                <a:latin typeface="Söhne"/>
              </a:rPr>
              <a:t>#include &lt;string&gt;</a:t>
            </a:r>
          </a:p>
          <a:p>
            <a:endParaRPr lang="en-US" b="0" i="0" dirty="0">
              <a:solidFill>
                <a:srgbClr val="374151"/>
              </a:solidFill>
              <a:effectLst/>
              <a:latin typeface="Söhne"/>
            </a:endParaRPr>
          </a:p>
          <a:p>
            <a:r>
              <a:rPr lang="en-US" b="0" i="0" dirty="0">
                <a:solidFill>
                  <a:srgbClr val="374151"/>
                </a:solidFill>
                <a:effectLst/>
                <a:latin typeface="Söhne"/>
              </a:rPr>
              <a:t>struct Book {</a:t>
            </a:r>
          </a:p>
          <a:p>
            <a:r>
              <a:rPr lang="en-US" b="0" i="0" dirty="0">
                <a:solidFill>
                  <a:srgbClr val="374151"/>
                </a:solidFill>
                <a:effectLst/>
                <a:latin typeface="Söhne"/>
              </a:rPr>
              <a:t>  std::string author;</a:t>
            </a:r>
          </a:p>
          <a:p>
            <a:r>
              <a:rPr lang="en-US" b="0" i="0" dirty="0">
                <a:solidFill>
                  <a:srgbClr val="374151"/>
                </a:solidFill>
                <a:effectLst/>
                <a:latin typeface="Söhne"/>
              </a:rPr>
              <a:t>  int </a:t>
            </a:r>
            <a:r>
              <a:rPr lang="en-US" b="0" i="0" dirty="0" err="1">
                <a:solidFill>
                  <a:srgbClr val="374151"/>
                </a:solidFill>
                <a:effectLst/>
                <a:latin typeface="Söhne"/>
              </a:rPr>
              <a:t>num_copies</a:t>
            </a:r>
            <a:r>
              <a:rPr lang="en-US" b="0" i="0" dirty="0">
                <a:solidFill>
                  <a:srgbClr val="374151"/>
                </a:solidFill>
                <a:effectLst/>
                <a:latin typeface="Söhne"/>
              </a:rPr>
              <a:t>;</a:t>
            </a:r>
          </a:p>
          <a:p>
            <a:r>
              <a:rPr lang="en-US" b="0" i="0" dirty="0">
                <a:solidFill>
                  <a:srgbClr val="374151"/>
                </a:solidFill>
                <a:effectLst/>
                <a:latin typeface="Söhne"/>
              </a:rPr>
              <a:t>};</a:t>
            </a:r>
          </a:p>
          <a:p>
            <a:endParaRPr lang="en-US" b="0" i="0" dirty="0">
              <a:solidFill>
                <a:srgbClr val="374151"/>
              </a:solidFill>
              <a:effectLst/>
              <a:latin typeface="Söhne"/>
            </a:endParaRPr>
          </a:p>
          <a:p>
            <a:r>
              <a:rPr lang="en-US" b="0" i="0" dirty="0">
                <a:solidFill>
                  <a:srgbClr val="374151"/>
                </a:solidFill>
                <a:effectLst/>
                <a:latin typeface="Söhne"/>
              </a:rPr>
              <a:t>int main() {</a:t>
            </a:r>
          </a:p>
          <a:p>
            <a:r>
              <a:rPr lang="en-US" b="0" i="0" dirty="0">
                <a:solidFill>
                  <a:srgbClr val="374151"/>
                </a:solidFill>
                <a:effectLst/>
                <a:latin typeface="Söhne"/>
              </a:rPr>
              <a:t>  // Create a map to store book information</a:t>
            </a:r>
          </a:p>
          <a:p>
            <a:r>
              <a:rPr lang="en-US" b="0" i="0" dirty="0">
                <a:solidFill>
                  <a:srgbClr val="374151"/>
                </a:solidFill>
                <a:effectLst/>
                <a:latin typeface="Söhne"/>
              </a:rPr>
              <a:t>  std::map&lt;std::string, Book&gt; library;</a:t>
            </a:r>
          </a:p>
          <a:p>
            <a:endParaRPr lang="en-US" b="0" i="0" dirty="0">
              <a:solidFill>
                <a:srgbClr val="374151"/>
              </a:solidFill>
              <a:effectLst/>
              <a:latin typeface="Söhne"/>
            </a:endParaRPr>
          </a:p>
          <a:p>
            <a:r>
              <a:rPr lang="en-US" b="0" i="0" dirty="0">
                <a:solidFill>
                  <a:srgbClr val="374151"/>
                </a:solidFill>
                <a:effectLst/>
                <a:latin typeface="Söhne"/>
              </a:rPr>
              <a:t>  // Insert some data into the map</a:t>
            </a:r>
          </a:p>
          <a:p>
            <a:r>
              <a:rPr lang="en-US" b="0" i="0" dirty="0">
                <a:solidFill>
                  <a:srgbClr val="374151"/>
                </a:solidFill>
                <a:effectLst/>
                <a:latin typeface="Söhne"/>
              </a:rPr>
              <a:t>  </a:t>
            </a:r>
            <a:r>
              <a:rPr lang="en-US" b="0" i="0" dirty="0" err="1">
                <a:solidFill>
                  <a:srgbClr val="374151"/>
                </a:solidFill>
                <a:effectLst/>
                <a:latin typeface="Söhne"/>
              </a:rPr>
              <a:t>library.insert</a:t>
            </a:r>
            <a:r>
              <a:rPr lang="en-US" b="0" i="0" dirty="0">
                <a:solidFill>
                  <a:srgbClr val="374151"/>
                </a:solidFill>
                <a:effectLst/>
                <a:latin typeface="Söhne"/>
              </a:rPr>
              <a:t>(std::</a:t>
            </a:r>
            <a:r>
              <a:rPr lang="en-US" b="0" i="0" dirty="0" err="1">
                <a:solidFill>
                  <a:srgbClr val="374151"/>
                </a:solidFill>
                <a:effectLst/>
                <a:latin typeface="Söhne"/>
              </a:rPr>
              <a:t>make_pair</a:t>
            </a:r>
            <a:r>
              <a:rPr lang="en-US" b="0" i="0" dirty="0">
                <a:solidFill>
                  <a:srgbClr val="374151"/>
                </a:solidFill>
                <a:effectLst/>
                <a:latin typeface="Söhne"/>
              </a:rPr>
              <a:t>("The Great Gatsby", Book{"F. Scott Fitzgerald", 5}));</a:t>
            </a:r>
          </a:p>
          <a:p>
            <a:r>
              <a:rPr lang="en-US" b="0" i="0" dirty="0">
                <a:solidFill>
                  <a:srgbClr val="374151"/>
                </a:solidFill>
                <a:effectLst/>
                <a:latin typeface="Söhne"/>
              </a:rPr>
              <a:t>  </a:t>
            </a:r>
            <a:r>
              <a:rPr lang="en-US" b="0" i="0" dirty="0" err="1">
                <a:solidFill>
                  <a:srgbClr val="374151"/>
                </a:solidFill>
                <a:effectLst/>
                <a:latin typeface="Söhne"/>
              </a:rPr>
              <a:t>library.insert</a:t>
            </a:r>
            <a:r>
              <a:rPr lang="en-US" b="0" i="0" dirty="0">
                <a:solidFill>
                  <a:srgbClr val="374151"/>
                </a:solidFill>
                <a:effectLst/>
                <a:latin typeface="Söhne"/>
              </a:rPr>
              <a:t>(std::</a:t>
            </a:r>
            <a:r>
              <a:rPr lang="en-US" b="0" i="0" dirty="0" err="1">
                <a:solidFill>
                  <a:srgbClr val="374151"/>
                </a:solidFill>
                <a:effectLst/>
                <a:latin typeface="Söhne"/>
              </a:rPr>
              <a:t>make_pair</a:t>
            </a:r>
            <a:r>
              <a:rPr lang="en-US" b="0" i="0" dirty="0">
                <a:solidFill>
                  <a:srgbClr val="374151"/>
                </a:solidFill>
                <a:effectLst/>
                <a:latin typeface="Söhne"/>
              </a:rPr>
              <a:t>("To Kill a Mockingbird", Book{"Harper Lee", 3}));</a:t>
            </a:r>
          </a:p>
          <a:p>
            <a:r>
              <a:rPr lang="en-US" b="0" i="0" dirty="0">
                <a:solidFill>
                  <a:srgbClr val="374151"/>
                </a:solidFill>
                <a:effectLst/>
                <a:latin typeface="Söhne"/>
              </a:rPr>
              <a:t>  </a:t>
            </a:r>
            <a:r>
              <a:rPr lang="en-US" b="0" i="0" dirty="0" err="1">
                <a:solidFill>
                  <a:srgbClr val="374151"/>
                </a:solidFill>
                <a:effectLst/>
                <a:latin typeface="Söhne"/>
              </a:rPr>
              <a:t>library.insert</a:t>
            </a:r>
            <a:r>
              <a:rPr lang="en-US" b="0" i="0" dirty="0">
                <a:solidFill>
                  <a:srgbClr val="374151"/>
                </a:solidFill>
                <a:effectLst/>
                <a:latin typeface="Söhne"/>
              </a:rPr>
              <a:t>(std::</a:t>
            </a:r>
            <a:r>
              <a:rPr lang="en-US" b="0" i="0" dirty="0" err="1">
                <a:solidFill>
                  <a:srgbClr val="374151"/>
                </a:solidFill>
                <a:effectLst/>
                <a:latin typeface="Söhne"/>
              </a:rPr>
              <a:t>make_pair</a:t>
            </a:r>
            <a:r>
              <a:rPr lang="en-US" b="0" i="0" dirty="0">
                <a:solidFill>
                  <a:srgbClr val="374151"/>
                </a:solidFill>
                <a:effectLst/>
                <a:latin typeface="Söhne"/>
              </a:rPr>
              <a:t>("1984", Book{"George Orwell", 2}));</a:t>
            </a:r>
          </a:p>
          <a:p>
            <a:endParaRPr lang="en-US" b="0" i="0" dirty="0">
              <a:solidFill>
                <a:srgbClr val="374151"/>
              </a:solidFill>
              <a:effectLst/>
              <a:latin typeface="Söhne"/>
            </a:endParaRPr>
          </a:p>
          <a:p>
            <a:r>
              <a:rPr lang="en-US" b="0" i="0" dirty="0">
                <a:solidFill>
                  <a:srgbClr val="374151"/>
                </a:solidFill>
                <a:effectLst/>
                <a:latin typeface="Söhne"/>
              </a:rPr>
              <a:t>  // Access and print data from the map</a:t>
            </a:r>
          </a:p>
          <a:p>
            <a:r>
              <a:rPr lang="en-US" b="0" i="0" dirty="0">
                <a:solidFill>
                  <a:srgbClr val="374151"/>
                </a:solidFill>
                <a:effectLst/>
                <a:latin typeface="Söhne"/>
              </a:rPr>
              <a:t>  std::</a:t>
            </a:r>
            <a:r>
              <a:rPr lang="en-US" b="0" i="0" dirty="0" err="1">
                <a:solidFill>
                  <a:srgbClr val="374151"/>
                </a:solidFill>
                <a:effectLst/>
                <a:latin typeface="Söhne"/>
              </a:rPr>
              <a:t>cout</a:t>
            </a:r>
            <a:r>
              <a:rPr lang="en-US" b="0" i="0" dirty="0">
                <a:solidFill>
                  <a:srgbClr val="374151"/>
                </a:solidFill>
                <a:effectLst/>
                <a:latin typeface="Söhne"/>
              </a:rPr>
              <a:t> &lt;&lt; "The author of The Great Gatsby is " &lt;&lt; library["The Great Gatsby"].author &lt;&lt; std::</a:t>
            </a:r>
            <a:r>
              <a:rPr lang="en-US" b="0" i="0" dirty="0" err="1">
                <a:solidFill>
                  <a:srgbClr val="374151"/>
                </a:solidFill>
                <a:effectLst/>
                <a:latin typeface="Söhne"/>
              </a:rPr>
              <a:t>endl</a:t>
            </a:r>
            <a:r>
              <a:rPr lang="en-US" b="0" i="0" dirty="0">
                <a:solidFill>
                  <a:srgbClr val="374151"/>
                </a:solidFill>
                <a:effectLst/>
                <a:latin typeface="Söhne"/>
              </a:rPr>
              <a:t>;</a:t>
            </a:r>
          </a:p>
          <a:p>
            <a:r>
              <a:rPr lang="en-US" b="0" i="0" dirty="0">
                <a:solidFill>
                  <a:srgbClr val="374151"/>
                </a:solidFill>
                <a:effectLst/>
                <a:latin typeface="Söhne"/>
              </a:rPr>
              <a:t>  std::</a:t>
            </a:r>
            <a:r>
              <a:rPr lang="en-US" b="0" i="0" dirty="0" err="1">
                <a:solidFill>
                  <a:srgbClr val="374151"/>
                </a:solidFill>
                <a:effectLst/>
                <a:latin typeface="Söhne"/>
              </a:rPr>
              <a:t>cout</a:t>
            </a:r>
            <a:r>
              <a:rPr lang="en-US" b="0" i="0" dirty="0">
                <a:solidFill>
                  <a:srgbClr val="374151"/>
                </a:solidFill>
                <a:effectLst/>
                <a:latin typeface="Söhne"/>
              </a:rPr>
              <a:t> &lt;&lt; "There are " &lt;&lt; library["To Kill a Mockingbird"].</a:t>
            </a:r>
            <a:r>
              <a:rPr lang="en-US" b="0" i="0" dirty="0" err="1">
                <a:solidFill>
                  <a:srgbClr val="374151"/>
                </a:solidFill>
                <a:effectLst/>
                <a:latin typeface="Söhne"/>
              </a:rPr>
              <a:t>num_copies</a:t>
            </a:r>
            <a:r>
              <a:rPr lang="en-US" b="0" i="0" dirty="0">
                <a:solidFill>
                  <a:srgbClr val="374151"/>
                </a:solidFill>
                <a:effectLst/>
                <a:latin typeface="Söhne"/>
              </a:rPr>
              <a:t> &lt;&lt; " copies of To Kill a Mockingbird available" &lt;&lt; std::</a:t>
            </a:r>
            <a:r>
              <a:rPr lang="en-US" b="0" i="0" dirty="0" err="1">
                <a:solidFill>
                  <a:srgbClr val="374151"/>
                </a:solidFill>
                <a:effectLst/>
                <a:latin typeface="Söhne"/>
              </a:rPr>
              <a:t>endl</a:t>
            </a:r>
            <a:r>
              <a:rPr lang="en-US" b="0" i="0" dirty="0">
                <a:solidFill>
                  <a:srgbClr val="374151"/>
                </a:solidFill>
                <a:effectLst/>
                <a:latin typeface="Söhne"/>
              </a:rPr>
              <a:t>;</a:t>
            </a:r>
          </a:p>
          <a:p>
            <a:endParaRPr lang="en-US" b="0" i="0" dirty="0">
              <a:solidFill>
                <a:srgbClr val="374151"/>
              </a:solidFill>
              <a:effectLst/>
              <a:latin typeface="Söhne"/>
            </a:endParaRPr>
          </a:p>
          <a:p>
            <a:r>
              <a:rPr lang="en-US" b="0" i="0" dirty="0">
                <a:solidFill>
                  <a:srgbClr val="374151"/>
                </a:solidFill>
                <a:effectLst/>
                <a:latin typeface="Söhne"/>
              </a:rPr>
              <a:t>  return 0;</a:t>
            </a:r>
          </a:p>
          <a:p>
            <a:r>
              <a:rPr lang="en-US" b="0" i="0" dirty="0">
                <a:solidFill>
                  <a:srgbClr val="374151"/>
                </a:solidFill>
                <a:effectLst/>
                <a:latin typeface="Söhne"/>
              </a:rPr>
              <a:t>}</a:t>
            </a:r>
          </a:p>
          <a:p>
            <a:endParaRPr lang="en-US" b="0" i="0" dirty="0">
              <a:solidFill>
                <a:srgbClr val="374151"/>
              </a:solidFill>
              <a:effectLst/>
              <a:latin typeface="Söhne"/>
            </a:endParaRPr>
          </a:p>
          <a:p>
            <a:r>
              <a:rPr lang="en-US" b="0" i="0" dirty="0">
                <a:solidFill>
                  <a:srgbClr val="374151"/>
                </a:solidFill>
                <a:effectLst/>
                <a:latin typeface="Söhne"/>
              </a:rPr>
              <a:t>Multimap: For example, if you are building a dictionary, where multiple definitions may exist for a single word, you can use a multimap to store all the definitions associated with a word.</a:t>
            </a:r>
            <a:endParaRPr lang="en-PK" dirty="0"/>
          </a:p>
        </p:txBody>
      </p:sp>
      <p:sp>
        <p:nvSpPr>
          <p:cNvPr id="4" name="Slide Number Placeholder 3"/>
          <p:cNvSpPr>
            <a:spLocks noGrp="1"/>
          </p:cNvSpPr>
          <p:nvPr>
            <p:ph type="sldNum" sz="quarter" idx="5"/>
          </p:nvPr>
        </p:nvSpPr>
        <p:spPr/>
        <p:txBody>
          <a:bodyPr/>
          <a:lstStyle/>
          <a:p>
            <a:fld id="{26A309E4-4815-426B-AD91-E2AA47E06494}" type="slidenum">
              <a:rPr lang="en-PK" smtClean="0"/>
              <a:t>8</a:t>
            </a:fld>
            <a:endParaRPr lang="en-PK"/>
          </a:p>
        </p:txBody>
      </p:sp>
    </p:spTree>
    <p:extLst>
      <p:ext uri="{BB962C8B-B14F-4D97-AF65-F5344CB8AC3E}">
        <p14:creationId xmlns:p14="http://schemas.microsoft.com/office/powerpoint/2010/main" val="35683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26A309E4-4815-426B-AD91-E2AA47E06494}" type="slidenum">
              <a:rPr lang="en-PK" smtClean="0"/>
              <a:t>9</a:t>
            </a:fld>
            <a:endParaRPr lang="en-PK"/>
          </a:p>
        </p:txBody>
      </p:sp>
    </p:spTree>
    <p:extLst>
      <p:ext uri="{BB962C8B-B14F-4D97-AF65-F5344CB8AC3E}">
        <p14:creationId xmlns:p14="http://schemas.microsoft.com/office/powerpoint/2010/main" val="240733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26A309E4-4815-426B-AD91-E2AA47E06494}" type="slidenum">
              <a:rPr lang="en-PK" smtClean="0"/>
              <a:t>10</a:t>
            </a:fld>
            <a:endParaRPr lang="en-PK"/>
          </a:p>
        </p:txBody>
      </p:sp>
    </p:spTree>
    <p:extLst>
      <p:ext uri="{BB962C8B-B14F-4D97-AF65-F5344CB8AC3E}">
        <p14:creationId xmlns:p14="http://schemas.microsoft.com/office/powerpoint/2010/main" val="240400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a:t>
            </a:r>
            <a:r>
              <a:rPr lang="en-US" dirty="0" err="1"/>
              <a:t>geeksforgeeks</a:t>
            </a:r>
            <a:endParaRPr lang="en-PK" dirty="0"/>
          </a:p>
        </p:txBody>
      </p:sp>
      <p:sp>
        <p:nvSpPr>
          <p:cNvPr id="4" name="Slide Number Placeholder 3"/>
          <p:cNvSpPr>
            <a:spLocks noGrp="1"/>
          </p:cNvSpPr>
          <p:nvPr>
            <p:ph type="sldNum" sz="quarter" idx="5"/>
          </p:nvPr>
        </p:nvSpPr>
        <p:spPr/>
        <p:txBody>
          <a:bodyPr/>
          <a:lstStyle/>
          <a:p>
            <a:fld id="{26A309E4-4815-426B-AD91-E2AA47E06494}" type="slidenum">
              <a:rPr lang="en-PK" smtClean="0"/>
              <a:t>13</a:t>
            </a:fld>
            <a:endParaRPr lang="en-PK"/>
          </a:p>
        </p:txBody>
      </p:sp>
    </p:spTree>
    <p:extLst>
      <p:ext uri="{BB962C8B-B14F-4D97-AF65-F5344CB8AC3E}">
        <p14:creationId xmlns:p14="http://schemas.microsoft.com/office/powerpoint/2010/main" val="368220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FFD1-687B-BE0E-9AE4-4353ED297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B9633CB-7BA9-F1E5-7D81-E873922B2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99083DE-668D-4290-A1F2-81F313ACF5A0}"/>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5" name="Footer Placeholder 4">
            <a:extLst>
              <a:ext uri="{FF2B5EF4-FFF2-40B4-BE49-F238E27FC236}">
                <a16:creationId xmlns:a16="http://schemas.microsoft.com/office/drawing/2014/main" id="{D8637EDE-2494-96D8-4F74-BED08C089D9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9E67635-3CEC-421D-56A1-84318F449D8A}"/>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309261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3031-AED8-FF1F-F84C-2E5471944BB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372E73A-6E87-0D26-D38E-AC7FA208A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4F42687-DFE6-2A28-FAA3-061C8299AD32}"/>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5" name="Footer Placeholder 4">
            <a:extLst>
              <a:ext uri="{FF2B5EF4-FFF2-40B4-BE49-F238E27FC236}">
                <a16:creationId xmlns:a16="http://schemas.microsoft.com/office/drawing/2014/main" id="{FCD2FE7B-53EB-124A-7162-D940A385D6A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9D022B0-1D96-1783-A2C2-C8CE858FCC88}"/>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3006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BC4074-86DA-646E-B2A0-19746C3AD2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7574B85-5895-0E63-ACAB-09AA5858C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3372F6F-B10A-6A6B-AB7A-398A82B8EF50}"/>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5" name="Footer Placeholder 4">
            <a:extLst>
              <a:ext uri="{FF2B5EF4-FFF2-40B4-BE49-F238E27FC236}">
                <a16:creationId xmlns:a16="http://schemas.microsoft.com/office/drawing/2014/main" id="{FA1ADB1D-27C8-E0A9-C4BB-663AF35FD23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7CABA78-B69D-8FE7-329F-CDE89470D13B}"/>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20315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0E22-87F8-A6CC-F8B1-7B2826AB216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2D05CCF-6484-B141-86C6-4507E0932E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8FA265-6BB6-F323-EF6F-DB9310221CFC}"/>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5" name="Footer Placeholder 4">
            <a:extLst>
              <a:ext uri="{FF2B5EF4-FFF2-40B4-BE49-F238E27FC236}">
                <a16:creationId xmlns:a16="http://schemas.microsoft.com/office/drawing/2014/main" id="{33580F3F-5778-95C9-B660-A2ED4560990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4772432-92A3-E791-7C92-84AEC05171C8}"/>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62151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7EAB-A579-46EF-E879-E685153AD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A76D020-D6EE-5228-4F7F-B196A846C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CA185-EFA1-D7F7-7F8C-1A9941F82E60}"/>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5" name="Footer Placeholder 4">
            <a:extLst>
              <a:ext uri="{FF2B5EF4-FFF2-40B4-BE49-F238E27FC236}">
                <a16:creationId xmlns:a16="http://schemas.microsoft.com/office/drawing/2014/main" id="{04C3D0D8-06DA-27D9-4671-4FC211D5065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F1BF6EB-7CC4-2081-3C07-2FB4FD9E9660}"/>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32677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76C-AB8D-E98F-86B5-BCADB2AB579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9A56EC3-1924-6625-9C38-980049CF6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D96439B-DDC9-8EE8-1DE5-754FC06EC9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AD22C66-6397-95E3-EAF4-090424644A28}"/>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6" name="Footer Placeholder 5">
            <a:extLst>
              <a:ext uri="{FF2B5EF4-FFF2-40B4-BE49-F238E27FC236}">
                <a16:creationId xmlns:a16="http://schemas.microsoft.com/office/drawing/2014/main" id="{6CB0DCD2-C7E1-D859-C555-43EED3AFE74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1A5A0C3-180B-FA83-59D7-5885BBB625B5}"/>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16464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CCFD-58C6-2182-D8D5-7F7305ACD45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C29B26C-CF93-5C03-55E8-75825EFF3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3F0E3-816B-6BC0-CC2E-98A0B4A0D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34EC0DC-AC23-E99C-0251-A4ED3FE26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972F23-8D4F-DABC-7795-20DA21889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7976869-8708-E5B6-7CDB-9DC446383BE6}"/>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8" name="Footer Placeholder 7">
            <a:extLst>
              <a:ext uri="{FF2B5EF4-FFF2-40B4-BE49-F238E27FC236}">
                <a16:creationId xmlns:a16="http://schemas.microsoft.com/office/drawing/2014/main" id="{E023A1B8-3961-F8C7-4940-260557772CAC}"/>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A133BB40-837C-77BB-DB8D-EF234DE85B51}"/>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389664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F34E-67C8-F933-7801-EAD50E373C3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3308433-EE39-5472-AED5-E9079204DCDD}"/>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4" name="Footer Placeholder 3">
            <a:extLst>
              <a:ext uri="{FF2B5EF4-FFF2-40B4-BE49-F238E27FC236}">
                <a16:creationId xmlns:a16="http://schemas.microsoft.com/office/drawing/2014/main" id="{E3A5BE4F-72A2-5EFD-658F-582210D3470F}"/>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1A714A0-A0CB-1CD7-D9D3-8EAED5455C8C}"/>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426652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A3BF7-EEA6-5456-688A-140DE7AECB36}"/>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3" name="Footer Placeholder 2">
            <a:extLst>
              <a:ext uri="{FF2B5EF4-FFF2-40B4-BE49-F238E27FC236}">
                <a16:creationId xmlns:a16="http://schemas.microsoft.com/office/drawing/2014/main" id="{7476E42A-1CDB-CC55-4853-E8C48B441BA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45B2813-262A-E417-8B6A-45831DDF0CA5}"/>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242118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263D-5070-DB0A-B4C4-944E89563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6618C4D-5F8A-F2BD-73D9-141BEFF8B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7E62545-B1D1-3427-6DC5-FE1F0031A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C67C8-9FCC-9F16-F58E-66E01B59FA1E}"/>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6" name="Footer Placeholder 5">
            <a:extLst>
              <a:ext uri="{FF2B5EF4-FFF2-40B4-BE49-F238E27FC236}">
                <a16:creationId xmlns:a16="http://schemas.microsoft.com/office/drawing/2014/main" id="{8C674B85-7317-9DBE-69A8-7B9A204D2C2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B8C4FD6-5B05-3488-BA07-A07595C4DC70}"/>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96242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232-DC60-CAAC-5380-5DD32DD44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0A91445-B503-81EA-0EB4-3F5B600FD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DE41539F-AF1F-E007-5BCD-262A1A07A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C98C0-F70C-9730-AD92-1EEA32D1E4EE}"/>
              </a:ext>
            </a:extLst>
          </p:cNvPr>
          <p:cNvSpPr>
            <a:spLocks noGrp="1"/>
          </p:cNvSpPr>
          <p:nvPr>
            <p:ph type="dt" sz="half" idx="10"/>
          </p:nvPr>
        </p:nvSpPr>
        <p:spPr/>
        <p:txBody>
          <a:bodyPr/>
          <a:lstStyle/>
          <a:p>
            <a:fld id="{2D16EA0D-FC2B-4B9E-B944-7056D276859B}" type="datetimeFigureOut">
              <a:rPr lang="en-PK" smtClean="0"/>
              <a:t>10/05/2023</a:t>
            </a:fld>
            <a:endParaRPr lang="en-PK"/>
          </a:p>
        </p:txBody>
      </p:sp>
      <p:sp>
        <p:nvSpPr>
          <p:cNvPr id="6" name="Footer Placeholder 5">
            <a:extLst>
              <a:ext uri="{FF2B5EF4-FFF2-40B4-BE49-F238E27FC236}">
                <a16:creationId xmlns:a16="http://schemas.microsoft.com/office/drawing/2014/main" id="{90260680-0474-712A-31A9-5927C0E3E02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3561D3B-973B-EB3E-8963-41091EB8B318}"/>
              </a:ext>
            </a:extLst>
          </p:cNvPr>
          <p:cNvSpPr>
            <a:spLocks noGrp="1"/>
          </p:cNvSpPr>
          <p:nvPr>
            <p:ph type="sldNum" sz="quarter" idx="12"/>
          </p:nvPr>
        </p:nvSpPr>
        <p:spPr/>
        <p:txBody>
          <a:bodyPr/>
          <a:lstStyle/>
          <a:p>
            <a:fld id="{C4981AF8-B930-4BFD-9075-9E20F0706448}" type="slidenum">
              <a:rPr lang="en-PK" smtClean="0"/>
              <a:t>‹#›</a:t>
            </a:fld>
            <a:endParaRPr lang="en-PK"/>
          </a:p>
        </p:txBody>
      </p:sp>
    </p:spTree>
    <p:extLst>
      <p:ext uri="{BB962C8B-B14F-4D97-AF65-F5344CB8AC3E}">
        <p14:creationId xmlns:p14="http://schemas.microsoft.com/office/powerpoint/2010/main" val="354048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68804E-CD1E-43B2-B10B-383AFDDBD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106F47-5519-DE2F-A1DB-EA79B8836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6D65998-C00B-0BD5-485B-705291C53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6EA0D-FC2B-4B9E-B944-7056D276859B}" type="datetimeFigureOut">
              <a:rPr lang="en-PK" smtClean="0"/>
              <a:t>10/05/2023</a:t>
            </a:fld>
            <a:endParaRPr lang="en-PK"/>
          </a:p>
        </p:txBody>
      </p:sp>
      <p:sp>
        <p:nvSpPr>
          <p:cNvPr id="5" name="Footer Placeholder 4">
            <a:extLst>
              <a:ext uri="{FF2B5EF4-FFF2-40B4-BE49-F238E27FC236}">
                <a16:creationId xmlns:a16="http://schemas.microsoft.com/office/drawing/2014/main" id="{63AF4E5B-1216-A31A-A290-223E867FE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ABCE3BA-326A-7257-021E-6EBFD27BB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1AF8-B930-4BFD-9075-9E20F0706448}" type="slidenum">
              <a:rPr lang="en-PK" smtClean="0"/>
              <a:t>‹#›</a:t>
            </a:fld>
            <a:endParaRPr lang="en-PK"/>
          </a:p>
        </p:txBody>
      </p:sp>
    </p:spTree>
    <p:extLst>
      <p:ext uri="{BB962C8B-B14F-4D97-AF65-F5344CB8AC3E}">
        <p14:creationId xmlns:p14="http://schemas.microsoft.com/office/powerpoint/2010/main" val="241661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output-iterators-cpp/" TargetMode="External"/><Relationship Id="rId2" Type="http://schemas.openxmlformats.org/officeDocument/2006/relationships/hyperlink" Target="https://www.geeksforgeeks.org/input-iterators-in-cpp/" TargetMode="External"/><Relationship Id="rId1" Type="http://schemas.openxmlformats.org/officeDocument/2006/relationships/slideLayout" Target="../slideLayouts/slideLayout2.xml"/><Relationship Id="rId6" Type="http://schemas.openxmlformats.org/officeDocument/2006/relationships/hyperlink" Target="https://www.geeksforgeeks.org/random-access-iterators-in-cpp/" TargetMode="External"/><Relationship Id="rId5" Type="http://schemas.openxmlformats.org/officeDocument/2006/relationships/hyperlink" Target="https://www.geeksforgeeks.org/bidirectional-iterators-in-cpp/" TargetMode="External"/><Relationship Id="rId4" Type="http://schemas.openxmlformats.org/officeDocument/2006/relationships/hyperlink" Target="https://www.geeksforgeeks.org/forward-iterators-in-cpp/"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vector-rbegin-and-rend-function-in-c-stl/" TargetMode="External"/><Relationship Id="rId2" Type="http://schemas.openxmlformats.org/officeDocument/2006/relationships/hyperlink" Target="https://www.geeksforgeeks.org/vectorbegin-vectorend-c-stl/" TargetMode="External"/><Relationship Id="rId1" Type="http://schemas.openxmlformats.org/officeDocument/2006/relationships/slideLayout" Target="../slideLayouts/slideLayout2.xml"/><Relationship Id="rId5" Type="http://schemas.openxmlformats.org/officeDocument/2006/relationships/hyperlink" Target="https://www.geeksforgeeks.org/vectorcrend-vectorcrbegin-examples/" TargetMode="External"/><Relationship Id="rId4" Type="http://schemas.openxmlformats.org/officeDocument/2006/relationships/hyperlink" Target="https://www.geeksforgeeks.org/vector-cbegin-vector-cend-c-st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71FC-3D36-5696-6C42-6E4BA67BEA91}"/>
              </a:ext>
            </a:extLst>
          </p:cNvPr>
          <p:cNvSpPr>
            <a:spLocks noGrp="1"/>
          </p:cNvSpPr>
          <p:nvPr>
            <p:ph type="ctrTitle"/>
          </p:nvPr>
        </p:nvSpPr>
        <p:spPr/>
        <p:txBody>
          <a:bodyPr/>
          <a:lstStyle/>
          <a:p>
            <a:r>
              <a:rPr lang="en-US" dirty="0"/>
              <a:t>Introduction to the STL</a:t>
            </a:r>
            <a:endParaRPr lang="en-PK" dirty="0"/>
          </a:p>
        </p:txBody>
      </p:sp>
    </p:spTree>
    <p:extLst>
      <p:ext uri="{BB962C8B-B14F-4D97-AF65-F5344CB8AC3E}">
        <p14:creationId xmlns:p14="http://schemas.microsoft.com/office/powerpoint/2010/main" val="263742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E96D-9FF8-358D-61CF-809F25D6C2BC}"/>
              </a:ext>
            </a:extLst>
          </p:cNvPr>
          <p:cNvSpPr>
            <a:spLocks noGrp="1"/>
          </p:cNvSpPr>
          <p:nvPr>
            <p:ph type="title"/>
          </p:nvPr>
        </p:nvSpPr>
        <p:spPr>
          <a:xfrm>
            <a:off x="838200" y="18255"/>
            <a:ext cx="10515600" cy="1325563"/>
          </a:xfrm>
        </p:spPr>
        <p:txBody>
          <a:bodyPr>
            <a:normAutofit/>
          </a:bodyPr>
          <a:lstStyle/>
          <a:p>
            <a:pPr algn="l"/>
            <a:r>
              <a:rPr lang="en-US" b="1" i="0" dirty="0">
                <a:solidFill>
                  <a:srgbClr val="25265E"/>
                </a:solidFill>
                <a:effectLst/>
                <a:latin typeface="euclid_circular_a"/>
              </a:rPr>
              <a:t>Container Adapters in C++</a:t>
            </a:r>
          </a:p>
        </p:txBody>
      </p:sp>
      <p:sp>
        <p:nvSpPr>
          <p:cNvPr id="3" name="Content Placeholder 2">
            <a:extLst>
              <a:ext uri="{FF2B5EF4-FFF2-40B4-BE49-F238E27FC236}">
                <a16:creationId xmlns:a16="http://schemas.microsoft.com/office/drawing/2014/main" id="{FB804E13-D410-5630-9896-08C562D46F0E}"/>
              </a:ext>
            </a:extLst>
          </p:cNvPr>
          <p:cNvSpPr>
            <a:spLocks noGrp="1"/>
          </p:cNvSpPr>
          <p:nvPr>
            <p:ph idx="1"/>
          </p:nvPr>
        </p:nvSpPr>
        <p:spPr>
          <a:xfrm>
            <a:off x="838200" y="984738"/>
            <a:ext cx="10515600" cy="5192225"/>
          </a:xfrm>
        </p:spPr>
        <p:txBody>
          <a:bodyPr/>
          <a:lstStyle/>
          <a:p>
            <a:pPr marL="0" indent="0">
              <a:buNone/>
            </a:pPr>
            <a:r>
              <a:rPr lang="en-US" b="0" i="0" dirty="0">
                <a:effectLst/>
                <a:latin typeface="euclid_circular_a"/>
              </a:rPr>
              <a:t>In C++, Container Adapters take an existing STL container and provide a restricted interface to make them behave differently. For example, A stack is a container adapter that uses the sequential container deque and provides a restricted interface to support push() and pop() operations only.</a:t>
            </a:r>
          </a:p>
          <a:p>
            <a:pPr algn="l">
              <a:buFont typeface="Arial" panose="020B0604020202020204" pitchFamily="34" charset="0"/>
              <a:buChar char="•"/>
            </a:pPr>
            <a:r>
              <a:rPr lang="en-US" b="0" i="1" dirty="0">
                <a:effectLst/>
                <a:latin typeface="euclid_circular_a"/>
              </a:rPr>
              <a:t>Stack</a:t>
            </a:r>
            <a:endParaRPr lang="en-US" b="0" i="0" dirty="0">
              <a:effectLst/>
              <a:latin typeface="euclid_circular_a"/>
            </a:endParaRPr>
          </a:p>
          <a:p>
            <a:pPr algn="l">
              <a:buFont typeface="Arial" panose="020B0604020202020204" pitchFamily="34" charset="0"/>
              <a:buChar char="•"/>
            </a:pPr>
            <a:r>
              <a:rPr lang="en-US" b="0" i="1" dirty="0">
                <a:effectLst/>
                <a:latin typeface="euclid_circular_a"/>
              </a:rPr>
              <a:t>Queue</a:t>
            </a:r>
            <a:endParaRPr lang="en-US" b="0" i="0" dirty="0">
              <a:effectLst/>
              <a:latin typeface="euclid_circular_a"/>
            </a:endParaRPr>
          </a:p>
          <a:p>
            <a:pPr algn="l">
              <a:buFont typeface="Arial" panose="020B0604020202020204" pitchFamily="34" charset="0"/>
              <a:buChar char="•"/>
            </a:pPr>
            <a:r>
              <a:rPr lang="en-US" b="0" i="1" dirty="0">
                <a:effectLst/>
                <a:latin typeface="euclid_circular_a"/>
              </a:rPr>
              <a:t>Priority Queue</a:t>
            </a:r>
            <a:endParaRPr lang="en-US" b="0" i="0" dirty="0">
              <a:effectLst/>
              <a:latin typeface="euclid_circular_a"/>
            </a:endParaRPr>
          </a:p>
          <a:p>
            <a:pPr marL="0" indent="0">
              <a:buNone/>
            </a:pPr>
            <a:endParaRPr lang="en-PK" dirty="0"/>
          </a:p>
        </p:txBody>
      </p:sp>
    </p:spTree>
    <p:extLst>
      <p:ext uri="{BB962C8B-B14F-4D97-AF65-F5344CB8AC3E}">
        <p14:creationId xmlns:p14="http://schemas.microsoft.com/office/powerpoint/2010/main" val="2028025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p:txBody>
          <a:bodyPr/>
          <a:lstStyle/>
          <a:p>
            <a:r>
              <a:rPr lang="en-US" b="1" dirty="0"/>
              <a:t>Algorithms</a:t>
            </a:r>
            <a:endParaRPr lang="en-PK" b="1" dirty="0"/>
          </a:p>
        </p:txBody>
      </p:sp>
      <p:sp>
        <p:nvSpPr>
          <p:cNvPr id="3" name="Content Placeholder 2">
            <a:extLst>
              <a:ext uri="{FF2B5EF4-FFF2-40B4-BE49-F238E27FC236}">
                <a16:creationId xmlns:a16="http://schemas.microsoft.com/office/drawing/2014/main" id="{A1E6DF41-0F4F-C306-9966-52E3EAED2219}"/>
              </a:ext>
            </a:extLst>
          </p:cNvPr>
          <p:cNvSpPr>
            <a:spLocks noGrp="1"/>
          </p:cNvSpPr>
          <p:nvPr>
            <p:ph idx="1"/>
          </p:nvPr>
        </p:nvSpPr>
        <p:spPr/>
        <p:txBody>
          <a:bodyPr>
            <a:normAutofit lnSpcReduction="10000"/>
          </a:bodyPr>
          <a:lstStyle/>
          <a:p>
            <a:r>
              <a:rPr lang="en-US" b="0" i="0" dirty="0">
                <a:solidFill>
                  <a:srgbClr val="273239"/>
                </a:solidFill>
                <a:effectLst/>
                <a:latin typeface="urw-din"/>
              </a:rPr>
              <a:t>Algorithms in the STL are procedures that are applied to containers to process their data in various ways. For example, there are algorithms to sort, copy, search, and merge data. Algorithms are represented by template functions. These functions are not member functions of the container classes. STL has an ocean of algorithms, for all &lt; algorithm &gt; library functions </a:t>
            </a:r>
          </a:p>
          <a:p>
            <a:pPr marL="0" indent="0">
              <a:buNone/>
            </a:pPr>
            <a:r>
              <a:rPr lang="en-US" sz="2400" dirty="0" err="1">
                <a:solidFill>
                  <a:srgbClr val="273239"/>
                </a:solidFill>
                <a:latin typeface="urw-din"/>
              </a:rPr>
              <a:t>E.g</a:t>
            </a:r>
            <a:endParaRPr lang="en-US" sz="2400" dirty="0">
              <a:solidFill>
                <a:srgbClr val="273239"/>
              </a:solidFill>
              <a:latin typeface="urw-din"/>
            </a:endParaRPr>
          </a:p>
          <a:p>
            <a:r>
              <a:rPr lang="en-US" sz="2400" dirty="0">
                <a:solidFill>
                  <a:srgbClr val="273239"/>
                </a:solidFill>
                <a:latin typeface="urw-din"/>
              </a:rPr>
              <a:t>reverse</a:t>
            </a:r>
          </a:p>
          <a:p>
            <a:r>
              <a:rPr lang="en-US" sz="2400" dirty="0">
                <a:solidFill>
                  <a:srgbClr val="273239"/>
                </a:solidFill>
                <a:latin typeface="urw-din"/>
              </a:rPr>
              <a:t>Sort</a:t>
            </a:r>
          </a:p>
          <a:p>
            <a:r>
              <a:rPr lang="en-US" sz="2400" dirty="0">
                <a:solidFill>
                  <a:srgbClr val="273239"/>
                </a:solidFill>
                <a:latin typeface="urw-din"/>
              </a:rPr>
              <a:t>Max/ min</a:t>
            </a:r>
          </a:p>
          <a:p>
            <a:r>
              <a:rPr lang="en-US" sz="2400" dirty="0">
                <a:solidFill>
                  <a:srgbClr val="273239"/>
                </a:solidFill>
                <a:latin typeface="urw-din"/>
              </a:rPr>
              <a:t>count</a:t>
            </a:r>
          </a:p>
        </p:txBody>
      </p:sp>
    </p:spTree>
    <p:extLst>
      <p:ext uri="{BB962C8B-B14F-4D97-AF65-F5344CB8AC3E}">
        <p14:creationId xmlns:p14="http://schemas.microsoft.com/office/powerpoint/2010/main" val="80250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p:txBody>
          <a:bodyPr/>
          <a:lstStyle/>
          <a:p>
            <a:r>
              <a:rPr lang="en-US" dirty="0"/>
              <a:t>Algorithms</a:t>
            </a:r>
            <a:endParaRPr lang="en-PK" dirty="0"/>
          </a:p>
        </p:txBody>
      </p:sp>
      <p:sp>
        <p:nvSpPr>
          <p:cNvPr id="3" name="Content Placeholder 2">
            <a:extLst>
              <a:ext uri="{FF2B5EF4-FFF2-40B4-BE49-F238E27FC236}">
                <a16:creationId xmlns:a16="http://schemas.microsoft.com/office/drawing/2014/main" id="{A1E6DF41-0F4F-C306-9966-52E3EAED2219}"/>
              </a:ext>
            </a:extLst>
          </p:cNvPr>
          <p:cNvSpPr>
            <a:spLocks noGrp="1"/>
          </p:cNvSpPr>
          <p:nvPr>
            <p:ph idx="1"/>
          </p:nvPr>
        </p:nvSpPr>
        <p:spPr/>
        <p:txBody>
          <a:bodyPr>
            <a:normAutofit/>
          </a:bodyPr>
          <a:lstStyle/>
          <a:p>
            <a:r>
              <a:rPr lang="en-US" dirty="0"/>
              <a:t>Sorting</a:t>
            </a:r>
          </a:p>
          <a:p>
            <a:r>
              <a:rPr lang="en-US" dirty="0"/>
              <a:t>Searching</a:t>
            </a:r>
          </a:p>
          <a:p>
            <a:r>
              <a:rPr lang="en-US" dirty="0"/>
              <a:t>Important STL Algorithms</a:t>
            </a:r>
          </a:p>
          <a:p>
            <a:r>
              <a:rPr lang="en-US" dirty="0"/>
              <a:t>Useful Array algorithms</a:t>
            </a:r>
          </a:p>
          <a:p>
            <a:r>
              <a:rPr lang="en-US" dirty="0"/>
              <a:t>Partition Operations</a:t>
            </a:r>
            <a:endParaRPr lang="en-PK" dirty="0"/>
          </a:p>
        </p:txBody>
      </p:sp>
    </p:spTree>
    <p:extLst>
      <p:ext uri="{BB962C8B-B14F-4D97-AF65-F5344CB8AC3E}">
        <p14:creationId xmlns:p14="http://schemas.microsoft.com/office/powerpoint/2010/main" val="203079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3ADC-4F41-0520-AD3D-26C2713B3892}"/>
              </a:ext>
            </a:extLst>
          </p:cNvPr>
          <p:cNvSpPr>
            <a:spLocks noGrp="1"/>
          </p:cNvSpPr>
          <p:nvPr>
            <p:ph type="title"/>
          </p:nvPr>
        </p:nvSpPr>
        <p:spPr/>
        <p:txBody>
          <a:bodyPr>
            <a:normAutofit fontScale="90000"/>
          </a:bodyPr>
          <a:lstStyle/>
          <a:p>
            <a:r>
              <a:rPr lang="en-US" b="1" i="0" dirty="0">
                <a:solidFill>
                  <a:srgbClr val="273239"/>
                </a:solidFill>
                <a:effectLst/>
                <a:latin typeface="sofia-pro"/>
              </a:rPr>
              <a:t>Array algorithms in C++ STL (</a:t>
            </a:r>
            <a:r>
              <a:rPr lang="en-US" b="1" i="0" dirty="0" err="1">
                <a:solidFill>
                  <a:srgbClr val="273239"/>
                </a:solidFill>
                <a:effectLst/>
                <a:latin typeface="sofia-pro"/>
              </a:rPr>
              <a:t>all_of</a:t>
            </a:r>
            <a:r>
              <a:rPr lang="en-US" b="1" i="0" dirty="0">
                <a:solidFill>
                  <a:srgbClr val="273239"/>
                </a:solidFill>
                <a:effectLst/>
                <a:latin typeface="sofia-pro"/>
              </a:rPr>
              <a:t>, </a:t>
            </a:r>
            <a:r>
              <a:rPr lang="en-US" b="1" i="0" dirty="0" err="1">
                <a:solidFill>
                  <a:srgbClr val="273239"/>
                </a:solidFill>
                <a:effectLst/>
                <a:latin typeface="sofia-pro"/>
              </a:rPr>
              <a:t>any_of</a:t>
            </a:r>
            <a:r>
              <a:rPr lang="en-US" b="1" i="0" dirty="0">
                <a:solidFill>
                  <a:srgbClr val="273239"/>
                </a:solidFill>
                <a:effectLst/>
                <a:latin typeface="sofia-pro"/>
              </a:rPr>
              <a:t>, </a:t>
            </a:r>
            <a:r>
              <a:rPr lang="en-US" b="1" i="0" dirty="0" err="1">
                <a:solidFill>
                  <a:srgbClr val="273239"/>
                </a:solidFill>
                <a:effectLst/>
                <a:latin typeface="sofia-pro"/>
              </a:rPr>
              <a:t>none_of</a:t>
            </a:r>
            <a:r>
              <a:rPr lang="en-US" b="1" i="0" dirty="0">
                <a:solidFill>
                  <a:srgbClr val="273239"/>
                </a:solidFill>
                <a:effectLst/>
                <a:latin typeface="sofia-pro"/>
              </a:rPr>
              <a:t>, </a:t>
            </a:r>
            <a:r>
              <a:rPr lang="en-US" b="1" i="0" dirty="0" err="1">
                <a:solidFill>
                  <a:srgbClr val="273239"/>
                </a:solidFill>
                <a:effectLst/>
                <a:latin typeface="sofia-pro"/>
              </a:rPr>
              <a:t>copy_n</a:t>
            </a:r>
            <a:r>
              <a:rPr lang="en-US" b="1" i="0" dirty="0">
                <a:solidFill>
                  <a:srgbClr val="273239"/>
                </a:solidFill>
                <a:effectLst/>
                <a:latin typeface="sofia-pro"/>
              </a:rPr>
              <a:t> and iota)</a:t>
            </a:r>
            <a:br>
              <a:rPr lang="en-US" b="1" i="0" dirty="0">
                <a:solidFill>
                  <a:srgbClr val="273239"/>
                </a:solidFill>
                <a:effectLst/>
                <a:latin typeface="sofia-pro"/>
              </a:rPr>
            </a:br>
            <a:endParaRPr lang="en-PK" dirty="0"/>
          </a:p>
        </p:txBody>
      </p:sp>
      <p:sp>
        <p:nvSpPr>
          <p:cNvPr id="5" name="TextBox 4">
            <a:extLst>
              <a:ext uri="{FF2B5EF4-FFF2-40B4-BE49-F238E27FC236}">
                <a16:creationId xmlns:a16="http://schemas.microsoft.com/office/drawing/2014/main" id="{53F447AF-E8B7-68DC-861F-E83CF48675C0}"/>
              </a:ext>
            </a:extLst>
          </p:cNvPr>
          <p:cNvSpPr txBox="1"/>
          <p:nvPr/>
        </p:nvSpPr>
        <p:spPr>
          <a:xfrm>
            <a:off x="255104" y="1443841"/>
            <a:ext cx="6096000" cy="3970318"/>
          </a:xfrm>
          <a:prstGeom prst="rect">
            <a:avLst/>
          </a:prstGeom>
          <a:noFill/>
        </p:spPr>
        <p:txBody>
          <a:bodyPr wrap="square">
            <a:spAutoFit/>
          </a:bodyPr>
          <a:lstStyle/>
          <a:p>
            <a:r>
              <a:rPr lang="en-PK" dirty="0"/>
              <a:t>#include&lt;algorithm&gt; // for </a:t>
            </a:r>
            <a:r>
              <a:rPr lang="en-PK" dirty="0" err="1"/>
              <a:t>all_of</a:t>
            </a:r>
            <a:r>
              <a:rPr lang="en-PK" dirty="0"/>
              <a:t>()</a:t>
            </a:r>
          </a:p>
          <a:p>
            <a:r>
              <a:rPr lang="en-PK" dirty="0"/>
              <a:t>using namespace std;</a:t>
            </a:r>
          </a:p>
          <a:p>
            <a:r>
              <a:rPr lang="en-PK" dirty="0"/>
              <a:t>int main()</a:t>
            </a:r>
          </a:p>
          <a:p>
            <a:r>
              <a:rPr lang="en-PK" dirty="0"/>
              <a:t>{</a:t>
            </a:r>
          </a:p>
          <a:p>
            <a:r>
              <a:rPr lang="en-PK" dirty="0"/>
              <a:t>	// Initializing array</a:t>
            </a:r>
          </a:p>
          <a:p>
            <a:r>
              <a:rPr lang="en-PK" dirty="0"/>
              <a:t>	int </a:t>
            </a:r>
            <a:r>
              <a:rPr lang="en-PK" dirty="0" err="1"/>
              <a:t>ar</a:t>
            </a:r>
            <a:r>
              <a:rPr lang="en-PK" dirty="0"/>
              <a:t>[6] = {1, 2, 3, 4, 5, -6};</a:t>
            </a:r>
          </a:p>
          <a:p>
            <a:r>
              <a:rPr lang="en-PK" dirty="0"/>
              <a:t>	// Checking if all elements are positive</a:t>
            </a:r>
          </a:p>
          <a:p>
            <a:r>
              <a:rPr lang="en-PK" dirty="0"/>
              <a:t>	</a:t>
            </a:r>
            <a:r>
              <a:rPr lang="en-PK" dirty="0" err="1"/>
              <a:t>all_of</a:t>
            </a:r>
            <a:r>
              <a:rPr lang="en-PK" dirty="0"/>
              <a:t>(</a:t>
            </a:r>
            <a:r>
              <a:rPr lang="en-PK" dirty="0" err="1"/>
              <a:t>ar</a:t>
            </a:r>
            <a:r>
              <a:rPr lang="en-PK" dirty="0"/>
              <a:t>, ar+6, [](int x) { return x&gt;0; })?</a:t>
            </a:r>
          </a:p>
          <a:p>
            <a:r>
              <a:rPr lang="en-PK" dirty="0"/>
              <a:t>		</a:t>
            </a:r>
            <a:r>
              <a:rPr lang="en-PK" dirty="0" err="1"/>
              <a:t>cout</a:t>
            </a:r>
            <a:r>
              <a:rPr lang="en-PK" dirty="0"/>
              <a:t> &lt;&lt; "All are positive elements" :</a:t>
            </a:r>
          </a:p>
          <a:p>
            <a:r>
              <a:rPr lang="en-PK" dirty="0"/>
              <a:t>		</a:t>
            </a:r>
            <a:r>
              <a:rPr lang="en-PK" dirty="0" err="1"/>
              <a:t>cout</a:t>
            </a:r>
            <a:r>
              <a:rPr lang="en-PK" dirty="0"/>
              <a:t> &lt;&lt; "All are not positive elements";</a:t>
            </a:r>
          </a:p>
          <a:p>
            <a:endParaRPr lang="en-PK" dirty="0"/>
          </a:p>
          <a:p>
            <a:r>
              <a:rPr lang="en-PK" dirty="0"/>
              <a:t>	return 0;</a:t>
            </a:r>
          </a:p>
          <a:p>
            <a:endParaRPr lang="en-PK" dirty="0"/>
          </a:p>
          <a:p>
            <a:r>
              <a:rPr lang="en-PK" dirty="0"/>
              <a:t>}</a:t>
            </a:r>
          </a:p>
        </p:txBody>
      </p:sp>
      <p:sp>
        <p:nvSpPr>
          <p:cNvPr id="7" name="TextBox 6">
            <a:extLst>
              <a:ext uri="{FF2B5EF4-FFF2-40B4-BE49-F238E27FC236}">
                <a16:creationId xmlns:a16="http://schemas.microsoft.com/office/drawing/2014/main" id="{625117EA-485C-E3C1-2554-CCB083BDB9B5}"/>
              </a:ext>
            </a:extLst>
          </p:cNvPr>
          <p:cNvSpPr txBox="1"/>
          <p:nvPr/>
        </p:nvSpPr>
        <p:spPr>
          <a:xfrm>
            <a:off x="6202017" y="1492453"/>
            <a:ext cx="6096000" cy="4801314"/>
          </a:xfrm>
          <a:prstGeom prst="rect">
            <a:avLst/>
          </a:prstGeom>
          <a:noFill/>
        </p:spPr>
        <p:txBody>
          <a:bodyPr wrap="square">
            <a:spAutoFit/>
          </a:bodyPr>
          <a:lstStyle/>
          <a:p>
            <a:r>
              <a:rPr lang="en-PK" dirty="0"/>
              <a:t>// C++ code to demonstrate working of </a:t>
            </a:r>
            <a:r>
              <a:rPr lang="en-PK" dirty="0" err="1"/>
              <a:t>any_of</a:t>
            </a:r>
            <a:r>
              <a:rPr lang="en-PK" dirty="0"/>
              <a:t>()</a:t>
            </a:r>
          </a:p>
          <a:p>
            <a:r>
              <a:rPr lang="en-PK" dirty="0"/>
              <a:t>#include&lt;iostream&gt;</a:t>
            </a:r>
          </a:p>
          <a:p>
            <a:r>
              <a:rPr lang="en-PK" dirty="0"/>
              <a:t>#include&lt;algorithm&gt; // for </a:t>
            </a:r>
            <a:r>
              <a:rPr lang="en-PK" dirty="0" err="1"/>
              <a:t>any_of</a:t>
            </a:r>
            <a:r>
              <a:rPr lang="en-PK" dirty="0"/>
              <a:t>()</a:t>
            </a:r>
          </a:p>
          <a:p>
            <a:r>
              <a:rPr lang="en-PK" dirty="0"/>
              <a:t>using namespace std;</a:t>
            </a:r>
          </a:p>
          <a:p>
            <a:r>
              <a:rPr lang="en-PK" dirty="0"/>
              <a:t>int main()</a:t>
            </a:r>
          </a:p>
          <a:p>
            <a:r>
              <a:rPr lang="en-PK" dirty="0"/>
              <a:t>{</a:t>
            </a:r>
          </a:p>
          <a:p>
            <a:r>
              <a:rPr lang="en-PK" dirty="0"/>
              <a:t>	// Initializing array</a:t>
            </a:r>
          </a:p>
          <a:p>
            <a:r>
              <a:rPr lang="en-PK" dirty="0"/>
              <a:t>	int </a:t>
            </a:r>
            <a:r>
              <a:rPr lang="en-PK" dirty="0" err="1"/>
              <a:t>ar</a:t>
            </a:r>
            <a:r>
              <a:rPr lang="en-PK" dirty="0"/>
              <a:t>[6] = {1, 2, 3, 4, 5, -6};</a:t>
            </a:r>
          </a:p>
          <a:p>
            <a:endParaRPr lang="en-PK" dirty="0"/>
          </a:p>
          <a:p>
            <a:r>
              <a:rPr lang="en-PK" dirty="0"/>
              <a:t>	// Checking if any element is negative</a:t>
            </a:r>
          </a:p>
          <a:p>
            <a:r>
              <a:rPr lang="en-PK" dirty="0"/>
              <a:t>	</a:t>
            </a:r>
            <a:r>
              <a:rPr lang="en-PK" dirty="0" err="1"/>
              <a:t>any_of</a:t>
            </a:r>
            <a:r>
              <a:rPr lang="en-PK" dirty="0"/>
              <a:t>(</a:t>
            </a:r>
            <a:r>
              <a:rPr lang="en-PK" dirty="0" err="1"/>
              <a:t>ar</a:t>
            </a:r>
            <a:r>
              <a:rPr lang="en-PK" dirty="0"/>
              <a:t>, ar+6, [](int x){ return x&lt;0; })?</a:t>
            </a:r>
          </a:p>
          <a:p>
            <a:r>
              <a:rPr lang="en-PK" dirty="0"/>
              <a:t>		</a:t>
            </a:r>
            <a:r>
              <a:rPr lang="en-PK" dirty="0" err="1"/>
              <a:t>cout</a:t>
            </a:r>
            <a:r>
              <a:rPr lang="en-PK" dirty="0"/>
              <a:t> &lt;&lt; "There exists a negative element" :</a:t>
            </a:r>
          </a:p>
          <a:p>
            <a:r>
              <a:rPr lang="en-PK" dirty="0"/>
              <a:t>		</a:t>
            </a:r>
            <a:r>
              <a:rPr lang="en-PK" dirty="0" err="1"/>
              <a:t>cout</a:t>
            </a:r>
            <a:r>
              <a:rPr lang="en-PK" dirty="0"/>
              <a:t> &lt;&lt; "All are positive elements";</a:t>
            </a:r>
          </a:p>
          <a:p>
            <a:endParaRPr lang="en-PK" dirty="0"/>
          </a:p>
          <a:p>
            <a:r>
              <a:rPr lang="en-PK" dirty="0"/>
              <a:t>	return 0;</a:t>
            </a:r>
          </a:p>
          <a:p>
            <a:endParaRPr lang="en-PK" dirty="0"/>
          </a:p>
          <a:p>
            <a:r>
              <a:rPr lang="en-PK" dirty="0"/>
              <a:t>}</a:t>
            </a:r>
          </a:p>
        </p:txBody>
      </p:sp>
      <p:cxnSp>
        <p:nvCxnSpPr>
          <p:cNvPr id="9" name="Straight Connector 8">
            <a:extLst>
              <a:ext uri="{FF2B5EF4-FFF2-40B4-BE49-F238E27FC236}">
                <a16:creationId xmlns:a16="http://schemas.microsoft.com/office/drawing/2014/main" id="{2D81BFC9-E8F0-9312-3CA9-73CD1FC4B600}"/>
              </a:ext>
            </a:extLst>
          </p:cNvPr>
          <p:cNvCxnSpPr/>
          <p:nvPr/>
        </p:nvCxnSpPr>
        <p:spPr>
          <a:xfrm>
            <a:off x="6016488" y="1351722"/>
            <a:ext cx="0" cy="5472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98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p:txBody>
          <a:bodyPr/>
          <a:lstStyle/>
          <a:p>
            <a:r>
              <a:rPr lang="en-US" dirty="0"/>
              <a:t>Sorting</a:t>
            </a:r>
            <a:endParaRPr lang="en-PK" dirty="0"/>
          </a:p>
        </p:txBody>
      </p:sp>
      <p:sp>
        <p:nvSpPr>
          <p:cNvPr id="5" name="TextBox 4">
            <a:extLst>
              <a:ext uri="{FF2B5EF4-FFF2-40B4-BE49-F238E27FC236}">
                <a16:creationId xmlns:a16="http://schemas.microsoft.com/office/drawing/2014/main" id="{A5FC2B59-770F-5FD5-69EB-6753000B5EDC}"/>
              </a:ext>
            </a:extLst>
          </p:cNvPr>
          <p:cNvSpPr txBox="1"/>
          <p:nvPr/>
        </p:nvSpPr>
        <p:spPr>
          <a:xfrm>
            <a:off x="3445566" y="854800"/>
            <a:ext cx="6096000" cy="5632311"/>
          </a:xfrm>
          <a:prstGeom prst="rect">
            <a:avLst/>
          </a:prstGeom>
          <a:noFill/>
        </p:spPr>
        <p:txBody>
          <a:bodyPr wrap="square">
            <a:spAutoFit/>
          </a:bodyPr>
          <a:lstStyle/>
          <a:p>
            <a:r>
              <a:rPr lang="en-PK" dirty="0"/>
              <a:t>#include &lt;algorithm&gt;</a:t>
            </a:r>
          </a:p>
          <a:p>
            <a:r>
              <a:rPr lang="en-PK" dirty="0"/>
              <a:t>#include &lt;iostream&gt;</a:t>
            </a:r>
          </a:p>
          <a:p>
            <a:r>
              <a:rPr lang="en-PK" dirty="0"/>
              <a:t>using namespace std;</a:t>
            </a:r>
          </a:p>
          <a:p>
            <a:r>
              <a:rPr lang="en-PK" dirty="0"/>
              <a:t>void show(int a[], int </a:t>
            </a:r>
            <a:r>
              <a:rPr lang="en-PK" dirty="0" err="1"/>
              <a:t>array_size</a:t>
            </a:r>
            <a:r>
              <a:rPr lang="en-PK" dirty="0"/>
              <a:t>)</a:t>
            </a:r>
          </a:p>
          <a:p>
            <a:r>
              <a:rPr lang="en-PK" dirty="0"/>
              <a:t>{</a:t>
            </a:r>
          </a:p>
          <a:p>
            <a:r>
              <a:rPr lang="en-PK" dirty="0"/>
              <a:t>	for (int </a:t>
            </a:r>
            <a:r>
              <a:rPr lang="en-PK" dirty="0" err="1"/>
              <a:t>i</a:t>
            </a:r>
            <a:r>
              <a:rPr lang="en-PK" dirty="0"/>
              <a:t> = 0; </a:t>
            </a:r>
            <a:r>
              <a:rPr lang="en-PK" dirty="0" err="1"/>
              <a:t>i</a:t>
            </a:r>
            <a:r>
              <a:rPr lang="en-PK" dirty="0"/>
              <a:t> &lt; </a:t>
            </a:r>
            <a:r>
              <a:rPr lang="en-PK" dirty="0" err="1"/>
              <a:t>array_size</a:t>
            </a:r>
            <a:r>
              <a:rPr lang="en-PK" dirty="0"/>
              <a:t>; ++</a:t>
            </a:r>
            <a:r>
              <a:rPr lang="en-PK" dirty="0" err="1"/>
              <a:t>i</a:t>
            </a:r>
            <a:r>
              <a:rPr lang="en-PK" dirty="0"/>
              <a:t>)</a:t>
            </a:r>
          </a:p>
          <a:p>
            <a:r>
              <a:rPr lang="en-PK" dirty="0"/>
              <a:t>		</a:t>
            </a:r>
            <a:r>
              <a:rPr lang="en-PK" dirty="0" err="1"/>
              <a:t>cout</a:t>
            </a:r>
            <a:r>
              <a:rPr lang="en-PK" dirty="0"/>
              <a:t> &lt;&lt; a[</a:t>
            </a:r>
            <a:r>
              <a:rPr lang="en-PK" dirty="0" err="1"/>
              <a:t>i</a:t>
            </a:r>
            <a:r>
              <a:rPr lang="en-PK" dirty="0"/>
              <a:t>] &lt;&lt; " ";</a:t>
            </a:r>
          </a:p>
          <a:p>
            <a:r>
              <a:rPr lang="en-PK" dirty="0"/>
              <a:t>}</a:t>
            </a:r>
          </a:p>
          <a:p>
            <a:r>
              <a:rPr lang="en-PK" dirty="0"/>
              <a:t>int main()</a:t>
            </a:r>
          </a:p>
          <a:p>
            <a:r>
              <a:rPr lang="en-PK" dirty="0"/>
              <a:t>{</a:t>
            </a:r>
          </a:p>
          <a:p>
            <a:r>
              <a:rPr lang="en-PK" dirty="0"/>
              <a:t>	int a[] = { 1, 5, 8, 9, 6, 7, 3, 4, 2, 0 };</a:t>
            </a:r>
          </a:p>
          <a:p>
            <a:r>
              <a:rPr lang="en-PK" dirty="0"/>
              <a:t>	int </a:t>
            </a:r>
            <a:r>
              <a:rPr lang="en-PK" dirty="0" err="1"/>
              <a:t>asize</a:t>
            </a:r>
            <a:r>
              <a:rPr lang="en-PK" dirty="0"/>
              <a:t> = </a:t>
            </a:r>
            <a:r>
              <a:rPr lang="en-PK" dirty="0" err="1"/>
              <a:t>sizeof</a:t>
            </a:r>
            <a:r>
              <a:rPr lang="en-PK" dirty="0"/>
              <a:t>(a) / </a:t>
            </a:r>
            <a:r>
              <a:rPr lang="en-PK" dirty="0" err="1"/>
              <a:t>sizeof</a:t>
            </a:r>
            <a:r>
              <a:rPr lang="en-PK" dirty="0"/>
              <a:t>(a[0]);</a:t>
            </a:r>
          </a:p>
          <a:p>
            <a:r>
              <a:rPr lang="en-PK" dirty="0"/>
              <a:t>	</a:t>
            </a:r>
            <a:r>
              <a:rPr lang="en-PK" dirty="0" err="1"/>
              <a:t>cout</a:t>
            </a:r>
            <a:r>
              <a:rPr lang="en-PK" dirty="0"/>
              <a:t> &lt;&lt; "The array before sorting is : \n";</a:t>
            </a:r>
          </a:p>
          <a:p>
            <a:r>
              <a:rPr lang="en-PK" dirty="0"/>
              <a:t>	show(a, </a:t>
            </a:r>
            <a:r>
              <a:rPr lang="en-PK" dirty="0" err="1"/>
              <a:t>asize</a:t>
            </a:r>
            <a:r>
              <a:rPr lang="en-PK" dirty="0"/>
              <a:t>);</a:t>
            </a:r>
          </a:p>
          <a:p>
            <a:r>
              <a:rPr lang="en-PK" dirty="0"/>
              <a:t>	sort(a, a + </a:t>
            </a:r>
            <a:r>
              <a:rPr lang="en-PK" dirty="0" err="1"/>
              <a:t>asize</a:t>
            </a:r>
            <a:r>
              <a:rPr lang="en-PK" dirty="0"/>
              <a:t>);</a:t>
            </a:r>
          </a:p>
          <a:p>
            <a:r>
              <a:rPr lang="en-PK" dirty="0"/>
              <a:t>	</a:t>
            </a:r>
            <a:r>
              <a:rPr lang="en-PK" dirty="0" err="1"/>
              <a:t>cout</a:t>
            </a:r>
            <a:r>
              <a:rPr lang="en-PK" dirty="0"/>
              <a:t> &lt;&lt; "\n\</a:t>
            </a:r>
            <a:r>
              <a:rPr lang="en-PK" dirty="0" err="1"/>
              <a:t>nThe</a:t>
            </a:r>
            <a:r>
              <a:rPr lang="en-PK" dirty="0"/>
              <a:t> array after sorting is :\n";</a:t>
            </a:r>
          </a:p>
          <a:p>
            <a:r>
              <a:rPr lang="en-PK" dirty="0"/>
              <a:t>	// print the array after sorting</a:t>
            </a:r>
          </a:p>
          <a:p>
            <a:r>
              <a:rPr lang="en-PK" dirty="0"/>
              <a:t>	show(a, </a:t>
            </a:r>
            <a:r>
              <a:rPr lang="en-PK" dirty="0" err="1"/>
              <a:t>asize</a:t>
            </a:r>
            <a:r>
              <a:rPr lang="en-PK" dirty="0"/>
              <a:t>);</a:t>
            </a:r>
          </a:p>
          <a:p>
            <a:r>
              <a:rPr lang="en-PK" dirty="0"/>
              <a:t>	return 0;</a:t>
            </a:r>
          </a:p>
          <a:p>
            <a:r>
              <a:rPr lang="en-PK" dirty="0"/>
              <a:t>}</a:t>
            </a:r>
          </a:p>
        </p:txBody>
      </p:sp>
    </p:spTree>
    <p:extLst>
      <p:ext uri="{BB962C8B-B14F-4D97-AF65-F5344CB8AC3E}">
        <p14:creationId xmlns:p14="http://schemas.microsoft.com/office/powerpoint/2010/main" val="33175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a:xfrm>
            <a:off x="268356" y="192846"/>
            <a:ext cx="5946914" cy="1325563"/>
          </a:xfrm>
        </p:spPr>
        <p:txBody>
          <a:bodyPr/>
          <a:lstStyle/>
          <a:p>
            <a:r>
              <a:rPr lang="en-US" dirty="0"/>
              <a:t>Searching- Binary Search</a:t>
            </a:r>
            <a:endParaRPr lang="en-PK" dirty="0"/>
          </a:p>
        </p:txBody>
      </p:sp>
      <p:sp>
        <p:nvSpPr>
          <p:cNvPr id="5" name="TextBox 4">
            <a:extLst>
              <a:ext uri="{FF2B5EF4-FFF2-40B4-BE49-F238E27FC236}">
                <a16:creationId xmlns:a16="http://schemas.microsoft.com/office/drawing/2014/main" id="{A5FC2B59-770F-5FD5-69EB-6753000B5EDC}"/>
              </a:ext>
            </a:extLst>
          </p:cNvPr>
          <p:cNvSpPr txBox="1"/>
          <p:nvPr/>
        </p:nvSpPr>
        <p:spPr>
          <a:xfrm>
            <a:off x="6506819" y="0"/>
            <a:ext cx="6096000" cy="6740307"/>
          </a:xfrm>
          <a:prstGeom prst="rect">
            <a:avLst/>
          </a:prstGeom>
          <a:noFill/>
        </p:spPr>
        <p:txBody>
          <a:bodyPr wrap="square">
            <a:spAutoFit/>
          </a:bodyPr>
          <a:lstStyle/>
          <a:p>
            <a:r>
              <a:rPr lang="en-US" dirty="0"/>
              <a:t>#include &lt;algorithm&gt;</a:t>
            </a:r>
          </a:p>
          <a:p>
            <a:r>
              <a:rPr lang="en-US" dirty="0"/>
              <a:t>#include &lt;iostream&gt;</a:t>
            </a:r>
          </a:p>
          <a:p>
            <a:r>
              <a:rPr lang="en-US" dirty="0"/>
              <a:t>using namespace std;</a:t>
            </a:r>
          </a:p>
          <a:p>
            <a:r>
              <a:rPr lang="en-US" dirty="0"/>
              <a:t>void show(int a[], int </a:t>
            </a:r>
            <a:r>
              <a:rPr lang="en-US" dirty="0" err="1"/>
              <a:t>arraysize</a:t>
            </a:r>
            <a:r>
              <a:rPr lang="en-US" dirty="0"/>
              <a:t>)</a:t>
            </a:r>
          </a:p>
          <a:p>
            <a:r>
              <a:rPr lang="en-US" dirty="0"/>
              <a:t>{</a:t>
            </a:r>
          </a:p>
          <a:p>
            <a:r>
              <a:rPr lang="en-US" dirty="0"/>
              <a:t>    for (int </a:t>
            </a:r>
            <a:r>
              <a:rPr lang="en-US" dirty="0" err="1"/>
              <a:t>i</a:t>
            </a:r>
            <a:r>
              <a:rPr lang="en-US" dirty="0"/>
              <a:t> = 0; </a:t>
            </a:r>
            <a:r>
              <a:rPr lang="en-US" dirty="0" err="1"/>
              <a:t>i</a:t>
            </a:r>
            <a:r>
              <a:rPr lang="en-US" dirty="0"/>
              <a:t> &lt; </a:t>
            </a:r>
            <a:r>
              <a:rPr lang="en-US" dirty="0" err="1"/>
              <a:t>arraysize</a:t>
            </a:r>
            <a:r>
              <a:rPr lang="en-US" dirty="0"/>
              <a:t>; ++</a:t>
            </a:r>
            <a:r>
              <a:rPr lang="en-US" dirty="0" err="1"/>
              <a:t>i</a:t>
            </a:r>
            <a:r>
              <a:rPr lang="en-US" dirty="0"/>
              <a:t>)</a:t>
            </a:r>
          </a:p>
          <a:p>
            <a:r>
              <a:rPr lang="en-US" dirty="0"/>
              <a:t>        </a:t>
            </a:r>
            <a:r>
              <a:rPr lang="en-US" dirty="0" err="1"/>
              <a:t>cout</a:t>
            </a:r>
            <a:r>
              <a:rPr lang="en-US" dirty="0"/>
              <a:t> &lt;&lt; a[</a:t>
            </a:r>
            <a:r>
              <a:rPr lang="en-US" dirty="0" err="1"/>
              <a:t>i</a:t>
            </a:r>
            <a:r>
              <a:rPr lang="en-US" dirty="0"/>
              <a:t>] &lt;&lt; ",";</a:t>
            </a:r>
          </a:p>
          <a:p>
            <a:r>
              <a:rPr lang="en-US" dirty="0"/>
              <a:t>}  </a:t>
            </a:r>
          </a:p>
          <a:p>
            <a:r>
              <a:rPr lang="en-US" dirty="0"/>
              <a:t>int main()</a:t>
            </a:r>
          </a:p>
          <a:p>
            <a:r>
              <a:rPr lang="en-US" dirty="0"/>
              <a:t>{   int a[] = { 1, 5, 8, 9, 6, 7, 3, 4, 2, 0 };</a:t>
            </a:r>
          </a:p>
          <a:p>
            <a:r>
              <a:rPr lang="en-US" dirty="0"/>
              <a:t>    int </a:t>
            </a:r>
            <a:r>
              <a:rPr lang="en-US" dirty="0" err="1"/>
              <a:t>asize</a:t>
            </a:r>
            <a:r>
              <a:rPr lang="en-US" dirty="0"/>
              <a:t> = </a:t>
            </a:r>
            <a:r>
              <a:rPr lang="en-US" dirty="0" err="1"/>
              <a:t>sizeof</a:t>
            </a:r>
            <a:r>
              <a:rPr lang="en-US" dirty="0"/>
              <a:t>(a) / </a:t>
            </a:r>
            <a:r>
              <a:rPr lang="en-US" dirty="0" err="1"/>
              <a:t>sizeof</a:t>
            </a:r>
            <a:r>
              <a:rPr lang="en-US" dirty="0"/>
              <a:t>(a[0]);</a:t>
            </a:r>
          </a:p>
          <a:p>
            <a:r>
              <a:rPr lang="en-US" dirty="0"/>
              <a:t>    </a:t>
            </a:r>
            <a:r>
              <a:rPr lang="en-US" dirty="0" err="1"/>
              <a:t>cout</a:t>
            </a:r>
            <a:r>
              <a:rPr lang="en-US" dirty="0"/>
              <a:t> &lt;&lt; "\</a:t>
            </a:r>
            <a:r>
              <a:rPr lang="en-US" dirty="0" err="1"/>
              <a:t>nThe</a:t>
            </a:r>
            <a:r>
              <a:rPr lang="en-US" dirty="0"/>
              <a:t> array is : \n";</a:t>
            </a:r>
          </a:p>
          <a:p>
            <a:r>
              <a:rPr lang="en-US" dirty="0"/>
              <a:t>    show(a, </a:t>
            </a:r>
            <a:r>
              <a:rPr lang="en-US" dirty="0" err="1"/>
              <a:t>asize</a:t>
            </a:r>
            <a:r>
              <a:rPr lang="en-US" dirty="0"/>
              <a:t>);</a:t>
            </a:r>
          </a:p>
          <a:p>
            <a:r>
              <a:rPr lang="en-US" dirty="0"/>
              <a:t>    sort(a, a + </a:t>
            </a:r>
            <a:r>
              <a:rPr lang="en-US" dirty="0" err="1"/>
              <a:t>asize</a:t>
            </a:r>
            <a:r>
              <a:rPr lang="en-US" dirty="0"/>
              <a:t>);</a:t>
            </a:r>
          </a:p>
          <a:p>
            <a:r>
              <a:rPr lang="en-US" dirty="0"/>
              <a:t>    if (</a:t>
            </a:r>
            <a:r>
              <a:rPr lang="en-US" dirty="0" err="1"/>
              <a:t>binary_search</a:t>
            </a:r>
            <a:r>
              <a:rPr lang="en-US" dirty="0"/>
              <a:t>(a, a + </a:t>
            </a:r>
            <a:r>
              <a:rPr lang="en-US" dirty="0" err="1"/>
              <a:t>asize</a:t>
            </a:r>
            <a:r>
              <a:rPr lang="en-US" dirty="0"/>
              <a:t>, 2))</a:t>
            </a:r>
          </a:p>
          <a:p>
            <a:r>
              <a:rPr lang="en-US" dirty="0"/>
              <a:t>        </a:t>
            </a:r>
            <a:r>
              <a:rPr lang="en-US" dirty="0" err="1"/>
              <a:t>cout</a:t>
            </a:r>
            <a:r>
              <a:rPr lang="en-US" dirty="0"/>
              <a:t> &lt;&lt; "\</a:t>
            </a:r>
            <a:r>
              <a:rPr lang="en-US" dirty="0" err="1"/>
              <a:t>nElement</a:t>
            </a:r>
            <a:r>
              <a:rPr lang="en-US" dirty="0"/>
              <a:t> found in the array";</a:t>
            </a:r>
          </a:p>
          <a:p>
            <a:r>
              <a:rPr lang="en-US" dirty="0"/>
              <a:t>    else</a:t>
            </a:r>
          </a:p>
          <a:p>
            <a:r>
              <a:rPr lang="en-US" dirty="0"/>
              <a:t>        </a:t>
            </a:r>
            <a:r>
              <a:rPr lang="en-US" dirty="0" err="1"/>
              <a:t>cout</a:t>
            </a:r>
            <a:r>
              <a:rPr lang="en-US" dirty="0"/>
              <a:t> &lt;&lt; "\</a:t>
            </a:r>
            <a:r>
              <a:rPr lang="en-US" dirty="0" err="1"/>
              <a:t>nElement</a:t>
            </a:r>
            <a:r>
              <a:rPr lang="en-US" dirty="0"/>
              <a:t> not found in the array";</a:t>
            </a:r>
          </a:p>
          <a:p>
            <a:r>
              <a:rPr lang="en-US" dirty="0"/>
              <a:t>    </a:t>
            </a:r>
            <a:r>
              <a:rPr lang="en-US" dirty="0" err="1"/>
              <a:t>cout</a:t>
            </a:r>
            <a:r>
              <a:rPr lang="en-US" dirty="0"/>
              <a:t> &lt;&lt; "\n\</a:t>
            </a:r>
            <a:r>
              <a:rPr lang="en-US" dirty="0" err="1"/>
              <a:t>nNow</a:t>
            </a:r>
            <a:r>
              <a:rPr lang="en-US" dirty="0"/>
              <a:t>, say we want to search for 10";</a:t>
            </a:r>
          </a:p>
          <a:p>
            <a:r>
              <a:rPr lang="en-US" dirty="0"/>
              <a:t>    if (</a:t>
            </a:r>
            <a:r>
              <a:rPr lang="en-US" dirty="0" err="1"/>
              <a:t>binary_search</a:t>
            </a:r>
            <a:r>
              <a:rPr lang="en-US" dirty="0"/>
              <a:t>(a, a + 10, 10))</a:t>
            </a:r>
          </a:p>
          <a:p>
            <a:r>
              <a:rPr lang="en-US" dirty="0"/>
              <a:t>        </a:t>
            </a:r>
            <a:r>
              <a:rPr lang="en-US" dirty="0" err="1"/>
              <a:t>cout</a:t>
            </a:r>
            <a:r>
              <a:rPr lang="en-US" dirty="0"/>
              <a:t> &lt;&lt; "\</a:t>
            </a:r>
            <a:r>
              <a:rPr lang="en-US" dirty="0" err="1"/>
              <a:t>nElement</a:t>
            </a:r>
            <a:r>
              <a:rPr lang="en-US" dirty="0"/>
              <a:t> found in the array";</a:t>
            </a:r>
          </a:p>
          <a:p>
            <a:r>
              <a:rPr lang="en-US" dirty="0"/>
              <a:t>    else</a:t>
            </a:r>
          </a:p>
          <a:p>
            <a:r>
              <a:rPr lang="en-US" dirty="0"/>
              <a:t>        </a:t>
            </a:r>
            <a:r>
              <a:rPr lang="en-US" dirty="0" err="1"/>
              <a:t>cout</a:t>
            </a:r>
            <a:r>
              <a:rPr lang="en-US" dirty="0"/>
              <a:t> &lt;&lt; "\</a:t>
            </a:r>
            <a:r>
              <a:rPr lang="en-US" dirty="0" err="1"/>
              <a:t>nElement</a:t>
            </a:r>
            <a:r>
              <a:rPr lang="en-US" dirty="0"/>
              <a:t> not found in the array";</a:t>
            </a:r>
          </a:p>
          <a:p>
            <a:r>
              <a:rPr lang="en-US" dirty="0"/>
              <a:t>}</a:t>
            </a:r>
            <a:endParaRPr lang="en-PK" dirty="0"/>
          </a:p>
        </p:txBody>
      </p:sp>
    </p:spTree>
    <p:extLst>
      <p:ext uri="{BB962C8B-B14F-4D97-AF65-F5344CB8AC3E}">
        <p14:creationId xmlns:p14="http://schemas.microsoft.com/office/powerpoint/2010/main" val="276405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p:txBody>
          <a:bodyPr/>
          <a:lstStyle/>
          <a:p>
            <a:r>
              <a:rPr lang="en-US" b="1" dirty="0"/>
              <a:t>Iterators</a:t>
            </a:r>
            <a:endParaRPr lang="en-PK" b="1" dirty="0"/>
          </a:p>
        </p:txBody>
      </p:sp>
      <p:sp>
        <p:nvSpPr>
          <p:cNvPr id="3" name="Content Placeholder 2">
            <a:extLst>
              <a:ext uri="{FF2B5EF4-FFF2-40B4-BE49-F238E27FC236}">
                <a16:creationId xmlns:a16="http://schemas.microsoft.com/office/drawing/2014/main" id="{A1E6DF41-0F4F-C306-9966-52E3EAED2219}"/>
              </a:ext>
            </a:extLst>
          </p:cNvPr>
          <p:cNvSpPr>
            <a:spLocks noGrp="1"/>
          </p:cNvSpPr>
          <p:nvPr>
            <p:ph idx="1"/>
          </p:nvPr>
        </p:nvSpPr>
        <p:spPr/>
        <p:txBody>
          <a:bodyPr>
            <a:normAutofit/>
          </a:bodyPr>
          <a:lstStyle/>
          <a:p>
            <a:r>
              <a:rPr lang="en-US" b="0" i="0" dirty="0">
                <a:solidFill>
                  <a:srgbClr val="273239"/>
                </a:solidFill>
                <a:effectLst/>
                <a:latin typeface="urw-din"/>
              </a:rPr>
              <a:t>An iterator is an object (like a pointer) that points to an element inside the container. We can use iterators to move through the contents of the container. They can be visualized as something similar to a pointer pointing to some location and we can access the content at that particular location using them. Iterators play a critical role in connecting algorithm with containers along with the manipulation of data stored inside the containers. The most obvious form of an iterator is a pointer. A pointer can point to elements in an array and can iterate through them using the increment operator (++). They connect algorithms with containers.</a:t>
            </a:r>
            <a:endParaRPr lang="en-PK" dirty="0"/>
          </a:p>
        </p:txBody>
      </p:sp>
    </p:spTree>
    <p:extLst>
      <p:ext uri="{BB962C8B-B14F-4D97-AF65-F5344CB8AC3E}">
        <p14:creationId xmlns:p14="http://schemas.microsoft.com/office/powerpoint/2010/main" val="210018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a:xfrm>
            <a:off x="838200" y="18255"/>
            <a:ext cx="10515600" cy="1325563"/>
          </a:xfrm>
        </p:spPr>
        <p:txBody>
          <a:bodyPr/>
          <a:lstStyle/>
          <a:p>
            <a:r>
              <a:rPr lang="en-US" b="1" dirty="0"/>
              <a:t>Iterators</a:t>
            </a:r>
            <a:endParaRPr lang="en-PK" b="1" dirty="0"/>
          </a:p>
        </p:txBody>
      </p:sp>
      <p:sp>
        <p:nvSpPr>
          <p:cNvPr id="3" name="Content Placeholder 2">
            <a:extLst>
              <a:ext uri="{FF2B5EF4-FFF2-40B4-BE49-F238E27FC236}">
                <a16:creationId xmlns:a16="http://schemas.microsoft.com/office/drawing/2014/main" id="{A1E6DF41-0F4F-C306-9966-52E3EAED2219}"/>
              </a:ext>
            </a:extLst>
          </p:cNvPr>
          <p:cNvSpPr>
            <a:spLocks noGrp="1"/>
          </p:cNvSpPr>
          <p:nvPr>
            <p:ph idx="1"/>
          </p:nvPr>
        </p:nvSpPr>
        <p:spPr>
          <a:xfrm>
            <a:off x="838200" y="1294228"/>
            <a:ext cx="10515600" cy="4882735"/>
          </a:xfrm>
        </p:spPr>
        <p:txBody>
          <a:bodyPr>
            <a:normAutofit fontScale="77500" lnSpcReduction="20000"/>
          </a:bodyPr>
          <a:lstStyle/>
          <a:p>
            <a:pPr algn="l" fontAlgn="base">
              <a:buFont typeface="+mj-lt"/>
              <a:buAutoNum type="arabicPeriod"/>
            </a:pPr>
            <a:r>
              <a:rPr lang="en-US" b="1" i="0" u="sng" dirty="0">
                <a:solidFill>
                  <a:srgbClr val="273239"/>
                </a:solidFill>
                <a:effectLst/>
                <a:latin typeface="Nunito" pitchFamily="2" charset="0"/>
                <a:hlinkClick r:id="rId2"/>
              </a:rPr>
              <a:t>Input Iterators</a:t>
            </a:r>
            <a:r>
              <a:rPr lang="en-US" b="0" i="0" dirty="0">
                <a:solidFill>
                  <a:srgbClr val="273239"/>
                </a:solidFill>
                <a:effectLst/>
                <a:latin typeface="Nunito" pitchFamily="2" charset="0"/>
              </a:rPr>
              <a:t>: They are the weakest of all the iterators and have very limited functionality. They can only be used in a single-pass algorithms, i.e., those algorithms which process the container sequentially, such that no element is accessed more than once.</a:t>
            </a:r>
          </a:p>
          <a:p>
            <a:pPr algn="l" fontAlgn="base">
              <a:buFont typeface="+mj-lt"/>
              <a:buAutoNum type="arabicPeriod"/>
            </a:pPr>
            <a:r>
              <a:rPr lang="en-US" b="1" i="0" u="sng" dirty="0">
                <a:solidFill>
                  <a:srgbClr val="273239"/>
                </a:solidFill>
                <a:effectLst/>
                <a:latin typeface="Nunito" pitchFamily="2" charset="0"/>
                <a:hlinkClick r:id="rId3"/>
              </a:rPr>
              <a:t>Output Iterators</a:t>
            </a:r>
            <a:r>
              <a:rPr lang="en-US" b="0" i="0" dirty="0">
                <a:solidFill>
                  <a:srgbClr val="273239"/>
                </a:solidFill>
                <a:effectLst/>
                <a:latin typeface="Nunito" pitchFamily="2" charset="0"/>
              </a:rPr>
              <a:t>: Just like </a:t>
            </a:r>
            <a:r>
              <a:rPr lang="en-US" b="0" i="0" u="sng" dirty="0">
                <a:solidFill>
                  <a:srgbClr val="273239"/>
                </a:solidFill>
                <a:effectLst/>
                <a:latin typeface="Nunito" pitchFamily="2" charset="0"/>
                <a:hlinkClick r:id="rId2"/>
              </a:rPr>
              <a:t>input iterators</a:t>
            </a:r>
            <a:r>
              <a:rPr lang="en-US" b="0" i="0" dirty="0">
                <a:solidFill>
                  <a:srgbClr val="273239"/>
                </a:solidFill>
                <a:effectLst/>
                <a:latin typeface="Nunito" pitchFamily="2" charset="0"/>
              </a:rPr>
              <a:t>, they are also very limited in their functionality and can only be used in single-pass algorithm, but not for accessing elements, but for being assigned elements.</a:t>
            </a:r>
          </a:p>
          <a:p>
            <a:pPr algn="l" fontAlgn="base">
              <a:buFont typeface="+mj-lt"/>
              <a:buAutoNum type="arabicPeriod"/>
            </a:pPr>
            <a:r>
              <a:rPr lang="en-US" b="1" i="0" u="sng" dirty="0">
                <a:solidFill>
                  <a:srgbClr val="273239"/>
                </a:solidFill>
                <a:effectLst/>
                <a:latin typeface="Nunito" pitchFamily="2" charset="0"/>
                <a:hlinkClick r:id="rId4"/>
              </a:rPr>
              <a:t>Forward Iterator</a:t>
            </a:r>
            <a:r>
              <a:rPr lang="en-US" b="0" i="0" dirty="0">
                <a:solidFill>
                  <a:srgbClr val="273239"/>
                </a:solidFill>
                <a:effectLst/>
                <a:latin typeface="Nunito" pitchFamily="2" charset="0"/>
              </a:rPr>
              <a:t>: They are higher in the hierarchy than</a:t>
            </a:r>
            <a:r>
              <a:rPr lang="en-US" b="0" i="0" u="sng" dirty="0">
                <a:solidFill>
                  <a:srgbClr val="273239"/>
                </a:solidFill>
                <a:effectLst/>
                <a:latin typeface="Nunito" pitchFamily="2" charset="0"/>
                <a:hlinkClick r:id="rId2"/>
              </a:rPr>
              <a:t> input</a:t>
            </a:r>
            <a:r>
              <a:rPr lang="en-US" b="0" i="0" dirty="0">
                <a:solidFill>
                  <a:srgbClr val="273239"/>
                </a:solidFill>
                <a:effectLst/>
                <a:latin typeface="Nunito" pitchFamily="2" charset="0"/>
              </a:rPr>
              <a:t> and </a:t>
            </a:r>
            <a:r>
              <a:rPr lang="en-US" b="0" i="0" u="sng" dirty="0">
                <a:solidFill>
                  <a:srgbClr val="273239"/>
                </a:solidFill>
                <a:effectLst/>
                <a:latin typeface="Nunito" pitchFamily="2" charset="0"/>
                <a:hlinkClick r:id="rId3"/>
              </a:rPr>
              <a:t>output iterators</a:t>
            </a:r>
            <a:r>
              <a:rPr lang="en-US" b="0" i="0" dirty="0">
                <a:solidFill>
                  <a:srgbClr val="273239"/>
                </a:solidFill>
                <a:effectLst/>
                <a:latin typeface="Nunito" pitchFamily="2" charset="0"/>
              </a:rPr>
              <a:t>, and contain all the features present in these two iterators. But, as the name suggests, they also can only move in a forward direction and that too one step at a time.</a:t>
            </a:r>
          </a:p>
          <a:p>
            <a:pPr algn="l" fontAlgn="base">
              <a:buFont typeface="+mj-lt"/>
              <a:buAutoNum type="arabicPeriod"/>
            </a:pPr>
            <a:r>
              <a:rPr lang="en-US" b="1" i="0" u="sng" dirty="0">
                <a:solidFill>
                  <a:srgbClr val="273239"/>
                </a:solidFill>
                <a:effectLst/>
                <a:latin typeface="Nunito" pitchFamily="2" charset="0"/>
                <a:hlinkClick r:id="rId5"/>
              </a:rPr>
              <a:t>Bidirectional Iterators</a:t>
            </a:r>
            <a:r>
              <a:rPr lang="en-US" b="0" i="0" dirty="0">
                <a:solidFill>
                  <a:srgbClr val="273239"/>
                </a:solidFill>
                <a:effectLst/>
                <a:latin typeface="Nunito" pitchFamily="2" charset="0"/>
              </a:rPr>
              <a:t>: They have all the features of</a:t>
            </a:r>
            <a:r>
              <a:rPr lang="en-US" b="0" i="0" u="sng" dirty="0">
                <a:solidFill>
                  <a:srgbClr val="273239"/>
                </a:solidFill>
                <a:effectLst/>
                <a:latin typeface="Nunito" pitchFamily="2" charset="0"/>
                <a:hlinkClick r:id="rId4"/>
              </a:rPr>
              <a:t> forward iterators</a:t>
            </a:r>
            <a:r>
              <a:rPr lang="en-US" b="0" i="0" dirty="0">
                <a:solidFill>
                  <a:srgbClr val="273239"/>
                </a:solidFill>
                <a:effectLst/>
                <a:latin typeface="Nunito" pitchFamily="2" charset="0"/>
              </a:rPr>
              <a:t> along with the fact that they overcome the drawback of </a:t>
            </a:r>
            <a:r>
              <a:rPr lang="en-US" b="0" i="0" u="sng" dirty="0">
                <a:solidFill>
                  <a:srgbClr val="273239"/>
                </a:solidFill>
                <a:effectLst/>
                <a:latin typeface="Nunito" pitchFamily="2" charset="0"/>
                <a:hlinkClick r:id="rId4"/>
              </a:rPr>
              <a:t>forward iterators</a:t>
            </a:r>
            <a:r>
              <a:rPr lang="en-US" b="0" i="0" dirty="0">
                <a:solidFill>
                  <a:srgbClr val="273239"/>
                </a:solidFill>
                <a:effectLst/>
                <a:latin typeface="Nunito" pitchFamily="2" charset="0"/>
              </a:rPr>
              <a:t>, as they can move in both the directions, that is why their name is bidirectional.</a:t>
            </a:r>
          </a:p>
          <a:p>
            <a:pPr algn="l" fontAlgn="base">
              <a:buFont typeface="+mj-lt"/>
              <a:buAutoNum type="arabicPeriod"/>
            </a:pPr>
            <a:r>
              <a:rPr lang="en-US" b="1" i="0" u="sng" dirty="0">
                <a:solidFill>
                  <a:srgbClr val="273239"/>
                </a:solidFill>
                <a:effectLst/>
                <a:latin typeface="Nunito" pitchFamily="2" charset="0"/>
                <a:hlinkClick r:id="rId6"/>
              </a:rPr>
              <a:t>Random-Access Iterators</a:t>
            </a:r>
            <a:r>
              <a:rPr lang="en-US" b="0" i="0" dirty="0">
                <a:solidFill>
                  <a:srgbClr val="273239"/>
                </a:solidFill>
                <a:effectLst/>
                <a:latin typeface="Nunito" pitchFamily="2" charset="0"/>
              </a:rPr>
              <a:t>: They are the most powerful iterators. They are not limited to moving sequentially, as their name suggests, they can randomly access any element inside the container. They are the ones whose functionality are same as pointers.</a:t>
            </a:r>
          </a:p>
        </p:txBody>
      </p:sp>
    </p:spTree>
    <p:extLst>
      <p:ext uri="{BB962C8B-B14F-4D97-AF65-F5344CB8AC3E}">
        <p14:creationId xmlns:p14="http://schemas.microsoft.com/office/powerpoint/2010/main" val="94743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a:xfrm>
            <a:off x="838200" y="18255"/>
            <a:ext cx="10515600" cy="1325563"/>
          </a:xfrm>
        </p:spPr>
        <p:txBody>
          <a:bodyPr/>
          <a:lstStyle/>
          <a:p>
            <a:r>
              <a:rPr lang="en-US" b="1" dirty="0"/>
              <a:t>Iterators</a:t>
            </a:r>
            <a:endParaRPr lang="en-PK" b="1" dirty="0"/>
          </a:p>
        </p:txBody>
      </p:sp>
      <p:pic>
        <p:nvPicPr>
          <p:cNvPr id="2050" name="Picture 2" descr="Lightbox">
            <a:extLst>
              <a:ext uri="{FF2B5EF4-FFF2-40B4-BE49-F238E27FC236}">
                <a16:creationId xmlns:a16="http://schemas.microsoft.com/office/drawing/2014/main" id="{E335DB78-FF39-447F-46F4-8514673E45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05" b="39282"/>
          <a:stretch/>
        </p:blipFill>
        <p:spPr bwMode="auto">
          <a:xfrm>
            <a:off x="223453" y="1663820"/>
            <a:ext cx="11745094" cy="392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45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a:xfrm>
            <a:off x="838200" y="18255"/>
            <a:ext cx="10515600" cy="1325563"/>
          </a:xfrm>
        </p:spPr>
        <p:txBody>
          <a:bodyPr/>
          <a:lstStyle/>
          <a:p>
            <a:r>
              <a:rPr lang="en-US" b="1" dirty="0"/>
              <a:t>Iterators</a:t>
            </a:r>
            <a:endParaRPr lang="en-PK" b="1" dirty="0"/>
          </a:p>
        </p:txBody>
      </p:sp>
      <p:sp>
        <p:nvSpPr>
          <p:cNvPr id="4" name="TextBox 3">
            <a:extLst>
              <a:ext uri="{FF2B5EF4-FFF2-40B4-BE49-F238E27FC236}">
                <a16:creationId xmlns:a16="http://schemas.microsoft.com/office/drawing/2014/main" id="{B3668922-3810-9CB8-10BD-7EB5AD95E7D4}"/>
              </a:ext>
            </a:extLst>
          </p:cNvPr>
          <p:cNvSpPr txBox="1"/>
          <p:nvPr/>
        </p:nvSpPr>
        <p:spPr>
          <a:xfrm>
            <a:off x="1783079" y="1343818"/>
            <a:ext cx="6967025" cy="4524315"/>
          </a:xfrm>
          <a:prstGeom prst="rect">
            <a:avLst/>
          </a:prstGeom>
          <a:noFill/>
        </p:spPr>
        <p:txBody>
          <a:bodyPr wrap="square">
            <a:spAutoFit/>
          </a:bodyPr>
          <a:lstStyle/>
          <a:p>
            <a:r>
              <a:rPr lang="en-PK" sz="2400" dirty="0"/>
              <a:t>// Definition of std::find() template</a:t>
            </a:r>
          </a:p>
          <a:p>
            <a:endParaRPr lang="en-PK" sz="2400" dirty="0"/>
          </a:p>
          <a:p>
            <a:r>
              <a:rPr lang="en-PK" sz="2400" dirty="0" err="1"/>
              <a:t>InputIterator</a:t>
            </a:r>
            <a:r>
              <a:rPr lang="en-PK" sz="2400" dirty="0"/>
              <a:t> find (</a:t>
            </a:r>
            <a:r>
              <a:rPr lang="en-PK" sz="2400" dirty="0" err="1"/>
              <a:t>InputIterator</a:t>
            </a:r>
            <a:r>
              <a:rPr lang="en-PK" sz="2400" dirty="0"/>
              <a:t> first, </a:t>
            </a:r>
            <a:r>
              <a:rPr lang="en-PK" sz="2400" dirty="0" err="1"/>
              <a:t>InputIterator</a:t>
            </a:r>
            <a:r>
              <a:rPr lang="en-PK" sz="2400" dirty="0"/>
              <a:t> last,</a:t>
            </a:r>
          </a:p>
          <a:p>
            <a:r>
              <a:rPr lang="en-PK" sz="2400" dirty="0"/>
              <a:t>					const T&amp; </a:t>
            </a:r>
            <a:r>
              <a:rPr lang="en-PK" sz="2400" dirty="0" err="1"/>
              <a:t>val</a:t>
            </a:r>
            <a:r>
              <a:rPr lang="en-PK" sz="2400" dirty="0"/>
              <a:t>)</a:t>
            </a:r>
          </a:p>
          <a:p>
            <a:r>
              <a:rPr lang="en-PK" sz="2400" dirty="0"/>
              <a:t>{</a:t>
            </a:r>
          </a:p>
          <a:p>
            <a:r>
              <a:rPr lang="en-PK" sz="2400" dirty="0"/>
              <a:t>	while (first!=last)</a:t>
            </a:r>
          </a:p>
          <a:p>
            <a:r>
              <a:rPr lang="en-PK" sz="2400" dirty="0"/>
              <a:t>	{</a:t>
            </a:r>
          </a:p>
          <a:p>
            <a:r>
              <a:rPr lang="en-PK" sz="2400" dirty="0"/>
              <a:t>		if (*first==</a:t>
            </a:r>
            <a:r>
              <a:rPr lang="en-PK" sz="2400" dirty="0" err="1"/>
              <a:t>val</a:t>
            </a:r>
            <a:r>
              <a:rPr lang="en-PK" sz="2400" dirty="0"/>
              <a:t>) return first;</a:t>
            </a:r>
          </a:p>
          <a:p>
            <a:r>
              <a:rPr lang="en-PK" sz="2400" dirty="0"/>
              <a:t>		++first;</a:t>
            </a:r>
          </a:p>
          <a:p>
            <a:r>
              <a:rPr lang="en-PK" sz="2400" dirty="0"/>
              <a:t>	}</a:t>
            </a:r>
          </a:p>
          <a:p>
            <a:r>
              <a:rPr lang="en-PK" sz="2400" dirty="0"/>
              <a:t>	return last;</a:t>
            </a:r>
          </a:p>
          <a:p>
            <a:r>
              <a:rPr lang="en-PK" sz="2400" dirty="0"/>
              <a:t>}</a:t>
            </a:r>
          </a:p>
        </p:txBody>
      </p:sp>
    </p:spTree>
    <p:extLst>
      <p:ext uri="{BB962C8B-B14F-4D97-AF65-F5344CB8AC3E}">
        <p14:creationId xmlns:p14="http://schemas.microsoft.com/office/powerpoint/2010/main" val="140543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p:txBody>
          <a:bodyPr/>
          <a:lstStyle/>
          <a:p>
            <a:r>
              <a:rPr lang="en-US" dirty="0"/>
              <a:t>STL</a:t>
            </a:r>
            <a:endParaRPr lang="en-PK" dirty="0"/>
          </a:p>
        </p:txBody>
      </p:sp>
      <p:sp>
        <p:nvSpPr>
          <p:cNvPr id="3" name="Content Placeholder 2">
            <a:extLst>
              <a:ext uri="{FF2B5EF4-FFF2-40B4-BE49-F238E27FC236}">
                <a16:creationId xmlns:a16="http://schemas.microsoft.com/office/drawing/2014/main" id="{A1E6DF41-0F4F-C306-9966-52E3EAED2219}"/>
              </a:ext>
            </a:extLst>
          </p:cNvPr>
          <p:cNvSpPr>
            <a:spLocks noGrp="1"/>
          </p:cNvSpPr>
          <p:nvPr>
            <p:ph idx="1"/>
          </p:nvPr>
        </p:nvSpPr>
        <p:spPr>
          <a:xfrm>
            <a:off x="838200" y="1825625"/>
            <a:ext cx="10515600" cy="1846043"/>
          </a:xfrm>
        </p:spPr>
        <p:txBody>
          <a:bodyPr/>
          <a:lstStyle/>
          <a:p>
            <a:r>
              <a:rPr lang="en-US" b="0" i="0" dirty="0">
                <a:solidFill>
                  <a:srgbClr val="273239"/>
                </a:solidFill>
                <a:effectLst/>
                <a:latin typeface="urw-din"/>
              </a:rPr>
              <a:t>The Standard Template Library (STL) is a set of C++ template classes to provide common programming data structures and functions such as lists, stacks, arrays, etc. It is a library of container classes, algorithms, and iterators.</a:t>
            </a:r>
            <a:endParaRPr lang="en-PK" dirty="0"/>
          </a:p>
        </p:txBody>
      </p:sp>
    </p:spTree>
    <p:extLst>
      <p:ext uri="{BB962C8B-B14F-4D97-AF65-F5344CB8AC3E}">
        <p14:creationId xmlns:p14="http://schemas.microsoft.com/office/powerpoint/2010/main" val="128590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a:xfrm>
            <a:off x="838200" y="18255"/>
            <a:ext cx="10515600" cy="1325563"/>
          </a:xfrm>
        </p:spPr>
        <p:txBody>
          <a:bodyPr/>
          <a:lstStyle/>
          <a:p>
            <a:r>
              <a:rPr lang="en-US" b="1" dirty="0"/>
              <a:t>Iterators usage</a:t>
            </a:r>
            <a:endParaRPr lang="en-PK" b="1" dirty="0"/>
          </a:p>
        </p:txBody>
      </p:sp>
      <p:sp>
        <p:nvSpPr>
          <p:cNvPr id="8" name="TextBox 7">
            <a:extLst>
              <a:ext uri="{FF2B5EF4-FFF2-40B4-BE49-F238E27FC236}">
                <a16:creationId xmlns:a16="http://schemas.microsoft.com/office/drawing/2014/main" id="{2D2FC046-FF37-ADB0-F631-A79AAE57210A}"/>
              </a:ext>
            </a:extLst>
          </p:cNvPr>
          <p:cNvSpPr txBox="1"/>
          <p:nvPr/>
        </p:nvSpPr>
        <p:spPr>
          <a:xfrm>
            <a:off x="407963" y="1237957"/>
            <a:ext cx="11310425" cy="1015663"/>
          </a:xfrm>
          <a:prstGeom prst="rect">
            <a:avLst/>
          </a:prstGeom>
          <a:noFill/>
        </p:spPr>
        <p:txBody>
          <a:bodyPr wrap="square">
            <a:spAutoFit/>
          </a:bodyPr>
          <a:lstStyle/>
          <a:p>
            <a:pPr algn="just"/>
            <a:r>
              <a:rPr lang="en-US" sz="2000" b="1" i="0" dirty="0">
                <a:solidFill>
                  <a:srgbClr val="273239"/>
                </a:solidFill>
                <a:effectLst/>
                <a:latin typeface="Nunito" pitchFamily="2" charset="0"/>
              </a:rPr>
              <a:t>Convenience in programming: </a:t>
            </a:r>
            <a:r>
              <a:rPr lang="en-US" sz="2000" b="0" i="0" dirty="0">
                <a:solidFill>
                  <a:srgbClr val="273239"/>
                </a:solidFill>
                <a:effectLst/>
                <a:latin typeface="Nunito" pitchFamily="2" charset="0"/>
              </a:rPr>
              <a:t>It is better to use iterators to iterate through the contents of containers as if we will not use an iterator and access elements using [ ] operator, then we need to be always worried about the size of the container,</a:t>
            </a:r>
            <a:endParaRPr lang="en-PK" sz="2000" dirty="0"/>
          </a:p>
        </p:txBody>
      </p:sp>
      <p:sp>
        <p:nvSpPr>
          <p:cNvPr id="11" name="TextBox 10">
            <a:extLst>
              <a:ext uri="{FF2B5EF4-FFF2-40B4-BE49-F238E27FC236}">
                <a16:creationId xmlns:a16="http://schemas.microsoft.com/office/drawing/2014/main" id="{594E55F1-B986-1653-648E-42C3BE54F0C0}"/>
              </a:ext>
            </a:extLst>
          </p:cNvPr>
          <p:cNvSpPr txBox="1"/>
          <p:nvPr/>
        </p:nvSpPr>
        <p:spPr>
          <a:xfrm>
            <a:off x="6573128" y="2141079"/>
            <a:ext cx="6196818" cy="4401205"/>
          </a:xfrm>
          <a:prstGeom prst="rect">
            <a:avLst/>
          </a:prstGeom>
          <a:noFill/>
        </p:spPr>
        <p:txBody>
          <a:bodyPr wrap="square">
            <a:spAutoFit/>
          </a:bodyPr>
          <a:lstStyle/>
          <a:p>
            <a:r>
              <a:rPr lang="en-US" sz="2000" dirty="0"/>
              <a:t>// Accessing the elements without using iterators</a:t>
            </a:r>
          </a:p>
          <a:p>
            <a:r>
              <a:rPr lang="en-US" sz="2000" dirty="0"/>
              <a:t>    for (j = 0; j &lt; 3; ++j)</a:t>
            </a:r>
          </a:p>
          <a:p>
            <a:r>
              <a:rPr lang="en-US" sz="2000" dirty="0"/>
              <a:t>    {</a:t>
            </a:r>
          </a:p>
          <a:p>
            <a:r>
              <a:rPr lang="en-US" sz="2000" dirty="0"/>
              <a:t>        </a:t>
            </a:r>
            <a:r>
              <a:rPr lang="en-US" sz="2000" dirty="0" err="1"/>
              <a:t>cout</a:t>
            </a:r>
            <a:r>
              <a:rPr lang="en-US" sz="2000" dirty="0"/>
              <a:t> &lt;&lt; v[j] &lt;&lt; " ";</a:t>
            </a:r>
          </a:p>
          <a:p>
            <a:r>
              <a:rPr lang="en-US" sz="2000" dirty="0"/>
              <a:t>    }</a:t>
            </a:r>
          </a:p>
          <a:p>
            <a:r>
              <a:rPr lang="en-US" sz="2000" dirty="0"/>
              <a:t> </a:t>
            </a:r>
          </a:p>
          <a:p>
            <a:r>
              <a:rPr lang="en-US" sz="2000" dirty="0"/>
              <a:t>    </a:t>
            </a:r>
            <a:r>
              <a:rPr lang="en-US" sz="2000" dirty="0" err="1"/>
              <a:t>cout</a:t>
            </a:r>
            <a:r>
              <a:rPr lang="en-US" sz="2000" dirty="0"/>
              <a:t> &lt;&lt; "\</a:t>
            </a:r>
            <a:r>
              <a:rPr lang="en-US" sz="2000" dirty="0" err="1"/>
              <a:t>nWith</a:t>
            </a:r>
            <a:r>
              <a:rPr lang="en-US" sz="2000" dirty="0"/>
              <a:t> iterators = ";</a:t>
            </a:r>
          </a:p>
          <a:p>
            <a:r>
              <a:rPr lang="en-US" sz="2000" dirty="0"/>
              <a:t>     </a:t>
            </a:r>
          </a:p>
          <a:p>
            <a:r>
              <a:rPr lang="en-US" sz="2000" dirty="0"/>
              <a:t>    // Accessing the elements using iterators</a:t>
            </a:r>
          </a:p>
          <a:p>
            <a:r>
              <a:rPr lang="en-US" sz="2000" dirty="0"/>
              <a:t>    for (</a:t>
            </a:r>
            <a:r>
              <a:rPr lang="en-US" sz="2000" dirty="0" err="1"/>
              <a:t>i</a:t>
            </a:r>
            <a:r>
              <a:rPr lang="en-US" sz="2000" dirty="0"/>
              <a:t> = </a:t>
            </a:r>
            <a:r>
              <a:rPr lang="en-US" sz="2000" dirty="0" err="1"/>
              <a:t>v.begin</a:t>
            </a:r>
            <a:r>
              <a:rPr lang="en-US" sz="2000" dirty="0"/>
              <a:t>(); </a:t>
            </a:r>
            <a:r>
              <a:rPr lang="en-US" sz="2000" dirty="0" err="1"/>
              <a:t>i</a:t>
            </a:r>
            <a:r>
              <a:rPr lang="en-US" sz="2000" dirty="0"/>
              <a:t> != </a:t>
            </a:r>
            <a:r>
              <a:rPr lang="en-US" sz="2000" dirty="0" err="1"/>
              <a:t>v.end</a:t>
            </a:r>
            <a:r>
              <a:rPr lang="en-US" sz="2000" dirty="0"/>
              <a:t>(); ++</a:t>
            </a:r>
            <a:r>
              <a:rPr lang="en-US" sz="2000" dirty="0" err="1"/>
              <a:t>i</a:t>
            </a:r>
            <a:r>
              <a:rPr lang="en-US" sz="2000" dirty="0"/>
              <a:t>)</a:t>
            </a:r>
          </a:p>
          <a:p>
            <a:r>
              <a:rPr lang="en-US" sz="2000" dirty="0"/>
              <a:t>    {</a:t>
            </a:r>
          </a:p>
          <a:p>
            <a:r>
              <a:rPr lang="en-US" sz="2000" dirty="0"/>
              <a:t>        </a:t>
            </a:r>
            <a:r>
              <a:rPr lang="en-US" sz="2000" dirty="0" err="1"/>
              <a:t>cout</a:t>
            </a:r>
            <a:r>
              <a:rPr lang="en-US" sz="2000" dirty="0"/>
              <a:t> &lt;&lt; *</a:t>
            </a:r>
            <a:r>
              <a:rPr lang="en-US" sz="2000" dirty="0" err="1"/>
              <a:t>i</a:t>
            </a:r>
            <a:r>
              <a:rPr lang="en-US" sz="2000" dirty="0"/>
              <a:t> &lt;&lt; " ";</a:t>
            </a:r>
          </a:p>
          <a:p>
            <a:r>
              <a:rPr lang="en-US" sz="2000" dirty="0"/>
              <a:t>    }</a:t>
            </a:r>
          </a:p>
          <a:p>
            <a:r>
              <a:rPr lang="en-US" sz="2000" dirty="0"/>
              <a:t> </a:t>
            </a:r>
            <a:endParaRPr lang="en-PK" sz="2000" dirty="0"/>
          </a:p>
        </p:txBody>
      </p:sp>
      <p:sp>
        <p:nvSpPr>
          <p:cNvPr id="13" name="TextBox 12">
            <a:extLst>
              <a:ext uri="{FF2B5EF4-FFF2-40B4-BE49-F238E27FC236}">
                <a16:creationId xmlns:a16="http://schemas.microsoft.com/office/drawing/2014/main" id="{11F93E86-61D4-77CB-E45F-B6AD2F08BD79}"/>
              </a:ext>
            </a:extLst>
          </p:cNvPr>
          <p:cNvSpPr txBox="1"/>
          <p:nvPr/>
        </p:nvSpPr>
        <p:spPr>
          <a:xfrm>
            <a:off x="407963" y="3320098"/>
            <a:ext cx="5838092" cy="1015663"/>
          </a:xfrm>
          <a:prstGeom prst="rect">
            <a:avLst/>
          </a:prstGeom>
          <a:noFill/>
        </p:spPr>
        <p:txBody>
          <a:bodyPr wrap="square">
            <a:spAutoFit/>
          </a:bodyPr>
          <a:lstStyle/>
          <a:p>
            <a:pPr algn="just"/>
            <a:r>
              <a:rPr lang="en-US" sz="2000" b="0" i="0" dirty="0">
                <a:solidFill>
                  <a:srgbClr val="273239"/>
                </a:solidFill>
                <a:effectLst/>
                <a:latin typeface="Nunito" pitchFamily="2" charset="0"/>
              </a:rPr>
              <a:t>Iterators provide us the ability to dynamically </a:t>
            </a:r>
            <a:r>
              <a:rPr lang="en-US" sz="2000" b="1" i="0" dirty="0">
                <a:solidFill>
                  <a:srgbClr val="273239"/>
                </a:solidFill>
                <a:effectLst/>
                <a:latin typeface="Nunito" pitchFamily="2" charset="0"/>
              </a:rPr>
              <a:t>add or remove</a:t>
            </a:r>
            <a:r>
              <a:rPr lang="en-US" sz="2000" b="0" i="0" dirty="0">
                <a:solidFill>
                  <a:srgbClr val="273239"/>
                </a:solidFill>
                <a:effectLst/>
                <a:latin typeface="Nunito" pitchFamily="2" charset="0"/>
              </a:rPr>
              <a:t> elements from the container as and when we want with ease. </a:t>
            </a:r>
            <a:endParaRPr lang="en-PK" sz="2000" dirty="0"/>
          </a:p>
        </p:txBody>
      </p:sp>
    </p:spTree>
    <p:extLst>
      <p:ext uri="{BB962C8B-B14F-4D97-AF65-F5344CB8AC3E}">
        <p14:creationId xmlns:p14="http://schemas.microsoft.com/office/powerpoint/2010/main" val="58406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p:txBody>
          <a:bodyPr/>
          <a:lstStyle/>
          <a:p>
            <a:r>
              <a:rPr lang="en-US" dirty="0"/>
              <a:t>Sorting</a:t>
            </a:r>
            <a:endParaRPr lang="en-PK" dirty="0"/>
          </a:p>
        </p:txBody>
      </p:sp>
      <p:sp>
        <p:nvSpPr>
          <p:cNvPr id="3" name="Content Placeholder 2">
            <a:extLst>
              <a:ext uri="{FF2B5EF4-FFF2-40B4-BE49-F238E27FC236}">
                <a16:creationId xmlns:a16="http://schemas.microsoft.com/office/drawing/2014/main" id="{A1E6DF41-0F4F-C306-9966-52E3EAED2219}"/>
              </a:ext>
            </a:extLst>
          </p:cNvPr>
          <p:cNvSpPr>
            <a:spLocks noGrp="1"/>
          </p:cNvSpPr>
          <p:nvPr>
            <p:ph idx="1"/>
          </p:nvPr>
        </p:nvSpPr>
        <p:spPr/>
        <p:txBody>
          <a:bodyPr>
            <a:normAutofit/>
          </a:bodyPr>
          <a:lstStyle/>
          <a:p>
            <a:r>
              <a:rPr lang="en-US" dirty="0"/>
              <a:t>Sorting is one of the most basic functions applied to data. It means arranging the data in a particular fashion, which can be increasing or decreasing. There is a </a:t>
            </a:r>
            <a:r>
              <a:rPr lang="en-US" dirty="0" err="1"/>
              <a:t>builtin</a:t>
            </a:r>
            <a:r>
              <a:rPr lang="en-US" dirty="0"/>
              <a:t> function in C++ STL by the name of sort(). </a:t>
            </a:r>
          </a:p>
          <a:p>
            <a:r>
              <a:rPr lang="en-US" dirty="0"/>
              <a:t> In more details it is implemented using hybrid of </a:t>
            </a:r>
            <a:r>
              <a:rPr lang="en-US" dirty="0" err="1"/>
              <a:t>QuickSort</a:t>
            </a:r>
            <a:r>
              <a:rPr lang="en-US" dirty="0"/>
              <a:t>, </a:t>
            </a:r>
            <a:r>
              <a:rPr lang="en-US" dirty="0" err="1"/>
              <a:t>HeapSort</a:t>
            </a:r>
            <a:r>
              <a:rPr lang="en-US" dirty="0"/>
              <a:t> and </a:t>
            </a:r>
            <a:r>
              <a:rPr lang="en-US" dirty="0" err="1"/>
              <a:t>InsertionSort.By</a:t>
            </a:r>
            <a:r>
              <a:rPr lang="en-US" dirty="0"/>
              <a:t> default, it uses </a:t>
            </a:r>
            <a:r>
              <a:rPr lang="en-US" dirty="0" err="1"/>
              <a:t>QuickSort</a:t>
            </a:r>
            <a:r>
              <a:rPr lang="en-US" dirty="0"/>
              <a:t> but if </a:t>
            </a:r>
            <a:r>
              <a:rPr lang="en-US" dirty="0" err="1"/>
              <a:t>QuickSort</a:t>
            </a:r>
            <a:r>
              <a:rPr lang="en-US" dirty="0"/>
              <a:t> is doing unfair partitioning and taking more than N*</a:t>
            </a:r>
            <a:r>
              <a:rPr lang="en-US" dirty="0" err="1"/>
              <a:t>logN</a:t>
            </a:r>
            <a:r>
              <a:rPr lang="en-US" dirty="0"/>
              <a:t> time, it switches to </a:t>
            </a:r>
            <a:r>
              <a:rPr lang="en-US" dirty="0" err="1"/>
              <a:t>HeapSort</a:t>
            </a:r>
            <a:r>
              <a:rPr lang="en-US" dirty="0"/>
              <a:t> and when the array size becomes really small, it switches to </a:t>
            </a:r>
            <a:r>
              <a:rPr lang="en-US" dirty="0" err="1"/>
              <a:t>InsertionSort</a:t>
            </a:r>
            <a:r>
              <a:rPr lang="en-US" dirty="0"/>
              <a:t>. </a:t>
            </a:r>
            <a:endParaRPr lang="en-PK" dirty="0"/>
          </a:p>
        </p:txBody>
      </p:sp>
    </p:spTree>
    <p:extLst>
      <p:ext uri="{BB962C8B-B14F-4D97-AF65-F5344CB8AC3E}">
        <p14:creationId xmlns:p14="http://schemas.microsoft.com/office/powerpoint/2010/main" val="2708258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a:xfrm>
            <a:off x="838200" y="175847"/>
            <a:ext cx="10515600" cy="738553"/>
          </a:xfrm>
        </p:spPr>
        <p:txBody>
          <a:bodyPr/>
          <a:lstStyle/>
          <a:p>
            <a:r>
              <a:rPr lang="en-US" dirty="0"/>
              <a:t>Vectors</a:t>
            </a:r>
            <a:endParaRPr lang="en-PK" dirty="0"/>
          </a:p>
        </p:txBody>
      </p:sp>
      <p:sp>
        <p:nvSpPr>
          <p:cNvPr id="11" name="TextBox 10">
            <a:extLst>
              <a:ext uri="{FF2B5EF4-FFF2-40B4-BE49-F238E27FC236}">
                <a16:creationId xmlns:a16="http://schemas.microsoft.com/office/drawing/2014/main" id="{4A14989A-082B-DE1E-4F5F-6D333AF49533}"/>
              </a:ext>
            </a:extLst>
          </p:cNvPr>
          <p:cNvSpPr txBox="1"/>
          <p:nvPr/>
        </p:nvSpPr>
        <p:spPr>
          <a:xfrm>
            <a:off x="7438292" y="6488668"/>
            <a:ext cx="6098344" cy="369332"/>
          </a:xfrm>
          <a:prstGeom prst="rect">
            <a:avLst/>
          </a:prstGeom>
          <a:noFill/>
        </p:spPr>
        <p:txBody>
          <a:bodyPr wrap="square">
            <a:spAutoFit/>
          </a:bodyPr>
          <a:lstStyle/>
          <a:p>
            <a:r>
              <a:rPr lang="en-PK" dirty="0"/>
              <a:t>https://www.geeksforgeeks.org/vector-in-cpp-stl/</a:t>
            </a:r>
          </a:p>
        </p:txBody>
      </p:sp>
      <p:sp>
        <p:nvSpPr>
          <p:cNvPr id="6" name="TextBox 5">
            <a:extLst>
              <a:ext uri="{FF2B5EF4-FFF2-40B4-BE49-F238E27FC236}">
                <a16:creationId xmlns:a16="http://schemas.microsoft.com/office/drawing/2014/main" id="{2A88636C-51C5-F534-0750-9AEE9B8120F1}"/>
              </a:ext>
            </a:extLst>
          </p:cNvPr>
          <p:cNvSpPr txBox="1"/>
          <p:nvPr/>
        </p:nvSpPr>
        <p:spPr>
          <a:xfrm>
            <a:off x="4055012" y="175847"/>
            <a:ext cx="6766560" cy="6463308"/>
          </a:xfrm>
          <a:prstGeom prst="rect">
            <a:avLst/>
          </a:prstGeom>
          <a:noFill/>
        </p:spPr>
        <p:txBody>
          <a:bodyPr wrap="square">
            <a:spAutoFit/>
          </a:bodyPr>
          <a:lstStyle/>
          <a:p>
            <a:r>
              <a:rPr lang="en-PK" dirty="0"/>
              <a:t>#include &lt;iostream&gt;</a:t>
            </a:r>
          </a:p>
          <a:p>
            <a:r>
              <a:rPr lang="en-PK" dirty="0"/>
              <a:t>#include &lt;vector&gt;</a:t>
            </a:r>
          </a:p>
          <a:p>
            <a:r>
              <a:rPr lang="en-PK" dirty="0"/>
              <a:t>using namespace std;</a:t>
            </a:r>
          </a:p>
          <a:p>
            <a:r>
              <a:rPr lang="en-PK" dirty="0"/>
              <a:t>int main()</a:t>
            </a:r>
          </a:p>
          <a:p>
            <a:r>
              <a:rPr lang="en-PK" dirty="0"/>
              <a:t>{</a:t>
            </a:r>
          </a:p>
          <a:p>
            <a:r>
              <a:rPr lang="en-PK" dirty="0"/>
              <a:t>	vector&lt;int&gt; g1;</a:t>
            </a:r>
          </a:p>
          <a:p>
            <a:r>
              <a:rPr lang="en-PK" dirty="0"/>
              <a:t>	for (int </a:t>
            </a:r>
            <a:r>
              <a:rPr lang="en-PK" dirty="0" err="1"/>
              <a:t>i</a:t>
            </a:r>
            <a:r>
              <a:rPr lang="en-PK" dirty="0"/>
              <a:t> = 1; </a:t>
            </a:r>
            <a:r>
              <a:rPr lang="en-PK" dirty="0" err="1"/>
              <a:t>i</a:t>
            </a:r>
            <a:r>
              <a:rPr lang="en-PK" dirty="0"/>
              <a:t> &lt;= 5; </a:t>
            </a:r>
            <a:r>
              <a:rPr lang="en-PK" dirty="0" err="1"/>
              <a:t>i</a:t>
            </a:r>
            <a:r>
              <a:rPr lang="en-PK" dirty="0"/>
              <a:t>++)</a:t>
            </a:r>
          </a:p>
          <a:p>
            <a:r>
              <a:rPr lang="en-PK" dirty="0"/>
              <a:t>		g1.push_back(</a:t>
            </a:r>
            <a:r>
              <a:rPr lang="en-PK" dirty="0" err="1"/>
              <a:t>i</a:t>
            </a:r>
            <a:r>
              <a:rPr lang="en-PK" dirty="0"/>
              <a:t>);</a:t>
            </a:r>
          </a:p>
          <a:p>
            <a:r>
              <a:rPr lang="en-PK" dirty="0"/>
              <a:t>	</a:t>
            </a:r>
            <a:r>
              <a:rPr lang="en-PK" dirty="0" err="1"/>
              <a:t>cout</a:t>
            </a:r>
            <a:r>
              <a:rPr lang="en-PK" dirty="0"/>
              <a:t> &lt;&lt; "Output of begin and end: ";</a:t>
            </a:r>
          </a:p>
          <a:p>
            <a:r>
              <a:rPr lang="en-PK" dirty="0"/>
              <a:t>	for (auto </a:t>
            </a:r>
            <a:r>
              <a:rPr lang="en-PK" dirty="0" err="1"/>
              <a:t>i</a:t>
            </a:r>
            <a:r>
              <a:rPr lang="en-PK" dirty="0"/>
              <a:t> = g1.begin(); </a:t>
            </a:r>
            <a:r>
              <a:rPr lang="en-PK" dirty="0" err="1"/>
              <a:t>i</a:t>
            </a:r>
            <a:r>
              <a:rPr lang="en-PK" dirty="0"/>
              <a:t> != g1.end(); ++</a:t>
            </a:r>
            <a:r>
              <a:rPr lang="en-PK" dirty="0" err="1"/>
              <a:t>i</a:t>
            </a:r>
            <a:r>
              <a:rPr lang="en-PK" dirty="0"/>
              <a:t>)</a:t>
            </a:r>
          </a:p>
          <a:p>
            <a:r>
              <a:rPr lang="en-PK" dirty="0"/>
              <a:t>		</a:t>
            </a:r>
            <a:r>
              <a:rPr lang="en-PK" dirty="0" err="1"/>
              <a:t>cout</a:t>
            </a:r>
            <a:r>
              <a:rPr lang="en-PK" dirty="0"/>
              <a:t> &lt;&lt; *</a:t>
            </a:r>
            <a:r>
              <a:rPr lang="en-PK" dirty="0" err="1"/>
              <a:t>i</a:t>
            </a:r>
            <a:r>
              <a:rPr lang="en-PK" dirty="0"/>
              <a:t> &lt;&lt; " ";</a:t>
            </a:r>
          </a:p>
          <a:p>
            <a:r>
              <a:rPr lang="en-PK" dirty="0"/>
              <a:t>	</a:t>
            </a:r>
            <a:r>
              <a:rPr lang="en-PK" dirty="0" err="1"/>
              <a:t>cout</a:t>
            </a:r>
            <a:r>
              <a:rPr lang="en-PK" dirty="0"/>
              <a:t> &lt;&lt; "\</a:t>
            </a:r>
            <a:r>
              <a:rPr lang="en-PK" dirty="0" err="1"/>
              <a:t>nOutput</a:t>
            </a:r>
            <a:r>
              <a:rPr lang="en-PK" dirty="0"/>
              <a:t> of </a:t>
            </a:r>
            <a:r>
              <a:rPr lang="en-PK" dirty="0" err="1"/>
              <a:t>cbegin</a:t>
            </a:r>
            <a:r>
              <a:rPr lang="en-PK" dirty="0"/>
              <a:t> and </a:t>
            </a:r>
            <a:r>
              <a:rPr lang="en-PK" dirty="0" err="1"/>
              <a:t>cend</a:t>
            </a:r>
            <a:r>
              <a:rPr lang="en-PK" dirty="0"/>
              <a:t>: ";</a:t>
            </a:r>
          </a:p>
          <a:p>
            <a:r>
              <a:rPr lang="en-PK" dirty="0"/>
              <a:t>	for (auto </a:t>
            </a:r>
            <a:r>
              <a:rPr lang="en-PK" dirty="0" err="1"/>
              <a:t>i</a:t>
            </a:r>
            <a:r>
              <a:rPr lang="en-PK" dirty="0"/>
              <a:t> = g1.cbegin(); </a:t>
            </a:r>
            <a:r>
              <a:rPr lang="en-PK" dirty="0" err="1"/>
              <a:t>i</a:t>
            </a:r>
            <a:r>
              <a:rPr lang="en-PK" dirty="0"/>
              <a:t> != g1.cend(); ++</a:t>
            </a:r>
            <a:r>
              <a:rPr lang="en-PK" dirty="0" err="1"/>
              <a:t>i</a:t>
            </a:r>
            <a:r>
              <a:rPr lang="en-PK" dirty="0"/>
              <a:t>)</a:t>
            </a:r>
          </a:p>
          <a:p>
            <a:r>
              <a:rPr lang="en-PK" dirty="0"/>
              <a:t>		</a:t>
            </a:r>
            <a:r>
              <a:rPr lang="en-PK" dirty="0" err="1"/>
              <a:t>cout</a:t>
            </a:r>
            <a:r>
              <a:rPr lang="en-PK" dirty="0"/>
              <a:t> &lt;&lt; *</a:t>
            </a:r>
            <a:r>
              <a:rPr lang="en-PK" dirty="0" err="1"/>
              <a:t>i</a:t>
            </a:r>
            <a:r>
              <a:rPr lang="en-PK" dirty="0"/>
              <a:t> &lt;&lt; " ";</a:t>
            </a:r>
          </a:p>
          <a:p>
            <a:endParaRPr lang="en-PK" dirty="0"/>
          </a:p>
          <a:p>
            <a:r>
              <a:rPr lang="en-PK" dirty="0"/>
              <a:t>	</a:t>
            </a:r>
            <a:r>
              <a:rPr lang="en-PK" dirty="0" err="1"/>
              <a:t>cout</a:t>
            </a:r>
            <a:r>
              <a:rPr lang="en-PK" dirty="0"/>
              <a:t> &lt;&lt; "\</a:t>
            </a:r>
            <a:r>
              <a:rPr lang="en-PK" dirty="0" err="1"/>
              <a:t>nOutput</a:t>
            </a:r>
            <a:r>
              <a:rPr lang="en-PK" dirty="0"/>
              <a:t> of </a:t>
            </a:r>
            <a:r>
              <a:rPr lang="en-PK" dirty="0" err="1"/>
              <a:t>rbegin</a:t>
            </a:r>
            <a:r>
              <a:rPr lang="en-PK" dirty="0"/>
              <a:t> and rend: ";</a:t>
            </a:r>
          </a:p>
          <a:p>
            <a:r>
              <a:rPr lang="en-PK" dirty="0"/>
              <a:t>	for (auto </a:t>
            </a:r>
            <a:r>
              <a:rPr lang="en-PK" dirty="0" err="1"/>
              <a:t>ir</a:t>
            </a:r>
            <a:r>
              <a:rPr lang="en-PK" dirty="0"/>
              <a:t> = g1.rbegin(); </a:t>
            </a:r>
            <a:r>
              <a:rPr lang="en-PK" dirty="0" err="1"/>
              <a:t>ir</a:t>
            </a:r>
            <a:r>
              <a:rPr lang="en-PK" dirty="0"/>
              <a:t> != g1.rend(); ++</a:t>
            </a:r>
            <a:r>
              <a:rPr lang="en-PK" dirty="0" err="1"/>
              <a:t>ir</a:t>
            </a:r>
            <a:r>
              <a:rPr lang="en-PK" dirty="0"/>
              <a:t>)</a:t>
            </a:r>
          </a:p>
          <a:p>
            <a:r>
              <a:rPr lang="en-PK" dirty="0"/>
              <a:t>		</a:t>
            </a:r>
            <a:r>
              <a:rPr lang="en-PK" dirty="0" err="1"/>
              <a:t>cout</a:t>
            </a:r>
            <a:r>
              <a:rPr lang="en-PK" dirty="0"/>
              <a:t> &lt;&lt; *</a:t>
            </a:r>
            <a:r>
              <a:rPr lang="en-PK" dirty="0" err="1"/>
              <a:t>ir</a:t>
            </a:r>
            <a:r>
              <a:rPr lang="en-PK" dirty="0"/>
              <a:t> &lt;&lt; " ";</a:t>
            </a:r>
          </a:p>
          <a:p>
            <a:endParaRPr lang="en-PK" dirty="0"/>
          </a:p>
          <a:p>
            <a:r>
              <a:rPr lang="en-PK" dirty="0"/>
              <a:t>	</a:t>
            </a:r>
            <a:r>
              <a:rPr lang="en-PK" dirty="0" err="1"/>
              <a:t>cout</a:t>
            </a:r>
            <a:r>
              <a:rPr lang="en-PK" dirty="0"/>
              <a:t> &lt;&lt; "\</a:t>
            </a:r>
            <a:r>
              <a:rPr lang="en-PK" dirty="0" err="1"/>
              <a:t>nOutput</a:t>
            </a:r>
            <a:r>
              <a:rPr lang="en-PK" dirty="0"/>
              <a:t> of </a:t>
            </a:r>
            <a:r>
              <a:rPr lang="en-PK" dirty="0" err="1"/>
              <a:t>crbegin</a:t>
            </a:r>
            <a:r>
              <a:rPr lang="en-PK" dirty="0"/>
              <a:t> and </a:t>
            </a:r>
            <a:r>
              <a:rPr lang="en-PK" dirty="0" err="1"/>
              <a:t>crend</a:t>
            </a:r>
            <a:r>
              <a:rPr lang="en-PK" dirty="0"/>
              <a:t> : ";</a:t>
            </a:r>
          </a:p>
          <a:p>
            <a:r>
              <a:rPr lang="en-PK" dirty="0"/>
              <a:t>	for (auto </a:t>
            </a:r>
            <a:r>
              <a:rPr lang="en-PK" dirty="0" err="1"/>
              <a:t>ir</a:t>
            </a:r>
            <a:r>
              <a:rPr lang="en-PK" dirty="0"/>
              <a:t> = g1.crbegin(); </a:t>
            </a:r>
            <a:r>
              <a:rPr lang="en-PK" dirty="0" err="1"/>
              <a:t>ir</a:t>
            </a:r>
            <a:r>
              <a:rPr lang="en-PK" dirty="0"/>
              <a:t> != g1.crend(); ++</a:t>
            </a:r>
            <a:r>
              <a:rPr lang="en-PK" dirty="0" err="1"/>
              <a:t>ir</a:t>
            </a:r>
            <a:r>
              <a:rPr lang="en-PK" dirty="0"/>
              <a:t>)</a:t>
            </a:r>
          </a:p>
          <a:p>
            <a:r>
              <a:rPr lang="en-PK" dirty="0"/>
              <a:t>		</a:t>
            </a:r>
            <a:r>
              <a:rPr lang="en-PK" dirty="0" err="1"/>
              <a:t>cout</a:t>
            </a:r>
            <a:r>
              <a:rPr lang="en-PK" dirty="0"/>
              <a:t> &lt;&lt; *</a:t>
            </a:r>
            <a:r>
              <a:rPr lang="en-PK" dirty="0" err="1"/>
              <a:t>ir</a:t>
            </a:r>
            <a:r>
              <a:rPr lang="en-PK" dirty="0"/>
              <a:t> &lt;&lt; " ";</a:t>
            </a:r>
          </a:p>
          <a:p>
            <a:r>
              <a:rPr lang="en-PK" dirty="0"/>
              <a:t>}</a:t>
            </a:r>
          </a:p>
        </p:txBody>
      </p:sp>
      <p:sp>
        <p:nvSpPr>
          <p:cNvPr id="10" name="TextBox 9">
            <a:extLst>
              <a:ext uri="{FF2B5EF4-FFF2-40B4-BE49-F238E27FC236}">
                <a16:creationId xmlns:a16="http://schemas.microsoft.com/office/drawing/2014/main" id="{F0453706-67B7-DB3D-3B45-039BC1E3FD2C}"/>
              </a:ext>
            </a:extLst>
          </p:cNvPr>
          <p:cNvSpPr txBox="1"/>
          <p:nvPr/>
        </p:nvSpPr>
        <p:spPr>
          <a:xfrm>
            <a:off x="228600" y="4801830"/>
            <a:ext cx="6815796" cy="1200329"/>
          </a:xfrm>
          <a:prstGeom prst="rect">
            <a:avLst/>
          </a:prstGeom>
          <a:noFill/>
        </p:spPr>
        <p:txBody>
          <a:bodyPr wrap="square">
            <a:spAutoFit/>
          </a:bodyPr>
          <a:lstStyle/>
          <a:p>
            <a:r>
              <a:rPr lang="en-US" dirty="0"/>
              <a:t>Output of begin and end: 1 2 3 4 5 </a:t>
            </a:r>
          </a:p>
          <a:p>
            <a:r>
              <a:rPr lang="en-US" dirty="0"/>
              <a:t>Output of </a:t>
            </a:r>
            <a:r>
              <a:rPr lang="en-US" dirty="0" err="1"/>
              <a:t>cbegin</a:t>
            </a:r>
            <a:r>
              <a:rPr lang="en-US" dirty="0"/>
              <a:t> and </a:t>
            </a:r>
            <a:r>
              <a:rPr lang="en-US" dirty="0" err="1"/>
              <a:t>cend</a:t>
            </a:r>
            <a:r>
              <a:rPr lang="en-US" dirty="0"/>
              <a:t>: 1 2 3 4 5 </a:t>
            </a:r>
          </a:p>
          <a:p>
            <a:r>
              <a:rPr lang="en-US" dirty="0"/>
              <a:t>Output of </a:t>
            </a:r>
            <a:r>
              <a:rPr lang="en-US" dirty="0" err="1"/>
              <a:t>rbegin</a:t>
            </a:r>
            <a:r>
              <a:rPr lang="en-US" dirty="0"/>
              <a:t> and rend: 5 4 3 2 1 </a:t>
            </a:r>
          </a:p>
          <a:p>
            <a:r>
              <a:rPr lang="en-US" dirty="0"/>
              <a:t>Output of </a:t>
            </a:r>
            <a:r>
              <a:rPr lang="en-US" dirty="0" err="1"/>
              <a:t>crbegin</a:t>
            </a:r>
            <a:r>
              <a:rPr lang="en-US" dirty="0"/>
              <a:t> and </a:t>
            </a:r>
            <a:r>
              <a:rPr lang="en-US" dirty="0" err="1"/>
              <a:t>crend</a:t>
            </a:r>
            <a:r>
              <a:rPr lang="en-US" dirty="0"/>
              <a:t> : 5 4 3 2 1</a:t>
            </a:r>
            <a:endParaRPr lang="en-PK" dirty="0"/>
          </a:p>
        </p:txBody>
      </p:sp>
    </p:spTree>
    <p:extLst>
      <p:ext uri="{BB962C8B-B14F-4D97-AF65-F5344CB8AC3E}">
        <p14:creationId xmlns:p14="http://schemas.microsoft.com/office/powerpoint/2010/main" val="795040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a:xfrm>
            <a:off x="838200" y="175847"/>
            <a:ext cx="10515600" cy="738553"/>
          </a:xfrm>
        </p:spPr>
        <p:txBody>
          <a:bodyPr/>
          <a:lstStyle/>
          <a:p>
            <a:r>
              <a:rPr lang="en-US" dirty="0"/>
              <a:t>Vectors</a:t>
            </a:r>
            <a:endParaRPr lang="en-PK" dirty="0"/>
          </a:p>
        </p:txBody>
      </p:sp>
      <p:sp>
        <p:nvSpPr>
          <p:cNvPr id="11" name="TextBox 10">
            <a:extLst>
              <a:ext uri="{FF2B5EF4-FFF2-40B4-BE49-F238E27FC236}">
                <a16:creationId xmlns:a16="http://schemas.microsoft.com/office/drawing/2014/main" id="{4A14989A-082B-DE1E-4F5F-6D333AF49533}"/>
              </a:ext>
            </a:extLst>
          </p:cNvPr>
          <p:cNvSpPr txBox="1"/>
          <p:nvPr/>
        </p:nvSpPr>
        <p:spPr>
          <a:xfrm>
            <a:off x="7438292" y="6488668"/>
            <a:ext cx="6098344" cy="369332"/>
          </a:xfrm>
          <a:prstGeom prst="rect">
            <a:avLst/>
          </a:prstGeom>
          <a:noFill/>
        </p:spPr>
        <p:txBody>
          <a:bodyPr wrap="square">
            <a:spAutoFit/>
          </a:bodyPr>
          <a:lstStyle/>
          <a:p>
            <a:r>
              <a:rPr lang="en-PK" dirty="0"/>
              <a:t>https://www.geeksforgeeks.org/vector-in-cpp-stl/</a:t>
            </a:r>
          </a:p>
        </p:txBody>
      </p:sp>
      <p:sp>
        <p:nvSpPr>
          <p:cNvPr id="7" name="TextBox 6">
            <a:extLst>
              <a:ext uri="{FF2B5EF4-FFF2-40B4-BE49-F238E27FC236}">
                <a16:creationId xmlns:a16="http://schemas.microsoft.com/office/drawing/2014/main" id="{26964DFC-6F9B-C84B-E3EB-9FA57057F391}"/>
              </a:ext>
            </a:extLst>
          </p:cNvPr>
          <p:cNvSpPr txBox="1"/>
          <p:nvPr/>
        </p:nvSpPr>
        <p:spPr>
          <a:xfrm>
            <a:off x="2712720" y="175847"/>
            <a:ext cx="6766560" cy="6740307"/>
          </a:xfrm>
          <a:prstGeom prst="rect">
            <a:avLst/>
          </a:prstGeom>
          <a:noFill/>
        </p:spPr>
        <p:txBody>
          <a:bodyPr wrap="square">
            <a:spAutoFit/>
          </a:bodyPr>
          <a:lstStyle/>
          <a:p>
            <a:r>
              <a:rPr lang="en-PK" dirty="0"/>
              <a:t>#include &lt;iostream&gt;</a:t>
            </a:r>
          </a:p>
          <a:p>
            <a:r>
              <a:rPr lang="en-PK" dirty="0"/>
              <a:t>#include &lt;vector&gt;</a:t>
            </a:r>
          </a:p>
          <a:p>
            <a:r>
              <a:rPr lang="en-PK" dirty="0"/>
              <a:t>using namespace std;</a:t>
            </a:r>
          </a:p>
          <a:p>
            <a:r>
              <a:rPr lang="en-PK" dirty="0"/>
              <a:t>int main()</a:t>
            </a:r>
          </a:p>
          <a:p>
            <a:r>
              <a:rPr lang="en-PK" dirty="0"/>
              <a:t>{</a:t>
            </a:r>
          </a:p>
          <a:p>
            <a:r>
              <a:rPr lang="en-PK" dirty="0"/>
              <a:t>	vector&lt;int&gt; g1;</a:t>
            </a:r>
          </a:p>
          <a:p>
            <a:r>
              <a:rPr lang="en-PK" dirty="0"/>
              <a:t>	for (int </a:t>
            </a:r>
            <a:r>
              <a:rPr lang="en-PK" dirty="0" err="1"/>
              <a:t>i</a:t>
            </a:r>
            <a:r>
              <a:rPr lang="en-PK" dirty="0"/>
              <a:t> = 1; </a:t>
            </a:r>
            <a:r>
              <a:rPr lang="en-PK" dirty="0" err="1"/>
              <a:t>i</a:t>
            </a:r>
            <a:r>
              <a:rPr lang="en-PK" dirty="0"/>
              <a:t> &lt;= 5; </a:t>
            </a:r>
            <a:r>
              <a:rPr lang="en-PK" dirty="0" err="1"/>
              <a:t>i</a:t>
            </a:r>
            <a:r>
              <a:rPr lang="en-PK" dirty="0"/>
              <a:t>++)</a:t>
            </a:r>
          </a:p>
          <a:p>
            <a:r>
              <a:rPr lang="en-PK" dirty="0"/>
              <a:t>		g1.push_back(</a:t>
            </a:r>
            <a:r>
              <a:rPr lang="en-PK" dirty="0" err="1"/>
              <a:t>i</a:t>
            </a:r>
            <a:r>
              <a:rPr lang="en-PK" dirty="0"/>
              <a:t>);</a:t>
            </a:r>
          </a:p>
          <a:p>
            <a:r>
              <a:rPr lang="en-PK" dirty="0"/>
              <a:t>	</a:t>
            </a:r>
            <a:r>
              <a:rPr lang="en-PK" dirty="0" err="1"/>
              <a:t>cout</a:t>
            </a:r>
            <a:r>
              <a:rPr lang="en-PK" dirty="0"/>
              <a:t> &lt;&lt; "Size : " &lt;&lt; g1.size();</a:t>
            </a:r>
          </a:p>
          <a:p>
            <a:r>
              <a:rPr lang="en-PK" dirty="0"/>
              <a:t>	</a:t>
            </a:r>
            <a:r>
              <a:rPr lang="en-PK" dirty="0" err="1"/>
              <a:t>cout</a:t>
            </a:r>
            <a:r>
              <a:rPr lang="en-PK" dirty="0"/>
              <a:t> &lt;&lt; "\</a:t>
            </a:r>
            <a:r>
              <a:rPr lang="en-PK" dirty="0" err="1"/>
              <a:t>nCapacity</a:t>
            </a:r>
            <a:r>
              <a:rPr lang="en-PK" dirty="0"/>
              <a:t> : " &lt;&lt; g1.capacity();</a:t>
            </a:r>
          </a:p>
          <a:p>
            <a:r>
              <a:rPr lang="en-PK" dirty="0"/>
              <a:t>	</a:t>
            </a:r>
            <a:r>
              <a:rPr lang="en-PK" dirty="0" err="1"/>
              <a:t>cout</a:t>
            </a:r>
            <a:r>
              <a:rPr lang="en-PK" dirty="0"/>
              <a:t> &lt;&lt; "\</a:t>
            </a:r>
            <a:r>
              <a:rPr lang="en-PK" dirty="0" err="1"/>
              <a:t>nMax_Size</a:t>
            </a:r>
            <a:r>
              <a:rPr lang="en-PK" dirty="0"/>
              <a:t> : " &lt;&lt; g1.max_size();</a:t>
            </a:r>
          </a:p>
          <a:p>
            <a:r>
              <a:rPr lang="en-PK" dirty="0"/>
              <a:t>	g1.resize(4);</a:t>
            </a:r>
          </a:p>
          <a:p>
            <a:r>
              <a:rPr lang="en-PK" dirty="0"/>
              <a:t>	</a:t>
            </a:r>
            <a:r>
              <a:rPr lang="en-PK" dirty="0" err="1"/>
              <a:t>cout</a:t>
            </a:r>
            <a:r>
              <a:rPr lang="en-PK" dirty="0"/>
              <a:t> &lt;&lt; "\</a:t>
            </a:r>
            <a:r>
              <a:rPr lang="en-PK" dirty="0" err="1"/>
              <a:t>nSize</a:t>
            </a:r>
            <a:r>
              <a:rPr lang="en-PK" dirty="0"/>
              <a:t> : " &lt;&lt; g1.size();</a:t>
            </a:r>
          </a:p>
          <a:p>
            <a:endParaRPr lang="en-PK" dirty="0"/>
          </a:p>
          <a:p>
            <a:r>
              <a:rPr lang="en-PK" dirty="0"/>
              <a:t>	// checks if the vector is empty or not</a:t>
            </a:r>
          </a:p>
          <a:p>
            <a:r>
              <a:rPr lang="en-PK" dirty="0"/>
              <a:t>	if (g1.empty() == false)</a:t>
            </a:r>
          </a:p>
          <a:p>
            <a:r>
              <a:rPr lang="en-PK" dirty="0"/>
              <a:t>		</a:t>
            </a:r>
            <a:r>
              <a:rPr lang="en-PK" dirty="0" err="1"/>
              <a:t>cout</a:t>
            </a:r>
            <a:r>
              <a:rPr lang="en-PK" dirty="0"/>
              <a:t> &lt;&lt; "\</a:t>
            </a:r>
            <a:r>
              <a:rPr lang="en-PK" dirty="0" err="1"/>
              <a:t>nVector</a:t>
            </a:r>
            <a:r>
              <a:rPr lang="en-PK" dirty="0"/>
              <a:t> is not empty";</a:t>
            </a:r>
          </a:p>
          <a:p>
            <a:r>
              <a:rPr lang="en-PK" dirty="0"/>
              <a:t>	else</a:t>
            </a:r>
          </a:p>
          <a:p>
            <a:r>
              <a:rPr lang="en-PK" dirty="0"/>
              <a:t>		</a:t>
            </a:r>
            <a:r>
              <a:rPr lang="en-PK" dirty="0" err="1"/>
              <a:t>cout</a:t>
            </a:r>
            <a:r>
              <a:rPr lang="en-PK" dirty="0"/>
              <a:t> &lt;&lt; "\</a:t>
            </a:r>
            <a:r>
              <a:rPr lang="en-PK" dirty="0" err="1"/>
              <a:t>nVector</a:t>
            </a:r>
            <a:r>
              <a:rPr lang="en-PK" dirty="0"/>
              <a:t> is empty";</a:t>
            </a:r>
          </a:p>
          <a:p>
            <a:r>
              <a:rPr lang="en-PK" dirty="0"/>
              <a:t>	g1.shrink_to_fit();</a:t>
            </a:r>
          </a:p>
          <a:p>
            <a:r>
              <a:rPr lang="en-PK" dirty="0"/>
              <a:t>	</a:t>
            </a:r>
            <a:r>
              <a:rPr lang="en-PK" dirty="0" err="1"/>
              <a:t>cout</a:t>
            </a:r>
            <a:r>
              <a:rPr lang="en-PK" dirty="0"/>
              <a:t> &lt;&lt; "\</a:t>
            </a:r>
            <a:r>
              <a:rPr lang="en-PK" dirty="0" err="1"/>
              <a:t>nVector</a:t>
            </a:r>
            <a:r>
              <a:rPr lang="en-PK" dirty="0"/>
              <a:t> elements are: ";</a:t>
            </a:r>
          </a:p>
          <a:p>
            <a:r>
              <a:rPr lang="en-PK" dirty="0"/>
              <a:t>	for (auto it = g1.begin(); it != g1.end(); it++)</a:t>
            </a:r>
          </a:p>
          <a:p>
            <a:r>
              <a:rPr lang="en-PK" dirty="0"/>
              <a:t>		</a:t>
            </a:r>
            <a:r>
              <a:rPr lang="en-PK" dirty="0" err="1"/>
              <a:t>cout</a:t>
            </a:r>
            <a:r>
              <a:rPr lang="en-PK" dirty="0"/>
              <a:t> &lt;&lt; *it &lt;&lt; " ";</a:t>
            </a:r>
          </a:p>
          <a:p>
            <a:r>
              <a:rPr lang="en-PK" dirty="0"/>
              <a:t>}</a:t>
            </a:r>
          </a:p>
        </p:txBody>
      </p:sp>
    </p:spTree>
    <p:extLst>
      <p:ext uri="{BB962C8B-B14F-4D97-AF65-F5344CB8AC3E}">
        <p14:creationId xmlns:p14="http://schemas.microsoft.com/office/powerpoint/2010/main" val="146373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p:txBody>
          <a:bodyPr/>
          <a:lstStyle/>
          <a:p>
            <a:r>
              <a:rPr lang="en-US" dirty="0"/>
              <a:t>Container</a:t>
            </a:r>
            <a:endParaRPr lang="en-PK" dirty="0"/>
          </a:p>
        </p:txBody>
      </p:sp>
      <p:sp>
        <p:nvSpPr>
          <p:cNvPr id="3" name="Content Placeholder 2">
            <a:extLst>
              <a:ext uri="{FF2B5EF4-FFF2-40B4-BE49-F238E27FC236}">
                <a16:creationId xmlns:a16="http://schemas.microsoft.com/office/drawing/2014/main" id="{A1E6DF41-0F4F-C306-9966-52E3EAED2219}"/>
              </a:ext>
            </a:extLst>
          </p:cNvPr>
          <p:cNvSpPr>
            <a:spLocks noGrp="1"/>
          </p:cNvSpPr>
          <p:nvPr>
            <p:ph idx="1"/>
          </p:nvPr>
        </p:nvSpPr>
        <p:spPr/>
        <p:txBody>
          <a:bodyPr>
            <a:normAutofit/>
          </a:bodyPr>
          <a:lstStyle/>
          <a:p>
            <a:r>
              <a:rPr lang="en-US" b="0" i="0" dirty="0">
                <a:solidFill>
                  <a:srgbClr val="273239"/>
                </a:solidFill>
                <a:effectLst/>
                <a:latin typeface="urw-din"/>
              </a:rPr>
              <a:t>A container is a way that stored data is organized in memory e.g. </a:t>
            </a:r>
            <a:r>
              <a:rPr lang="en-US" dirty="0">
                <a:solidFill>
                  <a:srgbClr val="273239"/>
                </a:solidFill>
                <a:latin typeface="urw-din"/>
              </a:rPr>
              <a:t>S</a:t>
            </a:r>
            <a:r>
              <a:rPr lang="en-US" b="0" i="0" dirty="0">
                <a:solidFill>
                  <a:srgbClr val="273239"/>
                </a:solidFill>
                <a:effectLst/>
                <a:latin typeface="urw-din"/>
              </a:rPr>
              <a:t>tacks and linked lists. Another container, the array, is so common that it’s built into C++ (and most other computer languages). However, there are many other kinds of containers, and the STL includes the most useful. The STL containers are implemented by template classes, so they can be easily customized to hold different kinds of data.</a:t>
            </a:r>
            <a:endParaRPr lang="en-PK" dirty="0"/>
          </a:p>
        </p:txBody>
      </p:sp>
    </p:spTree>
    <p:extLst>
      <p:ext uri="{BB962C8B-B14F-4D97-AF65-F5344CB8AC3E}">
        <p14:creationId xmlns:p14="http://schemas.microsoft.com/office/powerpoint/2010/main" val="400385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20AC-47E1-2957-A8FB-AE840FEE6423}"/>
              </a:ext>
            </a:extLst>
          </p:cNvPr>
          <p:cNvSpPr>
            <a:spLocks noGrp="1"/>
          </p:cNvSpPr>
          <p:nvPr>
            <p:ph type="title"/>
          </p:nvPr>
        </p:nvSpPr>
        <p:spPr/>
        <p:txBody>
          <a:bodyPr>
            <a:normAutofit fontScale="90000"/>
          </a:bodyPr>
          <a:lstStyle/>
          <a:p>
            <a:r>
              <a:rPr lang="en-US" b="1" i="0" dirty="0">
                <a:solidFill>
                  <a:srgbClr val="25265E"/>
                </a:solidFill>
                <a:effectLst/>
                <a:latin typeface="euclid_circular_a"/>
              </a:rPr>
              <a:t>Types of STL Container in C++</a:t>
            </a:r>
            <a:br>
              <a:rPr lang="en-US" b="1" i="0" dirty="0">
                <a:solidFill>
                  <a:srgbClr val="25265E"/>
                </a:solidFill>
                <a:effectLst/>
                <a:latin typeface="euclid_circular_a"/>
              </a:rPr>
            </a:br>
            <a:br>
              <a:rPr lang="en-US" b="0" i="0" dirty="0">
                <a:effectLst/>
                <a:latin typeface="euclid_circular_a"/>
              </a:rPr>
            </a:br>
            <a:endParaRPr lang="en-PK" dirty="0"/>
          </a:p>
        </p:txBody>
      </p:sp>
      <p:sp>
        <p:nvSpPr>
          <p:cNvPr id="3" name="Content Placeholder 2">
            <a:extLst>
              <a:ext uri="{FF2B5EF4-FFF2-40B4-BE49-F238E27FC236}">
                <a16:creationId xmlns:a16="http://schemas.microsoft.com/office/drawing/2014/main" id="{A77A8EC3-ACDD-EC99-063F-9E9F4085FC76}"/>
              </a:ext>
            </a:extLst>
          </p:cNvPr>
          <p:cNvSpPr>
            <a:spLocks noGrp="1"/>
          </p:cNvSpPr>
          <p:nvPr>
            <p:ph idx="1"/>
          </p:nvPr>
        </p:nvSpPr>
        <p:spPr/>
        <p:txBody>
          <a:bodyPr/>
          <a:lstStyle/>
          <a:p>
            <a:pPr marL="0" indent="0">
              <a:buNone/>
            </a:pPr>
            <a:r>
              <a:rPr lang="en-US" b="0" i="0" dirty="0">
                <a:effectLst/>
                <a:latin typeface="euclid_circular_a"/>
              </a:rPr>
              <a:t>In C++, there are generally 3 kinds of STL containers:</a:t>
            </a:r>
            <a:br>
              <a:rPr lang="en-US" b="0" i="0" dirty="0">
                <a:effectLst/>
                <a:latin typeface="euclid_circular_a"/>
              </a:rPr>
            </a:br>
            <a:endParaRPr lang="en-US" b="0" i="0" dirty="0">
              <a:effectLst/>
              <a:latin typeface="euclid_circular_a"/>
            </a:endParaRPr>
          </a:p>
          <a:p>
            <a:r>
              <a:rPr lang="en-US" b="0" i="0" dirty="0">
                <a:effectLst/>
                <a:latin typeface="euclid_circular_a"/>
              </a:rPr>
              <a:t>Sequential Containers</a:t>
            </a:r>
          </a:p>
          <a:p>
            <a:r>
              <a:rPr lang="en-US" b="0" i="0" dirty="0">
                <a:effectLst/>
                <a:latin typeface="euclid_circular_a"/>
              </a:rPr>
              <a:t>Associative Containers</a:t>
            </a:r>
          </a:p>
          <a:p>
            <a:r>
              <a:rPr lang="en-US" b="0" i="0" dirty="0">
                <a:effectLst/>
                <a:latin typeface="euclid_circular_a"/>
              </a:rPr>
              <a:t>Unordered Associative Containers</a:t>
            </a:r>
            <a:endParaRPr lang="en-PK" dirty="0"/>
          </a:p>
        </p:txBody>
      </p:sp>
    </p:spTree>
    <p:extLst>
      <p:ext uri="{BB962C8B-B14F-4D97-AF65-F5344CB8AC3E}">
        <p14:creationId xmlns:p14="http://schemas.microsoft.com/office/powerpoint/2010/main" val="364155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E96D-9FF8-358D-61CF-809F25D6C2BC}"/>
              </a:ext>
            </a:extLst>
          </p:cNvPr>
          <p:cNvSpPr>
            <a:spLocks noGrp="1"/>
          </p:cNvSpPr>
          <p:nvPr>
            <p:ph type="title"/>
          </p:nvPr>
        </p:nvSpPr>
        <p:spPr/>
        <p:txBody>
          <a:bodyPr>
            <a:normAutofit fontScale="90000"/>
          </a:bodyPr>
          <a:lstStyle/>
          <a:p>
            <a:r>
              <a:rPr lang="en-US" b="1" i="0" dirty="0">
                <a:solidFill>
                  <a:srgbClr val="25265E"/>
                </a:solidFill>
                <a:effectLst/>
                <a:latin typeface="euclid_circular_a"/>
              </a:rPr>
              <a:t>1. Sequential Containers in C++</a:t>
            </a:r>
            <a:br>
              <a:rPr lang="en-US" b="1" i="0" dirty="0">
                <a:solidFill>
                  <a:srgbClr val="25265E"/>
                </a:solidFill>
                <a:effectLst/>
                <a:latin typeface="euclid_circular_a"/>
              </a:rPr>
            </a:br>
            <a:br>
              <a:rPr lang="en-US" dirty="0"/>
            </a:br>
            <a:endParaRPr lang="en-PK" dirty="0"/>
          </a:p>
        </p:txBody>
      </p:sp>
      <p:sp>
        <p:nvSpPr>
          <p:cNvPr id="3" name="Content Placeholder 2">
            <a:extLst>
              <a:ext uri="{FF2B5EF4-FFF2-40B4-BE49-F238E27FC236}">
                <a16:creationId xmlns:a16="http://schemas.microsoft.com/office/drawing/2014/main" id="{FB804E13-D410-5630-9896-08C562D46F0E}"/>
              </a:ext>
            </a:extLst>
          </p:cNvPr>
          <p:cNvSpPr>
            <a:spLocks noGrp="1"/>
          </p:cNvSpPr>
          <p:nvPr>
            <p:ph idx="1"/>
          </p:nvPr>
        </p:nvSpPr>
        <p:spPr>
          <a:xfrm>
            <a:off x="838200" y="984738"/>
            <a:ext cx="10515600" cy="5192225"/>
          </a:xfrm>
        </p:spPr>
        <p:txBody>
          <a:bodyPr/>
          <a:lstStyle/>
          <a:p>
            <a:pPr marL="0" indent="0">
              <a:buNone/>
            </a:pPr>
            <a:r>
              <a:rPr lang="en-US" dirty="0"/>
              <a:t>In C++, sequential containers allow us to store elements that can be accessed in sequential order.</a:t>
            </a:r>
          </a:p>
          <a:p>
            <a:pPr algn="l">
              <a:buFont typeface="Arial" panose="020B0604020202020204" pitchFamily="34" charset="0"/>
              <a:buChar char="•"/>
            </a:pPr>
            <a:r>
              <a:rPr lang="en-US" b="0" i="1" dirty="0">
                <a:effectLst/>
                <a:latin typeface="euclid_circular_a"/>
              </a:rPr>
              <a:t>Array</a:t>
            </a:r>
            <a:endParaRPr lang="en-US" b="0" i="0" dirty="0">
              <a:effectLst/>
              <a:latin typeface="euclid_circular_a"/>
            </a:endParaRPr>
          </a:p>
          <a:p>
            <a:pPr algn="l">
              <a:buFont typeface="Arial" panose="020B0604020202020204" pitchFamily="34" charset="0"/>
              <a:buChar char="•"/>
            </a:pPr>
            <a:r>
              <a:rPr lang="en-US" b="0" i="1" dirty="0">
                <a:effectLst/>
                <a:latin typeface="euclid_circular_a"/>
              </a:rPr>
              <a:t>Vector</a:t>
            </a:r>
            <a:endParaRPr lang="en-US" b="0" i="0" dirty="0">
              <a:effectLst/>
              <a:latin typeface="euclid_circular_a"/>
            </a:endParaRPr>
          </a:p>
          <a:p>
            <a:pPr algn="l">
              <a:buFont typeface="Arial" panose="020B0604020202020204" pitchFamily="34" charset="0"/>
              <a:buChar char="•"/>
            </a:pPr>
            <a:r>
              <a:rPr lang="en-US" b="0" i="1" dirty="0">
                <a:effectLst/>
                <a:latin typeface="euclid_circular_a"/>
              </a:rPr>
              <a:t>Deque (</a:t>
            </a:r>
            <a:r>
              <a:rPr lang="en-US" b="0" i="0" dirty="0">
                <a:effectLst/>
                <a:latin typeface="euclid_circular_a"/>
              </a:rPr>
              <a:t>double-ended queue)</a:t>
            </a:r>
          </a:p>
          <a:p>
            <a:pPr algn="l">
              <a:buFont typeface="Arial" panose="020B0604020202020204" pitchFamily="34" charset="0"/>
              <a:buChar char="•"/>
            </a:pPr>
            <a:r>
              <a:rPr lang="en-US" b="0" i="1" dirty="0">
                <a:effectLst/>
                <a:latin typeface="euclid_circular_a"/>
              </a:rPr>
              <a:t>List (doubly LL)</a:t>
            </a:r>
          </a:p>
          <a:p>
            <a:pPr algn="l">
              <a:buFont typeface="Arial" panose="020B0604020202020204" pitchFamily="34" charset="0"/>
              <a:buChar char="•"/>
            </a:pPr>
            <a:r>
              <a:rPr lang="en-US" b="0" i="1" dirty="0">
                <a:effectLst/>
                <a:latin typeface="euclid_circular_a"/>
              </a:rPr>
              <a:t>Forward List (SLL)</a:t>
            </a:r>
            <a:endParaRPr lang="en-US" b="0" i="0" dirty="0">
              <a:effectLst/>
              <a:latin typeface="euclid_circular_a"/>
            </a:endParaRPr>
          </a:p>
          <a:p>
            <a:pPr marL="0" indent="0">
              <a:buNone/>
            </a:pPr>
            <a:endParaRPr lang="en-PK" dirty="0"/>
          </a:p>
        </p:txBody>
      </p:sp>
    </p:spTree>
    <p:extLst>
      <p:ext uri="{BB962C8B-B14F-4D97-AF65-F5344CB8AC3E}">
        <p14:creationId xmlns:p14="http://schemas.microsoft.com/office/powerpoint/2010/main" val="177287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9D8D4-99D2-7CD8-6469-21B16AEE2719}"/>
              </a:ext>
            </a:extLst>
          </p:cNvPr>
          <p:cNvSpPr txBox="1"/>
          <p:nvPr/>
        </p:nvSpPr>
        <p:spPr>
          <a:xfrm>
            <a:off x="1135966" y="487025"/>
            <a:ext cx="7107702" cy="6370975"/>
          </a:xfrm>
          <a:prstGeom prst="rect">
            <a:avLst/>
          </a:prstGeom>
          <a:noFill/>
        </p:spPr>
        <p:txBody>
          <a:bodyPr wrap="square">
            <a:spAutoFit/>
          </a:bodyPr>
          <a:lstStyle/>
          <a:p>
            <a:r>
              <a:rPr lang="en-PK" sz="2400" dirty="0"/>
              <a:t>#include &lt;iostream&gt;</a:t>
            </a:r>
          </a:p>
          <a:p>
            <a:r>
              <a:rPr lang="en-PK" sz="2400" dirty="0"/>
              <a:t>#include &lt;vector&gt;</a:t>
            </a:r>
          </a:p>
          <a:p>
            <a:r>
              <a:rPr lang="en-PK" sz="2400" dirty="0"/>
              <a:t>using namespace std;</a:t>
            </a:r>
          </a:p>
          <a:p>
            <a:endParaRPr lang="en-PK" sz="2400" dirty="0"/>
          </a:p>
          <a:p>
            <a:r>
              <a:rPr lang="en-PK" sz="2400" dirty="0"/>
              <a:t>int main() {</a:t>
            </a:r>
          </a:p>
          <a:p>
            <a:endParaRPr lang="en-PK" sz="2400" dirty="0"/>
          </a:p>
          <a:p>
            <a:r>
              <a:rPr lang="en-PK" sz="2400" dirty="0"/>
              <a:t>  // initialize a vector of int type</a:t>
            </a:r>
          </a:p>
          <a:p>
            <a:r>
              <a:rPr lang="en-PK" sz="2400" dirty="0"/>
              <a:t>  </a:t>
            </a:r>
            <a:r>
              <a:rPr lang="en-PK" sz="2400" b="1" dirty="0"/>
              <a:t>vector</a:t>
            </a:r>
            <a:r>
              <a:rPr lang="en-PK" sz="2400" dirty="0"/>
              <a:t>&lt;int&gt; numbers = {1, 100, 10, 70, 100};</a:t>
            </a:r>
          </a:p>
          <a:p>
            <a:endParaRPr lang="en-PK" sz="2400" dirty="0"/>
          </a:p>
          <a:p>
            <a:r>
              <a:rPr lang="en-PK" sz="2400" dirty="0"/>
              <a:t>  // print the vector</a:t>
            </a:r>
          </a:p>
          <a:p>
            <a:r>
              <a:rPr lang="en-PK" sz="2400" dirty="0"/>
              <a:t>  </a:t>
            </a:r>
            <a:r>
              <a:rPr lang="en-PK" sz="2400" dirty="0" err="1"/>
              <a:t>cout</a:t>
            </a:r>
            <a:r>
              <a:rPr lang="en-PK" sz="2400" dirty="0"/>
              <a:t> &lt;&lt; "Numbers are: ";</a:t>
            </a:r>
          </a:p>
          <a:p>
            <a:r>
              <a:rPr lang="en-PK" sz="2400" dirty="0"/>
              <a:t>  for(auto num</a:t>
            </a:r>
            <a:r>
              <a:rPr lang="en-US" sz="2400" dirty="0"/>
              <a:t>=0;num&lt;</a:t>
            </a:r>
            <a:r>
              <a:rPr lang="en-PK" sz="2400" dirty="0"/>
              <a:t> numbers</a:t>
            </a:r>
            <a:r>
              <a:rPr lang="en-US" sz="2400" dirty="0"/>
              <a:t>.size(); num++</a:t>
            </a:r>
            <a:r>
              <a:rPr lang="en-PK" sz="2400" dirty="0"/>
              <a:t>) {</a:t>
            </a:r>
          </a:p>
          <a:p>
            <a:r>
              <a:rPr lang="en-PK" sz="2400" dirty="0"/>
              <a:t>    </a:t>
            </a:r>
            <a:r>
              <a:rPr lang="en-PK" sz="2400" dirty="0" err="1"/>
              <a:t>cout</a:t>
            </a:r>
            <a:r>
              <a:rPr lang="en-PK" sz="2400" dirty="0"/>
              <a:t> &lt;&lt; num</a:t>
            </a:r>
            <a:r>
              <a:rPr lang="en-US" sz="2400" dirty="0" err="1"/>
              <a:t>bers</a:t>
            </a:r>
            <a:r>
              <a:rPr lang="en-US" sz="2400" dirty="0"/>
              <a:t>[num]</a:t>
            </a:r>
            <a:r>
              <a:rPr lang="en-PK" sz="2400" dirty="0"/>
              <a:t> &lt;&lt; ", ";</a:t>
            </a:r>
          </a:p>
          <a:p>
            <a:r>
              <a:rPr lang="en-PK" sz="2400" dirty="0"/>
              <a:t>  }</a:t>
            </a:r>
          </a:p>
          <a:p>
            <a:endParaRPr lang="en-PK" sz="2400" dirty="0"/>
          </a:p>
          <a:p>
            <a:r>
              <a:rPr lang="en-PK" sz="2400" dirty="0"/>
              <a:t>  return 0;</a:t>
            </a:r>
          </a:p>
          <a:p>
            <a:r>
              <a:rPr lang="en-PK" sz="2400" dirty="0"/>
              <a:t>}</a:t>
            </a:r>
          </a:p>
        </p:txBody>
      </p:sp>
    </p:spTree>
    <p:extLst>
      <p:ext uri="{BB962C8B-B14F-4D97-AF65-F5344CB8AC3E}">
        <p14:creationId xmlns:p14="http://schemas.microsoft.com/office/powerpoint/2010/main" val="95764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588-A796-9D8E-3FDE-9037E416CF5F}"/>
              </a:ext>
            </a:extLst>
          </p:cNvPr>
          <p:cNvSpPr>
            <a:spLocks noGrp="1"/>
          </p:cNvSpPr>
          <p:nvPr>
            <p:ph type="title"/>
          </p:nvPr>
        </p:nvSpPr>
        <p:spPr>
          <a:xfrm>
            <a:off x="838200" y="175847"/>
            <a:ext cx="10515600" cy="738553"/>
          </a:xfrm>
        </p:spPr>
        <p:txBody>
          <a:bodyPr/>
          <a:lstStyle/>
          <a:p>
            <a:r>
              <a:rPr lang="en-US" dirty="0"/>
              <a:t>Vectors</a:t>
            </a:r>
            <a:endParaRPr lang="en-PK" dirty="0"/>
          </a:p>
        </p:txBody>
      </p:sp>
      <p:sp>
        <p:nvSpPr>
          <p:cNvPr id="9" name="TextBox 8">
            <a:extLst>
              <a:ext uri="{FF2B5EF4-FFF2-40B4-BE49-F238E27FC236}">
                <a16:creationId xmlns:a16="http://schemas.microsoft.com/office/drawing/2014/main" id="{C6550CCE-67DB-B6F5-E9B4-CD42F6E22D04}"/>
              </a:ext>
            </a:extLst>
          </p:cNvPr>
          <p:cNvSpPr txBox="1"/>
          <p:nvPr/>
        </p:nvSpPr>
        <p:spPr>
          <a:xfrm>
            <a:off x="838200" y="914400"/>
            <a:ext cx="10930597" cy="5632311"/>
          </a:xfrm>
          <a:prstGeom prst="rect">
            <a:avLst/>
          </a:prstGeom>
          <a:noFill/>
        </p:spPr>
        <p:txBody>
          <a:bodyPr wrap="square">
            <a:spAutoFit/>
          </a:bodyPr>
          <a:lstStyle/>
          <a:p>
            <a:pPr algn="just"/>
            <a:r>
              <a:rPr lang="en-US" sz="2000" dirty="0"/>
              <a:t>Vectors are the same as dynamic arrays with the ability to resize itself automatically when an element is inserted or deleted, with their storage being handled automatically by the container. Vector elements are placed in contiguous storage so that they can be accessed and traversed using iterators.</a:t>
            </a:r>
          </a:p>
          <a:p>
            <a:pPr algn="l" fontAlgn="base">
              <a:buFont typeface="+mj-lt"/>
              <a:buAutoNum type="arabicPeriod"/>
            </a:pPr>
            <a:r>
              <a:rPr lang="en-US" sz="2000" b="0" i="0" u="sng" dirty="0">
                <a:solidFill>
                  <a:srgbClr val="273239"/>
                </a:solidFill>
                <a:effectLst/>
                <a:latin typeface="urw-din"/>
                <a:hlinkClick r:id="rId2"/>
              </a:rPr>
              <a:t>begin()</a:t>
            </a:r>
            <a:r>
              <a:rPr lang="en-US" sz="2000" b="0" i="0" dirty="0">
                <a:solidFill>
                  <a:srgbClr val="273239"/>
                </a:solidFill>
                <a:effectLst/>
                <a:latin typeface="urw-din"/>
              </a:rPr>
              <a:t> – Returns an iterator pointing to the first element in the vector</a:t>
            </a:r>
          </a:p>
          <a:p>
            <a:pPr algn="l" fontAlgn="base">
              <a:buFont typeface="+mj-lt"/>
              <a:buAutoNum type="arabicPeriod"/>
            </a:pPr>
            <a:r>
              <a:rPr lang="en-US" sz="2000" b="0" i="0" u="sng" dirty="0">
                <a:solidFill>
                  <a:srgbClr val="273239"/>
                </a:solidFill>
                <a:effectLst/>
                <a:latin typeface="urw-din"/>
                <a:hlinkClick r:id="rId2"/>
              </a:rPr>
              <a:t>end()</a:t>
            </a:r>
            <a:r>
              <a:rPr lang="en-US" sz="2000" b="0" i="0" dirty="0">
                <a:solidFill>
                  <a:srgbClr val="273239"/>
                </a:solidFill>
                <a:effectLst/>
                <a:latin typeface="urw-din"/>
              </a:rPr>
              <a:t> – Returns an iterator pointing to the theoretical element that follows the last element in the vector</a:t>
            </a:r>
          </a:p>
          <a:p>
            <a:pPr algn="l" fontAlgn="base">
              <a:buFont typeface="+mj-lt"/>
              <a:buAutoNum type="arabicPeriod"/>
            </a:pPr>
            <a:r>
              <a:rPr lang="en-US" sz="2000" b="0" i="0" u="sng" dirty="0" err="1">
                <a:solidFill>
                  <a:srgbClr val="273239"/>
                </a:solidFill>
                <a:effectLst/>
                <a:latin typeface="urw-din"/>
                <a:hlinkClick r:id="rId3"/>
              </a:rPr>
              <a:t>rbegin</a:t>
            </a:r>
            <a:r>
              <a:rPr lang="en-US" sz="2000" b="0" i="0" u="sng" dirty="0">
                <a:solidFill>
                  <a:srgbClr val="273239"/>
                </a:solidFill>
                <a:effectLst/>
                <a:latin typeface="urw-din"/>
                <a:hlinkClick r:id="rId3"/>
              </a:rPr>
              <a:t>()</a:t>
            </a:r>
            <a:r>
              <a:rPr lang="en-US" sz="2000" b="0" i="0" dirty="0">
                <a:solidFill>
                  <a:srgbClr val="273239"/>
                </a:solidFill>
                <a:effectLst/>
                <a:latin typeface="urw-din"/>
              </a:rPr>
              <a:t> – Returns a reverse iterator pointing to the last element in the vector (reverse beginning). It moves from last to first element</a:t>
            </a:r>
          </a:p>
          <a:p>
            <a:pPr algn="l" fontAlgn="base">
              <a:buFont typeface="+mj-lt"/>
              <a:buAutoNum type="arabicPeriod"/>
            </a:pPr>
            <a:r>
              <a:rPr lang="en-US" sz="2000" b="0" i="0" u="sng" dirty="0">
                <a:solidFill>
                  <a:srgbClr val="273239"/>
                </a:solidFill>
                <a:effectLst/>
                <a:latin typeface="urw-din"/>
                <a:hlinkClick r:id="rId3"/>
              </a:rPr>
              <a:t>rend()</a:t>
            </a:r>
            <a:r>
              <a:rPr lang="en-US" sz="2000" b="0" i="0" dirty="0">
                <a:solidFill>
                  <a:srgbClr val="273239"/>
                </a:solidFill>
                <a:effectLst/>
                <a:latin typeface="urw-din"/>
              </a:rPr>
              <a:t> – Returns a reverse iterator pointing to the theoretical element preceding the first element in the vector (considered as reverse end)</a:t>
            </a:r>
          </a:p>
          <a:p>
            <a:pPr algn="l" fontAlgn="base">
              <a:buFont typeface="+mj-lt"/>
              <a:buAutoNum type="arabicPeriod"/>
            </a:pPr>
            <a:r>
              <a:rPr lang="en-US" sz="2000" b="0" i="0" u="sng" dirty="0" err="1">
                <a:solidFill>
                  <a:srgbClr val="273239"/>
                </a:solidFill>
                <a:effectLst/>
                <a:latin typeface="urw-din"/>
                <a:hlinkClick r:id="rId4"/>
              </a:rPr>
              <a:t>cbegin</a:t>
            </a:r>
            <a:r>
              <a:rPr lang="en-US" sz="2000" b="0" i="0" u="sng" dirty="0">
                <a:solidFill>
                  <a:srgbClr val="273239"/>
                </a:solidFill>
                <a:effectLst/>
                <a:latin typeface="urw-din"/>
                <a:hlinkClick r:id="rId4"/>
              </a:rPr>
              <a:t>()</a:t>
            </a:r>
            <a:r>
              <a:rPr lang="en-US" sz="2000" b="0" i="0" dirty="0">
                <a:solidFill>
                  <a:srgbClr val="273239"/>
                </a:solidFill>
                <a:effectLst/>
                <a:latin typeface="urw-din"/>
              </a:rPr>
              <a:t> – Returns a constant iterator pointing to the first element in the vector.</a:t>
            </a:r>
          </a:p>
          <a:p>
            <a:pPr algn="l" fontAlgn="base">
              <a:buFont typeface="+mj-lt"/>
              <a:buAutoNum type="arabicPeriod"/>
            </a:pPr>
            <a:r>
              <a:rPr lang="en-US" sz="2000" b="0" i="0" u="sng" dirty="0" err="1">
                <a:solidFill>
                  <a:srgbClr val="273239"/>
                </a:solidFill>
                <a:effectLst/>
                <a:latin typeface="urw-din"/>
                <a:hlinkClick r:id="rId4"/>
              </a:rPr>
              <a:t>cend</a:t>
            </a:r>
            <a:r>
              <a:rPr lang="en-US" sz="2000" b="0" i="0" u="sng" dirty="0">
                <a:solidFill>
                  <a:srgbClr val="273239"/>
                </a:solidFill>
                <a:effectLst/>
                <a:latin typeface="urw-din"/>
                <a:hlinkClick r:id="rId4"/>
              </a:rPr>
              <a:t>()</a:t>
            </a:r>
            <a:r>
              <a:rPr lang="en-US" sz="2000" b="0" i="0" dirty="0">
                <a:solidFill>
                  <a:srgbClr val="273239"/>
                </a:solidFill>
                <a:effectLst/>
                <a:latin typeface="urw-din"/>
              </a:rPr>
              <a:t> – Returns a constant iterator pointing to the theoretical element that follows the last element in the vector.</a:t>
            </a:r>
          </a:p>
          <a:p>
            <a:pPr algn="l" fontAlgn="base">
              <a:buFont typeface="+mj-lt"/>
              <a:buAutoNum type="arabicPeriod"/>
            </a:pPr>
            <a:r>
              <a:rPr lang="en-US" sz="2000" b="0" i="0" u="sng" dirty="0" err="1">
                <a:solidFill>
                  <a:srgbClr val="273239"/>
                </a:solidFill>
                <a:effectLst/>
                <a:latin typeface="urw-din"/>
                <a:hlinkClick r:id="rId5"/>
              </a:rPr>
              <a:t>crbegin</a:t>
            </a:r>
            <a:r>
              <a:rPr lang="en-US" sz="2000" b="0" i="0" u="sng" dirty="0">
                <a:solidFill>
                  <a:srgbClr val="273239"/>
                </a:solidFill>
                <a:effectLst/>
                <a:latin typeface="urw-din"/>
                <a:hlinkClick r:id="rId5"/>
              </a:rPr>
              <a:t>()</a:t>
            </a:r>
            <a:r>
              <a:rPr lang="en-US" sz="2000" b="0" i="0" dirty="0">
                <a:solidFill>
                  <a:srgbClr val="273239"/>
                </a:solidFill>
                <a:effectLst/>
                <a:latin typeface="urw-din"/>
              </a:rPr>
              <a:t> – Returns a constant reverse iterator pointing to the last element in the vector (reverse beginning). </a:t>
            </a:r>
          </a:p>
          <a:p>
            <a:pPr algn="l" fontAlgn="base">
              <a:buFont typeface="+mj-lt"/>
              <a:buAutoNum type="arabicPeriod"/>
            </a:pPr>
            <a:r>
              <a:rPr lang="en-US" sz="2000" b="0" i="0" u="sng" dirty="0" err="1">
                <a:solidFill>
                  <a:srgbClr val="273239"/>
                </a:solidFill>
                <a:effectLst/>
                <a:latin typeface="urw-din"/>
                <a:hlinkClick r:id="rId5"/>
              </a:rPr>
              <a:t>crend</a:t>
            </a:r>
            <a:r>
              <a:rPr lang="en-US" sz="2000" b="0" i="0" u="sng" dirty="0">
                <a:solidFill>
                  <a:srgbClr val="273239"/>
                </a:solidFill>
                <a:effectLst/>
                <a:latin typeface="urw-din"/>
                <a:hlinkClick r:id="rId5"/>
              </a:rPr>
              <a:t>()</a:t>
            </a:r>
            <a:r>
              <a:rPr lang="en-US" sz="2000" b="0" i="0" dirty="0">
                <a:solidFill>
                  <a:srgbClr val="273239"/>
                </a:solidFill>
                <a:effectLst/>
                <a:latin typeface="urw-din"/>
              </a:rPr>
              <a:t> – Returns a constant reverse iterator pointing to the theoretical element preceding the first element in </a:t>
            </a:r>
            <a:r>
              <a:rPr lang="en-US" sz="2000" b="0" i="0">
                <a:solidFill>
                  <a:srgbClr val="273239"/>
                </a:solidFill>
                <a:effectLst/>
                <a:latin typeface="urw-din"/>
              </a:rPr>
              <a:t>the vector</a:t>
            </a:r>
            <a:endParaRPr lang="en-US" sz="2000" b="0" i="0" dirty="0">
              <a:solidFill>
                <a:srgbClr val="273239"/>
              </a:solidFill>
              <a:effectLst/>
              <a:latin typeface="urw-din"/>
            </a:endParaRPr>
          </a:p>
          <a:p>
            <a:pPr algn="just"/>
            <a:endParaRPr lang="en-PK" sz="2000" dirty="0"/>
          </a:p>
        </p:txBody>
      </p:sp>
      <p:sp>
        <p:nvSpPr>
          <p:cNvPr id="11" name="TextBox 10">
            <a:extLst>
              <a:ext uri="{FF2B5EF4-FFF2-40B4-BE49-F238E27FC236}">
                <a16:creationId xmlns:a16="http://schemas.microsoft.com/office/drawing/2014/main" id="{4A14989A-082B-DE1E-4F5F-6D333AF49533}"/>
              </a:ext>
            </a:extLst>
          </p:cNvPr>
          <p:cNvSpPr txBox="1"/>
          <p:nvPr/>
        </p:nvSpPr>
        <p:spPr>
          <a:xfrm>
            <a:off x="7438292" y="6488668"/>
            <a:ext cx="6098344" cy="369332"/>
          </a:xfrm>
          <a:prstGeom prst="rect">
            <a:avLst/>
          </a:prstGeom>
          <a:noFill/>
        </p:spPr>
        <p:txBody>
          <a:bodyPr wrap="square">
            <a:spAutoFit/>
          </a:bodyPr>
          <a:lstStyle/>
          <a:p>
            <a:r>
              <a:rPr lang="en-PK" dirty="0"/>
              <a:t>https://www.geeksforgeeks.org/vector-in-cpp-stl/</a:t>
            </a:r>
          </a:p>
        </p:txBody>
      </p:sp>
    </p:spTree>
    <p:extLst>
      <p:ext uri="{BB962C8B-B14F-4D97-AF65-F5344CB8AC3E}">
        <p14:creationId xmlns:p14="http://schemas.microsoft.com/office/powerpoint/2010/main" val="262980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E96D-9FF8-358D-61CF-809F25D6C2BC}"/>
              </a:ext>
            </a:extLst>
          </p:cNvPr>
          <p:cNvSpPr>
            <a:spLocks noGrp="1"/>
          </p:cNvSpPr>
          <p:nvPr>
            <p:ph type="title"/>
          </p:nvPr>
        </p:nvSpPr>
        <p:spPr/>
        <p:txBody>
          <a:bodyPr>
            <a:normAutofit/>
          </a:bodyPr>
          <a:lstStyle/>
          <a:p>
            <a:pPr algn="l"/>
            <a:r>
              <a:rPr lang="en-US" b="1" i="0" dirty="0">
                <a:solidFill>
                  <a:srgbClr val="25265E"/>
                </a:solidFill>
                <a:effectLst/>
                <a:latin typeface="euclid_circular_a"/>
              </a:rPr>
              <a:t>2. Associative Containers in C++</a:t>
            </a:r>
            <a:br>
              <a:rPr lang="en-US" b="1" i="0" dirty="0">
                <a:solidFill>
                  <a:srgbClr val="25265E"/>
                </a:solidFill>
                <a:effectLst/>
                <a:latin typeface="euclid_circular_a"/>
              </a:rPr>
            </a:br>
            <a:endParaRPr lang="en-PK" dirty="0"/>
          </a:p>
        </p:txBody>
      </p:sp>
      <p:sp>
        <p:nvSpPr>
          <p:cNvPr id="3" name="Content Placeholder 2">
            <a:extLst>
              <a:ext uri="{FF2B5EF4-FFF2-40B4-BE49-F238E27FC236}">
                <a16:creationId xmlns:a16="http://schemas.microsoft.com/office/drawing/2014/main" id="{FB804E13-D410-5630-9896-08C562D46F0E}"/>
              </a:ext>
            </a:extLst>
          </p:cNvPr>
          <p:cNvSpPr>
            <a:spLocks noGrp="1"/>
          </p:cNvSpPr>
          <p:nvPr>
            <p:ph idx="1"/>
          </p:nvPr>
        </p:nvSpPr>
        <p:spPr>
          <a:xfrm>
            <a:off x="838200" y="984738"/>
            <a:ext cx="10515600" cy="5192225"/>
          </a:xfrm>
        </p:spPr>
        <p:txBody>
          <a:bodyPr/>
          <a:lstStyle/>
          <a:p>
            <a:pPr marL="0" indent="0">
              <a:buNone/>
            </a:pPr>
            <a:r>
              <a:rPr lang="en-US" b="0" i="0" dirty="0">
                <a:effectLst/>
                <a:latin typeface="euclid_circular_a"/>
              </a:rPr>
              <a:t>In C++, associative containers allow us to store elements in sorted order. The order doesn't depend upon when the element is inserted. </a:t>
            </a:r>
          </a:p>
          <a:p>
            <a:pPr algn="l">
              <a:buFont typeface="Arial" panose="020B0604020202020204" pitchFamily="34" charset="0"/>
              <a:buChar char="•"/>
            </a:pPr>
            <a:r>
              <a:rPr lang="en-US" b="0" i="1" dirty="0">
                <a:effectLst/>
                <a:latin typeface="euclid_circular_a"/>
              </a:rPr>
              <a:t>Set (no duplicates)</a:t>
            </a:r>
            <a:endParaRPr lang="en-US" b="0" i="0" dirty="0">
              <a:effectLst/>
              <a:latin typeface="euclid_circular_a"/>
            </a:endParaRPr>
          </a:p>
          <a:p>
            <a:pPr algn="l">
              <a:buFont typeface="Arial" panose="020B0604020202020204" pitchFamily="34" charset="0"/>
              <a:buChar char="•"/>
            </a:pPr>
            <a:r>
              <a:rPr lang="en-US" b="0" i="1" dirty="0">
                <a:effectLst/>
                <a:latin typeface="euclid_circular_a"/>
              </a:rPr>
              <a:t>Map</a:t>
            </a:r>
            <a:endParaRPr lang="en-US" b="0" i="0" dirty="0">
              <a:effectLst/>
              <a:latin typeface="euclid_circular_a"/>
            </a:endParaRPr>
          </a:p>
          <a:p>
            <a:pPr algn="l">
              <a:buFont typeface="Arial" panose="020B0604020202020204" pitchFamily="34" charset="0"/>
              <a:buChar char="•"/>
            </a:pPr>
            <a:r>
              <a:rPr lang="en-US" b="0" i="1" dirty="0">
                <a:effectLst/>
                <a:latin typeface="euclid_circular_a"/>
              </a:rPr>
              <a:t>Multiset (duplicates)</a:t>
            </a:r>
            <a:endParaRPr lang="en-US" b="0" i="0" dirty="0">
              <a:effectLst/>
              <a:latin typeface="euclid_circular_a"/>
            </a:endParaRPr>
          </a:p>
          <a:p>
            <a:pPr algn="l">
              <a:buFont typeface="Arial" panose="020B0604020202020204" pitchFamily="34" charset="0"/>
              <a:buChar char="•"/>
            </a:pPr>
            <a:r>
              <a:rPr lang="en-US" b="0" i="1" dirty="0">
                <a:effectLst/>
                <a:latin typeface="euclid_circular_a"/>
              </a:rPr>
              <a:t>Multimap</a:t>
            </a:r>
            <a:endParaRPr lang="en-US" b="0" i="0" dirty="0">
              <a:effectLst/>
              <a:latin typeface="euclid_circular_a"/>
            </a:endParaRPr>
          </a:p>
          <a:p>
            <a:pPr marL="0" indent="0">
              <a:buNone/>
            </a:pPr>
            <a:endParaRPr lang="en-PK" dirty="0"/>
          </a:p>
        </p:txBody>
      </p:sp>
    </p:spTree>
    <p:extLst>
      <p:ext uri="{BB962C8B-B14F-4D97-AF65-F5344CB8AC3E}">
        <p14:creationId xmlns:p14="http://schemas.microsoft.com/office/powerpoint/2010/main" val="394208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E96D-9FF8-358D-61CF-809F25D6C2BC}"/>
              </a:ext>
            </a:extLst>
          </p:cNvPr>
          <p:cNvSpPr>
            <a:spLocks noGrp="1"/>
          </p:cNvSpPr>
          <p:nvPr>
            <p:ph type="title"/>
          </p:nvPr>
        </p:nvSpPr>
        <p:spPr>
          <a:xfrm>
            <a:off x="838200" y="18255"/>
            <a:ext cx="10515600" cy="1325563"/>
          </a:xfrm>
        </p:spPr>
        <p:txBody>
          <a:bodyPr>
            <a:normAutofit/>
          </a:bodyPr>
          <a:lstStyle/>
          <a:p>
            <a:pPr algn="l"/>
            <a:r>
              <a:rPr lang="en-US" b="1" i="0" dirty="0">
                <a:solidFill>
                  <a:srgbClr val="25265E"/>
                </a:solidFill>
                <a:effectLst/>
                <a:latin typeface="euclid_circular_a"/>
              </a:rPr>
              <a:t>3. Unordered Associative Containers in C++</a:t>
            </a:r>
          </a:p>
        </p:txBody>
      </p:sp>
      <p:sp>
        <p:nvSpPr>
          <p:cNvPr id="3" name="Content Placeholder 2">
            <a:extLst>
              <a:ext uri="{FF2B5EF4-FFF2-40B4-BE49-F238E27FC236}">
                <a16:creationId xmlns:a16="http://schemas.microsoft.com/office/drawing/2014/main" id="{FB804E13-D410-5630-9896-08C562D46F0E}"/>
              </a:ext>
            </a:extLst>
          </p:cNvPr>
          <p:cNvSpPr>
            <a:spLocks noGrp="1"/>
          </p:cNvSpPr>
          <p:nvPr>
            <p:ph idx="1"/>
          </p:nvPr>
        </p:nvSpPr>
        <p:spPr>
          <a:xfrm>
            <a:off x="838200" y="984738"/>
            <a:ext cx="10515600" cy="5192225"/>
          </a:xfrm>
        </p:spPr>
        <p:txBody>
          <a:bodyPr/>
          <a:lstStyle/>
          <a:p>
            <a:pPr marL="0" indent="0">
              <a:buNone/>
            </a:pPr>
            <a:r>
              <a:rPr lang="en-US" b="0" i="0" dirty="0">
                <a:effectLst/>
                <a:latin typeface="euclid_circular_a"/>
              </a:rPr>
              <a:t>In C++, STL Unordered Associative Containers provide the unsorted versions of the associative container. </a:t>
            </a:r>
          </a:p>
          <a:p>
            <a:pPr algn="l">
              <a:buFont typeface="Arial" panose="020B0604020202020204" pitchFamily="34" charset="0"/>
              <a:buChar char="•"/>
            </a:pPr>
            <a:r>
              <a:rPr lang="da-DK" b="0" i="1" dirty="0">
                <a:effectLst/>
                <a:latin typeface="euclid_circular_a"/>
              </a:rPr>
              <a:t>Unordered Set</a:t>
            </a:r>
            <a:endParaRPr lang="da-DK" b="0" i="0" dirty="0">
              <a:effectLst/>
              <a:latin typeface="euclid_circular_a"/>
            </a:endParaRPr>
          </a:p>
          <a:p>
            <a:pPr algn="l">
              <a:buFont typeface="Arial" panose="020B0604020202020204" pitchFamily="34" charset="0"/>
              <a:buChar char="•"/>
            </a:pPr>
            <a:r>
              <a:rPr lang="da-DK" b="0" i="1" dirty="0">
                <a:effectLst/>
                <a:latin typeface="euclid_circular_a"/>
              </a:rPr>
              <a:t>Unordered Map</a:t>
            </a:r>
            <a:endParaRPr lang="da-DK" b="0" i="0" dirty="0">
              <a:effectLst/>
              <a:latin typeface="euclid_circular_a"/>
            </a:endParaRPr>
          </a:p>
          <a:p>
            <a:pPr algn="l">
              <a:buFont typeface="Arial" panose="020B0604020202020204" pitchFamily="34" charset="0"/>
              <a:buChar char="•"/>
            </a:pPr>
            <a:r>
              <a:rPr lang="da-DK" b="0" i="1" dirty="0">
                <a:effectLst/>
                <a:latin typeface="euclid_circular_a"/>
              </a:rPr>
              <a:t>Unordered Multiset</a:t>
            </a:r>
            <a:endParaRPr lang="da-DK" b="0" i="0" dirty="0">
              <a:effectLst/>
              <a:latin typeface="euclid_circular_a"/>
            </a:endParaRPr>
          </a:p>
          <a:p>
            <a:pPr algn="l">
              <a:buFont typeface="Arial" panose="020B0604020202020204" pitchFamily="34" charset="0"/>
              <a:buChar char="•"/>
            </a:pPr>
            <a:r>
              <a:rPr lang="da-DK" b="0" i="1" dirty="0">
                <a:effectLst/>
                <a:latin typeface="euclid_circular_a"/>
              </a:rPr>
              <a:t>Unordered Multimap</a:t>
            </a:r>
            <a:endParaRPr lang="da-DK" b="0" i="0" dirty="0">
              <a:effectLst/>
              <a:latin typeface="euclid_circular_a"/>
            </a:endParaRPr>
          </a:p>
          <a:p>
            <a:pPr marL="0" indent="0">
              <a:buNone/>
            </a:pPr>
            <a:endParaRPr lang="en-PK" dirty="0"/>
          </a:p>
        </p:txBody>
      </p:sp>
    </p:spTree>
    <p:extLst>
      <p:ext uri="{BB962C8B-B14F-4D97-AF65-F5344CB8AC3E}">
        <p14:creationId xmlns:p14="http://schemas.microsoft.com/office/powerpoint/2010/main" val="2776598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2819</Words>
  <Application>Microsoft Office PowerPoint</Application>
  <PresentationFormat>Widescreen</PresentationFormat>
  <Paragraphs>283</Paragraphs>
  <Slides>23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euclid_circular_a</vt:lpstr>
      <vt:lpstr>Nunito</vt:lpstr>
      <vt:lpstr>sofia-pro</vt:lpstr>
      <vt:lpstr>Söhne</vt:lpstr>
      <vt:lpstr>urw-din</vt:lpstr>
      <vt:lpstr>Office Theme</vt:lpstr>
      <vt:lpstr>Introduction to the STL</vt:lpstr>
      <vt:lpstr>STL</vt:lpstr>
      <vt:lpstr>Container</vt:lpstr>
      <vt:lpstr>Types of STL Container in C++  </vt:lpstr>
      <vt:lpstr>1. Sequential Containers in C++  </vt:lpstr>
      <vt:lpstr>PowerPoint Presentation</vt:lpstr>
      <vt:lpstr>Vectors</vt:lpstr>
      <vt:lpstr>2. Associative Containers in C++ </vt:lpstr>
      <vt:lpstr>3. Unordered Associative Containers in C++</vt:lpstr>
      <vt:lpstr>Container Adapters in C++</vt:lpstr>
      <vt:lpstr>Algorithms</vt:lpstr>
      <vt:lpstr>Algorithms</vt:lpstr>
      <vt:lpstr>Array algorithms in C++ STL (all_of, any_of, none_of, copy_n and iota) </vt:lpstr>
      <vt:lpstr>Sorting</vt:lpstr>
      <vt:lpstr>Searching- Binary Search</vt:lpstr>
      <vt:lpstr>Iterators</vt:lpstr>
      <vt:lpstr>Iterators</vt:lpstr>
      <vt:lpstr>Iterators</vt:lpstr>
      <vt:lpstr>Iterators</vt:lpstr>
      <vt:lpstr>Iterators usage</vt:lpstr>
      <vt:lpstr>Sorting</vt:lpstr>
      <vt:lpstr>Vectors</vt:lpstr>
      <vt:lpstr>Vectors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STL</dc:title>
  <dc:creator>Arooj Khalil</dc:creator>
  <cp:lastModifiedBy>Arooj Khalil</cp:lastModifiedBy>
  <cp:revision>28</cp:revision>
  <dcterms:created xsi:type="dcterms:W3CDTF">2022-05-25T06:25:28Z</dcterms:created>
  <dcterms:modified xsi:type="dcterms:W3CDTF">2023-05-10T07:23:29Z</dcterms:modified>
</cp:coreProperties>
</file>