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9" r:id="rId1"/>
  </p:sldMasterIdLst>
  <p:notesMasterIdLst>
    <p:notesMasterId r:id="rId12"/>
  </p:notesMasterIdLst>
  <p:sldIdLst>
    <p:sldId id="333" r:id="rId2"/>
    <p:sldId id="337" r:id="rId3"/>
    <p:sldId id="338" r:id="rId4"/>
    <p:sldId id="339" r:id="rId5"/>
    <p:sldId id="340" r:id="rId6"/>
    <p:sldId id="341" r:id="rId7"/>
    <p:sldId id="342" r:id="rId8"/>
    <p:sldId id="343" r:id="rId9"/>
    <p:sldId id="345" r:id="rId10"/>
    <p:sldId id="34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0608" autoAdjust="0"/>
  </p:normalViewPr>
  <p:slideViewPr>
    <p:cSldViewPr snapToGrid="0">
      <p:cViewPr varScale="1">
        <p:scale>
          <a:sx n="66" d="100"/>
          <a:sy n="66" d="100"/>
        </p:scale>
        <p:origin x="90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94C038-6C54-4A75-99CF-25F285DF3DAB}" type="datetimeFigureOut">
              <a:rPr lang="en-US" smtClean="0"/>
              <a:t>3/17/2022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5CD257-9886-403F-BF56-EFEB94012F85}" type="slidenum">
              <a:rPr lang="en-US" smtClean="0"/>
              <a:t>‹#›</a:t>
            </a:fld>
            <a:endParaRPr lang="en-US" dirty="0"/>
          </a:p>
        </p:txBody>
      </p:sp>
    </p:spTree>
    <p:extLst>
      <p:ext uri="{BB962C8B-B14F-4D97-AF65-F5344CB8AC3E}">
        <p14:creationId xmlns:p14="http://schemas.microsoft.com/office/powerpoint/2010/main" val="3700702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MacUSADigital-Regular"/>
              </a:rPr>
              <a:t>#include &lt;iostream&gt;</a:t>
            </a:r>
          </a:p>
          <a:p>
            <a:pPr algn="l"/>
            <a:r>
              <a:rPr lang="en-US" sz="1800" b="0" i="0" u="none" strike="noStrike" baseline="0" dirty="0">
                <a:latin typeface="MacUSADigital-Regular"/>
              </a:rPr>
              <a:t>using namespace std;</a:t>
            </a:r>
          </a:p>
          <a:p>
            <a:pPr algn="l"/>
            <a:r>
              <a:rPr lang="en-PK" sz="1800" b="0" i="0" u="none" strike="noStrike" baseline="0" dirty="0">
                <a:latin typeface="MacUSADigital-Regular"/>
              </a:rPr>
              <a:t>////////////////////////////////////////////////////////////////</a:t>
            </a:r>
          </a:p>
          <a:p>
            <a:pPr algn="l"/>
            <a:r>
              <a:rPr lang="en-US" sz="1800" b="0" i="0" u="none" strike="noStrike" baseline="0" dirty="0">
                <a:latin typeface="MacUSADigital-Regular"/>
              </a:rPr>
              <a:t>class Distance //English Distance class</a:t>
            </a:r>
          </a:p>
          <a:p>
            <a:pPr algn="l"/>
            <a:r>
              <a:rPr lang="en-PK" sz="1800" b="0" i="0" u="none" strike="noStrike" baseline="0" dirty="0">
                <a:latin typeface="MacUSADigital-Regular"/>
              </a:rPr>
              <a:t>{</a:t>
            </a:r>
          </a:p>
          <a:p>
            <a:pPr algn="l"/>
            <a:r>
              <a:rPr lang="en-US" sz="1800" b="0" i="0" u="none" strike="noStrike" baseline="0" dirty="0">
                <a:latin typeface="MacUSADigital-Regular"/>
              </a:rPr>
              <a:t>private:</a:t>
            </a:r>
          </a:p>
          <a:p>
            <a:pPr algn="l"/>
            <a:r>
              <a:rPr lang="en-US" sz="1800" b="0" i="0" u="none" strike="noStrike" baseline="0" dirty="0">
                <a:latin typeface="MacUSADigital-Regular"/>
              </a:rPr>
              <a:t>int feet;</a:t>
            </a:r>
          </a:p>
          <a:p>
            <a:pPr algn="l"/>
            <a:r>
              <a:rPr lang="en-US" sz="1800" b="0" i="0" u="none" strike="noStrike" baseline="0" dirty="0">
                <a:latin typeface="MacUSADigital-Regular"/>
              </a:rPr>
              <a:t>float inches;</a:t>
            </a:r>
          </a:p>
          <a:p>
            <a:pPr algn="l"/>
            <a:r>
              <a:rPr lang="en-US" sz="1800" b="0" i="0" u="none" strike="noStrike" baseline="0" dirty="0">
                <a:latin typeface="MacUSADigital-Regular"/>
              </a:rPr>
              <a:t>public:</a:t>
            </a:r>
          </a:p>
          <a:p>
            <a:pPr algn="l"/>
            <a:r>
              <a:rPr lang="en-US" sz="1800" b="0" i="0" u="none" strike="noStrike" baseline="0" dirty="0">
                <a:latin typeface="MacUSADigital-Regular"/>
              </a:rPr>
              <a:t>void </a:t>
            </a:r>
            <a:r>
              <a:rPr lang="en-US" sz="1800" b="0" i="0" u="none" strike="noStrike" baseline="0" dirty="0" err="1">
                <a:latin typeface="MacUSADigital-Regular"/>
              </a:rPr>
              <a:t>getdist</a:t>
            </a:r>
            <a:r>
              <a:rPr lang="en-US" sz="1800" b="0" i="0" u="none" strike="noStrike" baseline="0" dirty="0">
                <a:latin typeface="MacUSADigital-Regular"/>
              </a:rPr>
              <a:t>() //get length from user</a:t>
            </a:r>
          </a:p>
          <a:p>
            <a:pPr algn="l"/>
            <a:r>
              <a:rPr lang="en-PK" sz="1800" b="0" i="0" u="none" strike="noStrike" baseline="0" dirty="0">
                <a:latin typeface="MacUSADigital-Regular"/>
              </a:rPr>
              <a:t>{</a:t>
            </a:r>
          </a:p>
          <a:p>
            <a:pPr algn="l"/>
            <a:r>
              <a:rPr lang="en-US" sz="1800" b="0" i="0" u="none" strike="noStrike" baseline="0" dirty="0" err="1">
                <a:latin typeface="MacUSADigital-Regular"/>
              </a:rPr>
              <a:t>cout</a:t>
            </a:r>
            <a:r>
              <a:rPr lang="en-US" sz="1800" b="0" i="0" u="none" strike="noStrike" baseline="0" dirty="0">
                <a:latin typeface="MacUSADigital-Regular"/>
              </a:rPr>
              <a:t> &lt;&lt; “\n Enter feet: “; </a:t>
            </a:r>
            <a:r>
              <a:rPr lang="en-US" sz="1800" b="0" i="0" u="none" strike="noStrike" baseline="0" dirty="0" err="1">
                <a:latin typeface="MacUSADigital-Regular"/>
              </a:rPr>
              <a:t>cin</a:t>
            </a:r>
            <a:r>
              <a:rPr lang="en-US" sz="1800" b="0" i="0" u="none" strike="noStrike" baseline="0" dirty="0">
                <a:latin typeface="MacUSADigital-Regular"/>
              </a:rPr>
              <a:t> &gt;&gt; feet;</a:t>
            </a:r>
          </a:p>
          <a:p>
            <a:pPr algn="l"/>
            <a:r>
              <a:rPr lang="fr-FR" sz="1800" b="0" i="0" u="none" strike="noStrike" baseline="0" dirty="0">
                <a:latin typeface="MacUSADigital-Regular"/>
              </a:rPr>
              <a:t>cout &lt;&lt; “ Enter </a:t>
            </a:r>
            <a:r>
              <a:rPr lang="fr-FR" sz="1800" b="0" i="0" u="none" strike="noStrike" baseline="0" dirty="0" err="1">
                <a:latin typeface="MacUSADigital-Regular"/>
              </a:rPr>
              <a:t>inches</a:t>
            </a:r>
            <a:r>
              <a:rPr lang="fr-FR" sz="1800" b="0" i="0" u="none" strike="noStrike" baseline="0" dirty="0">
                <a:latin typeface="MacUSADigital-Regular"/>
              </a:rPr>
              <a:t>: “; </a:t>
            </a:r>
            <a:r>
              <a:rPr lang="fr-FR" sz="1800" b="0" i="0" u="none" strike="noStrike" baseline="0" dirty="0" err="1">
                <a:latin typeface="MacUSADigital-Regular"/>
              </a:rPr>
              <a:t>cin</a:t>
            </a:r>
            <a:r>
              <a:rPr lang="fr-FR" sz="1800" b="0" i="0" u="none" strike="noStrike" baseline="0" dirty="0">
                <a:latin typeface="MacUSADigital-Regular"/>
              </a:rPr>
              <a:t> &gt;&gt; </a:t>
            </a:r>
            <a:r>
              <a:rPr lang="fr-FR" sz="1800" b="0" i="0" u="none" strike="noStrike" baseline="0" dirty="0" err="1">
                <a:latin typeface="MacUSADigital-Regular"/>
              </a:rPr>
              <a:t>inches</a:t>
            </a:r>
            <a:r>
              <a:rPr lang="fr-FR" sz="1800" b="0" i="0" u="none" strike="noStrike" baseline="0" dirty="0">
                <a:latin typeface="MacUSADigital-Regular"/>
              </a:rPr>
              <a:t>;</a:t>
            </a:r>
          </a:p>
          <a:p>
            <a:pPr algn="l"/>
            <a:r>
              <a:rPr lang="en-PK" sz="1800" b="0" i="0" u="none" strike="noStrike" baseline="0" dirty="0">
                <a:latin typeface="MacUSADigital-Regular"/>
              </a:rPr>
              <a:t>}</a:t>
            </a:r>
          </a:p>
          <a:p>
            <a:pPr algn="l"/>
            <a:r>
              <a:rPr lang="en-US" sz="1800" b="0" i="0" u="none" strike="noStrike" baseline="0" dirty="0">
                <a:latin typeface="MacUSADigital-Regular"/>
              </a:rPr>
              <a:t>void </a:t>
            </a:r>
            <a:r>
              <a:rPr lang="en-US" sz="1800" b="0" i="0" u="none" strike="noStrike" baseline="0" dirty="0" err="1">
                <a:latin typeface="MacUSADigital-Regular"/>
              </a:rPr>
              <a:t>showdist</a:t>
            </a:r>
            <a:r>
              <a:rPr lang="en-US" sz="1800" b="0" i="0" u="none" strike="noStrike" baseline="0" dirty="0">
                <a:latin typeface="MacUSADigital-Regular"/>
              </a:rPr>
              <a:t>() const //display distance</a:t>
            </a:r>
          </a:p>
          <a:p>
            <a:pPr algn="l"/>
            <a:r>
              <a:rPr lang="en-US" sz="1800" b="0" i="0" u="none" strike="noStrike" baseline="0" dirty="0">
                <a:latin typeface="MacUSADigital-Regular"/>
              </a:rPr>
              <a:t>{ </a:t>
            </a:r>
            <a:r>
              <a:rPr lang="en-US" sz="1800" b="0" i="0" u="none" strike="noStrike" baseline="0" dirty="0" err="1">
                <a:latin typeface="MacUSADigital-Regular"/>
              </a:rPr>
              <a:t>cout</a:t>
            </a:r>
            <a:r>
              <a:rPr lang="en-US" sz="1800" b="0" i="0" u="none" strike="noStrike" baseline="0" dirty="0">
                <a:latin typeface="MacUSADigital-Regular"/>
              </a:rPr>
              <a:t> &lt;&lt; feet &lt;&lt; “\’-” &lt;&lt; inches &lt;&lt; ‘\”’; }</a:t>
            </a:r>
          </a:p>
          <a:p>
            <a:pPr algn="l"/>
            <a:r>
              <a:rPr lang="en-PK" sz="1800" b="0" i="0" u="none" strike="noStrike" baseline="0" dirty="0">
                <a:latin typeface="MacUSADigital-Regular"/>
              </a:rPr>
              <a:t>};</a:t>
            </a:r>
          </a:p>
          <a:p>
            <a:pPr algn="l"/>
            <a:r>
              <a:rPr lang="en-PK" sz="1800" b="0" i="0" u="none" strike="noStrike" baseline="0" dirty="0">
                <a:latin typeface="MacUSADigital-Regular"/>
              </a:rPr>
              <a:t>////////////////////////////////////////////////////////////////</a:t>
            </a:r>
          </a:p>
          <a:p>
            <a:pPr algn="l"/>
            <a:r>
              <a:rPr lang="en-US" sz="1800" b="0" i="0" u="none" strike="noStrike" baseline="0" dirty="0">
                <a:latin typeface="MacUSADigital-Regular"/>
              </a:rPr>
              <a:t>int main()</a:t>
            </a:r>
          </a:p>
          <a:p>
            <a:pPr algn="l"/>
            <a:r>
              <a:rPr lang="en-PK" sz="1800" b="0" i="0" u="none" strike="noStrike" baseline="0" dirty="0">
                <a:latin typeface="MacUSADigital-Regular"/>
              </a:rPr>
              <a:t>{</a:t>
            </a:r>
          </a:p>
          <a:p>
            <a:pPr algn="l"/>
            <a:r>
              <a:rPr lang="en-US" sz="1800" b="0" i="0" u="none" strike="noStrike" baseline="0" dirty="0">
                <a:latin typeface="MacUSADigital-Regular"/>
              </a:rPr>
              <a:t>Distance </a:t>
            </a:r>
            <a:r>
              <a:rPr lang="en-US" sz="1800" b="0" i="0" u="none" strike="noStrike" baseline="0" dirty="0" err="1">
                <a:latin typeface="MacUSADigital-Regular"/>
              </a:rPr>
              <a:t>dist</a:t>
            </a:r>
            <a:r>
              <a:rPr lang="en-US" sz="1800" b="0" i="0" u="none" strike="noStrike" baseline="0" dirty="0">
                <a:latin typeface="MacUSADigital-Regular"/>
              </a:rPr>
              <a:t>[100]; //array of distances</a:t>
            </a:r>
          </a:p>
          <a:p>
            <a:pPr algn="l"/>
            <a:r>
              <a:rPr lang="en-US" sz="1800" b="0" i="0" u="none" strike="noStrike" baseline="0" dirty="0">
                <a:latin typeface="MacUSADigital-Regular"/>
              </a:rPr>
              <a:t>int n=0; //count the entries</a:t>
            </a:r>
          </a:p>
          <a:p>
            <a:pPr algn="l"/>
            <a:r>
              <a:rPr lang="fr-FR" sz="1800" b="0" i="0" u="none" strike="noStrike" baseline="0" dirty="0">
                <a:latin typeface="MacUSADigital-Regular"/>
              </a:rPr>
              <a:t>char ans; //user </a:t>
            </a:r>
            <a:r>
              <a:rPr lang="fr-FR" sz="1800" b="0" i="0" u="none" strike="noStrike" baseline="0" dirty="0" err="1">
                <a:latin typeface="MacUSADigital-Regular"/>
              </a:rPr>
              <a:t>response</a:t>
            </a:r>
            <a:r>
              <a:rPr lang="fr-FR" sz="1800" b="0" i="0" u="none" strike="noStrike" baseline="0" dirty="0">
                <a:latin typeface="MacUSADigital-Regular"/>
              </a:rPr>
              <a:t> (‘y’ or ‘n’)</a:t>
            </a:r>
          </a:p>
          <a:p>
            <a:pPr algn="l"/>
            <a:r>
              <a:rPr lang="en-US" sz="1800" b="0" i="0" u="none" strike="noStrike" baseline="0" dirty="0" err="1">
                <a:latin typeface="MacUSADigital-Regular"/>
              </a:rPr>
              <a:t>cout</a:t>
            </a:r>
            <a:r>
              <a:rPr lang="en-US" sz="1800" b="0" i="0" u="none" strike="noStrike" baseline="0" dirty="0">
                <a:latin typeface="MacUSADigital-Regular"/>
              </a:rPr>
              <a:t> &lt;&lt; </a:t>
            </a:r>
            <a:r>
              <a:rPr lang="en-US" sz="1800" b="0" i="0" u="none" strike="noStrike" baseline="0" dirty="0" err="1">
                <a:latin typeface="MacUSADigital-Regular"/>
              </a:rPr>
              <a:t>endl</a:t>
            </a:r>
            <a:r>
              <a:rPr lang="en-US" sz="1800" b="0" i="0" u="none" strike="noStrike" baseline="0" dirty="0">
                <a:latin typeface="MacUSADigital-Regular"/>
              </a:rPr>
              <a:t>;</a:t>
            </a:r>
          </a:p>
          <a:p>
            <a:pPr algn="l"/>
            <a:r>
              <a:rPr lang="en-US" sz="1800" b="0" i="0" u="none" strike="noStrike" baseline="0" dirty="0">
                <a:latin typeface="MacUSADigital-Regular"/>
              </a:rPr>
              <a:t>do { //get distances from user</a:t>
            </a:r>
          </a:p>
          <a:p>
            <a:pPr algn="l"/>
            <a:r>
              <a:rPr lang="en-US" sz="1800" b="0" i="0" u="none" strike="noStrike" baseline="0" dirty="0">
                <a:latin typeface="MacUSADigital-Regular"/>
              </a:rPr>
              <a:t>if( n &gt;= 100)</a:t>
            </a:r>
          </a:p>
          <a:p>
            <a:pPr algn="l"/>
            <a:r>
              <a:rPr lang="en-PK" sz="1800" b="0" i="0" u="none" strike="noStrike" baseline="0" dirty="0">
                <a:latin typeface="MacUSADigital-Regular"/>
              </a:rPr>
              <a:t>{</a:t>
            </a:r>
          </a:p>
          <a:p>
            <a:pPr algn="l"/>
            <a:r>
              <a:rPr lang="en-US" sz="1800" b="0" i="0" u="none" strike="noStrike" baseline="0" dirty="0" err="1">
                <a:latin typeface="MacUSADigital-Regular"/>
              </a:rPr>
              <a:t>cout</a:t>
            </a:r>
            <a:r>
              <a:rPr lang="en-US" sz="1800" b="0" i="0" u="none" strike="noStrike" baseline="0" dirty="0">
                <a:latin typeface="MacUSADigital-Regular"/>
              </a:rPr>
              <a:t> &lt;&lt; “\</a:t>
            </a:r>
            <a:r>
              <a:rPr lang="en-US" sz="1800" b="0" i="0" u="none" strike="noStrike" baseline="0" dirty="0" err="1">
                <a:latin typeface="MacUSADigital-Regular"/>
              </a:rPr>
              <a:t>nThe</a:t>
            </a:r>
            <a:r>
              <a:rPr lang="en-US" sz="1800" b="0" i="0" u="none" strike="noStrike" baseline="0" dirty="0">
                <a:latin typeface="MacUSADigital-Regular"/>
              </a:rPr>
              <a:t> array is full!!!”;</a:t>
            </a:r>
          </a:p>
          <a:p>
            <a:pPr algn="l"/>
            <a:r>
              <a:rPr lang="en-US" sz="1800" b="0" i="0" u="none" strike="noStrike" baseline="0" dirty="0">
                <a:latin typeface="MacUSADigital-Regular"/>
              </a:rPr>
              <a:t>break;</a:t>
            </a:r>
          </a:p>
          <a:p>
            <a:pPr algn="l"/>
            <a:r>
              <a:rPr lang="en-PK" sz="1800" b="0" i="0" u="none" strike="noStrike" baseline="0" dirty="0">
                <a:latin typeface="MacUSADigital-Regular"/>
              </a:rPr>
              <a:t>}</a:t>
            </a:r>
            <a:endParaRPr lang="en-US" sz="1800" b="0" i="0" u="none" strike="noStrike" baseline="0" dirty="0">
              <a:latin typeface="MacUSADigital-Regular"/>
            </a:endParaRPr>
          </a:p>
          <a:p>
            <a:pPr algn="l"/>
            <a:r>
              <a:rPr lang="en-US" sz="1800" b="0" i="0" u="none" strike="noStrike" baseline="0" dirty="0">
                <a:latin typeface="MacUSADigital-Regular"/>
              </a:rPr>
              <a:t>Else{</a:t>
            </a:r>
          </a:p>
          <a:p>
            <a:pPr algn="l"/>
            <a:r>
              <a:rPr lang="en-US" sz="1800" b="0" i="0" u="none" strike="noStrike" baseline="0" dirty="0" err="1">
                <a:latin typeface="MacUSADigital-Regular"/>
              </a:rPr>
              <a:t>cout</a:t>
            </a:r>
            <a:r>
              <a:rPr lang="en-US" sz="1800" b="0" i="0" u="none" strike="noStrike" baseline="0" dirty="0">
                <a:latin typeface="MacUSADigital-Regular"/>
              </a:rPr>
              <a:t> &lt;&lt; “Enter distance number “ &lt;&lt; n+1;</a:t>
            </a:r>
          </a:p>
          <a:p>
            <a:pPr algn="l"/>
            <a:r>
              <a:rPr lang="en-US" sz="1800" b="0" i="0" u="none" strike="noStrike" baseline="0" dirty="0" err="1">
                <a:latin typeface="MacUSADigital-Regular"/>
              </a:rPr>
              <a:t>dist</a:t>
            </a:r>
            <a:r>
              <a:rPr lang="en-US" sz="1800" b="0" i="0" u="none" strike="noStrike" baseline="0" dirty="0">
                <a:latin typeface="MacUSADigital-Regular"/>
              </a:rPr>
              <a:t>[n++].</a:t>
            </a:r>
            <a:r>
              <a:rPr lang="en-US" sz="1800" b="0" i="0" u="none" strike="noStrike" baseline="0" dirty="0" err="1">
                <a:latin typeface="MacUSADigital-Regular"/>
              </a:rPr>
              <a:t>getdist</a:t>
            </a:r>
            <a:r>
              <a:rPr lang="en-US" sz="1800" b="0" i="0" u="none" strike="noStrike" baseline="0" dirty="0">
                <a:latin typeface="MacUSADigital-Regular"/>
              </a:rPr>
              <a:t>(); //store distance in array</a:t>
            </a:r>
          </a:p>
          <a:p>
            <a:pPr algn="l"/>
            <a:r>
              <a:rPr lang="en-US" sz="1800" b="0" i="0" u="none" strike="noStrike" baseline="0" dirty="0" err="1">
                <a:latin typeface="MacUSADigital-Regular"/>
              </a:rPr>
              <a:t>cout</a:t>
            </a:r>
            <a:r>
              <a:rPr lang="en-US" sz="1800" b="0" i="0" u="none" strike="noStrike" baseline="0" dirty="0">
                <a:latin typeface="MacUSADigital-Regular"/>
              </a:rPr>
              <a:t> &lt;&lt; “Enter another (y/n)?: “;</a:t>
            </a:r>
          </a:p>
          <a:p>
            <a:pPr algn="l"/>
            <a:r>
              <a:rPr lang="en-US" sz="1800" b="0" i="0" u="none" strike="noStrike" baseline="0" dirty="0" err="1">
                <a:latin typeface="MacUSADigital-Regular"/>
              </a:rPr>
              <a:t>cin</a:t>
            </a:r>
            <a:r>
              <a:rPr lang="en-US" sz="1800" b="0" i="0" u="none" strike="noStrike" baseline="0" dirty="0">
                <a:latin typeface="MacUSADigital-Regular"/>
              </a:rPr>
              <a:t> &gt;&gt; </a:t>
            </a:r>
            <a:r>
              <a:rPr lang="en-US" sz="1800" b="0" i="0" u="none" strike="noStrike" baseline="0" dirty="0" err="1">
                <a:latin typeface="MacUSADigital-Regular"/>
              </a:rPr>
              <a:t>ans</a:t>
            </a:r>
            <a:r>
              <a:rPr lang="en-US" sz="1800" b="0" i="0" u="none" strike="noStrike" baseline="0" dirty="0">
                <a:latin typeface="MacUSADigital-Regular"/>
              </a:rPr>
              <a:t>;</a:t>
            </a:r>
          </a:p>
          <a:p>
            <a:pPr algn="l"/>
            <a:r>
              <a:rPr lang="en-US" sz="1800" b="0" i="0" u="none" strike="noStrike" baseline="0" dirty="0">
                <a:latin typeface="MacUSADigital-Regular"/>
              </a:rPr>
              <a:t>} while( </a:t>
            </a:r>
            <a:r>
              <a:rPr lang="en-US" sz="1800" b="0" i="0" u="none" strike="noStrike" baseline="0" dirty="0" err="1">
                <a:latin typeface="MacUSADigital-Regular"/>
              </a:rPr>
              <a:t>ans</a:t>
            </a:r>
            <a:r>
              <a:rPr lang="en-US" sz="1800" b="0" i="0" u="none" strike="noStrike" baseline="0" dirty="0">
                <a:latin typeface="MacUSADigital-Regular"/>
              </a:rPr>
              <a:t> != ‘n’ ); //quit if user types ‘n’</a:t>
            </a:r>
          </a:p>
          <a:p>
            <a:pPr algn="l"/>
            <a:r>
              <a:rPr lang="en-US" sz="1800" b="0" i="0" u="none" strike="noStrike" baseline="0" dirty="0">
                <a:latin typeface="MacUSADigital-Regular"/>
              </a:rPr>
              <a:t>}</a:t>
            </a:r>
          </a:p>
          <a:p>
            <a:pPr algn="l"/>
            <a:r>
              <a:rPr lang="en-US" sz="1800" b="0" i="0" u="none" strike="noStrike" baseline="0" dirty="0">
                <a:latin typeface="MacUSADigital-Regular"/>
              </a:rPr>
              <a:t>for(int j=0; j&lt;n; </a:t>
            </a:r>
            <a:r>
              <a:rPr lang="en-US" sz="1800" b="0" i="0" u="none" strike="noStrike" baseline="0" dirty="0" err="1">
                <a:latin typeface="MacUSADigital-Regular"/>
              </a:rPr>
              <a:t>j++</a:t>
            </a:r>
            <a:r>
              <a:rPr lang="en-US" sz="1800" b="0" i="0" u="none" strike="noStrike" baseline="0" dirty="0">
                <a:latin typeface="MacUSADigital-Regular"/>
              </a:rPr>
              <a:t>) //display all distances</a:t>
            </a:r>
          </a:p>
          <a:p>
            <a:pPr algn="l"/>
            <a:r>
              <a:rPr lang="en-PK" sz="1800" b="0" i="0" u="none" strike="noStrike" baseline="0" dirty="0">
                <a:latin typeface="MacUSADigital-Regular"/>
              </a:rPr>
              <a:t>{</a:t>
            </a:r>
          </a:p>
          <a:p>
            <a:pPr algn="l"/>
            <a:r>
              <a:rPr lang="en-US" sz="1800" b="0" i="0" u="none" strike="noStrike" baseline="0" dirty="0" err="1">
                <a:latin typeface="MacUSADigital-Regular"/>
              </a:rPr>
              <a:t>cout</a:t>
            </a:r>
            <a:r>
              <a:rPr lang="en-US" sz="1800" b="0" i="0" u="none" strike="noStrike" baseline="0" dirty="0">
                <a:latin typeface="MacUSADigital-Regular"/>
              </a:rPr>
              <a:t> &lt;&lt; “\</a:t>
            </a:r>
            <a:r>
              <a:rPr lang="en-US" sz="1800" b="0" i="0" u="none" strike="noStrike" baseline="0" dirty="0" err="1">
                <a:latin typeface="MacUSADigital-Regular"/>
              </a:rPr>
              <a:t>nDistance</a:t>
            </a:r>
            <a:r>
              <a:rPr lang="en-US" sz="1800" b="0" i="0" u="none" strike="noStrike" baseline="0" dirty="0">
                <a:latin typeface="MacUSADigital-Regular"/>
              </a:rPr>
              <a:t> number “ &lt;&lt; j+1 &lt;&lt; “ is “;</a:t>
            </a:r>
          </a:p>
          <a:p>
            <a:pPr algn="l"/>
            <a:r>
              <a:rPr lang="en-US" sz="1800" b="0" i="0" u="none" strike="noStrike" baseline="0" dirty="0" err="1">
                <a:latin typeface="MacUSADigital-Regular"/>
              </a:rPr>
              <a:t>dist</a:t>
            </a:r>
            <a:r>
              <a:rPr lang="en-US" sz="1800" b="0" i="0" u="none" strike="noStrike" baseline="0" dirty="0">
                <a:latin typeface="MacUSADigital-Regular"/>
              </a:rPr>
              <a:t>[j].</a:t>
            </a:r>
            <a:r>
              <a:rPr lang="en-US" sz="1800" b="0" i="0" u="none" strike="noStrike" baseline="0" dirty="0" err="1">
                <a:latin typeface="MacUSADigital-Regular"/>
              </a:rPr>
              <a:t>showdist</a:t>
            </a:r>
            <a:r>
              <a:rPr lang="en-US" sz="1800" b="0" i="0" u="none" strike="noStrike" baseline="0" dirty="0">
                <a:latin typeface="MacUSADigital-Regular"/>
              </a:rPr>
              <a:t>();</a:t>
            </a:r>
          </a:p>
          <a:p>
            <a:pPr algn="l"/>
            <a:r>
              <a:rPr lang="en-PK" sz="1800" b="0" i="0" u="none" strike="noStrike" baseline="0" dirty="0">
                <a:latin typeface="MacUSADigital-Regular"/>
              </a:rPr>
              <a:t>}</a:t>
            </a:r>
          </a:p>
          <a:p>
            <a:pPr algn="l"/>
            <a:r>
              <a:rPr lang="en-US" sz="1800" b="0" i="0" u="none" strike="noStrike" baseline="0" dirty="0" err="1">
                <a:latin typeface="MacUSADigital-Regular"/>
              </a:rPr>
              <a:t>cout</a:t>
            </a:r>
            <a:r>
              <a:rPr lang="en-US" sz="1800" b="0" i="0" u="none" strike="noStrike" baseline="0" dirty="0">
                <a:latin typeface="MacUSADigital-Regular"/>
              </a:rPr>
              <a:t> &lt;&lt; </a:t>
            </a:r>
            <a:r>
              <a:rPr lang="en-US" sz="1800" b="0" i="0" u="none" strike="noStrike" baseline="0" dirty="0" err="1">
                <a:latin typeface="MacUSADigital-Regular"/>
              </a:rPr>
              <a:t>endl</a:t>
            </a:r>
            <a:r>
              <a:rPr lang="en-US" sz="1800" b="0" i="0" u="none" strike="noStrike" baseline="0" dirty="0">
                <a:latin typeface="MacUSADigital-Regular"/>
              </a:rPr>
              <a:t>;</a:t>
            </a:r>
          </a:p>
          <a:p>
            <a:pPr algn="l"/>
            <a:r>
              <a:rPr lang="en-US" sz="1800" b="0" i="0" u="none" strike="noStrike" baseline="0" dirty="0">
                <a:latin typeface="MacUSADigital-Regular"/>
              </a:rPr>
              <a:t>return 0;</a:t>
            </a:r>
          </a:p>
          <a:p>
            <a:pPr algn="l"/>
            <a:r>
              <a:rPr lang="en-PK" sz="1800" b="0" i="0" u="none" strike="noStrike" baseline="0" dirty="0">
                <a:latin typeface="MacUSADigital-Regular"/>
              </a:rPr>
              <a:t>}</a:t>
            </a:r>
            <a:endParaRPr lang="en-PK" dirty="0"/>
          </a:p>
        </p:txBody>
      </p:sp>
      <p:sp>
        <p:nvSpPr>
          <p:cNvPr id="4" name="Slide Number Placeholder 3"/>
          <p:cNvSpPr>
            <a:spLocks noGrp="1"/>
          </p:cNvSpPr>
          <p:nvPr>
            <p:ph type="sldNum" sz="quarter" idx="5"/>
          </p:nvPr>
        </p:nvSpPr>
        <p:spPr/>
        <p:txBody>
          <a:bodyPr/>
          <a:lstStyle/>
          <a:p>
            <a:fld id="{7A5CD257-9886-403F-BF56-EFEB94012F85}" type="slidenum">
              <a:rPr lang="en-US" smtClean="0"/>
              <a:t>9</a:t>
            </a:fld>
            <a:endParaRPr lang="en-US" dirty="0"/>
          </a:p>
        </p:txBody>
      </p:sp>
    </p:spTree>
    <p:extLst>
      <p:ext uri="{BB962C8B-B14F-4D97-AF65-F5344CB8AC3E}">
        <p14:creationId xmlns:p14="http://schemas.microsoft.com/office/powerpoint/2010/main" val="571433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Page 290 c-strings</a:t>
            </a:r>
            <a:endParaRPr lang="en-PK" dirty="0"/>
          </a:p>
        </p:txBody>
      </p:sp>
      <p:sp>
        <p:nvSpPr>
          <p:cNvPr id="4" name="Slide Number Placeholder 3"/>
          <p:cNvSpPr>
            <a:spLocks noGrp="1"/>
          </p:cNvSpPr>
          <p:nvPr>
            <p:ph type="sldNum" sz="quarter" idx="5"/>
          </p:nvPr>
        </p:nvSpPr>
        <p:spPr/>
        <p:txBody>
          <a:bodyPr/>
          <a:lstStyle/>
          <a:p>
            <a:fld id="{7A5CD257-9886-403F-BF56-EFEB94012F85}" type="slidenum">
              <a:rPr lang="en-US" smtClean="0"/>
              <a:t>10</a:t>
            </a:fld>
            <a:endParaRPr lang="en-US" dirty="0"/>
          </a:p>
        </p:txBody>
      </p:sp>
    </p:spTree>
    <p:extLst>
      <p:ext uri="{BB962C8B-B14F-4D97-AF65-F5344CB8AC3E}">
        <p14:creationId xmlns:p14="http://schemas.microsoft.com/office/powerpoint/2010/main" val="1527773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956CFF-60BB-4882-8367-3D7599EE6018}" type="datetimeFigureOut">
              <a:rPr lang="en-US" smtClean="0"/>
              <a:t>3/17/2022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4061085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F956CFF-60BB-4882-8367-3D7599EE6018}" type="datetimeFigureOut">
              <a:rPr lang="en-US" smtClean="0"/>
              <a:t>3/17/2022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486830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F956CFF-60BB-4882-8367-3D7599EE6018}" type="datetimeFigureOut">
              <a:rPr lang="en-US" smtClean="0"/>
              <a:t>3/17/2022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F4DB2F0-0CF3-43A8-8FEB-02A375179B54}"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323583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6F956CFF-60BB-4882-8367-3D7599EE6018}" type="datetimeFigureOut">
              <a:rPr lang="en-US" smtClean="0"/>
              <a:t>3/17/2022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29438021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6F956CFF-60BB-4882-8367-3D7599EE6018}" type="datetimeFigureOut">
              <a:rPr lang="en-US" smtClean="0"/>
              <a:t>3/17/2022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4DB2F0-0CF3-43A8-8FEB-02A375179B54}"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903692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6F956CFF-60BB-4882-8367-3D7599EE6018}" type="datetimeFigureOut">
              <a:rPr lang="en-US" smtClean="0"/>
              <a:t>3/17/2022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2907000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956CFF-60BB-4882-8367-3D7599EE6018}" type="datetimeFigureOut">
              <a:rPr lang="en-US" smtClean="0"/>
              <a:t>3/17/2022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30943811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956CFF-60BB-4882-8367-3D7599EE6018}" type="datetimeFigureOut">
              <a:rPr lang="en-US" smtClean="0"/>
              <a:t>3/17/2022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3567975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956CFF-60BB-4882-8367-3D7599EE6018}" type="datetimeFigureOut">
              <a:rPr lang="en-US" smtClean="0"/>
              <a:t>3/17/2022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3748327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F956CFF-60BB-4882-8367-3D7599EE6018}" type="datetimeFigureOut">
              <a:rPr lang="en-US" smtClean="0"/>
              <a:t>3/17/2022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1123025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956CFF-60BB-4882-8367-3D7599EE6018}" type="datetimeFigureOut">
              <a:rPr lang="en-US" smtClean="0"/>
              <a:t>3/17/2022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2036759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956CFF-60BB-4882-8367-3D7599EE6018}" type="datetimeFigureOut">
              <a:rPr lang="en-US" smtClean="0"/>
              <a:t>3/17/2022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2527619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956CFF-60BB-4882-8367-3D7599EE6018}" type="datetimeFigureOut">
              <a:rPr lang="en-US" smtClean="0"/>
              <a:t>3/17/2022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1166128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956CFF-60BB-4882-8367-3D7599EE6018}" type="datetimeFigureOut">
              <a:rPr lang="en-US" smtClean="0"/>
              <a:t>3/17/2022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736978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F956CFF-60BB-4882-8367-3D7599EE6018}" type="datetimeFigureOut">
              <a:rPr lang="en-US" smtClean="0"/>
              <a:t>3/17/2022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1431421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F956CFF-60BB-4882-8367-3D7599EE6018}" type="datetimeFigureOut">
              <a:rPr lang="en-US" smtClean="0"/>
              <a:t>3/17/2022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1701197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F956CFF-60BB-4882-8367-3D7599EE6018}" type="datetimeFigureOut">
              <a:rPr lang="en-US" smtClean="0"/>
              <a:t>3/17/2022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F4DB2F0-0CF3-43A8-8FEB-02A375179B54}" type="slidenum">
              <a:rPr lang="en-US" smtClean="0"/>
              <a:t>‹#›</a:t>
            </a:fld>
            <a:endParaRPr lang="en-US" dirty="0"/>
          </a:p>
        </p:txBody>
      </p:sp>
    </p:spTree>
    <p:extLst>
      <p:ext uri="{BB962C8B-B14F-4D97-AF65-F5344CB8AC3E}">
        <p14:creationId xmlns:p14="http://schemas.microsoft.com/office/powerpoint/2010/main" val="4003199112"/>
      </p:ext>
    </p:extLst>
  </p:cSld>
  <p:clrMap bg1="lt1" tx1="dk1" bg2="lt2" tx2="dk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 id="2147483911" r:id="rId12"/>
    <p:sldLayoutId id="2147483912" r:id="rId13"/>
    <p:sldLayoutId id="2147483913" r:id="rId14"/>
    <p:sldLayoutId id="2147483914" r:id="rId15"/>
    <p:sldLayoutId id="214748391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0"/>
            <a:ext cx="8911687" cy="1280890"/>
          </a:xfrm>
        </p:spPr>
        <p:txBody>
          <a:bodyPr/>
          <a:lstStyle/>
          <a:p>
            <a:r>
              <a:rPr lang="en-US" dirty="0"/>
              <a:t>Objects as function arguments</a:t>
            </a:r>
          </a:p>
        </p:txBody>
      </p:sp>
      <p:sp>
        <p:nvSpPr>
          <p:cNvPr id="3" name="Content Placeholder 2"/>
          <p:cNvSpPr>
            <a:spLocks noGrp="1"/>
          </p:cNvSpPr>
          <p:nvPr>
            <p:ph idx="1"/>
          </p:nvPr>
        </p:nvSpPr>
        <p:spPr>
          <a:xfrm>
            <a:off x="2589212" y="745887"/>
            <a:ext cx="8915400" cy="3777622"/>
          </a:xfrm>
        </p:spPr>
        <p:txBody>
          <a:bodyPr/>
          <a:lstStyle/>
          <a:p>
            <a:r>
              <a:rPr lang="en-US" dirty="0"/>
              <a:t>Pass objects as parameters in a function</a:t>
            </a:r>
          </a:p>
        </p:txBody>
      </p:sp>
      <p:pic>
        <p:nvPicPr>
          <p:cNvPr id="4" name="Picture 3"/>
          <p:cNvPicPr>
            <a:picLocks noChangeAspect="1"/>
          </p:cNvPicPr>
          <p:nvPr/>
        </p:nvPicPr>
        <p:blipFill>
          <a:blip r:embed="rId2"/>
          <a:stretch>
            <a:fillRect/>
          </a:stretch>
        </p:blipFill>
        <p:spPr>
          <a:xfrm>
            <a:off x="3269674" y="1280890"/>
            <a:ext cx="6705600" cy="5480128"/>
          </a:xfrm>
          <a:prstGeom prst="rect">
            <a:avLst/>
          </a:prstGeom>
        </p:spPr>
      </p:pic>
      <p:cxnSp>
        <p:nvCxnSpPr>
          <p:cNvPr id="6" name="Straight Arrow Connector 5"/>
          <p:cNvCxnSpPr/>
          <p:nvPr/>
        </p:nvCxnSpPr>
        <p:spPr>
          <a:xfrm flipH="1" flipV="1">
            <a:off x="5846618" y="4170218"/>
            <a:ext cx="374073" cy="13854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28979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8A76A-8715-4CE0-B621-684FAE77E6AE}"/>
              </a:ext>
            </a:extLst>
          </p:cNvPr>
          <p:cNvSpPr>
            <a:spLocks noGrp="1"/>
          </p:cNvSpPr>
          <p:nvPr>
            <p:ph type="title"/>
          </p:nvPr>
        </p:nvSpPr>
        <p:spPr>
          <a:xfrm>
            <a:off x="1870098" y="130626"/>
            <a:ext cx="8911687" cy="1280890"/>
          </a:xfrm>
        </p:spPr>
        <p:txBody>
          <a:bodyPr/>
          <a:lstStyle/>
          <a:p>
            <a:r>
              <a:rPr lang="en-US" b="1" dirty="0">
                <a:solidFill>
                  <a:schemeClr val="bg1"/>
                </a:solidFill>
              </a:rPr>
              <a:t>Classes and dynamic objects</a:t>
            </a:r>
            <a:endParaRPr lang="en-PK" b="1" dirty="0">
              <a:solidFill>
                <a:schemeClr val="bg1"/>
              </a:solidFill>
            </a:endParaRPr>
          </a:p>
        </p:txBody>
      </p:sp>
      <p:sp>
        <p:nvSpPr>
          <p:cNvPr id="5" name="TextBox 4">
            <a:extLst>
              <a:ext uri="{FF2B5EF4-FFF2-40B4-BE49-F238E27FC236}">
                <a16:creationId xmlns:a16="http://schemas.microsoft.com/office/drawing/2014/main" id="{4D4DC3DD-1BC7-4242-81D2-66ABA559FCBB}"/>
              </a:ext>
            </a:extLst>
          </p:cNvPr>
          <p:cNvSpPr txBox="1"/>
          <p:nvPr/>
        </p:nvSpPr>
        <p:spPr>
          <a:xfrm>
            <a:off x="1870098" y="925816"/>
            <a:ext cx="9400735" cy="6740307"/>
          </a:xfrm>
          <a:prstGeom prst="rect">
            <a:avLst/>
          </a:prstGeom>
          <a:noFill/>
        </p:spPr>
        <p:txBody>
          <a:bodyPr wrap="square">
            <a:spAutoFit/>
          </a:bodyPr>
          <a:lstStyle/>
          <a:p>
            <a:r>
              <a:rPr lang="en-US" sz="2400" b="0" dirty="0">
                <a:solidFill>
                  <a:srgbClr val="C586C0"/>
                </a:solidFill>
                <a:effectLst/>
                <a:latin typeface="Consolas" panose="020B0609020204030204" pitchFamily="49" charset="0"/>
              </a:rPr>
              <a:t>#include</a:t>
            </a:r>
            <a:r>
              <a:rPr lang="en-US" sz="2400" b="0" dirty="0">
                <a:solidFill>
                  <a:srgbClr val="569CD6"/>
                </a:solidFill>
                <a:effectLst/>
                <a:latin typeface="Consolas" panose="020B0609020204030204" pitchFamily="49" charset="0"/>
              </a:rPr>
              <a:t> </a:t>
            </a:r>
            <a:r>
              <a:rPr lang="en-US" sz="2400" b="0" dirty="0">
                <a:solidFill>
                  <a:srgbClr val="CE9178"/>
                </a:solidFill>
                <a:effectLst/>
                <a:latin typeface="Consolas" panose="020B0609020204030204" pitchFamily="49" charset="0"/>
              </a:rPr>
              <a:t>&lt;iostream&gt;</a:t>
            </a:r>
            <a:endParaRPr lang="en-US" sz="2400" b="0" dirty="0">
              <a:solidFill>
                <a:srgbClr val="D4D4D4"/>
              </a:solidFill>
              <a:effectLst/>
              <a:latin typeface="Consolas" panose="020B0609020204030204" pitchFamily="49" charset="0"/>
            </a:endParaRPr>
          </a:p>
          <a:p>
            <a:r>
              <a:rPr lang="en-US" sz="2400" b="0" dirty="0">
                <a:solidFill>
                  <a:srgbClr val="C586C0"/>
                </a:solidFill>
                <a:effectLst/>
                <a:latin typeface="Consolas" panose="020B0609020204030204" pitchFamily="49" charset="0"/>
              </a:rPr>
              <a:t>using</a:t>
            </a:r>
            <a:r>
              <a:rPr lang="en-US" sz="2400" b="0" dirty="0">
                <a:solidFill>
                  <a:srgbClr val="D4D4D4"/>
                </a:solidFill>
                <a:effectLst/>
                <a:latin typeface="Consolas" panose="020B0609020204030204" pitchFamily="49" charset="0"/>
              </a:rPr>
              <a:t> </a:t>
            </a:r>
            <a:r>
              <a:rPr lang="en-US" sz="2400" b="0" dirty="0">
                <a:solidFill>
                  <a:srgbClr val="569CD6"/>
                </a:solidFill>
                <a:effectLst/>
                <a:latin typeface="Consolas" panose="020B0609020204030204" pitchFamily="49" charset="0"/>
              </a:rPr>
              <a:t>namespace</a:t>
            </a:r>
            <a:r>
              <a:rPr lang="en-US" sz="2400" b="0" dirty="0">
                <a:solidFill>
                  <a:srgbClr val="D4D4D4"/>
                </a:solidFill>
                <a:effectLst/>
                <a:latin typeface="Consolas" panose="020B0609020204030204" pitchFamily="49" charset="0"/>
              </a:rPr>
              <a:t> </a:t>
            </a:r>
            <a:r>
              <a:rPr lang="en-US" sz="2400" b="0" dirty="0">
                <a:solidFill>
                  <a:srgbClr val="4EC9B0"/>
                </a:solidFill>
                <a:effectLst/>
                <a:latin typeface="Consolas" panose="020B0609020204030204" pitchFamily="49" charset="0"/>
              </a:rPr>
              <a:t>std</a:t>
            </a:r>
            <a:r>
              <a:rPr lang="en-US" sz="2400" b="0" dirty="0">
                <a:solidFill>
                  <a:srgbClr val="D4D4D4"/>
                </a:solidFill>
                <a:effectLst/>
                <a:latin typeface="Consolas" panose="020B0609020204030204" pitchFamily="49" charset="0"/>
              </a:rPr>
              <a:t>;</a:t>
            </a:r>
          </a:p>
          <a:p>
            <a:br>
              <a:rPr lang="en-US" sz="2400" b="0" dirty="0">
                <a:solidFill>
                  <a:srgbClr val="D4D4D4"/>
                </a:solidFill>
                <a:effectLst/>
                <a:latin typeface="Consolas" panose="020B0609020204030204" pitchFamily="49" charset="0"/>
              </a:rPr>
            </a:br>
            <a:r>
              <a:rPr lang="en-US" sz="2400" b="0" dirty="0">
                <a:solidFill>
                  <a:srgbClr val="569CD6"/>
                </a:solidFill>
                <a:effectLst/>
                <a:latin typeface="Consolas" panose="020B0609020204030204" pitchFamily="49" charset="0"/>
              </a:rPr>
              <a:t>class</a:t>
            </a:r>
            <a:r>
              <a:rPr lang="en-US" sz="2400" b="0" dirty="0">
                <a:solidFill>
                  <a:srgbClr val="D4D4D4"/>
                </a:solidFill>
                <a:effectLst/>
                <a:latin typeface="Consolas" panose="020B0609020204030204" pitchFamily="49" charset="0"/>
              </a:rPr>
              <a:t> </a:t>
            </a:r>
            <a:r>
              <a:rPr lang="en-US" sz="2400" b="0" dirty="0">
                <a:solidFill>
                  <a:srgbClr val="4EC9B0"/>
                </a:solidFill>
                <a:effectLst/>
                <a:latin typeface="Consolas" panose="020B0609020204030204" pitchFamily="49" charset="0"/>
              </a:rPr>
              <a:t>Box</a:t>
            </a:r>
            <a:r>
              <a:rPr lang="en-US" sz="2400" b="0" dirty="0">
                <a:solidFill>
                  <a:srgbClr val="D4D4D4"/>
                </a:solidFill>
                <a:effectLst/>
                <a:latin typeface="Consolas" panose="020B0609020204030204" pitchFamily="49" charset="0"/>
              </a:rPr>
              <a:t> {</a:t>
            </a:r>
          </a:p>
          <a:p>
            <a:r>
              <a:rPr lang="en-US" sz="2400" dirty="0">
                <a:solidFill>
                  <a:srgbClr val="D4D4D4"/>
                </a:solidFill>
                <a:latin typeface="Consolas" panose="020B0609020204030204" pitchFamily="49" charset="0"/>
              </a:rPr>
              <a:t>Public:</a:t>
            </a:r>
            <a:endParaRPr lang="en-US" sz="2400" b="0" dirty="0">
              <a:solidFill>
                <a:srgbClr val="D4D4D4"/>
              </a:solidFill>
              <a:effectLst/>
              <a:latin typeface="Consolas" panose="020B0609020204030204" pitchFamily="49" charset="0"/>
            </a:endParaRPr>
          </a:p>
          <a:p>
            <a:r>
              <a:rPr lang="en-US" sz="2400" dirty="0">
                <a:solidFill>
                  <a:srgbClr val="D4D4D4"/>
                </a:solidFill>
                <a:latin typeface="Consolas" panose="020B0609020204030204" pitchFamily="49" charset="0"/>
              </a:rPr>
              <a:t>	int y;</a:t>
            </a:r>
            <a:endParaRPr lang="en-US" sz="2400" b="0" dirty="0">
              <a:solidFill>
                <a:srgbClr val="D4D4D4"/>
              </a:solidFill>
              <a:effectLst/>
              <a:latin typeface="Consolas" panose="020B0609020204030204" pitchFamily="49" charset="0"/>
            </a:endParaRPr>
          </a:p>
          <a:p>
            <a:r>
              <a:rPr lang="en-US" sz="2400" b="0" dirty="0">
                <a:solidFill>
                  <a:srgbClr val="D4D4D4"/>
                </a:solidFill>
                <a:effectLst/>
                <a:latin typeface="Consolas" panose="020B0609020204030204" pitchFamily="49" charset="0"/>
              </a:rPr>
              <a:t>   </a:t>
            </a:r>
            <a:r>
              <a:rPr lang="en-US" sz="2400" b="0" dirty="0">
                <a:solidFill>
                  <a:srgbClr val="569CD6"/>
                </a:solidFill>
                <a:effectLst/>
                <a:latin typeface="Consolas" panose="020B0609020204030204" pitchFamily="49" charset="0"/>
              </a:rPr>
              <a:t>public:</a:t>
            </a:r>
            <a:endParaRPr lang="en-US" sz="2400" b="0" dirty="0">
              <a:solidFill>
                <a:srgbClr val="D4D4D4"/>
              </a:solidFill>
              <a:effectLst/>
              <a:latin typeface="Consolas" panose="020B0609020204030204" pitchFamily="49" charset="0"/>
            </a:endParaRPr>
          </a:p>
          <a:p>
            <a:r>
              <a:rPr lang="en-US" sz="2400" b="0" dirty="0">
                <a:solidFill>
                  <a:srgbClr val="D4D4D4"/>
                </a:solidFill>
                <a:effectLst/>
                <a:latin typeface="Consolas" panose="020B0609020204030204" pitchFamily="49" charset="0"/>
              </a:rPr>
              <a:t>      </a:t>
            </a:r>
            <a:r>
              <a:rPr lang="en-US" sz="2400" b="0" dirty="0">
                <a:solidFill>
                  <a:srgbClr val="DCDCAA"/>
                </a:solidFill>
                <a:effectLst/>
                <a:latin typeface="Consolas" panose="020B0609020204030204" pitchFamily="49" charset="0"/>
              </a:rPr>
              <a:t>Box</a:t>
            </a:r>
            <a:r>
              <a:rPr lang="en-US" sz="2400" b="0" dirty="0">
                <a:solidFill>
                  <a:srgbClr val="D4D4D4"/>
                </a:solidFill>
                <a:effectLst/>
                <a:latin typeface="Consolas" panose="020B0609020204030204" pitchFamily="49" charset="0"/>
              </a:rPr>
              <a:t>() { </a:t>
            </a:r>
          </a:p>
          <a:p>
            <a:r>
              <a:rPr lang="en-US" sz="2400" b="0" dirty="0">
                <a:solidFill>
                  <a:srgbClr val="D4D4D4"/>
                </a:solidFill>
                <a:effectLst/>
                <a:latin typeface="Consolas" panose="020B0609020204030204" pitchFamily="49" charset="0"/>
              </a:rPr>
              <a:t>         </a:t>
            </a:r>
            <a:r>
              <a:rPr lang="en-US" sz="2400" b="0" dirty="0" err="1">
                <a:solidFill>
                  <a:srgbClr val="9CDCFE"/>
                </a:solidFill>
                <a:effectLst/>
                <a:latin typeface="Consolas" panose="020B0609020204030204" pitchFamily="49" charset="0"/>
              </a:rPr>
              <a:t>cout</a:t>
            </a:r>
            <a:r>
              <a:rPr lang="en-US" sz="2400" b="0" dirty="0">
                <a:solidFill>
                  <a:srgbClr val="D4D4D4"/>
                </a:solidFill>
                <a:effectLst/>
                <a:latin typeface="Consolas" panose="020B0609020204030204" pitchFamily="49" charset="0"/>
              </a:rPr>
              <a:t> </a:t>
            </a:r>
            <a:r>
              <a:rPr lang="en-US" sz="2400" b="0" dirty="0">
                <a:solidFill>
                  <a:srgbClr val="DCDCAA"/>
                </a:solidFill>
                <a:effectLst/>
                <a:latin typeface="Consolas" panose="020B0609020204030204" pitchFamily="49" charset="0"/>
              </a:rPr>
              <a:t>&lt;&lt;</a:t>
            </a:r>
            <a:r>
              <a:rPr lang="en-US" sz="2400" b="0" dirty="0">
                <a:solidFill>
                  <a:srgbClr val="D4D4D4"/>
                </a:solidFill>
                <a:effectLst/>
                <a:latin typeface="Consolas" panose="020B0609020204030204" pitchFamily="49" charset="0"/>
              </a:rPr>
              <a:t> </a:t>
            </a:r>
            <a:r>
              <a:rPr lang="en-US" sz="2400" b="0" dirty="0">
                <a:solidFill>
                  <a:srgbClr val="CE9178"/>
                </a:solidFill>
                <a:effectLst/>
                <a:latin typeface="Consolas" panose="020B0609020204030204" pitchFamily="49" charset="0"/>
              </a:rPr>
              <a:t>"Constructor called!"</a:t>
            </a:r>
            <a:r>
              <a:rPr lang="en-US" sz="2400" b="0" dirty="0">
                <a:solidFill>
                  <a:srgbClr val="D4D4D4"/>
                </a:solidFill>
                <a:effectLst/>
                <a:latin typeface="Consolas" panose="020B0609020204030204" pitchFamily="49" charset="0"/>
              </a:rPr>
              <a:t> </a:t>
            </a:r>
            <a:r>
              <a:rPr lang="en-US" sz="2400" b="0" dirty="0">
                <a:solidFill>
                  <a:srgbClr val="DCDCAA"/>
                </a:solidFill>
                <a:effectLst/>
                <a:latin typeface="Consolas" panose="020B0609020204030204" pitchFamily="49" charset="0"/>
              </a:rPr>
              <a:t>&lt;&lt;</a:t>
            </a:r>
            <a:r>
              <a:rPr lang="en-US" sz="2400" b="0" dirty="0" err="1">
                <a:solidFill>
                  <a:srgbClr val="DCDCAA"/>
                </a:solidFill>
                <a:effectLst/>
                <a:latin typeface="Consolas" panose="020B0609020204030204" pitchFamily="49" charset="0"/>
              </a:rPr>
              <a:t>endl</a:t>
            </a:r>
            <a:r>
              <a:rPr lang="en-US" sz="2400" b="0" dirty="0">
                <a:solidFill>
                  <a:srgbClr val="D4D4D4"/>
                </a:solidFill>
                <a:effectLst/>
                <a:latin typeface="Consolas" panose="020B0609020204030204" pitchFamily="49" charset="0"/>
              </a:rPr>
              <a:t>; </a:t>
            </a:r>
          </a:p>
          <a:p>
            <a:r>
              <a:rPr lang="en-US" sz="2400" b="0" dirty="0">
                <a:solidFill>
                  <a:srgbClr val="D4D4D4"/>
                </a:solidFill>
                <a:effectLst/>
                <a:latin typeface="Consolas" panose="020B0609020204030204" pitchFamily="49" charset="0"/>
              </a:rPr>
              <a:t>      }</a:t>
            </a:r>
          </a:p>
          <a:p>
            <a:r>
              <a:rPr lang="en-US" sz="2400" b="0" dirty="0">
                <a:solidFill>
                  <a:srgbClr val="D4D4D4"/>
                </a:solidFill>
                <a:effectLst/>
                <a:latin typeface="Consolas" panose="020B0609020204030204" pitchFamily="49" charset="0"/>
              </a:rPr>
              <a:t>    </a:t>
            </a:r>
          </a:p>
          <a:p>
            <a:r>
              <a:rPr lang="en-US" sz="2400" b="0" dirty="0">
                <a:solidFill>
                  <a:srgbClr val="D4D4D4"/>
                </a:solidFill>
                <a:effectLst/>
                <a:latin typeface="Consolas" panose="020B0609020204030204" pitchFamily="49" charset="0"/>
              </a:rPr>
              <a:t>};</a:t>
            </a:r>
          </a:p>
          <a:p>
            <a:r>
              <a:rPr lang="en-US" sz="2400" b="0" dirty="0">
                <a:solidFill>
                  <a:srgbClr val="569CD6"/>
                </a:solidFill>
                <a:effectLst/>
                <a:latin typeface="Consolas" panose="020B0609020204030204" pitchFamily="49" charset="0"/>
              </a:rPr>
              <a:t>int</a:t>
            </a:r>
            <a:r>
              <a:rPr lang="en-US" sz="2400" b="0" dirty="0">
                <a:solidFill>
                  <a:srgbClr val="D4D4D4"/>
                </a:solidFill>
                <a:effectLst/>
                <a:latin typeface="Consolas" panose="020B0609020204030204" pitchFamily="49" charset="0"/>
              </a:rPr>
              <a:t> </a:t>
            </a:r>
            <a:r>
              <a:rPr lang="en-US" sz="2400" b="0" dirty="0">
                <a:solidFill>
                  <a:srgbClr val="DCDCAA"/>
                </a:solidFill>
                <a:effectLst/>
                <a:latin typeface="Consolas" panose="020B0609020204030204" pitchFamily="49" charset="0"/>
              </a:rPr>
              <a:t>main</a:t>
            </a:r>
            <a:r>
              <a:rPr lang="en-US" sz="2400" b="0" dirty="0">
                <a:solidFill>
                  <a:srgbClr val="D4D4D4"/>
                </a:solidFill>
                <a:effectLst/>
                <a:latin typeface="Consolas" panose="020B0609020204030204" pitchFamily="49" charset="0"/>
              </a:rPr>
              <a:t>() {</a:t>
            </a:r>
          </a:p>
          <a:p>
            <a:r>
              <a:rPr lang="en-US" sz="2400" b="0" dirty="0">
                <a:solidFill>
                  <a:srgbClr val="D4D4D4"/>
                </a:solidFill>
                <a:effectLst/>
                <a:latin typeface="Consolas" panose="020B0609020204030204" pitchFamily="49" charset="0"/>
              </a:rPr>
              <a:t>   </a:t>
            </a:r>
            <a:r>
              <a:rPr lang="en-US" sz="2400" b="0" dirty="0">
                <a:solidFill>
                  <a:srgbClr val="4EC9B0"/>
                </a:solidFill>
                <a:effectLst/>
                <a:latin typeface="Consolas" panose="020B0609020204030204" pitchFamily="49" charset="0"/>
              </a:rPr>
              <a:t>Box</a:t>
            </a:r>
            <a:r>
              <a:rPr lang="en-US" sz="2400" b="0" dirty="0">
                <a:solidFill>
                  <a:srgbClr val="D4D4D4"/>
                </a:solidFill>
                <a:effectLst/>
                <a:latin typeface="Consolas" panose="020B0609020204030204" pitchFamily="49" charset="0"/>
              </a:rPr>
              <a:t>* </a:t>
            </a:r>
            <a:r>
              <a:rPr lang="en-US" sz="2400" b="0" dirty="0" err="1">
                <a:solidFill>
                  <a:srgbClr val="9CDCFE"/>
                </a:solidFill>
                <a:effectLst/>
                <a:latin typeface="Consolas" panose="020B0609020204030204" pitchFamily="49" charset="0"/>
              </a:rPr>
              <a:t>myBoxArray</a:t>
            </a:r>
            <a:r>
              <a:rPr lang="en-US" sz="2400" b="0" dirty="0">
                <a:solidFill>
                  <a:srgbClr val="D4D4D4"/>
                </a:solidFill>
                <a:effectLst/>
                <a:latin typeface="Consolas" panose="020B0609020204030204" pitchFamily="49" charset="0"/>
              </a:rPr>
              <a:t> = </a:t>
            </a:r>
            <a:r>
              <a:rPr lang="en-US" sz="2400" b="0" dirty="0">
                <a:solidFill>
                  <a:srgbClr val="C586C0"/>
                </a:solidFill>
                <a:effectLst/>
                <a:latin typeface="Consolas" panose="020B0609020204030204" pitchFamily="49" charset="0"/>
              </a:rPr>
              <a:t>new</a:t>
            </a:r>
            <a:r>
              <a:rPr lang="en-US" sz="2400" b="0" dirty="0">
                <a:solidFill>
                  <a:srgbClr val="D4D4D4"/>
                </a:solidFill>
                <a:effectLst/>
                <a:latin typeface="Consolas" panose="020B0609020204030204" pitchFamily="49" charset="0"/>
              </a:rPr>
              <a:t> </a:t>
            </a:r>
            <a:r>
              <a:rPr lang="en-US" sz="2400" b="0" dirty="0">
                <a:solidFill>
                  <a:srgbClr val="4EC9B0"/>
                </a:solidFill>
                <a:effectLst/>
                <a:latin typeface="Consolas" panose="020B0609020204030204" pitchFamily="49" charset="0"/>
              </a:rPr>
              <a:t>Box</a:t>
            </a:r>
            <a:r>
              <a:rPr lang="en-US" sz="2400" b="0" dirty="0">
                <a:solidFill>
                  <a:srgbClr val="D4D4D4"/>
                </a:solidFill>
                <a:effectLst/>
                <a:latin typeface="Consolas" panose="020B0609020204030204" pitchFamily="49" charset="0"/>
              </a:rPr>
              <a:t>;</a:t>
            </a:r>
          </a:p>
          <a:p>
            <a:r>
              <a:rPr lang="en-US" sz="2400" b="0" dirty="0">
                <a:solidFill>
                  <a:srgbClr val="D4D4D4"/>
                </a:solidFill>
                <a:effectLst/>
                <a:latin typeface="Consolas" panose="020B0609020204030204" pitchFamily="49" charset="0"/>
              </a:rPr>
              <a:t>   </a:t>
            </a:r>
          </a:p>
          <a:p>
            <a:br>
              <a:rPr lang="en-US" sz="2400" b="0" dirty="0">
                <a:solidFill>
                  <a:srgbClr val="D4D4D4"/>
                </a:solidFill>
                <a:effectLst/>
                <a:latin typeface="Consolas" panose="020B0609020204030204" pitchFamily="49" charset="0"/>
              </a:rPr>
            </a:br>
            <a:r>
              <a:rPr lang="en-US" sz="2400" b="0" dirty="0">
                <a:solidFill>
                  <a:srgbClr val="D4D4D4"/>
                </a:solidFill>
                <a:effectLst/>
                <a:latin typeface="Consolas" panose="020B0609020204030204" pitchFamily="49" charset="0"/>
              </a:rPr>
              <a:t>   </a:t>
            </a:r>
            <a:r>
              <a:rPr lang="en-US" sz="2400" b="0" dirty="0">
                <a:solidFill>
                  <a:srgbClr val="C586C0"/>
                </a:solidFill>
                <a:effectLst/>
                <a:latin typeface="Consolas" panose="020B0609020204030204" pitchFamily="49" charset="0"/>
              </a:rPr>
              <a:t>return</a:t>
            </a:r>
            <a:r>
              <a:rPr lang="en-US" sz="2400" b="0" dirty="0">
                <a:solidFill>
                  <a:srgbClr val="D4D4D4"/>
                </a:solidFill>
                <a:effectLst/>
                <a:latin typeface="Consolas" panose="020B0609020204030204" pitchFamily="49" charset="0"/>
              </a:rPr>
              <a:t> </a:t>
            </a:r>
            <a:r>
              <a:rPr lang="en-US" sz="2400" b="0" dirty="0">
                <a:solidFill>
                  <a:srgbClr val="B5CEA8"/>
                </a:solidFill>
                <a:effectLst/>
                <a:latin typeface="Consolas" panose="020B0609020204030204" pitchFamily="49" charset="0"/>
              </a:rPr>
              <a:t>0</a:t>
            </a:r>
            <a:r>
              <a:rPr lang="en-US" sz="2400" b="0" dirty="0">
                <a:solidFill>
                  <a:srgbClr val="D4D4D4"/>
                </a:solidFill>
                <a:effectLst/>
                <a:latin typeface="Consolas" panose="020B0609020204030204" pitchFamily="49" charset="0"/>
              </a:rPr>
              <a:t>;</a:t>
            </a:r>
          </a:p>
          <a:p>
            <a:r>
              <a:rPr lang="en-US" sz="2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544483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4488" y="42220"/>
            <a:ext cx="8911687" cy="1280890"/>
          </a:xfrm>
        </p:spPr>
        <p:txBody>
          <a:bodyPr/>
          <a:lstStyle/>
          <a:p>
            <a:r>
              <a:rPr lang="en-US" dirty="0"/>
              <a:t>Returning objects from the function</a:t>
            </a:r>
          </a:p>
        </p:txBody>
      </p:sp>
      <p:pic>
        <p:nvPicPr>
          <p:cNvPr id="4" name="Content Placeholder 3"/>
          <p:cNvPicPr>
            <a:picLocks noGrp="1" noChangeAspect="1"/>
          </p:cNvPicPr>
          <p:nvPr>
            <p:ph idx="1"/>
          </p:nvPr>
        </p:nvPicPr>
        <p:blipFill rotWithShape="1">
          <a:blip r:embed="rId2"/>
          <a:srcRect l="14466" t="3402" r="7548" b="11799"/>
          <a:stretch/>
        </p:blipFill>
        <p:spPr>
          <a:xfrm>
            <a:off x="3297382" y="873493"/>
            <a:ext cx="6871855" cy="5776690"/>
          </a:xfrm>
          <a:prstGeom prst="rect">
            <a:avLst/>
          </a:prstGeom>
        </p:spPr>
      </p:pic>
    </p:spTree>
    <p:extLst>
      <p:ext uri="{BB962C8B-B14F-4D97-AF65-F5344CB8AC3E}">
        <p14:creationId xmlns:p14="http://schemas.microsoft.com/office/powerpoint/2010/main" val="1503593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objects and memory</a:t>
            </a:r>
          </a:p>
        </p:txBody>
      </p:sp>
      <p:sp>
        <p:nvSpPr>
          <p:cNvPr id="3" name="Content Placeholder 2"/>
          <p:cNvSpPr>
            <a:spLocks noGrp="1"/>
          </p:cNvSpPr>
          <p:nvPr>
            <p:ph idx="1"/>
          </p:nvPr>
        </p:nvSpPr>
        <p:spPr/>
        <p:txBody>
          <a:bodyPr>
            <a:normAutofit/>
          </a:bodyPr>
          <a:lstStyle/>
          <a:p>
            <a:r>
              <a:rPr lang="en-US" dirty="0"/>
              <a:t>We’ve probably given you the impression that each object created from a class contains separate copies of that class’s data and member functions. This is a good first approximation, since it Objects and Classes emphasizes that objects are complete, self-contained entities, designed using the class definition.</a:t>
            </a:r>
          </a:p>
          <a:p>
            <a:r>
              <a:rPr lang="en-US" dirty="0"/>
              <a:t>It’s true that each object has its own separate data items. On the other hand, contrary to what you may have been led to believe, all the objects in a given class use the same member functions. </a:t>
            </a:r>
          </a:p>
          <a:p>
            <a:r>
              <a:rPr lang="en-US" dirty="0"/>
              <a:t>The member functions are created and placed in memory only once.</a:t>
            </a:r>
          </a:p>
          <a:p>
            <a:r>
              <a:rPr lang="en-US" dirty="0"/>
              <a:t>In most situations you don’t need to know that there is only one member function for an entire class. It’s simpler to visualize each object as containing both its own data and its own member functions.</a:t>
            </a:r>
          </a:p>
        </p:txBody>
      </p:sp>
    </p:spTree>
    <p:extLst>
      <p:ext uri="{BB962C8B-B14F-4D97-AF65-F5344CB8AC3E}">
        <p14:creationId xmlns:p14="http://schemas.microsoft.com/office/powerpoint/2010/main" val="405476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508230" y="139410"/>
            <a:ext cx="6203806" cy="6571527"/>
          </a:xfrm>
          <a:prstGeom prst="rect">
            <a:avLst/>
          </a:prstGeom>
        </p:spPr>
      </p:pic>
    </p:spTree>
    <p:extLst>
      <p:ext uri="{BB962C8B-B14F-4D97-AF65-F5344CB8AC3E}">
        <p14:creationId xmlns:p14="http://schemas.microsoft.com/office/powerpoint/2010/main" val="2248082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8A76A-8715-4CE0-B621-684FAE77E6AE}"/>
              </a:ext>
            </a:extLst>
          </p:cNvPr>
          <p:cNvSpPr>
            <a:spLocks noGrp="1"/>
          </p:cNvSpPr>
          <p:nvPr>
            <p:ph type="title"/>
          </p:nvPr>
        </p:nvSpPr>
        <p:spPr/>
        <p:txBody>
          <a:bodyPr/>
          <a:lstStyle/>
          <a:p>
            <a:r>
              <a:rPr lang="en-US" dirty="0"/>
              <a:t>Shallow versus Deep Copy and Pointers</a:t>
            </a:r>
            <a:endParaRPr lang="en-PK" dirty="0"/>
          </a:p>
        </p:txBody>
      </p:sp>
      <p:sp>
        <p:nvSpPr>
          <p:cNvPr id="5" name="TextBox 4">
            <a:extLst>
              <a:ext uri="{FF2B5EF4-FFF2-40B4-BE49-F238E27FC236}">
                <a16:creationId xmlns:a16="http://schemas.microsoft.com/office/drawing/2014/main" id="{4D4DC3DD-1BC7-4242-81D2-66ABA559FCBB}"/>
              </a:ext>
            </a:extLst>
          </p:cNvPr>
          <p:cNvSpPr txBox="1"/>
          <p:nvPr/>
        </p:nvSpPr>
        <p:spPr>
          <a:xfrm>
            <a:off x="1754945" y="1566261"/>
            <a:ext cx="8036170" cy="1569660"/>
          </a:xfrm>
          <a:prstGeom prst="rect">
            <a:avLst/>
          </a:prstGeom>
          <a:noFill/>
        </p:spPr>
        <p:txBody>
          <a:bodyPr wrap="square">
            <a:spAutoFit/>
          </a:bodyPr>
          <a:lstStyle/>
          <a:p>
            <a:pPr algn="l"/>
            <a:r>
              <a:rPr lang="en-US" sz="2400" b="0" i="0" u="none" strike="noStrike" baseline="0" dirty="0">
                <a:solidFill>
                  <a:srgbClr val="231F20"/>
                </a:solidFill>
                <a:latin typeface="AdvP800D"/>
              </a:rPr>
              <a:t>Consider the following statements:</a:t>
            </a:r>
          </a:p>
          <a:p>
            <a:pPr algn="l"/>
            <a:r>
              <a:rPr lang="en-US" sz="2400" b="0" i="0" u="none" strike="noStrike" baseline="0" dirty="0">
                <a:solidFill>
                  <a:srgbClr val="638EAF"/>
                </a:solidFill>
                <a:latin typeface="AdvTT0688bc49.B"/>
              </a:rPr>
              <a:t>int </a:t>
            </a:r>
            <a:r>
              <a:rPr lang="en-US" sz="2400" b="0" i="0" u="none" strike="noStrike" baseline="0" dirty="0">
                <a:solidFill>
                  <a:srgbClr val="231F20"/>
                </a:solidFill>
                <a:latin typeface="AdvTT825c8005"/>
              </a:rPr>
              <a:t>*first;</a:t>
            </a:r>
          </a:p>
          <a:p>
            <a:pPr algn="l"/>
            <a:r>
              <a:rPr lang="en-US" sz="2400" b="0" i="0" u="none" strike="noStrike" baseline="0" dirty="0">
                <a:solidFill>
                  <a:srgbClr val="638EAF"/>
                </a:solidFill>
                <a:latin typeface="AdvTT0688bc49.B"/>
              </a:rPr>
              <a:t>int </a:t>
            </a:r>
            <a:r>
              <a:rPr lang="en-US" sz="2400" b="0" i="0" u="none" strike="noStrike" baseline="0" dirty="0">
                <a:solidFill>
                  <a:srgbClr val="231F20"/>
                </a:solidFill>
                <a:latin typeface="AdvTT825c8005"/>
              </a:rPr>
              <a:t>*second;</a:t>
            </a:r>
          </a:p>
          <a:p>
            <a:pPr algn="l"/>
            <a:r>
              <a:rPr lang="en-US" sz="2400" b="0" i="0" u="none" strike="noStrike" baseline="0" dirty="0">
                <a:solidFill>
                  <a:srgbClr val="231F20"/>
                </a:solidFill>
                <a:latin typeface="AdvTT825c8005"/>
              </a:rPr>
              <a:t>first = </a:t>
            </a:r>
            <a:r>
              <a:rPr lang="en-US" sz="2400" b="0" i="0" u="none" strike="noStrike" baseline="0" dirty="0">
                <a:solidFill>
                  <a:srgbClr val="638EAF"/>
                </a:solidFill>
                <a:latin typeface="AdvTT0688bc49.B"/>
              </a:rPr>
              <a:t>new int</a:t>
            </a:r>
            <a:r>
              <a:rPr lang="en-US" sz="2400" b="0" i="0" u="none" strike="noStrike" baseline="0" dirty="0">
                <a:solidFill>
                  <a:srgbClr val="231F20"/>
                </a:solidFill>
                <a:latin typeface="AdvTT7cf261fb"/>
              </a:rPr>
              <a:t>[</a:t>
            </a:r>
            <a:r>
              <a:rPr lang="en-US" sz="2400" b="0" i="0" u="none" strike="noStrike" baseline="0" dirty="0">
                <a:solidFill>
                  <a:srgbClr val="231F20"/>
                </a:solidFill>
                <a:latin typeface="AdvTT825c8005"/>
              </a:rPr>
              <a:t>10</a:t>
            </a:r>
            <a:r>
              <a:rPr lang="en-US" sz="2400" b="0" i="0" u="none" strike="noStrike" baseline="0" dirty="0">
                <a:solidFill>
                  <a:srgbClr val="231F20"/>
                </a:solidFill>
                <a:latin typeface="AdvTT7cf261fb"/>
              </a:rPr>
              <a:t>]</a:t>
            </a:r>
            <a:r>
              <a:rPr lang="en-US" sz="2400" b="0" i="0" u="none" strike="noStrike" baseline="0" dirty="0">
                <a:solidFill>
                  <a:srgbClr val="231F20"/>
                </a:solidFill>
                <a:latin typeface="AdvTT825c8005"/>
              </a:rPr>
              <a:t>;</a:t>
            </a:r>
          </a:p>
        </p:txBody>
      </p:sp>
      <p:sp>
        <p:nvSpPr>
          <p:cNvPr id="9" name="TextBox 8">
            <a:extLst>
              <a:ext uri="{FF2B5EF4-FFF2-40B4-BE49-F238E27FC236}">
                <a16:creationId xmlns:a16="http://schemas.microsoft.com/office/drawing/2014/main" id="{9BC4C612-8085-40BE-9707-58B13B072FA7}"/>
              </a:ext>
            </a:extLst>
          </p:cNvPr>
          <p:cNvSpPr txBox="1"/>
          <p:nvPr/>
        </p:nvSpPr>
        <p:spPr>
          <a:xfrm>
            <a:off x="1754945" y="3845657"/>
            <a:ext cx="6098344" cy="892552"/>
          </a:xfrm>
          <a:prstGeom prst="rect">
            <a:avLst/>
          </a:prstGeom>
          <a:noFill/>
        </p:spPr>
        <p:txBody>
          <a:bodyPr wrap="square">
            <a:spAutoFit/>
          </a:bodyPr>
          <a:lstStyle/>
          <a:p>
            <a:pPr algn="l"/>
            <a:r>
              <a:rPr lang="en-US" sz="2800" b="0" i="0" u="none" strike="noStrike" baseline="0" dirty="0">
                <a:solidFill>
                  <a:srgbClr val="231F20"/>
                </a:solidFill>
                <a:latin typeface="AdvP800D"/>
              </a:rPr>
              <a:t>Next, consider the following statement:</a:t>
            </a:r>
          </a:p>
          <a:p>
            <a:pPr algn="l"/>
            <a:r>
              <a:rPr lang="en-US" sz="2400" b="0" i="0" u="none" strike="noStrike" baseline="0" dirty="0">
                <a:solidFill>
                  <a:srgbClr val="231F20"/>
                </a:solidFill>
                <a:latin typeface="AdvTT825c8005"/>
              </a:rPr>
              <a:t>second = first;</a:t>
            </a:r>
            <a:endParaRPr lang="en-PK" sz="3600" dirty="0"/>
          </a:p>
        </p:txBody>
      </p:sp>
      <p:pic>
        <p:nvPicPr>
          <p:cNvPr id="11" name="Picture 10">
            <a:extLst>
              <a:ext uri="{FF2B5EF4-FFF2-40B4-BE49-F238E27FC236}">
                <a16:creationId xmlns:a16="http://schemas.microsoft.com/office/drawing/2014/main" id="{3B4E936F-E039-4330-A2A7-73F881E4A46A}"/>
              </a:ext>
            </a:extLst>
          </p:cNvPr>
          <p:cNvPicPr>
            <a:picLocks noChangeAspect="1"/>
          </p:cNvPicPr>
          <p:nvPr/>
        </p:nvPicPr>
        <p:blipFill>
          <a:blip r:embed="rId2"/>
          <a:stretch>
            <a:fillRect/>
          </a:stretch>
        </p:blipFill>
        <p:spPr>
          <a:xfrm>
            <a:off x="2250331" y="3076216"/>
            <a:ext cx="7045398" cy="800218"/>
          </a:xfrm>
          <a:prstGeom prst="rect">
            <a:avLst/>
          </a:prstGeom>
        </p:spPr>
      </p:pic>
      <p:pic>
        <p:nvPicPr>
          <p:cNvPr id="13" name="Picture 12">
            <a:extLst>
              <a:ext uri="{FF2B5EF4-FFF2-40B4-BE49-F238E27FC236}">
                <a16:creationId xmlns:a16="http://schemas.microsoft.com/office/drawing/2014/main" id="{CBD361B5-AE0D-4AB9-BBD2-6B5B298CA2A6}"/>
              </a:ext>
            </a:extLst>
          </p:cNvPr>
          <p:cNvPicPr>
            <a:picLocks noChangeAspect="1"/>
          </p:cNvPicPr>
          <p:nvPr/>
        </p:nvPicPr>
        <p:blipFill>
          <a:blip r:embed="rId3"/>
          <a:stretch>
            <a:fillRect/>
          </a:stretch>
        </p:blipFill>
        <p:spPr>
          <a:xfrm>
            <a:off x="2251184" y="4807923"/>
            <a:ext cx="7188237" cy="1649147"/>
          </a:xfrm>
          <a:prstGeom prst="rect">
            <a:avLst/>
          </a:prstGeom>
        </p:spPr>
      </p:pic>
    </p:spTree>
    <p:extLst>
      <p:ext uri="{BB962C8B-B14F-4D97-AF65-F5344CB8AC3E}">
        <p14:creationId xmlns:p14="http://schemas.microsoft.com/office/powerpoint/2010/main" val="4088527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8A76A-8715-4CE0-B621-684FAE77E6AE}"/>
              </a:ext>
            </a:extLst>
          </p:cNvPr>
          <p:cNvSpPr>
            <a:spLocks noGrp="1"/>
          </p:cNvSpPr>
          <p:nvPr>
            <p:ph type="title"/>
          </p:nvPr>
        </p:nvSpPr>
        <p:spPr/>
        <p:txBody>
          <a:bodyPr/>
          <a:lstStyle/>
          <a:p>
            <a:r>
              <a:rPr lang="en-US" dirty="0"/>
              <a:t>Shallow versus Deep Copy and Pointers</a:t>
            </a:r>
            <a:endParaRPr lang="en-PK" dirty="0"/>
          </a:p>
        </p:txBody>
      </p:sp>
      <p:sp>
        <p:nvSpPr>
          <p:cNvPr id="5" name="TextBox 4">
            <a:extLst>
              <a:ext uri="{FF2B5EF4-FFF2-40B4-BE49-F238E27FC236}">
                <a16:creationId xmlns:a16="http://schemas.microsoft.com/office/drawing/2014/main" id="{4D4DC3DD-1BC7-4242-81D2-66ABA559FCBB}"/>
              </a:ext>
            </a:extLst>
          </p:cNvPr>
          <p:cNvSpPr txBox="1"/>
          <p:nvPr/>
        </p:nvSpPr>
        <p:spPr>
          <a:xfrm>
            <a:off x="1754944" y="1566261"/>
            <a:ext cx="9400735" cy="1569660"/>
          </a:xfrm>
          <a:prstGeom prst="rect">
            <a:avLst/>
          </a:prstGeom>
          <a:noFill/>
        </p:spPr>
        <p:txBody>
          <a:bodyPr wrap="square">
            <a:spAutoFit/>
          </a:bodyPr>
          <a:lstStyle/>
          <a:p>
            <a:pPr algn="l"/>
            <a:r>
              <a:rPr lang="en-US" sz="2400" b="0" i="0" u="none" strike="noStrike" baseline="0" dirty="0">
                <a:solidFill>
                  <a:srgbClr val="231F20"/>
                </a:solidFill>
                <a:latin typeface="AdvP800D"/>
              </a:rPr>
              <a:t>delete [] second;</a:t>
            </a:r>
          </a:p>
          <a:p>
            <a:pPr algn="l"/>
            <a:r>
              <a:rPr lang="en-US" sz="2400" b="0" i="0" u="none" strike="noStrike" baseline="0" dirty="0">
                <a:solidFill>
                  <a:srgbClr val="231F20"/>
                </a:solidFill>
                <a:latin typeface="AdvP800D"/>
              </a:rPr>
              <a:t>After this statement executes, the array pointed to by second is deleted. first (as well as second) are now dangling</a:t>
            </a:r>
          </a:p>
          <a:p>
            <a:pPr algn="l"/>
            <a:r>
              <a:rPr lang="en-US" sz="2400" b="0" i="0" u="none" strike="noStrike" baseline="0" dirty="0">
                <a:solidFill>
                  <a:srgbClr val="231F20"/>
                </a:solidFill>
                <a:latin typeface="AdvP800D"/>
              </a:rPr>
              <a:t>pointers.</a:t>
            </a:r>
            <a:endParaRPr lang="en-US" sz="2400" b="0" i="0" u="none" strike="noStrike" baseline="0" dirty="0">
              <a:solidFill>
                <a:srgbClr val="231F20"/>
              </a:solidFill>
              <a:latin typeface="AdvTT825c8005"/>
            </a:endParaRPr>
          </a:p>
        </p:txBody>
      </p:sp>
      <p:sp>
        <p:nvSpPr>
          <p:cNvPr id="9" name="TextBox 8">
            <a:extLst>
              <a:ext uri="{FF2B5EF4-FFF2-40B4-BE49-F238E27FC236}">
                <a16:creationId xmlns:a16="http://schemas.microsoft.com/office/drawing/2014/main" id="{9BC4C612-8085-40BE-9707-58B13B072FA7}"/>
              </a:ext>
            </a:extLst>
          </p:cNvPr>
          <p:cNvSpPr txBox="1"/>
          <p:nvPr/>
        </p:nvSpPr>
        <p:spPr>
          <a:xfrm>
            <a:off x="1754944" y="3845657"/>
            <a:ext cx="8992773" cy="1200329"/>
          </a:xfrm>
          <a:prstGeom prst="rect">
            <a:avLst/>
          </a:prstGeom>
          <a:noFill/>
        </p:spPr>
        <p:txBody>
          <a:bodyPr wrap="square">
            <a:spAutoFit/>
          </a:bodyPr>
          <a:lstStyle/>
          <a:p>
            <a:pPr algn="just"/>
            <a:r>
              <a:rPr lang="en-US" sz="2400" b="0" i="0" u="none" strike="noStrike" baseline="0" dirty="0">
                <a:solidFill>
                  <a:srgbClr val="231F20"/>
                </a:solidFill>
                <a:latin typeface="AdvP800D"/>
              </a:rPr>
              <a:t>This case is an example of a shallow copy. More formally, in a shallow copy, two or more pointers of the same type point to the same memory; that is, they point to the same data.</a:t>
            </a:r>
            <a:endParaRPr lang="en-PK" sz="3200" dirty="0"/>
          </a:p>
        </p:txBody>
      </p:sp>
      <p:pic>
        <p:nvPicPr>
          <p:cNvPr id="4" name="Picture 3">
            <a:extLst>
              <a:ext uri="{FF2B5EF4-FFF2-40B4-BE49-F238E27FC236}">
                <a16:creationId xmlns:a16="http://schemas.microsoft.com/office/drawing/2014/main" id="{900D691C-55CB-4008-866C-920A394EF4E4}"/>
              </a:ext>
            </a:extLst>
          </p:cNvPr>
          <p:cNvPicPr>
            <a:picLocks noChangeAspect="1"/>
          </p:cNvPicPr>
          <p:nvPr/>
        </p:nvPicPr>
        <p:blipFill>
          <a:blip r:embed="rId2"/>
          <a:stretch>
            <a:fillRect/>
          </a:stretch>
        </p:blipFill>
        <p:spPr>
          <a:xfrm>
            <a:off x="7555522" y="2528019"/>
            <a:ext cx="2613660" cy="1355231"/>
          </a:xfrm>
          <a:prstGeom prst="rect">
            <a:avLst/>
          </a:prstGeom>
        </p:spPr>
      </p:pic>
    </p:spTree>
    <p:extLst>
      <p:ext uri="{BB962C8B-B14F-4D97-AF65-F5344CB8AC3E}">
        <p14:creationId xmlns:p14="http://schemas.microsoft.com/office/powerpoint/2010/main" val="3782860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8A76A-8715-4CE0-B621-684FAE77E6AE}"/>
              </a:ext>
            </a:extLst>
          </p:cNvPr>
          <p:cNvSpPr>
            <a:spLocks noGrp="1"/>
          </p:cNvSpPr>
          <p:nvPr>
            <p:ph type="title"/>
          </p:nvPr>
        </p:nvSpPr>
        <p:spPr/>
        <p:txBody>
          <a:bodyPr/>
          <a:lstStyle/>
          <a:p>
            <a:r>
              <a:rPr lang="en-US" dirty="0"/>
              <a:t>Shallow versus Deep Copy and Pointers</a:t>
            </a:r>
            <a:endParaRPr lang="en-PK" dirty="0"/>
          </a:p>
        </p:txBody>
      </p:sp>
      <p:sp>
        <p:nvSpPr>
          <p:cNvPr id="5" name="TextBox 4">
            <a:extLst>
              <a:ext uri="{FF2B5EF4-FFF2-40B4-BE49-F238E27FC236}">
                <a16:creationId xmlns:a16="http://schemas.microsoft.com/office/drawing/2014/main" id="{4D4DC3DD-1BC7-4242-81D2-66ABA559FCBB}"/>
              </a:ext>
            </a:extLst>
          </p:cNvPr>
          <p:cNvSpPr txBox="1"/>
          <p:nvPr/>
        </p:nvSpPr>
        <p:spPr>
          <a:xfrm>
            <a:off x="1754944" y="1566261"/>
            <a:ext cx="9400735" cy="2677656"/>
          </a:xfrm>
          <a:prstGeom prst="rect">
            <a:avLst/>
          </a:prstGeom>
          <a:noFill/>
        </p:spPr>
        <p:txBody>
          <a:bodyPr wrap="square">
            <a:spAutoFit/>
          </a:bodyPr>
          <a:lstStyle/>
          <a:p>
            <a:pPr algn="l"/>
            <a:r>
              <a:rPr lang="en-US" sz="2400" b="0" i="0" u="none" strike="noStrike" baseline="0" dirty="0">
                <a:solidFill>
                  <a:srgbClr val="231F20"/>
                </a:solidFill>
                <a:latin typeface="AdvP800D"/>
              </a:rPr>
              <a:t>we have the following statements:</a:t>
            </a:r>
          </a:p>
          <a:p>
            <a:pPr lvl="1"/>
            <a:r>
              <a:rPr lang="en-US" sz="2400" b="0" i="0" u="none" strike="noStrike" baseline="0" dirty="0">
                <a:solidFill>
                  <a:srgbClr val="231F20"/>
                </a:solidFill>
                <a:latin typeface="AdvTT825c8005"/>
              </a:rPr>
              <a:t>second = </a:t>
            </a:r>
            <a:r>
              <a:rPr lang="en-US" sz="2400" b="0" i="0" u="none" strike="noStrike" baseline="0" dirty="0">
                <a:solidFill>
                  <a:srgbClr val="638EAF"/>
                </a:solidFill>
                <a:latin typeface="AdvTT0688bc49.B"/>
              </a:rPr>
              <a:t>new int</a:t>
            </a:r>
            <a:r>
              <a:rPr lang="en-US" sz="2400" b="0" i="0" u="none" strike="noStrike" baseline="0" dirty="0">
                <a:solidFill>
                  <a:srgbClr val="231F20"/>
                </a:solidFill>
                <a:latin typeface="AdvTT7cf261fb"/>
              </a:rPr>
              <a:t>[</a:t>
            </a:r>
            <a:r>
              <a:rPr lang="en-US" sz="2400" b="0" i="0" u="none" strike="noStrike" baseline="0" dirty="0">
                <a:solidFill>
                  <a:srgbClr val="231F20"/>
                </a:solidFill>
                <a:latin typeface="AdvTT825c8005"/>
              </a:rPr>
              <a:t>10</a:t>
            </a:r>
            <a:r>
              <a:rPr lang="en-US" sz="2400" b="0" i="0" u="none" strike="noStrike" baseline="0" dirty="0">
                <a:solidFill>
                  <a:srgbClr val="231F20"/>
                </a:solidFill>
                <a:latin typeface="AdvTT7cf261fb"/>
              </a:rPr>
              <a:t>]</a:t>
            </a:r>
            <a:r>
              <a:rPr lang="en-US" sz="2400" b="0" i="0" u="none" strike="noStrike" baseline="0" dirty="0">
                <a:solidFill>
                  <a:srgbClr val="231F20"/>
                </a:solidFill>
                <a:latin typeface="AdvTT825c8005"/>
              </a:rPr>
              <a:t>;</a:t>
            </a:r>
          </a:p>
          <a:p>
            <a:pPr lvl="1"/>
            <a:r>
              <a:rPr lang="en-US" sz="2400" b="0" i="0" u="none" strike="noStrike" baseline="0" dirty="0">
                <a:solidFill>
                  <a:srgbClr val="638EAF"/>
                </a:solidFill>
                <a:latin typeface="AdvTT0688bc49.B"/>
              </a:rPr>
              <a:t>for </a:t>
            </a:r>
            <a:r>
              <a:rPr lang="en-US" sz="2400" b="0" i="0" u="none" strike="noStrike" baseline="0" dirty="0">
                <a:solidFill>
                  <a:srgbClr val="231F20"/>
                </a:solidFill>
                <a:latin typeface="AdvTT825c8005"/>
              </a:rPr>
              <a:t>(</a:t>
            </a:r>
            <a:r>
              <a:rPr lang="en-US" sz="2400" b="0" i="0" u="none" strike="noStrike" baseline="0" dirty="0">
                <a:solidFill>
                  <a:srgbClr val="638EAF"/>
                </a:solidFill>
                <a:latin typeface="AdvTT0688bc49.B"/>
              </a:rPr>
              <a:t>int </a:t>
            </a:r>
            <a:r>
              <a:rPr lang="en-US" sz="2400" b="0" i="0" u="none" strike="noStrike" baseline="0" dirty="0">
                <a:solidFill>
                  <a:srgbClr val="231F20"/>
                </a:solidFill>
                <a:latin typeface="AdvTT825c8005"/>
              </a:rPr>
              <a:t>j = 0; j &lt; 10; </a:t>
            </a:r>
            <a:r>
              <a:rPr lang="en-US" sz="2400" b="0" i="0" u="none" strike="noStrike" baseline="0" dirty="0" err="1">
                <a:solidFill>
                  <a:srgbClr val="231F20"/>
                </a:solidFill>
                <a:latin typeface="AdvTT825c8005"/>
              </a:rPr>
              <a:t>j++</a:t>
            </a:r>
            <a:r>
              <a:rPr lang="en-US" sz="2400" b="0" i="0" u="none" strike="noStrike" baseline="0" dirty="0">
                <a:solidFill>
                  <a:srgbClr val="231F20"/>
                </a:solidFill>
                <a:latin typeface="AdvTT825c8005"/>
              </a:rPr>
              <a:t>)</a:t>
            </a:r>
          </a:p>
          <a:p>
            <a:pPr lvl="2"/>
            <a:r>
              <a:rPr lang="en-US" sz="2400" b="0" i="0" u="none" strike="noStrike" baseline="0" dirty="0">
                <a:solidFill>
                  <a:srgbClr val="231F20"/>
                </a:solidFill>
                <a:latin typeface="AdvTT825c8005"/>
              </a:rPr>
              <a:t>second</a:t>
            </a:r>
            <a:r>
              <a:rPr lang="en-US" sz="2400" b="0" i="0" u="none" strike="noStrike" baseline="0" dirty="0">
                <a:solidFill>
                  <a:srgbClr val="231F20"/>
                </a:solidFill>
                <a:latin typeface="AdvTT7cf261fb"/>
              </a:rPr>
              <a:t>[</a:t>
            </a:r>
            <a:r>
              <a:rPr lang="en-US" sz="2400" b="0" i="0" u="none" strike="noStrike" baseline="0" dirty="0">
                <a:solidFill>
                  <a:srgbClr val="231F20"/>
                </a:solidFill>
                <a:latin typeface="AdvTT825c8005"/>
              </a:rPr>
              <a:t>j</a:t>
            </a:r>
            <a:r>
              <a:rPr lang="en-US" sz="2400" b="0" i="0" u="none" strike="noStrike" baseline="0" dirty="0">
                <a:solidFill>
                  <a:srgbClr val="231F20"/>
                </a:solidFill>
                <a:latin typeface="AdvTT7cf261fb"/>
              </a:rPr>
              <a:t>] </a:t>
            </a:r>
            <a:r>
              <a:rPr lang="en-US" sz="2400" b="0" i="0" u="none" strike="noStrike" baseline="0" dirty="0">
                <a:solidFill>
                  <a:srgbClr val="231F20"/>
                </a:solidFill>
                <a:latin typeface="AdvTT825c8005"/>
              </a:rPr>
              <a:t>= first</a:t>
            </a:r>
            <a:r>
              <a:rPr lang="en-US" sz="2400" b="0" i="0" u="none" strike="noStrike" baseline="0" dirty="0">
                <a:solidFill>
                  <a:srgbClr val="231F20"/>
                </a:solidFill>
                <a:latin typeface="AdvTT7cf261fb"/>
              </a:rPr>
              <a:t>[</a:t>
            </a:r>
            <a:r>
              <a:rPr lang="en-US" sz="2400" b="0" i="0" u="none" strike="noStrike" baseline="0" dirty="0">
                <a:solidFill>
                  <a:srgbClr val="231F20"/>
                </a:solidFill>
                <a:latin typeface="AdvTT825c8005"/>
              </a:rPr>
              <a:t>j</a:t>
            </a:r>
            <a:r>
              <a:rPr lang="en-US" sz="2400" b="0" i="0" u="none" strike="noStrike" baseline="0" dirty="0">
                <a:solidFill>
                  <a:srgbClr val="231F20"/>
                </a:solidFill>
                <a:latin typeface="AdvTT7cf261fb"/>
              </a:rPr>
              <a:t>]</a:t>
            </a:r>
            <a:r>
              <a:rPr lang="en-US" sz="2400" b="0" i="0" u="none" strike="noStrike" baseline="0" dirty="0">
                <a:solidFill>
                  <a:srgbClr val="231F20"/>
                </a:solidFill>
                <a:latin typeface="AdvTT825c8005"/>
              </a:rPr>
              <a:t>;</a:t>
            </a:r>
          </a:p>
          <a:p>
            <a:pPr algn="l"/>
            <a:r>
              <a:rPr lang="en-US" sz="2400" b="0" i="0" u="none" strike="noStrike" baseline="0" dirty="0">
                <a:solidFill>
                  <a:srgbClr val="231F20"/>
                </a:solidFill>
                <a:latin typeface="AdvP800D"/>
              </a:rPr>
              <a:t>The first statement creates an array of </a:t>
            </a:r>
            <a:r>
              <a:rPr lang="en-US" sz="2400" b="0" i="0" u="none" strike="noStrike" baseline="0" dirty="0">
                <a:solidFill>
                  <a:srgbClr val="231F20"/>
                </a:solidFill>
                <a:latin typeface="AdvP69C5"/>
              </a:rPr>
              <a:t>10 </a:t>
            </a:r>
            <a:r>
              <a:rPr lang="en-US" sz="2400" b="0" i="0" u="none" strike="noStrike" baseline="0" dirty="0">
                <a:solidFill>
                  <a:srgbClr val="231F20"/>
                </a:solidFill>
                <a:latin typeface="AdvP800D"/>
              </a:rPr>
              <a:t>components of type </a:t>
            </a:r>
            <a:r>
              <a:rPr lang="en-US" sz="2400" b="0" i="0" u="none" strike="noStrike" baseline="0" dirty="0">
                <a:solidFill>
                  <a:srgbClr val="638EAF"/>
                </a:solidFill>
                <a:latin typeface="AdvTT0688bc49.B"/>
              </a:rPr>
              <a:t>int</a:t>
            </a:r>
            <a:r>
              <a:rPr lang="en-US" sz="2400" b="0" i="0" u="none" strike="noStrike" baseline="0" dirty="0">
                <a:solidFill>
                  <a:srgbClr val="231F20"/>
                </a:solidFill>
                <a:latin typeface="AdvP800D"/>
              </a:rPr>
              <a:t>, and the base address of the array is stored in </a:t>
            </a:r>
            <a:r>
              <a:rPr lang="en-US" sz="2400" b="0" i="0" u="none" strike="noStrike" baseline="0" dirty="0">
                <a:solidFill>
                  <a:srgbClr val="231F20"/>
                </a:solidFill>
                <a:latin typeface="AdvP69C5"/>
              </a:rPr>
              <a:t>second</a:t>
            </a:r>
            <a:r>
              <a:rPr lang="en-US" sz="2400" b="0" i="0" u="none" strike="noStrike" baseline="0" dirty="0">
                <a:solidFill>
                  <a:srgbClr val="231F20"/>
                </a:solidFill>
                <a:latin typeface="AdvP800D"/>
              </a:rPr>
              <a:t>. The second statement copies the array pointed to by </a:t>
            </a:r>
            <a:r>
              <a:rPr lang="en-US" sz="2400" b="0" i="0" u="none" strike="noStrike" baseline="0" dirty="0">
                <a:solidFill>
                  <a:srgbClr val="231F20"/>
                </a:solidFill>
                <a:latin typeface="AdvP69C5"/>
              </a:rPr>
              <a:t>first </a:t>
            </a:r>
            <a:r>
              <a:rPr lang="en-US" sz="2400" b="0" i="0" u="none" strike="noStrike" baseline="0" dirty="0">
                <a:solidFill>
                  <a:srgbClr val="231F20"/>
                </a:solidFill>
                <a:latin typeface="AdvP800D"/>
              </a:rPr>
              <a:t>into the array pointed to by </a:t>
            </a:r>
            <a:r>
              <a:rPr lang="en-US" sz="2400" b="0" i="0" u="none" strike="noStrike" baseline="0" dirty="0">
                <a:solidFill>
                  <a:srgbClr val="231F20"/>
                </a:solidFill>
                <a:latin typeface="AdvP69C5"/>
              </a:rPr>
              <a:t>second</a:t>
            </a:r>
            <a:endParaRPr lang="en-US" sz="3200" b="0" i="0" u="none" strike="noStrike" baseline="0" dirty="0">
              <a:solidFill>
                <a:srgbClr val="231F20"/>
              </a:solidFill>
              <a:latin typeface="AdvTT825c8005"/>
            </a:endParaRPr>
          </a:p>
        </p:txBody>
      </p:sp>
      <p:pic>
        <p:nvPicPr>
          <p:cNvPr id="6" name="Picture 5">
            <a:extLst>
              <a:ext uri="{FF2B5EF4-FFF2-40B4-BE49-F238E27FC236}">
                <a16:creationId xmlns:a16="http://schemas.microsoft.com/office/drawing/2014/main" id="{D3EA8446-6C56-47F7-913A-304D38C0D38A}"/>
              </a:ext>
            </a:extLst>
          </p:cNvPr>
          <p:cNvPicPr>
            <a:picLocks noChangeAspect="1"/>
          </p:cNvPicPr>
          <p:nvPr/>
        </p:nvPicPr>
        <p:blipFill>
          <a:blip r:embed="rId2"/>
          <a:stretch>
            <a:fillRect/>
          </a:stretch>
        </p:blipFill>
        <p:spPr>
          <a:xfrm>
            <a:off x="1920375" y="4171726"/>
            <a:ext cx="9069872" cy="2062164"/>
          </a:xfrm>
          <a:prstGeom prst="rect">
            <a:avLst/>
          </a:prstGeom>
        </p:spPr>
      </p:pic>
    </p:spTree>
    <p:extLst>
      <p:ext uri="{BB962C8B-B14F-4D97-AF65-F5344CB8AC3E}">
        <p14:creationId xmlns:p14="http://schemas.microsoft.com/office/powerpoint/2010/main" val="2059499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8A76A-8715-4CE0-B621-684FAE77E6AE}"/>
              </a:ext>
            </a:extLst>
          </p:cNvPr>
          <p:cNvSpPr>
            <a:spLocks noGrp="1"/>
          </p:cNvSpPr>
          <p:nvPr>
            <p:ph type="title"/>
          </p:nvPr>
        </p:nvSpPr>
        <p:spPr>
          <a:xfrm>
            <a:off x="1870098" y="130626"/>
            <a:ext cx="8911687" cy="1280890"/>
          </a:xfrm>
        </p:spPr>
        <p:txBody>
          <a:bodyPr/>
          <a:lstStyle/>
          <a:p>
            <a:r>
              <a:rPr lang="en-US" b="1" dirty="0">
                <a:solidFill>
                  <a:schemeClr val="bg1"/>
                </a:solidFill>
              </a:rPr>
              <a:t>Classes and arrays</a:t>
            </a:r>
            <a:endParaRPr lang="en-PK" b="1" dirty="0">
              <a:solidFill>
                <a:schemeClr val="bg1"/>
              </a:solidFill>
            </a:endParaRPr>
          </a:p>
        </p:txBody>
      </p:sp>
    </p:spTree>
    <p:extLst>
      <p:ext uri="{BB962C8B-B14F-4D97-AF65-F5344CB8AC3E}">
        <p14:creationId xmlns:p14="http://schemas.microsoft.com/office/powerpoint/2010/main" val="468811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6E1C7-4D9B-4384-BEE7-B00D309919BC}"/>
              </a:ext>
            </a:extLst>
          </p:cNvPr>
          <p:cNvSpPr>
            <a:spLocks noGrp="1"/>
          </p:cNvSpPr>
          <p:nvPr>
            <p:ph type="title"/>
          </p:nvPr>
        </p:nvSpPr>
        <p:spPr/>
        <p:txBody>
          <a:bodyPr/>
          <a:lstStyle/>
          <a:p>
            <a:r>
              <a:rPr lang="en-US" dirty="0"/>
              <a:t>Arrays of Objects</a:t>
            </a:r>
            <a:endParaRPr lang="en-PK" dirty="0"/>
          </a:p>
        </p:txBody>
      </p:sp>
      <p:sp>
        <p:nvSpPr>
          <p:cNvPr id="5" name="TextBox 4">
            <a:extLst>
              <a:ext uri="{FF2B5EF4-FFF2-40B4-BE49-F238E27FC236}">
                <a16:creationId xmlns:a16="http://schemas.microsoft.com/office/drawing/2014/main" id="{7D929361-4667-4F05-9A0B-0519350F14F2}"/>
              </a:ext>
            </a:extLst>
          </p:cNvPr>
          <p:cNvSpPr txBox="1"/>
          <p:nvPr/>
        </p:nvSpPr>
        <p:spPr>
          <a:xfrm>
            <a:off x="1302018" y="1649567"/>
            <a:ext cx="4793982" cy="923330"/>
          </a:xfrm>
          <a:prstGeom prst="rect">
            <a:avLst/>
          </a:prstGeom>
          <a:noFill/>
        </p:spPr>
        <p:txBody>
          <a:bodyPr wrap="square">
            <a:spAutoFit/>
          </a:bodyPr>
          <a:lstStyle/>
          <a:p>
            <a:r>
              <a:rPr lang="en-US" dirty="0"/>
              <a:t>We’ve seen how an object can contain an array. We can also reverse that situation and create an array of objects.</a:t>
            </a:r>
            <a:endParaRPr lang="en-PK" dirty="0"/>
          </a:p>
        </p:txBody>
      </p:sp>
      <p:pic>
        <p:nvPicPr>
          <p:cNvPr id="7" name="Picture 6">
            <a:extLst>
              <a:ext uri="{FF2B5EF4-FFF2-40B4-BE49-F238E27FC236}">
                <a16:creationId xmlns:a16="http://schemas.microsoft.com/office/drawing/2014/main" id="{77F1F6F8-6B4A-486A-9B98-E2939130BC2D}"/>
              </a:ext>
            </a:extLst>
          </p:cNvPr>
          <p:cNvPicPr>
            <a:picLocks noChangeAspect="1"/>
          </p:cNvPicPr>
          <p:nvPr/>
        </p:nvPicPr>
        <p:blipFill>
          <a:blip r:embed="rId3"/>
          <a:stretch>
            <a:fillRect/>
          </a:stretch>
        </p:blipFill>
        <p:spPr>
          <a:xfrm>
            <a:off x="6869641" y="624110"/>
            <a:ext cx="4943663" cy="6081490"/>
          </a:xfrm>
          <a:prstGeom prst="rect">
            <a:avLst/>
          </a:prstGeom>
        </p:spPr>
      </p:pic>
      <p:pic>
        <p:nvPicPr>
          <p:cNvPr id="8" name="Picture 7">
            <a:extLst>
              <a:ext uri="{FF2B5EF4-FFF2-40B4-BE49-F238E27FC236}">
                <a16:creationId xmlns:a16="http://schemas.microsoft.com/office/drawing/2014/main" id="{70D413FD-CBED-4423-9225-6C44B90BF79D}"/>
              </a:ext>
            </a:extLst>
          </p:cNvPr>
          <p:cNvPicPr>
            <a:picLocks noChangeAspect="1"/>
          </p:cNvPicPr>
          <p:nvPr/>
        </p:nvPicPr>
        <p:blipFill>
          <a:blip r:embed="rId3"/>
          <a:stretch>
            <a:fillRect/>
          </a:stretch>
        </p:blipFill>
        <p:spPr>
          <a:xfrm>
            <a:off x="7022041" y="776510"/>
            <a:ext cx="4943663" cy="6081490"/>
          </a:xfrm>
          <a:prstGeom prst="rect">
            <a:avLst/>
          </a:prstGeom>
        </p:spPr>
      </p:pic>
    </p:spTree>
    <p:extLst>
      <p:ext uri="{BB962C8B-B14F-4D97-AF65-F5344CB8AC3E}">
        <p14:creationId xmlns:p14="http://schemas.microsoft.com/office/powerpoint/2010/main" val="349310210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24210</TotalTime>
  <Words>707</Words>
  <Application>Microsoft Office PowerPoint</Application>
  <PresentationFormat>Widescreen</PresentationFormat>
  <Paragraphs>94</Paragraphs>
  <Slides>10</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10</vt:i4>
      </vt:variant>
    </vt:vector>
  </HeadingPairs>
  <TitlesOfParts>
    <vt:vector size="22" baseType="lpstr">
      <vt:lpstr>AdvP69C5</vt:lpstr>
      <vt:lpstr>AdvP800D</vt:lpstr>
      <vt:lpstr>AdvTT0688bc49.B</vt:lpstr>
      <vt:lpstr>AdvTT7cf261fb</vt:lpstr>
      <vt:lpstr>AdvTT825c8005</vt:lpstr>
      <vt:lpstr>Arial</vt:lpstr>
      <vt:lpstr>Calibri</vt:lpstr>
      <vt:lpstr>Century Gothic</vt:lpstr>
      <vt:lpstr>Consolas</vt:lpstr>
      <vt:lpstr>MacUSADigital-Regular</vt:lpstr>
      <vt:lpstr>Wingdings 3</vt:lpstr>
      <vt:lpstr>Wisp</vt:lpstr>
      <vt:lpstr>Objects as function arguments</vt:lpstr>
      <vt:lpstr>Returning objects from the function</vt:lpstr>
      <vt:lpstr>Classes, objects and memory</vt:lpstr>
      <vt:lpstr>PowerPoint Presentation</vt:lpstr>
      <vt:lpstr>Shallow versus Deep Copy and Pointers</vt:lpstr>
      <vt:lpstr>Shallow versus Deep Copy and Pointers</vt:lpstr>
      <vt:lpstr>Shallow versus Deep Copy and Pointers</vt:lpstr>
      <vt:lpstr>Classes and arrays</vt:lpstr>
      <vt:lpstr>Arrays of Objects</vt:lpstr>
      <vt:lpstr>Classes and dynamic objects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dc:title>
  <dc:creator>Arooj Khalil</dc:creator>
  <cp:lastModifiedBy>Arooj Khalil</cp:lastModifiedBy>
  <cp:revision>655</cp:revision>
  <dcterms:created xsi:type="dcterms:W3CDTF">2020-04-12T15:15:05Z</dcterms:created>
  <dcterms:modified xsi:type="dcterms:W3CDTF">2022-03-17T10:59:56Z</dcterms:modified>
</cp:coreProperties>
</file>