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8" r:id="rId2"/>
    <p:sldId id="279" r:id="rId3"/>
    <p:sldId id="280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1" r:id="rId28"/>
    <p:sldId id="312" r:id="rId29"/>
  </p:sldIdLst>
  <p:sldSz cx="12192000" cy="6858000"/>
  <p:notesSz cx="6858000" cy="92964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Sofia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gcD6WCUak5mI2XYNR211LGsWXB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B654B-22C7-4FA7-AF57-59B753F2E400}">
  <a:tblStyle styleId="{EC8B654B-22C7-4FA7-AF57-59B753F2E4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1090-A12B-406F-BA20-15BAFB5EE4B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DA2DE-8D2E-4118-84B6-4A9C004C7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2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718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14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366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15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18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37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165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894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440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35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059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53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0692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411d36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411d36f88_0_0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11411d36f88_0_0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04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411d36f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411d36f88_0_12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11411d36f88_0_12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977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411d36f8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411d36f88_0_20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11411d36f88_0_20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04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411d36f8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411d36f88_0_25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11411d36f88_0_25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007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411d36f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1411d36f88_0_32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11411d36f88_0_32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789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411d36f8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411d36f88_0_41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11411d36f88_0_41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138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411d36f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411d36f88_0_47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11411d36f88_0_47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52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411d36f8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411d36f88_0_63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11411d36f88_0_63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220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411d36f8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411d36f88_0_70:notes"/>
          <p:cNvSpPr txBox="1">
            <a:spLocks noGrp="1"/>
          </p:cNvSpPr>
          <p:nvPr>
            <p:ph type="body" idx="1"/>
          </p:nvPr>
        </p:nvSpPr>
        <p:spPr>
          <a:xfrm>
            <a:off x="685800" y="4473894"/>
            <a:ext cx="5486400" cy="36606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11411d36f88_0_70:notes"/>
          <p:cNvSpPr txBox="1">
            <a:spLocks noGrp="1"/>
          </p:cNvSpPr>
          <p:nvPr>
            <p:ph type="sldNum" idx="12"/>
          </p:nvPr>
        </p:nvSpPr>
        <p:spPr>
          <a:xfrm>
            <a:off x="3884613" y="8829968"/>
            <a:ext cx="2971800" cy="46634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212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23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92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75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25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98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12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:notes"/>
          <p:cNvSpPr txBox="1">
            <a:spLocks noGrp="1"/>
          </p:cNvSpPr>
          <p:nvPr>
            <p:ph type="body" idx="1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92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8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8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9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9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59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5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5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0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0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6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6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2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6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3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4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4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6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56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7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7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7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8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8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8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8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8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8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8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8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8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8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8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8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8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48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8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8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8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8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8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8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8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8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8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8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8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resh2refresh.com/c/c-strings/c-strcmp-function/" TargetMode="External"/><Relationship Id="rId13" Type="http://schemas.openxmlformats.org/officeDocument/2006/relationships/hyperlink" Target="http://fresh2refresh.com/c/c-strings/c-strrstr-function/" TargetMode="External"/><Relationship Id="rId18" Type="http://schemas.openxmlformats.org/officeDocument/2006/relationships/hyperlink" Target="http://fresh2refresh.com/c/c-strings/c-strset-function/" TargetMode="External"/><Relationship Id="rId3" Type="http://schemas.openxmlformats.org/officeDocument/2006/relationships/hyperlink" Target="http://fresh2refresh.com/c/c-strings/c-strcat-function/" TargetMode="External"/><Relationship Id="rId21" Type="http://schemas.openxmlformats.org/officeDocument/2006/relationships/hyperlink" Target="http://pointers.pptx" TargetMode="External"/><Relationship Id="rId7" Type="http://schemas.openxmlformats.org/officeDocument/2006/relationships/hyperlink" Target="http://fresh2refresh.com/c/c-strings/c-strlen-function/" TargetMode="External"/><Relationship Id="rId12" Type="http://schemas.openxmlformats.org/officeDocument/2006/relationships/hyperlink" Target="http://fresh2refresh.com/c/c-strings/c-strstr-function/" TargetMode="External"/><Relationship Id="rId17" Type="http://schemas.openxmlformats.org/officeDocument/2006/relationships/hyperlink" Target="http://fresh2refresh.com/c/c-strings/c-strrev-functio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fresh2refresh.com/c/c-strings/c-strupr-function/" TargetMode="External"/><Relationship Id="rId20" Type="http://schemas.openxmlformats.org/officeDocument/2006/relationships/hyperlink" Target="http://fresh2refresh.com/c/c-strings/c-strtok-func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resh2refresh.com/c/c-strings/c-strncpy-function/" TargetMode="External"/><Relationship Id="rId11" Type="http://schemas.openxmlformats.org/officeDocument/2006/relationships/hyperlink" Target="http://fresh2refresh.com/c/c-strings/c-strrchr/" TargetMode="External"/><Relationship Id="rId5" Type="http://schemas.openxmlformats.org/officeDocument/2006/relationships/hyperlink" Target="http://fresh2refresh.com/c/c-strings/c-strcpy-function/" TargetMode="External"/><Relationship Id="rId15" Type="http://schemas.openxmlformats.org/officeDocument/2006/relationships/hyperlink" Target="http://fresh2refresh.com/c/c-strings/c-strlwr-function/" TargetMode="External"/><Relationship Id="rId10" Type="http://schemas.openxmlformats.org/officeDocument/2006/relationships/hyperlink" Target="http://fresh2refresh.com/c/c-strings/c-strchr-function/" TargetMode="External"/><Relationship Id="rId19" Type="http://schemas.openxmlformats.org/officeDocument/2006/relationships/hyperlink" Target="http://fresh2refresh.com/c/c-strings/c-strnset-function/" TargetMode="External"/><Relationship Id="rId4" Type="http://schemas.openxmlformats.org/officeDocument/2006/relationships/hyperlink" Target="http://fresh2refresh.com/c/c-strings/c-strncat-function/" TargetMode="External"/><Relationship Id="rId9" Type="http://schemas.openxmlformats.org/officeDocument/2006/relationships/hyperlink" Target="http://fresh2refresh.com/c/c-strings/c-strcmpi-function/" TargetMode="External"/><Relationship Id="rId14" Type="http://schemas.openxmlformats.org/officeDocument/2006/relationships/hyperlink" Target="http://fresh2refresh.com/c/c-strings/c-strdup-function/" TargetMode="External"/><Relationship Id="rId22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ngling_poin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bm.com/developerworks/aix/library/au-toughgam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2592925" y="25835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Character Arrays and pointers</a:t>
            </a:r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body" idx="1"/>
          </p:nvPr>
        </p:nvSpPr>
        <p:spPr>
          <a:xfrm>
            <a:off x="2592925" y="140208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Character arrays should be large enough to store a string.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37" name="Google Shape;337;p23" descr="Character Array and Character Pointer in C - OverIQ.com"/>
          <p:cNvPicPr preferRelativeResize="0"/>
          <p:nvPr/>
        </p:nvPicPr>
        <p:blipFill rotWithShape="1">
          <a:blip r:embed="rId3">
            <a:alphaModFix/>
          </a:blip>
          <a:srcRect b="27310"/>
          <a:stretch/>
        </p:blipFill>
        <p:spPr>
          <a:xfrm>
            <a:off x="1867988" y="2108702"/>
            <a:ext cx="8608423" cy="236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lang="en-US" b="1" i="0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Void Pointer</a:t>
            </a:r>
            <a:endParaRPr/>
          </a:p>
        </p:txBody>
      </p:sp>
      <p:sp>
        <p:nvSpPr>
          <p:cNvPr id="435" name="Google Shape;435;p38"/>
          <p:cNvSpPr txBox="1"/>
          <p:nvPr/>
        </p:nvSpPr>
        <p:spPr>
          <a:xfrm>
            <a:off x="1250096" y="1513033"/>
            <a:ext cx="109419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void pointer is a pointer that has no associated data type with it. A void pointer can hold address of any type and can be typecasted to any type.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2608593" y="2378425"/>
            <a:ext cx="5621007" cy="1477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*p = &amp;a;  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void pointer holds address of int 'a'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&amp;b; 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void pointer holds address of char 'b'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lang="en-US" b="1" i="0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Facts about Void Pointer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1250096" y="1513033"/>
            <a:ext cx="10941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void pointers cannot be dereferenced. For example the following program doesn’t compile.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2205110" y="2136338"/>
            <a:ext cx="609834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#include&lt;iostream&gt;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a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*ptr = &amp;a;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cout&lt;&lt; *ptr;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444" name="Google Shape;444;p39"/>
          <p:cNvSpPr txBox="1"/>
          <p:nvPr/>
        </p:nvSpPr>
        <p:spPr>
          <a:xfrm>
            <a:off x="5918982" y="3544473"/>
            <a:ext cx="6098344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 following program compiles and runs fine.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#include&lt;iostream&gt;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a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*ptr = &amp;a;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cout&lt;&lt; *(int *)ptr;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2592924" y="1748181"/>
            <a:ext cx="8911687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two dimensional array, we can access each element by using two subscripts, where first subscript represents the row number and second subscript represents the column number.</a:t>
            </a:r>
            <a:b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elements of 2-D array can be accessed with the help of pointer notation also. Suppose arr is a 2-D array, we can access any element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arr[i][j]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of the array using the pointer expression 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*(*(arr + i) + j)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Now we’ll see how this expression can be derived.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2606778" y="11027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2606777" y="930762"/>
            <a:ext cx="89116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arr[3][4] = { {1, 2, 3, 4}, {5, 6, 7, 8}, {9, 10, 11, 12}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p41" descr="https://media.geeksforgeeks.org/wp-content/uploads/Diagram1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4237" y="1391168"/>
            <a:ext cx="3648383" cy="217382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/>
          <p:nvPr/>
        </p:nvSpPr>
        <p:spPr>
          <a:xfrm>
            <a:off x="2256853" y="3786798"/>
            <a:ext cx="926161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memory in a computer is organized linearly it is not possible to store the 2-D array in rows and columns. The concept of rows and columns is only theoretical, actually, a 2-D array is stored in row-major order i.e rows are placed next to each other. The following figure shows how the above 2-D array will be stored in memory.</a:t>
            </a:r>
            <a:endParaRPr/>
          </a:p>
        </p:txBody>
      </p:sp>
      <p:pic>
        <p:nvPicPr>
          <p:cNvPr id="459" name="Google Shape;459;p41" descr="https://media.geeksforgeeks.org/wp-content/uploads/Diagram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7757" y="5288380"/>
            <a:ext cx="7418294" cy="134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2606778" y="11027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pic>
        <p:nvPicPr>
          <p:cNvPr id="465" name="Google Shape;465;p42" descr="https://media.geeksforgeeks.org/wp-content/uploads/Diagra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2521" y="1090452"/>
            <a:ext cx="7418294" cy="134449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/>
          <p:nvPr/>
        </p:nvSpPr>
        <p:spPr>
          <a:xfrm>
            <a:off x="2732521" y="2967335"/>
            <a:ext cx="90161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row can be considered as a 1-D array, so a two-dimensional array can be considered as a collection of one-dimensional arrays that are placed one after another.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here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is an array of 3 elements where each element is a 1-D array of 4 integers.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>
            <a:spLocks noGrp="1"/>
          </p:cNvSpPr>
          <p:nvPr>
            <p:ph type="title"/>
          </p:nvPr>
        </p:nvSpPr>
        <p:spPr>
          <a:xfrm>
            <a:off x="2606778" y="11027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2606778" y="1166244"/>
            <a:ext cx="901613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is a ‘pointer to an array of 4 integers’, according to pointer arithmetic the expression arr + 1 will represent the address 5016 and expression arr + 2 will represent address 5032.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we can say that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points to the 0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1-D array,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 + 1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points to the 1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1-D array and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 + 2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points to the 2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1-D array.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3" name="Google Shape;473;p43" descr="https://media.geeksforgeeks.org/wp-content/uploads/Diagram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9102" y="3197569"/>
            <a:ext cx="6411620" cy="234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3" descr="https://media.geeksforgeeks.org/wp-content/uploads/Screenshot-from-2017-06-10-00561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3793" y="5901688"/>
            <a:ext cx="6400800" cy="9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4" descr="https://media.geeksforgeeks.org/wp-content/uploads/arraypointer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77066" y="299245"/>
            <a:ext cx="8358745" cy="21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4"/>
          <p:cNvSpPr/>
          <p:nvPr/>
        </p:nvSpPr>
        <p:spPr>
          <a:xfrm>
            <a:off x="2092037" y="2746215"/>
            <a:ext cx="9324108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access an individual element of our 2-D array, we should be able to access any jth element of ith 1-D array.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the base type of *(arr + i) is int and it contains the address of 0th element of ith 1-D array, we can get the addresses of subsequent elements in the ith 1-D array by adding integer values to *(arr + i).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 *(arr + i) + 1 will represent the address of 1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1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ith 1-D array and *(arr+i)+2 will represent the address of 2nd element of ith 1-D array.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Similarly *(arr + i) + j will represent the address of jth element of ith 1-D array. On dereferencing this expression we can get the jth element of the ith 1-D array.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/>
          <p:nvPr/>
        </p:nvSpPr>
        <p:spPr>
          <a:xfrm>
            <a:off x="1856510" y="363233"/>
            <a:ext cx="932410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 *(arr + i) + 1 will represent the address of 1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1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ith 1-D array and *(arr+i)+2 will represent the address of 2nd element of ith 1-D array.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Similarly *(arr + i) + j will represent the address of jth element of ith 1-D array. On dereferencing this expression we can get the jth element of the ith 1-D array.</a:t>
            </a:r>
            <a:endParaRPr/>
          </a:p>
        </p:txBody>
      </p:sp>
      <p:pic>
        <p:nvPicPr>
          <p:cNvPr id="486" name="Google Shape;486;p45" descr="https://media.geeksforgeeks.org/wp-content/uploads/pointere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9908" y="2798618"/>
            <a:ext cx="6154294" cy="382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/>
          <p:nvPr/>
        </p:nvSpPr>
        <p:spPr>
          <a:xfrm>
            <a:off x="2382983" y="1219445"/>
            <a:ext cx="6082144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arr[3][4] = {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10, 11, 12, 13 },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20, 21, 22, 23 },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30, 31, 32, 33 }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j;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 = 0; i &lt; 3; i++)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cout&lt;&lt;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i, arr[i], *(arr + i);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(j = 0; j &lt; 4; j++)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600" b="1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600" b="1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arr[i][j]&lt;&lt; *(*(arr + i) + j);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1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cout&lt;&lt;\</a:t>
            </a:r>
            <a:r>
              <a:rPr lang="en-US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n"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6"/>
          <p:cNvSpPr/>
          <p:nvPr/>
        </p:nvSpPr>
        <p:spPr>
          <a:xfrm>
            <a:off x="7675418" y="737030"/>
            <a:ext cx="451658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of 0th array = 0x7ffe50edd580 0x7ffe50edd580</a:t>
            </a:r>
            <a:endParaRPr sz="1800" b="1">
              <a:solidFill>
                <a:srgbClr val="839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10 10 11 11 12 12 13 13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of 1th array = 0x7ffe50edd590 0x7ffe50edd590</a:t>
            </a:r>
            <a:endParaRPr sz="1800" b="1">
              <a:solidFill>
                <a:srgbClr val="839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20 20 21 21 22 22 23 23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of 2th array = 0x7ffe50edd5a0 0x7ffe50edd5a0</a:t>
            </a:r>
            <a:endParaRPr sz="1800" b="1">
              <a:solidFill>
                <a:srgbClr val="839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30 30 31 31 32 32 33 33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/>
          <p:nvPr/>
        </p:nvSpPr>
        <p:spPr>
          <a:xfrm>
            <a:off x="1572065" y="182880"/>
            <a:ext cx="5335173" cy="698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Driver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Dimensions of the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m = 3, n = 4, c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Declare memory block of size 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int** a = new int*[m];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 (int i = 0; i &lt; m;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Declare a memory block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of size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a[i] = new int[n];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Traverse the 2D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 (int i = 0; i &lt; m;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j = 0; j &lt; n; j++)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Assign values to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memory blocks created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a[i][j] = ++c;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498" name="Google Shape;498;p47"/>
          <p:cNvSpPr txBox="1"/>
          <p:nvPr/>
        </p:nvSpPr>
        <p:spPr>
          <a:xfrm>
            <a:off x="5651695" y="612844"/>
            <a:ext cx="6098344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// Traverse the 2D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 (int i = 0; i &lt; m;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j = 0; j &lt; n; j++)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Print the values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memory blocks created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cout &lt;&lt; a[i][j] &lt;&lt; " 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cout &lt;&lt; endl;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//Delete the array created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for(int i=0;i&lt;m;i++)    //To delete the inner arrays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delete [] a[i];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delete [] a;              //To delete the outer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//which contained the pointers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//of all the inner arrays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title"/>
          </p:nvPr>
        </p:nvSpPr>
        <p:spPr>
          <a:xfrm>
            <a:off x="2540674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Functions in string.h</a:t>
            </a:r>
            <a:endParaRPr/>
          </a:p>
        </p:txBody>
      </p:sp>
      <p:graphicFrame>
        <p:nvGraphicFramePr>
          <p:cNvPr id="343" name="Google Shape;343;p24"/>
          <p:cNvGraphicFramePr/>
          <p:nvPr/>
        </p:nvGraphicFramePr>
        <p:xfrm>
          <a:off x="1881052" y="783771"/>
          <a:ext cx="4767950" cy="553880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2336050"/>
                <a:gridCol w="2431900"/>
              </a:tblGrid>
              <a:tr h="264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 functions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strcat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Concatenates str2 at the end of str1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strncat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Appends a portion of string to another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26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strcpy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Copies str2 into str1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72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strncpy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Copies given number of characters of one string to another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230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strlen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Gives the length of str1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72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strcmp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Returns 0 if str1 is same as str2. Returns &lt;0 if strl &lt; str2. Returns &gt;0 if str1 &gt; str2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95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strcmpi</a:t>
                      </a:r>
                      <a:r>
                        <a:rPr lang="en-US" sz="1400" u="sng" strike="noStrike" cap="none">
                          <a:solidFill>
                            <a:srgbClr val="DAEC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 </a:t>
                      </a: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400" u="sng" strike="noStrike" cap="none">
                          <a:solidFill>
                            <a:srgbClr val="DAEC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 </a:t>
                      </a: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Same as strcmp() function. But, this function negotiates case.  “A” and “a” are treated as same.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strchr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Returns pointer to first occurrence of char in str1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72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strrchr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last occurrence of given character in a string is found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Google Shape;344;p24"/>
          <p:cNvGraphicFramePr/>
          <p:nvPr/>
        </p:nvGraphicFramePr>
        <p:xfrm>
          <a:off x="6779624" y="783772"/>
          <a:ext cx="4672750" cy="539495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2289400"/>
                <a:gridCol w="2383350"/>
              </a:tblGrid>
              <a:tr h="6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strstr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Returns pointer to first occurrence of str2 in str1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strrstr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Returns pointer to last occurrence of str2 in str1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strdup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Duplicates the string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strlwr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Converts string to lowercase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strupr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Converts string to uppercase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strrev ( )</a:t>
                      </a:r>
                      <a:endParaRPr sz="14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7030A0"/>
                          </a:solidFill>
                        </a:rPr>
                        <a:t>Reverses the given string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strset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Sets all character in a string to given character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92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strnset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It sets the portion of characters in a string to given character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strtok ( )</a:t>
                      </a:r>
                      <a:endParaRPr sz="1400" u="none" strike="noStrike" cap="none"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Tokenizing given string using delimiter</a:t>
                      </a:r>
                      <a:endParaRPr/>
                    </a:p>
                  </a:txBody>
                  <a:tcPr marL="34375" marR="34375" marT="16050" marB="16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  <p:sp>
        <p:nvSpPr>
          <p:cNvPr id="345" name="Google Shape;345;p24"/>
          <p:cNvSpPr/>
          <p:nvPr/>
        </p:nvSpPr>
        <p:spPr>
          <a:xfrm>
            <a:off x="2279416" y="6361609"/>
            <a:ext cx="77789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  <a:hlinkClick r:id="rId2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</a:t>
            </a:r>
            <a:r>
              <a:rPr lang="en-US" sz="1800" b="1" u="sng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www.tutorialspoint.com/c_standard_library/string_h.htm</a:t>
            </a:r>
            <a:endParaRPr sz="1800" b="1" u="sng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411d36f88_0_0"/>
          <p:cNvSpPr txBox="1"/>
          <p:nvPr/>
        </p:nvSpPr>
        <p:spPr>
          <a:xfrm>
            <a:off x="1754800" y="250675"/>
            <a:ext cx="802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Accessing ctype string via pointer</a:t>
            </a:r>
            <a:endParaRPr sz="3300" b="1"/>
          </a:p>
        </p:txBody>
      </p:sp>
      <p:sp>
        <p:nvSpPr>
          <p:cNvPr id="505" name="Google Shape;505;g11411d36f88_0_0"/>
          <p:cNvSpPr txBox="1"/>
          <p:nvPr/>
        </p:nvSpPr>
        <p:spPr>
          <a:xfrm>
            <a:off x="1861200" y="943375"/>
            <a:ext cx="8469600" cy="5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string variable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str[6] = "Hello";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pointer variable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*ptr = str;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print the string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while(*ptr != '\0') {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cout&lt;&lt; *ptr;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move the ptr pointer to the next memory location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ptr++;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11d36f88_0_12"/>
          <p:cNvSpPr txBox="1"/>
          <p:nvPr/>
        </p:nvSpPr>
        <p:spPr>
          <a:xfrm>
            <a:off x="1754800" y="250675"/>
            <a:ext cx="802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Using pointer to store string</a:t>
            </a:r>
            <a:endParaRPr sz="3300" b="1"/>
          </a:p>
        </p:txBody>
      </p:sp>
      <p:sp>
        <p:nvSpPr>
          <p:cNvPr id="512" name="Google Shape;512;g11411d36f88_0_12"/>
          <p:cNvSpPr txBox="1"/>
          <p:nvPr/>
        </p:nvSpPr>
        <p:spPr>
          <a:xfrm>
            <a:off x="1861200" y="943375"/>
            <a:ext cx="84696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pointer variable to store string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*strPtr = "Hello";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temporary pointer variable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*t = strPtr;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print the string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while(*t != '\0') {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cout&lt;&lt; *t;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move the t pointer to the next memory location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t++;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11411d36f88_0_20"/>
          <p:cNvPicPr preferRelativeResize="0"/>
          <p:nvPr/>
        </p:nvPicPr>
        <p:blipFill rotWithShape="1">
          <a:blip r:embed="rId3">
            <a:alphaModFix/>
          </a:blip>
          <a:srcRect b="8332"/>
          <a:stretch/>
        </p:blipFill>
        <p:spPr>
          <a:xfrm>
            <a:off x="378375" y="425363"/>
            <a:ext cx="11650123" cy="60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411d36f88_0_25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Array of strings</a:t>
            </a:r>
            <a:endParaRPr sz="3300" b="1"/>
          </a:p>
        </p:txBody>
      </p:sp>
      <p:sp>
        <p:nvSpPr>
          <p:cNvPr id="525" name="Google Shape;525;g11411d36f88_0_25"/>
          <p:cNvSpPr txBox="1"/>
          <p:nvPr/>
        </p:nvSpPr>
        <p:spPr>
          <a:xfrm>
            <a:off x="1861200" y="943375"/>
            <a:ext cx="8469600" cy="4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city[4][12] = {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"Chennai",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"Kolkata",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"Mumbai",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"New Delhi"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g11411d36f88_0_32"/>
          <p:cNvPicPr preferRelativeResize="0"/>
          <p:nvPr/>
        </p:nvPicPr>
        <p:blipFill rotWithShape="1">
          <a:blip r:embed="rId3">
            <a:alphaModFix/>
          </a:blip>
          <a:srcRect b="9395"/>
          <a:stretch/>
        </p:blipFill>
        <p:spPr>
          <a:xfrm>
            <a:off x="1101425" y="994000"/>
            <a:ext cx="10662826" cy="54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411d36f88_0_41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character array</a:t>
            </a:r>
            <a:endParaRPr sz="3300" b="1"/>
          </a:p>
        </p:txBody>
      </p:sp>
      <p:sp>
        <p:nvSpPr>
          <p:cNvPr id="538" name="Google Shape;538;g11411d36f88_0_41"/>
          <p:cNvSpPr txBox="1"/>
          <p:nvPr/>
        </p:nvSpPr>
        <p:spPr>
          <a:xfrm>
            <a:off x="1861200" y="943375"/>
            <a:ext cx="84696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*cityPtr[4] = {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"Chennai",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"Kolkata",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"Mumbai",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"New Delhi"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411d36f88_0_47"/>
          <p:cNvSpPr txBox="1"/>
          <p:nvPr/>
        </p:nvSpPr>
        <p:spPr>
          <a:xfrm>
            <a:off x="1861200" y="943375"/>
            <a:ext cx="84696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5" name="Google Shape;545;g11411d36f88_0_47"/>
          <p:cNvPicPr preferRelativeResize="0"/>
          <p:nvPr/>
        </p:nvPicPr>
        <p:blipFill rotWithShape="1">
          <a:blip r:embed="rId3">
            <a:alphaModFix/>
          </a:blip>
          <a:srcRect b="7817"/>
          <a:stretch/>
        </p:blipFill>
        <p:spPr>
          <a:xfrm>
            <a:off x="779125" y="759775"/>
            <a:ext cx="11000501" cy="57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411d36f88_0_63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Arrays of Strings</a:t>
            </a:r>
            <a:endParaRPr sz="3300" b="1"/>
          </a:p>
        </p:txBody>
      </p:sp>
      <p:sp>
        <p:nvSpPr>
          <p:cNvPr id="560" name="Google Shape;560;g11411d36f88_0_63"/>
          <p:cNvSpPr txBox="1"/>
          <p:nvPr/>
        </p:nvSpPr>
        <p:spPr>
          <a:xfrm>
            <a:off x="1665250" y="943375"/>
            <a:ext cx="10439400" cy="6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int DAYS = 7; //number of strings in array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int MAX = 10; //maximum size of each string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//array of strings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star[DAYS][MAX] = { “Sunday”, “Monday”, “Tuesday”,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“Wednesday”, “Thursday”,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“Friday”, “Saturday” };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for(int j=0; j&lt;DAYS; j++) //display every string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 &lt;&lt; star[j] &lt;&lt; endl;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0;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411d36f88_0_70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Arrays of Strings</a:t>
            </a:r>
            <a:endParaRPr sz="3300" b="1"/>
          </a:p>
        </p:txBody>
      </p:sp>
      <p:sp>
        <p:nvSpPr>
          <p:cNvPr id="567" name="Google Shape;567;g11411d36f88_0_70"/>
          <p:cNvSpPr txBox="1"/>
          <p:nvPr/>
        </p:nvSpPr>
        <p:spPr>
          <a:xfrm>
            <a:off x="1665250" y="943375"/>
            <a:ext cx="10439400" cy="1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8" name="Google Shape;568;g11411d36f88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63" y="1073875"/>
            <a:ext cx="8442475" cy="55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2436171" y="14296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Character Arrays and pointers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1606732" y="809897"/>
            <a:ext cx="9897880" cy="44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Like we can handle pointers with array, similarly we can use character type pointers for character arrays.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We can also print the array as ptr[2];      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Ptr[0] = A;   //Aello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*ptr=A;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Ptr++…</a:t>
            </a:r>
            <a:endParaRPr/>
          </a:p>
        </p:txBody>
      </p:sp>
      <p:graphicFrame>
        <p:nvGraphicFramePr>
          <p:cNvPr id="352" name="Google Shape;352;p25"/>
          <p:cNvGraphicFramePr/>
          <p:nvPr/>
        </p:nvGraphicFramePr>
        <p:xfrm>
          <a:off x="2037807" y="1423851"/>
          <a:ext cx="8780200" cy="91441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87802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lang="en-US" sz="1800" b="0" u="none" strike="noStrike" cap="non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</a:t>
                      </a:r>
                      <a:r>
                        <a:rPr lang="en-US" sz="1800" b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[]</a:t>
                      </a:r>
                      <a:r>
                        <a:rPr lang="en-US" sz="1800" b="0" u="none" strike="noStrike" cap="non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b="0" u="none" strike="noStrike" cap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"Hello"</a:t>
                      </a:r>
                      <a:r>
                        <a:rPr lang="en-US" sz="1800" b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lang="en-US" sz="1800" b="0" u="none" strike="noStrike" cap="non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array version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lang="en-US" sz="1800" b="0" u="none" strike="noStrike" cap="non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sz="1800" b="0" u="none" strike="noStrike" cap="non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ptr </a:t>
                      </a:r>
                      <a:r>
                        <a:rPr lang="en-US" sz="1800" b="0" u="none" strike="noStrike" cap="non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lang="en-US" sz="1800" b="0" u="none" strike="noStrike" cap="non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ptr=arr ;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6CE26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1815489" y="624110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Dynamic Memory Allocation for Arrays</a:t>
            </a:r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body" idx="1"/>
          </p:nvPr>
        </p:nvSpPr>
        <p:spPr>
          <a:xfrm>
            <a:off x="1815489" y="172563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char* pvalue  = NULL;         // Pointer initialized with null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pvalue  = new char[20];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[] pvalue; 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double** pvalue  = NULL;      // Pointer initialized with null 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pvalue  = new double [3][4]; 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[] pvalue;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>
            <a:spLocks noGrp="1"/>
          </p:cNvSpPr>
          <p:nvPr>
            <p:ph type="title"/>
          </p:nvPr>
        </p:nvSpPr>
        <p:spPr>
          <a:xfrm>
            <a:off x="1815489" y="624110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MEMORY LEAK &amp; DANGLING POINTERS</a:t>
            </a: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body" idx="1"/>
          </p:nvPr>
        </p:nvSpPr>
        <p:spPr>
          <a:xfrm>
            <a:off x="1378634" y="1392702"/>
            <a:ext cx="10125978" cy="507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2000" b="1" i="0" u="sng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dangling pointer</a:t>
            </a: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points to memory that has already been freed. The storage is no longer allocated. Trying to access it might cause a Segmentation fault.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int *c = new int();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Delete c;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*c = 3; //writing to freed location!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00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00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2000" b="1" i="0" u="sng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memory leak</a:t>
            </a: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is memory which hasn't been freed, there is no way to access (or free it) now, as there are no ways to get to it anymore. (E.g. a pointer which </a:t>
            </a:r>
            <a:r>
              <a:rPr lang="en-US" sz="2000" b="1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the only reference to a memory location </a:t>
            </a:r>
            <a:r>
              <a:rPr lang="en-US" sz="2000" b="1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dynamically allocated</a:t>
            </a:r>
            <a:r>
              <a:rPr lang="en-US" sz="2000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(and not freed) which points somewhere else now.)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void func(){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    char *ch = new int(10);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//ch not valid outside, no way to access malloc-ed memory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00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1815489" y="624110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Character Arrays</a:t>
            </a:r>
            <a:endParaRPr/>
          </a:p>
        </p:txBody>
      </p:sp>
      <p:sp>
        <p:nvSpPr>
          <p:cNvPr id="407" name="Google Shape;407;p34"/>
          <p:cNvSpPr txBox="1">
            <a:spLocks noGrp="1"/>
          </p:cNvSpPr>
          <p:nvPr>
            <p:ph type="body" idx="1"/>
          </p:nvPr>
        </p:nvSpPr>
        <p:spPr>
          <a:xfrm>
            <a:off x="1252026" y="1195754"/>
            <a:ext cx="4154242" cy="54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max_len = 256;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namespace std;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"Please enter string: ";	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char* str = new char[max_len + 1];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(int i = 0; i &lt; max_len; i++)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5843123" y="1856838"/>
            <a:ext cx="6098344" cy="342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str[i];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(str[i] == '\n')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str[i] = '\0';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break;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"Entered string is:" &lt;&lt; str &lt;&lt; endl;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delete [] str;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0;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lang="en-US" b="1" i="0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Unusual behaviour with character pointers</a:t>
            </a:r>
            <a:endParaRPr/>
          </a:p>
        </p:txBody>
      </p:sp>
      <p:graphicFrame>
        <p:nvGraphicFramePr>
          <p:cNvPr id="414" name="Google Shape;414;p35"/>
          <p:cNvGraphicFramePr/>
          <p:nvPr/>
        </p:nvGraphicFramePr>
        <p:xfrm>
          <a:off x="1815489" y="1676400"/>
          <a:ext cx="6167375" cy="493014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6167375"/>
              </a:tblGrid>
              <a:tr h="491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namespace std;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Driver Code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main()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// Integer array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int a[] = { 1, 2, 3 };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// Character array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char ch[] = "abc";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// Print the value of a and b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cout &lt;&lt; a &lt;&lt; endl;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cout &lt;&lt; ch &lt;&lt; endl;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return 0;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5250" marR="95250" marT="133350" marB="133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15" name="Google Shape;415;p35"/>
          <p:cNvSpPr/>
          <p:nvPr/>
        </p:nvSpPr>
        <p:spPr>
          <a:xfrm>
            <a:off x="8606667" y="5380229"/>
            <a:ext cx="2897945" cy="92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888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1800" b="1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0x7ffc623e56c0 </a:t>
            </a:r>
            <a:endParaRPr sz="1800" b="0" i="0" u="none" strike="noStrike" cap="non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lang="en-US" b="1" i="0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Unusual behaviour with character pointers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7804809" y="2320173"/>
            <a:ext cx="2897945" cy="92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888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1800" b="1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b="0" i="0" u="none" strike="noStrike" cap="non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2050366" y="1499652"/>
            <a:ext cx="609834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&lt;iostream&gt;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Driver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Character array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 b[] = "abc";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Pointer to character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char* c = &amp;b[0];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Print the value of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c &lt;&lt; endl;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6204609" y="3900309"/>
            <a:ext cx="609834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example as well, the character type pointer c is storing the base address of the char array b[] and hence when used with cout, it starts printing each and every character from that base address till it encounters a NULL character.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lang="en-US" b="1" i="0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Dynamic character array</a:t>
            </a:r>
            <a:endParaRPr/>
          </a:p>
        </p:txBody>
      </p:sp>
      <p:sp>
        <p:nvSpPr>
          <p:cNvPr id="429" name="Google Shape;429;p37"/>
          <p:cNvSpPr txBox="1"/>
          <p:nvPr/>
        </p:nvSpPr>
        <p:spPr>
          <a:xfrm>
            <a:off x="2008163" y="1195754"/>
            <a:ext cx="6098344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&lt;iostream&gt;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&lt;cstring&gt;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 *s1=new char[50];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 *s2=new char[50];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"Enter string s1: 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cin.getline(s1, 50);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"Enter string s2: 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cin.getline(s2, 50);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strcat(s1, s2);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"s1 = " &lt;&lt; s1 &lt;&lt; endl;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"s2 = " &lt;&lt; s2;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1593</Words>
  <Application>Microsoft Office PowerPoint</Application>
  <PresentationFormat>Widescreen</PresentationFormat>
  <Paragraphs>364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Century Gothic</vt:lpstr>
      <vt:lpstr>Calibri</vt:lpstr>
      <vt:lpstr>Arial</vt:lpstr>
      <vt:lpstr>Consolas</vt:lpstr>
      <vt:lpstr>Times New Roman</vt:lpstr>
      <vt:lpstr>Noto Sans Symbols</vt:lpstr>
      <vt:lpstr>Sofia</vt:lpstr>
      <vt:lpstr>Wisp</vt:lpstr>
      <vt:lpstr>Character Arrays and pointers</vt:lpstr>
      <vt:lpstr>Functions in string.h</vt:lpstr>
      <vt:lpstr>Character Arrays and pointers</vt:lpstr>
      <vt:lpstr>Dynamic Memory Allocation for Arrays</vt:lpstr>
      <vt:lpstr>MEMORY LEAK &amp; DANGLING POINTERS</vt:lpstr>
      <vt:lpstr>Character Arrays</vt:lpstr>
      <vt:lpstr>Unusual behaviour with character pointers</vt:lpstr>
      <vt:lpstr>Unusual behaviour with character pointers</vt:lpstr>
      <vt:lpstr>Dynamic character array</vt:lpstr>
      <vt:lpstr>Void Pointer</vt:lpstr>
      <vt:lpstr>Facts about Void Pointer</vt:lpstr>
      <vt:lpstr>Pointers to 2D array</vt:lpstr>
      <vt:lpstr>Pointers to 2D array</vt:lpstr>
      <vt:lpstr>Pointers to 2D array</vt:lpstr>
      <vt:lpstr>Pointers to 2D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Arrays and pointers</dc:title>
  <dc:creator>Arooj Khalil</dc:creator>
  <cp:lastModifiedBy>Arooj Khalil</cp:lastModifiedBy>
  <cp:revision>3</cp:revision>
  <cp:lastPrinted>2022-07-06T11:14:38Z</cp:lastPrinted>
  <dcterms:created xsi:type="dcterms:W3CDTF">2020-04-12T15:15:05Z</dcterms:created>
  <dcterms:modified xsi:type="dcterms:W3CDTF">2022-07-06T11:14:54Z</dcterms:modified>
</cp:coreProperties>
</file>