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27"/>
  </p:notesMasterIdLst>
  <p:sldIdLst>
    <p:sldId id="428" r:id="rId2"/>
    <p:sldId id="429" r:id="rId3"/>
    <p:sldId id="430" r:id="rId4"/>
    <p:sldId id="404" r:id="rId5"/>
    <p:sldId id="405" r:id="rId6"/>
    <p:sldId id="406" r:id="rId7"/>
    <p:sldId id="431" r:id="rId8"/>
    <p:sldId id="407" r:id="rId9"/>
    <p:sldId id="408" r:id="rId10"/>
    <p:sldId id="409" r:id="rId11"/>
    <p:sldId id="410" r:id="rId12"/>
    <p:sldId id="432" r:id="rId13"/>
    <p:sldId id="421" r:id="rId14"/>
    <p:sldId id="433" r:id="rId15"/>
    <p:sldId id="434" r:id="rId16"/>
    <p:sldId id="423" r:id="rId17"/>
    <p:sldId id="435" r:id="rId18"/>
    <p:sldId id="412" r:id="rId19"/>
    <p:sldId id="420" r:id="rId20"/>
    <p:sldId id="426" r:id="rId21"/>
    <p:sldId id="427" r:id="rId22"/>
    <p:sldId id="436" r:id="rId23"/>
    <p:sldId id="437" r:id="rId24"/>
    <p:sldId id="439" r:id="rId25"/>
    <p:sldId id="43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4C038-6C54-4A75-99CF-25F285DF3DAB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CD257-9886-403F-BF56-EFEB94012F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02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8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3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358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02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0369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00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81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7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2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5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1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2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7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2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9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6CFF-60BB-4882-8367-3D7599EE6018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4DB2F0-0CF3-43A8-8FEB-02A375179B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9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652768-047D-4631-8C6D-FD48EB7F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08" y="930153"/>
            <a:ext cx="9410471" cy="47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4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Association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17965" y="1582341"/>
            <a:ext cx="95457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Two-way Association</a:t>
            </a:r>
          </a:p>
          <a:p>
            <a:r>
              <a:rPr lang="en-US" dirty="0"/>
              <a:t>In two way association we can navigate in both directions, it is denoted by a line</a:t>
            </a:r>
          </a:p>
          <a:p>
            <a:r>
              <a:rPr lang="en-US" dirty="0"/>
              <a:t>between the associated objects</a:t>
            </a:r>
          </a:p>
          <a:p>
            <a:r>
              <a:rPr lang="en-US" b="1" dirty="0"/>
              <a:t>Examples: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377" y="3074410"/>
            <a:ext cx="8746956" cy="21903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189" y="46928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BookAntiqua"/>
              </a:rPr>
              <a:t>Employee works for company</a:t>
            </a:r>
          </a:p>
          <a:p>
            <a:r>
              <a:rPr lang="en-US" dirty="0">
                <a:latin typeface="BookAntiqua"/>
              </a:rPr>
              <a:t>Company employs employees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3D80D0-1F5F-4071-8C47-5CFD3145120C}"/>
              </a:ext>
            </a:extLst>
          </p:cNvPr>
          <p:cNvSpPr txBox="1"/>
          <p:nvPr/>
        </p:nvSpPr>
        <p:spPr>
          <a:xfrm>
            <a:off x="1717965" y="5587559"/>
            <a:ext cx="9545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For example Managers and Employees, multiple employees may be associated with a single manager and a single employee may be associated with multiple managers.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3847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965" y="624110"/>
            <a:ext cx="9786647" cy="1280890"/>
          </a:xfrm>
        </p:spPr>
        <p:txBody>
          <a:bodyPr/>
          <a:lstStyle/>
          <a:p>
            <a:r>
              <a:rPr lang="en-US" b="1" dirty="0"/>
              <a:t>Kinds of Simple Association w.r.t Cardinality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199" y="1623583"/>
            <a:ext cx="82573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Antiqua"/>
              </a:rPr>
              <a:t>With respect to cardinality association has the following types,</a:t>
            </a:r>
          </a:p>
          <a:p>
            <a:r>
              <a:rPr lang="en-US" dirty="0">
                <a:latin typeface="BookAntiqua"/>
              </a:rPr>
              <a:t>a. Binary Association</a:t>
            </a:r>
          </a:p>
          <a:p>
            <a:r>
              <a:rPr lang="en-US" dirty="0">
                <a:latin typeface="BookAntiqua"/>
              </a:rPr>
              <a:t>b. Ternary Association</a:t>
            </a:r>
          </a:p>
          <a:p>
            <a:r>
              <a:rPr lang="en-US" dirty="0">
                <a:latin typeface="BookAntiqua"/>
              </a:rPr>
              <a:t>c. N-</a:t>
            </a:r>
            <a:r>
              <a:rPr lang="en-US" dirty="0" err="1">
                <a:latin typeface="BookAntiqua"/>
              </a:rPr>
              <a:t>ary</a:t>
            </a:r>
            <a:r>
              <a:rPr lang="en-US" dirty="0">
                <a:latin typeface="BookAntiqua"/>
              </a:rPr>
              <a:t> Association</a:t>
            </a:r>
          </a:p>
          <a:p>
            <a:endParaRPr lang="en-US" dirty="0">
              <a:latin typeface="BookAntiqua"/>
            </a:endParaRPr>
          </a:p>
          <a:p>
            <a:r>
              <a:rPr lang="en-US" b="1" dirty="0">
                <a:latin typeface="BookAntiqua-Bold"/>
              </a:rPr>
              <a:t>Binary Association</a:t>
            </a:r>
          </a:p>
          <a:p>
            <a:r>
              <a:rPr lang="en-US" dirty="0"/>
              <a:t>It associates objects of exactly two classes; it is denoted by a line, or an arrow between the associated objects.</a:t>
            </a:r>
          </a:p>
          <a:p>
            <a:r>
              <a:rPr lang="en-US" b="1" dirty="0"/>
              <a:t>Ternary Association</a:t>
            </a:r>
          </a:p>
          <a:p>
            <a:r>
              <a:rPr lang="en-US" dirty="0"/>
              <a:t>It associates objects of exactly three classes; it is denoted by a diamond with lines connected to associated objects.</a:t>
            </a:r>
            <a:endParaRPr lang="en-US" b="1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865" y="4694526"/>
            <a:ext cx="5753424" cy="203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46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BB3B87-68EE-48A1-B126-10FFBD7B5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56" y="713936"/>
            <a:ext cx="9337340" cy="473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3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82599"/>
            <a:ext cx="8911687" cy="1280890"/>
          </a:xfrm>
        </p:spPr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69" y="860660"/>
            <a:ext cx="9973365" cy="3777622"/>
          </a:xfrm>
        </p:spPr>
        <p:txBody>
          <a:bodyPr/>
          <a:lstStyle/>
          <a:p>
            <a:pPr algn="just"/>
            <a:r>
              <a:rPr lang="en-US" dirty="0"/>
              <a:t>An object may contain a collection (aggregate) of other objects, the relationship between the container and the contained object is called aggregation, Aggregation is represented by a line with unfilled-diamond head towards the container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739" y="1834769"/>
            <a:ext cx="4991948" cy="3142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E7901B-6307-409E-9FE5-184D183E63F5}"/>
              </a:ext>
            </a:extLst>
          </p:cNvPr>
          <p:cNvSpPr txBox="1"/>
          <p:nvPr/>
        </p:nvSpPr>
        <p:spPr>
          <a:xfrm>
            <a:off x="1506543" y="5074541"/>
            <a:ext cx="100871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We can say it is a direct association among the objects. In Aggregation, the direction specifies which object contains the other object. There are mutual dependencies among objects.</a:t>
            </a:r>
          </a:p>
          <a:p>
            <a:pPr algn="just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For example, departments and employees, a department has many employees but a single employee is not associated with multiple departments. Employees may exist without a department. Here, department can be called an owner object and the employee can be called a child object.</a:t>
            </a:r>
          </a:p>
        </p:txBody>
      </p:sp>
    </p:spTree>
    <p:extLst>
      <p:ext uri="{BB962C8B-B14F-4D97-AF65-F5344CB8AC3E}">
        <p14:creationId xmlns:p14="http://schemas.microsoft.com/office/powerpoint/2010/main" val="113425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59A5FA-D418-4B16-9156-929FECB30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38" y="937113"/>
            <a:ext cx="8886993" cy="49837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A7A352-400F-4698-B15F-451C2D287508}"/>
              </a:ext>
            </a:extLst>
          </p:cNvPr>
          <p:cNvSpPr/>
          <p:nvPr/>
        </p:nvSpPr>
        <p:spPr>
          <a:xfrm>
            <a:off x="6541477" y="3414932"/>
            <a:ext cx="4149969" cy="35520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7A760-E0BA-4974-A371-90903724A92F}"/>
              </a:ext>
            </a:extLst>
          </p:cNvPr>
          <p:cNvSpPr/>
          <p:nvPr/>
        </p:nvSpPr>
        <p:spPr>
          <a:xfrm>
            <a:off x="6541477" y="4242360"/>
            <a:ext cx="4149969" cy="35520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29151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0CBA64-3247-435B-BB6A-89624A1EC7D3}"/>
              </a:ext>
            </a:extLst>
          </p:cNvPr>
          <p:cNvSpPr txBox="1"/>
          <p:nvPr/>
        </p:nvSpPr>
        <p:spPr>
          <a:xfrm>
            <a:off x="2008162" y="487184"/>
            <a:ext cx="609834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class B{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b;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B(int b=0){ this-&gt;b=b;}</a:t>
            </a:r>
          </a:p>
          <a:p>
            <a:pPr algn="l"/>
            <a:r>
              <a:rPr lang="en-PK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class A{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a;</a:t>
            </a:r>
          </a:p>
          <a:p>
            <a:pPr lvl="1"/>
            <a:r>
              <a:rPr lang="en-US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B * 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objB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0" i="0" u="none" strike="noStrike" baseline="0" dirty="0">
                <a:solidFill>
                  <a:srgbClr val="548335"/>
                </a:solidFill>
                <a:latin typeface="Consolas" panose="020B0609020204030204" pitchFamily="49" charset="0"/>
              </a:rPr>
              <a:t>//pointer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public: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A(int a=0){ this-&gt;a=a;}</a:t>
            </a:r>
          </a:p>
          <a:p>
            <a:pPr lvl="1"/>
            <a:r>
              <a:rPr lang="en-US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addB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(B *b){ this-&gt;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objB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 = b;}</a:t>
            </a:r>
          </a:p>
          <a:p>
            <a:pPr lvl="1"/>
            <a:endParaRPr lang="en-PK" sz="1200" b="0" i="0" u="none" strike="noStrike" baseline="0" dirty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pPr lvl="1"/>
            <a:r>
              <a:rPr lang="en-US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removeB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(){ 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objB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;}</a:t>
            </a:r>
          </a:p>
          <a:p>
            <a:pPr lvl="1"/>
            <a:r>
              <a:rPr lang="en-US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changeB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(B*b){ 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objB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= b;}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~A(){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objB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lvl="1"/>
            <a:r>
              <a:rPr lang="en-US" b="0" i="0" u="none" strike="noStrike" baseline="0" dirty="0">
                <a:solidFill>
                  <a:srgbClr val="548335"/>
                </a:solidFill>
                <a:latin typeface="Consolas" panose="020B0609020204030204" pitchFamily="49" charset="0"/>
              </a:rPr>
              <a:t>//nothing to do with </a:t>
            </a:r>
            <a:r>
              <a:rPr lang="en-US" b="0" i="0" u="none" strike="noStrike" baseline="0" dirty="0" err="1">
                <a:solidFill>
                  <a:srgbClr val="548335"/>
                </a:solidFill>
                <a:latin typeface="Consolas" panose="020B0609020204030204" pitchFamily="49" charset="0"/>
              </a:rPr>
              <a:t>objB</a:t>
            </a:r>
            <a:endParaRPr lang="en-US" b="0" i="0" u="none" strike="noStrike" baseline="0" dirty="0">
              <a:solidFill>
                <a:srgbClr val="548335"/>
              </a:solidFill>
              <a:latin typeface="Consolas" panose="020B0609020204030204" pitchFamily="49" charset="0"/>
            </a:endParaRPr>
          </a:p>
          <a:p>
            <a:pPr algn="l"/>
            <a:r>
              <a:rPr lang="en-PK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A5806-6F9D-4473-9B96-3038C9F80F2A}"/>
              </a:ext>
            </a:extLst>
          </p:cNvPr>
          <p:cNvSpPr txBox="1"/>
          <p:nvPr/>
        </p:nvSpPr>
        <p:spPr>
          <a:xfrm>
            <a:off x="7410157" y="487184"/>
            <a:ext cx="4781843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Use a pointer to aggregate class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object(s).</a:t>
            </a:r>
          </a:p>
          <a:p>
            <a:pPr algn="l"/>
            <a:r>
              <a:rPr lang="en-US" sz="2400" b="1" i="0" u="none" strike="noStrike" baseline="0" dirty="0">
                <a:solidFill>
                  <a:srgbClr val="FFFFFF"/>
                </a:solidFill>
                <a:latin typeface="Calibri,Bold"/>
              </a:rPr>
              <a:t>A B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main(){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A a(1), a2;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b2(3);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a.addB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(&amp;b);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a.changeB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(&amp;b2);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a2.addB(&amp;b);</a:t>
            </a:r>
          </a:p>
          <a:p>
            <a:r>
              <a:rPr lang="en-PK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81124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380" y="187690"/>
            <a:ext cx="8911687" cy="1280890"/>
          </a:xfrm>
        </p:spPr>
        <p:txBody>
          <a:bodyPr/>
          <a:lstStyle/>
          <a:p>
            <a:r>
              <a:rPr lang="en-US" dirty="0"/>
              <a:t>Aggregation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20216-8F7C-436A-9A34-2170C4DEE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51" y="1138896"/>
            <a:ext cx="10199077" cy="54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74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380" y="187690"/>
            <a:ext cx="8911687" cy="1280890"/>
          </a:xfrm>
        </p:spPr>
        <p:txBody>
          <a:bodyPr/>
          <a:lstStyle/>
          <a:p>
            <a:r>
              <a:rPr lang="en-US" dirty="0"/>
              <a:t>Aggregation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96DB8-9547-4C07-9C1C-10149712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64" y="1035660"/>
            <a:ext cx="10507907" cy="563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05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965" y="624110"/>
            <a:ext cx="9786647" cy="1280890"/>
          </a:xfrm>
        </p:spPr>
        <p:txBody>
          <a:bodyPr/>
          <a:lstStyle/>
          <a:p>
            <a:r>
              <a:rPr lang="en-US" b="1" dirty="0"/>
              <a:t>Composition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70362" y="1568165"/>
            <a:ext cx="9282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object may be composed of other smaller objects, the relationship between the “part” objects and the “whole” object is known as Composition. Composition is represented by a line with a filled-diamond head towards the composer object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1870362" y="2664389"/>
            <a:ext cx="343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Antiqua-Bold"/>
              </a:rPr>
              <a:t>Example – Composition of Ali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622" y="3435550"/>
            <a:ext cx="47720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27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Composition is stronger relationship:</a:t>
            </a:r>
          </a:p>
          <a:p>
            <a:pPr lvl="1"/>
            <a:r>
              <a:rPr lang="en-US" dirty="0"/>
              <a:t>Composition is a stronger relationship, because</a:t>
            </a:r>
          </a:p>
          <a:p>
            <a:pPr lvl="1"/>
            <a:r>
              <a:rPr lang="en-US" dirty="0"/>
              <a:t>Composed object becomes a part of the composer</a:t>
            </a:r>
          </a:p>
          <a:p>
            <a:pPr lvl="1"/>
            <a:r>
              <a:rPr lang="en-US" dirty="0"/>
              <a:t>Composed object can’t exist independently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2F12B5-5331-4930-8B90-EBBE17BB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786" y="478850"/>
            <a:ext cx="10357360" cy="590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6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sociation, aggregation, and composition in OOP explain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440" y="1136073"/>
            <a:ext cx="7169447" cy="47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059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enter image description here">
            <a:extLst>
              <a:ext uri="{FF2B5EF4-FFF2-40B4-BE49-F238E27FC236}">
                <a16:creationId xmlns:a16="http://schemas.microsoft.com/office/drawing/2014/main" id="{66C58A6E-3D39-492B-8F68-1FE27A7EAC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A32BC-5AE2-404F-929F-AD78E268C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510" y="406937"/>
            <a:ext cx="4010025" cy="2724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021C9C-D920-4D93-975A-BDF9E179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485" y="4009000"/>
            <a:ext cx="3829050" cy="2019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9C02E5-C60A-4586-814A-F300275CE185}"/>
              </a:ext>
            </a:extLst>
          </p:cNvPr>
          <p:cNvSpPr txBox="1"/>
          <p:nvPr/>
        </p:nvSpPr>
        <p:spPr>
          <a:xfrm>
            <a:off x="404446" y="1445846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32629"/>
                </a:solidFill>
                <a:effectLst/>
                <a:latin typeface="-apple-system"/>
              </a:rPr>
              <a:t>Composition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: The following picture is image composition i.e. using individual images making one image.</a:t>
            </a:r>
            <a:endParaRPr lang="en-P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EDDD7-A7DD-4976-8CF8-92916D2C3C12}"/>
              </a:ext>
            </a:extLst>
          </p:cNvPr>
          <p:cNvSpPr txBox="1"/>
          <p:nvPr/>
        </p:nvSpPr>
        <p:spPr>
          <a:xfrm>
            <a:off x="1065628" y="476582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collection of image in single location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31778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69FD00-203C-447D-994B-0D4136C9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1233487"/>
            <a:ext cx="9466964" cy="506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58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AED90F-A562-4D6F-9FB8-2B20D63F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82" y="637369"/>
            <a:ext cx="11545478" cy="558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77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FAD75E-4BB1-4DBF-BDDB-D94AD67C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06" y="837614"/>
            <a:ext cx="10358317" cy="546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38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2A492D-4883-423C-B83E-B9130B657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91" y="595952"/>
            <a:ext cx="11622017" cy="604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3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BA2E4D-D0C0-43C1-ADD4-2898CAF91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73" y="240762"/>
            <a:ext cx="10167397" cy="56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6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Kinds of Association:</a:t>
            </a:r>
            <a:br>
              <a:rPr lang="en-US" b="1" dirty="0"/>
            </a:br>
            <a:r>
              <a:rPr lang="en-US" dirty="0"/>
              <a:t>There are two main types of association which are then further subdivided </a:t>
            </a:r>
            <a:r>
              <a:rPr lang="en-US" dirty="0" err="1"/>
              <a:t>i.e</a:t>
            </a:r>
            <a:endParaRPr lang="en-US" dirty="0"/>
          </a:p>
          <a:p>
            <a:pPr lvl="1"/>
            <a:r>
              <a:rPr lang="en-US" dirty="0"/>
              <a:t>1. Class Association</a:t>
            </a:r>
          </a:p>
          <a:p>
            <a:pPr lvl="1"/>
            <a:r>
              <a:rPr lang="en-US" dirty="0"/>
              <a:t>2. Object Association</a:t>
            </a:r>
          </a:p>
        </p:txBody>
      </p:sp>
    </p:spTree>
    <p:extLst>
      <p:ext uri="{BB962C8B-B14F-4D97-AF65-F5344CB8AC3E}">
        <p14:creationId xmlns:p14="http://schemas.microsoft.com/office/powerpoint/2010/main" val="256832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Class Association</a:t>
            </a:r>
          </a:p>
          <a:p>
            <a:r>
              <a:rPr lang="en-US" dirty="0"/>
              <a:t>Class association is implemented in terms of Inheritance. Inheritance implements generalization/specialization relationship between objects. Inheritance is considered class association.</a:t>
            </a:r>
          </a:p>
          <a:p>
            <a:pPr lvl="1"/>
            <a:r>
              <a:rPr lang="en-US" dirty="0"/>
              <a:t> In case of public inheritance it is “IS-A” relationship.</a:t>
            </a:r>
          </a:p>
        </p:txBody>
      </p:sp>
    </p:spTree>
    <p:extLst>
      <p:ext uri="{BB962C8B-B14F-4D97-AF65-F5344CB8AC3E}">
        <p14:creationId xmlns:p14="http://schemas.microsoft.com/office/powerpoint/2010/main" val="417821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 Association</a:t>
            </a:r>
          </a:p>
          <a:p>
            <a:r>
              <a:rPr lang="en-US" dirty="0"/>
              <a:t>It is the interaction of stand alone objects of one class with other objects of anther class.</a:t>
            </a:r>
          </a:p>
          <a:p>
            <a:r>
              <a:rPr lang="en-US" dirty="0"/>
              <a:t>It can be of one of the following types,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285497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088F3-8D66-45FC-8448-F30284806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98" y="681329"/>
            <a:ext cx="10655941" cy="549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Association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interacting objects have no intrinsic relationship with other object. It is the weakest link between objects. It is a reference by which one object can interact with some other object.</a:t>
            </a:r>
          </a:p>
          <a:p>
            <a:pPr lvl="1"/>
            <a:r>
              <a:rPr lang="en-US" dirty="0"/>
              <a:t>Customer gets cash from cashier</a:t>
            </a:r>
          </a:p>
          <a:p>
            <a:pPr lvl="1"/>
            <a:r>
              <a:rPr lang="en-US" dirty="0"/>
              <a:t>Employee works for a company</a:t>
            </a:r>
          </a:p>
          <a:p>
            <a:pPr lvl="1"/>
            <a:r>
              <a:rPr lang="en-US" dirty="0"/>
              <a:t>Ali lives in a house</a:t>
            </a:r>
          </a:p>
          <a:p>
            <a:pPr lvl="1"/>
            <a:r>
              <a:rPr lang="en-US" dirty="0"/>
              <a:t>Ali drives a car</a:t>
            </a:r>
          </a:p>
        </p:txBody>
      </p:sp>
    </p:spTree>
    <p:extLst>
      <p:ext uri="{BB962C8B-B14F-4D97-AF65-F5344CB8AC3E}">
        <p14:creationId xmlns:p14="http://schemas.microsoft.com/office/powerpoint/2010/main" val="412670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Association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17965" y="1582341"/>
            <a:ext cx="95457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Simple association can be categorized in two ways,</a:t>
            </a:r>
          </a:p>
          <a:p>
            <a:pPr lvl="1"/>
            <a:r>
              <a:rPr lang="en-US" dirty="0"/>
              <a:t>• With respect to direction (navigation)</a:t>
            </a:r>
          </a:p>
          <a:p>
            <a:pPr lvl="1"/>
            <a:r>
              <a:rPr lang="en-US" dirty="0"/>
              <a:t>• With respect to number of objects (cardinality)</a:t>
            </a:r>
          </a:p>
          <a:p>
            <a:pPr lvl="1"/>
            <a:endParaRPr lang="en-US" dirty="0"/>
          </a:p>
          <a:p>
            <a:r>
              <a:rPr lang="en-US" dirty="0"/>
              <a:t>Kinds of Simple Association w.r.t Navigation</a:t>
            </a:r>
          </a:p>
          <a:p>
            <a:r>
              <a:rPr lang="en-US" dirty="0"/>
              <a:t>With respect to navigation association has the following types,</a:t>
            </a:r>
          </a:p>
          <a:p>
            <a:pPr lvl="1"/>
            <a:r>
              <a:rPr lang="en-US" dirty="0"/>
              <a:t>a. One-way Association</a:t>
            </a:r>
          </a:p>
          <a:p>
            <a:pPr lvl="1"/>
            <a:r>
              <a:rPr lang="en-US" dirty="0"/>
              <a:t>b. Two-way Association</a:t>
            </a:r>
          </a:p>
          <a:p>
            <a:r>
              <a:rPr lang="en-US" b="1" dirty="0"/>
              <a:t>a. One-way Association</a:t>
            </a:r>
          </a:p>
          <a:p>
            <a:r>
              <a:rPr lang="en-US" dirty="0"/>
              <a:t>In One way association we can navigate along a single direction only, it is denoted</a:t>
            </a:r>
          </a:p>
          <a:p>
            <a:r>
              <a:rPr lang="en-US" dirty="0"/>
              <a:t>by an arrow towards the server object.</a:t>
            </a:r>
          </a:p>
          <a:p>
            <a:r>
              <a:rPr lang="en-US" dirty="0"/>
              <a:t>Examples: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610" y="4658158"/>
            <a:ext cx="6766413" cy="20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840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34773</TotalTime>
  <Words>747</Words>
  <Application>Microsoft Office PowerPoint</Application>
  <PresentationFormat>Widescreen</PresentationFormat>
  <Paragraphs>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-apple-system</vt:lpstr>
      <vt:lpstr>Arial</vt:lpstr>
      <vt:lpstr>BookAntiqua</vt:lpstr>
      <vt:lpstr>BookAntiqua-Bold</vt:lpstr>
      <vt:lpstr>Calibri</vt:lpstr>
      <vt:lpstr>Calibri,Bold</vt:lpstr>
      <vt:lpstr>Century Gothic</vt:lpstr>
      <vt:lpstr>Consolas</vt:lpstr>
      <vt:lpstr>Open Sans</vt:lpstr>
      <vt:lpstr>Wingdings 3</vt:lpstr>
      <vt:lpstr>Wisp</vt:lpstr>
      <vt:lpstr>PowerPoint Presentation</vt:lpstr>
      <vt:lpstr>PowerPoint Presentation</vt:lpstr>
      <vt:lpstr>PowerPoint Presentation</vt:lpstr>
      <vt:lpstr>Association</vt:lpstr>
      <vt:lpstr>Association</vt:lpstr>
      <vt:lpstr>Association</vt:lpstr>
      <vt:lpstr>PowerPoint Presentation</vt:lpstr>
      <vt:lpstr>Simple Association</vt:lpstr>
      <vt:lpstr>Simple Association</vt:lpstr>
      <vt:lpstr>Simple Association</vt:lpstr>
      <vt:lpstr>Kinds of Simple Association w.r.t Cardinality</vt:lpstr>
      <vt:lpstr>PowerPoint Presentation</vt:lpstr>
      <vt:lpstr>Aggregation</vt:lpstr>
      <vt:lpstr>PowerPoint Presentation</vt:lpstr>
      <vt:lpstr>PowerPoint Presentation</vt:lpstr>
      <vt:lpstr>Aggregation</vt:lpstr>
      <vt:lpstr>Aggregation</vt:lpstr>
      <vt:lpstr>Composition</vt:lpstr>
      <vt:lpstr>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Arooj Khalil</dc:creator>
  <cp:lastModifiedBy>Arooj Khalil</cp:lastModifiedBy>
  <cp:revision>792</cp:revision>
  <dcterms:created xsi:type="dcterms:W3CDTF">2020-04-12T15:15:05Z</dcterms:created>
  <dcterms:modified xsi:type="dcterms:W3CDTF">2022-04-19T10:50:12Z</dcterms:modified>
</cp:coreProperties>
</file>