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 id="2147483916" r:id="rId2"/>
  </p:sldMasterIdLst>
  <p:notesMasterIdLst>
    <p:notesMasterId r:id="rId37"/>
  </p:notesMasterIdLst>
  <p:sldIdLst>
    <p:sldId id="371" r:id="rId3"/>
    <p:sldId id="380" r:id="rId4"/>
    <p:sldId id="372" r:id="rId5"/>
    <p:sldId id="376" r:id="rId6"/>
    <p:sldId id="377" r:id="rId7"/>
    <p:sldId id="378" r:id="rId8"/>
    <p:sldId id="373" r:id="rId9"/>
    <p:sldId id="379" r:id="rId10"/>
    <p:sldId id="381" r:id="rId11"/>
    <p:sldId id="382" r:id="rId12"/>
    <p:sldId id="383" r:id="rId13"/>
    <p:sldId id="384" r:id="rId14"/>
    <p:sldId id="391" r:id="rId15"/>
    <p:sldId id="385" r:id="rId16"/>
    <p:sldId id="386" r:id="rId17"/>
    <p:sldId id="387" r:id="rId18"/>
    <p:sldId id="388" r:id="rId19"/>
    <p:sldId id="389" r:id="rId20"/>
    <p:sldId id="390" r:id="rId21"/>
    <p:sldId id="393" r:id="rId22"/>
    <p:sldId id="394" r:id="rId23"/>
    <p:sldId id="395" r:id="rId24"/>
    <p:sldId id="396" r:id="rId25"/>
    <p:sldId id="397" r:id="rId26"/>
    <p:sldId id="785" r:id="rId27"/>
    <p:sldId id="786" r:id="rId28"/>
    <p:sldId id="787" r:id="rId29"/>
    <p:sldId id="789" r:id="rId30"/>
    <p:sldId id="790" r:id="rId31"/>
    <p:sldId id="792" r:id="rId32"/>
    <p:sldId id="392" r:id="rId33"/>
    <p:sldId id="803" r:id="rId34"/>
    <p:sldId id="804" r:id="rId35"/>
    <p:sldId id="805"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94107" autoAdjust="0"/>
  </p:normalViewPr>
  <p:slideViewPr>
    <p:cSldViewPr snapToGrid="0">
      <p:cViewPr varScale="1">
        <p:scale>
          <a:sx n="68" d="100"/>
          <a:sy n="68" d="100"/>
        </p:scale>
        <p:origin x="8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4C038-6C54-4A75-99CF-25F285DF3DAB}" type="datetimeFigureOut">
              <a:rPr lang="en-US" smtClean="0"/>
              <a:t>4/3/2023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5CD257-9886-403F-BF56-EFEB94012F85}" type="slidenum">
              <a:rPr lang="en-US" smtClean="0"/>
              <a:t>‹#›</a:t>
            </a:fld>
            <a:endParaRPr lang="en-US" dirty="0"/>
          </a:p>
        </p:txBody>
      </p:sp>
    </p:spTree>
    <p:extLst>
      <p:ext uri="{BB962C8B-B14F-4D97-AF65-F5344CB8AC3E}">
        <p14:creationId xmlns:p14="http://schemas.microsoft.com/office/powerpoint/2010/main" val="3700702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7A5CD257-9886-403F-BF56-EFEB94012F85}" type="slidenum">
              <a:rPr lang="en-US" smtClean="0"/>
              <a:t>24</a:t>
            </a:fld>
            <a:endParaRPr lang="en-US" dirty="0"/>
          </a:p>
        </p:txBody>
      </p:sp>
    </p:spTree>
    <p:extLst>
      <p:ext uri="{BB962C8B-B14F-4D97-AF65-F5344CB8AC3E}">
        <p14:creationId xmlns:p14="http://schemas.microsoft.com/office/powerpoint/2010/main" val="2026568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7A5CD257-9886-403F-BF56-EFEB94012F85}" type="slidenum">
              <a:rPr lang="en-US" smtClean="0"/>
              <a:t>25</a:t>
            </a:fld>
            <a:endParaRPr lang="en-US" dirty="0"/>
          </a:p>
        </p:txBody>
      </p:sp>
    </p:spTree>
    <p:extLst>
      <p:ext uri="{BB962C8B-B14F-4D97-AF65-F5344CB8AC3E}">
        <p14:creationId xmlns:p14="http://schemas.microsoft.com/office/powerpoint/2010/main" val="3937638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4061085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956CFF-60BB-4882-8367-3D7599EE6018}" type="datetimeFigureOut">
              <a:rPr lang="en-US" smtClean="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486830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956CFF-60BB-4882-8367-3D7599EE6018}" type="datetimeFigureOut">
              <a:rPr lang="en-US" smtClean="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4DB2F0-0CF3-43A8-8FEB-02A375179B54}"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32358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2943802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90369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2907000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3094381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3567975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C5D383-069B-4B22-A07C-9FB716C4AC8D}" type="datetime1">
              <a:rPr lang="en-US" smtClean="0"/>
              <a:pPr/>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F4E671-2CE7-4BC4-9D6E-ED7B9AC95417}" type="slidenum">
              <a:rPr lang="en-US" smtClean="0"/>
              <a:pPr/>
              <a:t>‹#›</a:t>
            </a:fld>
            <a:endParaRPr lang="en-US" dirty="0"/>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28256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451CC2-3E26-487F-A05C-46E039DF3A20}" type="datetime1">
              <a:rPr lang="en-US" smtClean="0"/>
              <a:pPr/>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F4E671-2CE7-4BC4-9D6E-ED7B9AC95417}" type="slidenum">
              <a:rPr lang="en-US" smtClean="0"/>
              <a:pPr/>
              <a:t>‹#›</a:t>
            </a:fld>
            <a:endParaRPr lang="en-US" dirty="0"/>
          </a:p>
        </p:txBody>
      </p:sp>
    </p:spTree>
    <p:extLst>
      <p:ext uri="{BB962C8B-B14F-4D97-AF65-F5344CB8AC3E}">
        <p14:creationId xmlns:p14="http://schemas.microsoft.com/office/powerpoint/2010/main" val="6496303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6B43EF-2CEC-4669-A42D-20DD755D97BC}" type="datetime1">
              <a:rPr lang="en-US" smtClean="0"/>
              <a:pPr/>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F4E671-2CE7-4BC4-9D6E-ED7B9AC95417}" type="slidenum">
              <a:rPr lang="en-US" smtClean="0"/>
              <a:pPr/>
              <a:t>‹#›</a:t>
            </a:fld>
            <a:endParaRPr lang="en-US" dirty="0"/>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281705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37483272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88FF5D-17A2-4FF4-ACF5-CD2B2A9A5469}" type="datetime1">
              <a:rPr lang="en-US" smtClean="0"/>
              <a:pPr/>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F4E671-2CE7-4BC4-9D6E-ED7B9AC95417}" type="slidenum">
              <a:rPr lang="en-US" smtClean="0"/>
              <a:pPr/>
              <a:t>‹#›</a:t>
            </a:fld>
            <a:endParaRPr lang="en-US" dirty="0"/>
          </a:p>
        </p:txBody>
      </p:sp>
    </p:spTree>
    <p:extLst>
      <p:ext uri="{BB962C8B-B14F-4D97-AF65-F5344CB8AC3E}">
        <p14:creationId xmlns:p14="http://schemas.microsoft.com/office/powerpoint/2010/main" val="34216758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77B1DB-8DDD-4A58-B060-AAD98A925886}" type="datetime1">
              <a:rPr lang="en-US" smtClean="0"/>
              <a:pPr/>
              <a:t>4/3/2023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DF4E671-2CE7-4BC4-9D6E-ED7B9AC95417}" type="slidenum">
              <a:rPr lang="en-US" smtClean="0"/>
              <a:pPr/>
              <a:t>‹#›</a:t>
            </a:fld>
            <a:endParaRPr lang="en-US" dirty="0"/>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9400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57AD91-8025-4B16-B9BF-57B3EAED7ADD}" type="datetime1">
              <a:rPr lang="en-US" smtClean="0"/>
              <a:pPr/>
              <a:t>4/3/2023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F4E671-2CE7-4BC4-9D6E-ED7B9AC95417}" type="slidenum">
              <a:rPr lang="en-US" smtClean="0"/>
              <a:pPr/>
              <a:t>‹#›</a:t>
            </a:fld>
            <a:endParaRPr lang="en-US" dirty="0"/>
          </a:p>
        </p:txBody>
      </p:sp>
    </p:spTree>
    <p:extLst>
      <p:ext uri="{BB962C8B-B14F-4D97-AF65-F5344CB8AC3E}">
        <p14:creationId xmlns:p14="http://schemas.microsoft.com/office/powerpoint/2010/main" val="40566308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70C53C-7406-4922-AB6B-B2CEF93D22DB}" type="datetime1">
              <a:rPr lang="en-US" smtClean="0"/>
              <a:pPr/>
              <a:t>4/3/2023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DF4E671-2CE7-4BC4-9D6E-ED7B9AC95417}" type="slidenum">
              <a:rPr lang="en-US" smtClean="0"/>
              <a:pPr/>
              <a:t>‹#›</a:t>
            </a:fld>
            <a:endParaRPr lang="en-US" dirty="0"/>
          </a:p>
        </p:txBody>
      </p:sp>
    </p:spTree>
    <p:extLst>
      <p:ext uri="{BB962C8B-B14F-4D97-AF65-F5344CB8AC3E}">
        <p14:creationId xmlns:p14="http://schemas.microsoft.com/office/powerpoint/2010/main" val="568558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16814F-85E0-499C-82DA-2E04F8611575}" type="datetime1">
              <a:rPr lang="en-US" smtClean="0"/>
              <a:pPr/>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F4E671-2CE7-4BC4-9D6E-ED7B9AC95417}" type="slidenum">
              <a:rPr lang="en-US" smtClean="0"/>
              <a:pPr/>
              <a:t>‹#›</a:t>
            </a:fld>
            <a:endParaRPr lang="en-US" dirty="0"/>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6902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CCA42A-76D5-4595-AE3B-053BE4DA4F3B}" type="datetime1">
              <a:rPr lang="en-US" smtClean="0"/>
              <a:pPr/>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F4E671-2CE7-4BC4-9D6E-ED7B9AC95417}" type="slidenum">
              <a:rPr lang="en-US" smtClean="0"/>
              <a:pPr/>
              <a:t>‹#›</a:t>
            </a:fld>
            <a:endParaRPr lang="en-US" dirty="0"/>
          </a:p>
        </p:txBody>
      </p:sp>
    </p:spTree>
    <p:extLst>
      <p:ext uri="{BB962C8B-B14F-4D97-AF65-F5344CB8AC3E}">
        <p14:creationId xmlns:p14="http://schemas.microsoft.com/office/powerpoint/2010/main" val="3628525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A39D9E-DF95-4B84-AE06-606BAC19448F}" type="datetime1">
              <a:rPr lang="en-US" smtClean="0"/>
              <a:pPr/>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F4E671-2CE7-4BC4-9D6E-ED7B9AC95417}" type="slidenum">
              <a:rPr lang="en-US" smtClean="0"/>
              <a:pPr/>
              <a:t>‹#›</a:t>
            </a:fld>
            <a:endParaRPr lang="en-US" dirty="0"/>
          </a:p>
        </p:txBody>
      </p:sp>
    </p:spTree>
    <p:extLst>
      <p:ext uri="{BB962C8B-B14F-4D97-AF65-F5344CB8AC3E}">
        <p14:creationId xmlns:p14="http://schemas.microsoft.com/office/powerpoint/2010/main" val="13431623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D10FEF-3A9F-46D3-99F3-CD37DB098CCF}" type="datetime1">
              <a:rPr lang="en-US" smtClean="0"/>
              <a:pPr/>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F4E671-2CE7-4BC4-9D6E-ED7B9AC95417}" type="slidenum">
              <a:rPr lang="en-US" smtClean="0"/>
              <a:pPr/>
              <a:t>‹#›</a:t>
            </a:fld>
            <a:endParaRPr lang="en-US" dirty="0"/>
          </a:p>
        </p:txBody>
      </p:sp>
    </p:spTree>
    <p:extLst>
      <p:ext uri="{BB962C8B-B14F-4D97-AF65-F5344CB8AC3E}">
        <p14:creationId xmlns:p14="http://schemas.microsoft.com/office/powerpoint/2010/main" val="37672315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219200" y="277813"/>
            <a:ext cx="10363200" cy="5853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9"/>
          <p:cNvSpPr>
            <a:spLocks noGrp="1" noChangeArrowheads="1"/>
          </p:cNvSpPr>
          <p:nvPr>
            <p:ph type="dt" sz="half" idx="10"/>
          </p:nvPr>
        </p:nvSpPr>
        <p:spPr>
          <a:ln/>
        </p:spPr>
        <p:txBody>
          <a:bodyPr/>
          <a:lstStyle>
            <a:lvl1pPr>
              <a:defRPr/>
            </a:lvl1pPr>
          </a:lstStyle>
          <a:p>
            <a:pPr>
              <a:defRPr/>
            </a:pPr>
            <a:fld id="{C6D5B801-4F87-4FB3-BB9B-6F5F34DE5C7F}" type="datetime1">
              <a:rPr lang="en-US" smtClean="0"/>
              <a:pPr>
                <a:defRPr/>
              </a:pPr>
              <a:t>4/3/2023</a:t>
            </a:fld>
            <a:endParaRPr lang="en-US"/>
          </a:p>
        </p:txBody>
      </p:sp>
      <p:sp>
        <p:nvSpPr>
          <p:cNvPr id="4" name="Rectangle 10"/>
          <p:cNvSpPr>
            <a:spLocks noGrp="1" noChangeArrowheads="1"/>
          </p:cNvSpPr>
          <p:nvPr>
            <p:ph type="ftr" sz="quarter" idx="11"/>
          </p:nvPr>
        </p:nvSpPr>
        <p:spPr>
          <a:ln/>
        </p:spPr>
        <p:txBody>
          <a:bodyPr/>
          <a:lstStyle>
            <a:lvl1pPr>
              <a:defRPr/>
            </a:lvl1pPr>
          </a:lstStyle>
          <a:p>
            <a:pPr>
              <a:defRPr/>
            </a:pPr>
            <a:endParaRPr lang="en-US"/>
          </a:p>
        </p:txBody>
      </p:sp>
      <p:sp>
        <p:nvSpPr>
          <p:cNvPr id="5" name="Rectangle 11"/>
          <p:cNvSpPr>
            <a:spLocks noGrp="1" noChangeArrowheads="1"/>
          </p:cNvSpPr>
          <p:nvPr>
            <p:ph type="sldNum" sz="quarter" idx="12"/>
          </p:nvPr>
        </p:nvSpPr>
        <p:spPr>
          <a:ln/>
        </p:spPr>
        <p:txBody>
          <a:bodyPr/>
          <a:lstStyle>
            <a:lvl1pPr>
              <a:defRPr/>
            </a:lvl1pPr>
          </a:lstStyle>
          <a:p>
            <a:pPr>
              <a:defRPr/>
            </a:pPr>
            <a:fld id="{BFF9815C-596A-3940-BAAA-CC287DEE7085}" type="slidenum">
              <a:rPr lang="en-US" altLang="en-US"/>
              <a:pPr>
                <a:defRPr/>
              </a:pPr>
              <a:t>‹#›</a:t>
            </a:fld>
            <a:endParaRPr lang="en-US" altLang="en-US"/>
          </a:p>
        </p:txBody>
      </p:sp>
    </p:spTree>
    <p:extLst>
      <p:ext uri="{BB962C8B-B14F-4D97-AF65-F5344CB8AC3E}">
        <p14:creationId xmlns:p14="http://schemas.microsoft.com/office/powerpoint/2010/main" val="10418103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77813"/>
            <a:ext cx="10363200" cy="1143000"/>
          </a:xfrm>
        </p:spPr>
        <p:txBody>
          <a:bodyPr/>
          <a:lstStyle/>
          <a:p>
            <a:r>
              <a:rPr lang="en-US"/>
              <a:t>Click to edit Master title style</a:t>
            </a:r>
          </a:p>
        </p:txBody>
      </p:sp>
      <p:sp>
        <p:nvSpPr>
          <p:cNvPr id="3" name="Content Placeholder 2"/>
          <p:cNvSpPr>
            <a:spLocks noGrp="1"/>
          </p:cNvSpPr>
          <p:nvPr>
            <p:ph sz="half" idx="1"/>
          </p:nvPr>
        </p:nvSpPr>
        <p:spPr>
          <a:xfrm>
            <a:off x="1219200" y="1828801"/>
            <a:ext cx="5080000"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502400" y="1828801"/>
            <a:ext cx="50800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502400" y="4056063"/>
            <a:ext cx="50800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9"/>
          <p:cNvSpPr>
            <a:spLocks noGrp="1" noChangeArrowheads="1"/>
          </p:cNvSpPr>
          <p:nvPr>
            <p:ph type="dt" sz="half" idx="10"/>
          </p:nvPr>
        </p:nvSpPr>
        <p:spPr>
          <a:ln/>
        </p:spPr>
        <p:txBody>
          <a:bodyPr/>
          <a:lstStyle>
            <a:lvl1pPr>
              <a:defRPr/>
            </a:lvl1pPr>
          </a:lstStyle>
          <a:p>
            <a:pPr>
              <a:defRPr/>
            </a:pPr>
            <a:fld id="{205D131B-758C-4F68-A0C3-62CDBF61DF5D}" type="datetime1">
              <a:rPr lang="en-US" smtClean="0"/>
              <a:pPr>
                <a:defRPr/>
              </a:pPr>
              <a:t>4/3/2023</a:t>
            </a:fld>
            <a:endParaRPr lang="en-US"/>
          </a:p>
        </p:txBody>
      </p:sp>
      <p:sp>
        <p:nvSpPr>
          <p:cNvPr id="7" name="Rectangle 10"/>
          <p:cNvSpPr>
            <a:spLocks noGrp="1" noChangeArrowheads="1"/>
          </p:cNvSpPr>
          <p:nvPr>
            <p:ph type="ftr" sz="quarter" idx="11"/>
          </p:nvPr>
        </p:nvSpPr>
        <p:spPr>
          <a:ln/>
        </p:spPr>
        <p:txBody>
          <a:bodyPr/>
          <a:lstStyle>
            <a:lvl1pPr>
              <a:defRPr/>
            </a:lvl1pPr>
          </a:lstStyle>
          <a:p>
            <a:pPr>
              <a:defRPr/>
            </a:pPr>
            <a:endParaRPr lang="en-US"/>
          </a:p>
        </p:txBody>
      </p:sp>
      <p:sp>
        <p:nvSpPr>
          <p:cNvPr id="8" name="Rectangle 11"/>
          <p:cNvSpPr>
            <a:spLocks noGrp="1" noChangeArrowheads="1"/>
          </p:cNvSpPr>
          <p:nvPr>
            <p:ph type="sldNum" sz="quarter" idx="12"/>
          </p:nvPr>
        </p:nvSpPr>
        <p:spPr>
          <a:ln/>
        </p:spPr>
        <p:txBody>
          <a:bodyPr/>
          <a:lstStyle>
            <a:lvl1pPr>
              <a:defRPr/>
            </a:lvl1pPr>
          </a:lstStyle>
          <a:p>
            <a:pPr>
              <a:defRPr/>
            </a:pPr>
            <a:fld id="{3DF2FD0B-94B2-0D45-817C-A471C210FCE4}" type="slidenum">
              <a:rPr lang="en-US" altLang="en-US"/>
              <a:pPr>
                <a:defRPr/>
              </a:pPr>
              <a:t>‹#›</a:t>
            </a:fld>
            <a:endParaRPr lang="en-US" altLang="en-US"/>
          </a:p>
        </p:txBody>
      </p:sp>
    </p:spTree>
    <p:extLst>
      <p:ext uri="{BB962C8B-B14F-4D97-AF65-F5344CB8AC3E}">
        <p14:creationId xmlns:p14="http://schemas.microsoft.com/office/powerpoint/2010/main" val="1902256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956CFF-60BB-4882-8367-3D7599EE6018}" type="datetimeFigureOut">
              <a:rPr lang="en-US" smtClean="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1123025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956CFF-60BB-4882-8367-3D7599EE6018}" type="datetimeFigureOut">
              <a:rPr lang="en-US" smtClean="0"/>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2036759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956CFF-60BB-4882-8367-3D7599EE6018}" type="datetimeFigureOut">
              <a:rPr lang="en-US" smtClean="0"/>
              <a:t>4/3/2023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2527619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956CFF-60BB-4882-8367-3D7599EE6018}" type="datetimeFigureOut">
              <a:rPr lang="en-US" smtClean="0"/>
              <a:t>4/3/2023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1166128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956CFF-60BB-4882-8367-3D7599EE6018}" type="datetimeFigureOut">
              <a:rPr lang="en-US" smtClean="0"/>
              <a:t>4/3/2023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736978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1431421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1701197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F956CFF-60BB-4882-8367-3D7599EE6018}" type="datetimeFigureOut">
              <a:rPr lang="en-US" smtClean="0"/>
              <a:t>4/3/2023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F4DB2F0-0CF3-43A8-8FEB-02A375179B54}" type="slidenum">
              <a:rPr lang="en-US" smtClean="0"/>
              <a:t>‹#›</a:t>
            </a:fld>
            <a:endParaRPr lang="en-US" dirty="0"/>
          </a:p>
        </p:txBody>
      </p:sp>
    </p:spTree>
    <p:extLst>
      <p:ext uri="{BB962C8B-B14F-4D97-AF65-F5344CB8AC3E}">
        <p14:creationId xmlns:p14="http://schemas.microsoft.com/office/powerpoint/2010/main" val="4003199112"/>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 id="2147483914" r:id="rId15"/>
    <p:sldLayoutId id="214748391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C77C62F4-9916-4B50-BCB4-4FD5D9F78919}" type="datetime1">
              <a:rPr lang="en-US" smtClean="0"/>
              <a:pPr/>
              <a:t>4/3/2023</a:t>
            </a:fld>
            <a:endParaRPr lang="en-US" dirty="0"/>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9DF4E671-2CE7-4BC4-9D6E-ED7B9AC95417}" type="slidenum">
              <a:rPr lang="en-US" smtClean="0"/>
              <a:pPr/>
              <a:t>‹#›</a:t>
            </a:fld>
            <a:endParaRPr lang="en-US" dirty="0"/>
          </a:p>
        </p:txBody>
      </p:sp>
    </p:spTree>
    <p:extLst>
      <p:ext uri="{BB962C8B-B14F-4D97-AF65-F5344CB8AC3E}">
        <p14:creationId xmlns:p14="http://schemas.microsoft.com/office/powerpoint/2010/main" val="3340315944"/>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a:xfrm>
            <a:off x="2592925" y="1427018"/>
            <a:ext cx="8915400" cy="2576946"/>
          </a:xfrm>
        </p:spPr>
        <p:txBody>
          <a:bodyPr>
            <a:normAutofit/>
          </a:bodyPr>
          <a:lstStyle/>
          <a:p>
            <a:r>
              <a:rPr lang="en-US" dirty="0"/>
              <a:t>The capability of a class to derive properties and characteristics from another class is called </a:t>
            </a:r>
            <a:r>
              <a:rPr lang="en-US" b="1" dirty="0"/>
              <a:t>Inheritance</a:t>
            </a:r>
            <a:r>
              <a:rPr lang="en-US" dirty="0"/>
              <a:t>.</a:t>
            </a:r>
          </a:p>
          <a:p>
            <a:r>
              <a:rPr lang="en-US" b="1" dirty="0"/>
              <a:t>Sub Class:</a:t>
            </a:r>
            <a:r>
              <a:rPr lang="en-US" dirty="0"/>
              <a:t> The class that inherits properties from another class is called Sub class or Derived Class.</a:t>
            </a:r>
          </a:p>
          <a:p>
            <a:r>
              <a:rPr lang="en-US" b="1" dirty="0"/>
              <a:t>Super </a:t>
            </a:r>
            <a:r>
              <a:rPr lang="en-US" b="1" dirty="0" err="1"/>
              <a:t>Class:</a:t>
            </a:r>
            <a:r>
              <a:rPr lang="en-US" dirty="0" err="1"/>
              <a:t>The</a:t>
            </a:r>
            <a:r>
              <a:rPr lang="en-US" dirty="0"/>
              <a:t> class whose properties are inherited by sub class is called Base Class or Super class.</a:t>
            </a:r>
          </a:p>
        </p:txBody>
      </p:sp>
      <p:sp>
        <p:nvSpPr>
          <p:cNvPr id="7" name="Rectangle 6"/>
          <p:cNvSpPr/>
          <p:nvPr/>
        </p:nvSpPr>
        <p:spPr>
          <a:xfrm>
            <a:off x="3366654" y="3868112"/>
            <a:ext cx="6096000" cy="2308324"/>
          </a:xfrm>
          <a:prstGeom prst="rect">
            <a:avLst/>
          </a:prstGeom>
        </p:spPr>
        <p:txBody>
          <a:bodyPr>
            <a:spAutoFit/>
          </a:bodyPr>
          <a:lstStyle/>
          <a:p>
            <a:r>
              <a:rPr lang="en-US" dirty="0"/>
              <a:t>class Animal {</a:t>
            </a:r>
          </a:p>
          <a:p>
            <a:r>
              <a:rPr lang="en-US" dirty="0"/>
              <a:t>    // eat() function</a:t>
            </a:r>
          </a:p>
          <a:p>
            <a:r>
              <a:rPr lang="en-US" dirty="0"/>
              <a:t>    // sleep() function</a:t>
            </a:r>
          </a:p>
          <a:p>
            <a:r>
              <a:rPr lang="en-US" dirty="0"/>
              <a:t>};</a:t>
            </a:r>
          </a:p>
          <a:p>
            <a:endParaRPr lang="en-US" dirty="0"/>
          </a:p>
          <a:p>
            <a:r>
              <a:rPr lang="en-US" dirty="0"/>
              <a:t>class Dog : public Animal {</a:t>
            </a:r>
          </a:p>
          <a:p>
            <a:r>
              <a:rPr lang="en-US" dirty="0"/>
              <a:t>    // bark() function</a:t>
            </a:r>
          </a:p>
          <a:p>
            <a:r>
              <a:rPr lang="en-US" dirty="0"/>
              <a:t>};</a:t>
            </a:r>
          </a:p>
        </p:txBody>
      </p:sp>
    </p:spTree>
    <p:extLst>
      <p:ext uri="{BB962C8B-B14F-4D97-AF65-F5344CB8AC3E}">
        <p14:creationId xmlns:p14="http://schemas.microsoft.com/office/powerpoint/2010/main" val="3092326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01636" y="4973782"/>
            <a:ext cx="8096394" cy="70658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b="1" dirty="0"/>
              <a:t>Modes of Inheritance</a:t>
            </a:r>
            <a:endParaRPr lang="en-US" dirty="0"/>
          </a:p>
        </p:txBody>
      </p:sp>
      <p:sp>
        <p:nvSpPr>
          <p:cNvPr id="4" name="Rectangle 3"/>
          <p:cNvSpPr/>
          <p:nvPr/>
        </p:nvSpPr>
        <p:spPr>
          <a:xfrm>
            <a:off x="2341418" y="1554632"/>
            <a:ext cx="8456612" cy="3139321"/>
          </a:xfrm>
          <a:prstGeom prst="rect">
            <a:avLst/>
          </a:prstGeom>
        </p:spPr>
        <p:txBody>
          <a:bodyPr wrap="square">
            <a:spAutoFit/>
          </a:bodyPr>
          <a:lstStyle/>
          <a:p>
            <a:pPr marL="342900" indent="-342900" fontAlgn="base">
              <a:buFont typeface="+mj-lt"/>
              <a:buAutoNum type="arabicPeriod"/>
            </a:pPr>
            <a:r>
              <a:rPr lang="en-US" b="1" dirty="0">
                <a:latin typeface="var(--font-din)"/>
              </a:rPr>
              <a:t>Public mode</a:t>
            </a:r>
            <a:r>
              <a:rPr lang="en-US" dirty="0">
                <a:latin typeface="var(--font-din)"/>
              </a:rPr>
              <a:t>: If we derive a sub class from a public base class. Then the public member of the base class will become public in the derived class and protected members of the base class will become protected in derived class.</a:t>
            </a:r>
          </a:p>
          <a:p>
            <a:pPr marL="342900" indent="-342900" fontAlgn="base">
              <a:buFont typeface="+mj-lt"/>
              <a:buAutoNum type="arabicPeriod"/>
            </a:pPr>
            <a:endParaRPr lang="en-US" dirty="0">
              <a:latin typeface="var(--font-din)"/>
            </a:endParaRPr>
          </a:p>
          <a:p>
            <a:pPr marL="342900" indent="-342900" fontAlgn="base">
              <a:buFont typeface="+mj-lt"/>
              <a:buAutoNum type="arabicPeriod"/>
            </a:pPr>
            <a:r>
              <a:rPr lang="en-US" b="1" dirty="0">
                <a:latin typeface="var(--font-din)"/>
              </a:rPr>
              <a:t>Protected mode</a:t>
            </a:r>
            <a:r>
              <a:rPr lang="en-US" dirty="0">
                <a:latin typeface="var(--font-din)"/>
              </a:rPr>
              <a:t>: If we derive a sub class from a Protected base class. Then both public member and protected members of the base class will become protected in derived class.</a:t>
            </a:r>
          </a:p>
          <a:p>
            <a:pPr marL="342900" indent="-342900" fontAlgn="base">
              <a:buFont typeface="+mj-lt"/>
              <a:buAutoNum type="arabicPeriod"/>
            </a:pPr>
            <a:endParaRPr lang="en-US" dirty="0">
              <a:latin typeface="var(--font-din)"/>
            </a:endParaRPr>
          </a:p>
          <a:p>
            <a:pPr marL="342900" indent="-342900" fontAlgn="base">
              <a:buFont typeface="+mj-lt"/>
              <a:buAutoNum type="arabicPeriod"/>
            </a:pPr>
            <a:r>
              <a:rPr lang="en-US" b="1" dirty="0">
                <a:latin typeface="var(--font-din)"/>
              </a:rPr>
              <a:t>Private mode</a:t>
            </a:r>
            <a:r>
              <a:rPr lang="en-US" dirty="0">
                <a:latin typeface="var(--font-din)"/>
              </a:rPr>
              <a:t>: If we derive a sub class from a Private base class. Then both public member and protected members of the base class will become Private in derived class.</a:t>
            </a:r>
            <a:endParaRPr lang="en-US" b="0" i="0" dirty="0">
              <a:effectLst/>
              <a:latin typeface="var(--font-din)"/>
            </a:endParaRPr>
          </a:p>
        </p:txBody>
      </p:sp>
      <p:sp>
        <p:nvSpPr>
          <p:cNvPr id="5" name="Rectangle 4"/>
          <p:cNvSpPr/>
          <p:nvPr/>
        </p:nvSpPr>
        <p:spPr>
          <a:xfrm>
            <a:off x="2770908" y="5003953"/>
            <a:ext cx="8027121" cy="646331"/>
          </a:xfrm>
          <a:prstGeom prst="rect">
            <a:avLst/>
          </a:prstGeom>
        </p:spPr>
        <p:txBody>
          <a:bodyPr wrap="square">
            <a:spAutoFit/>
          </a:bodyPr>
          <a:lstStyle/>
          <a:p>
            <a:r>
              <a:rPr lang="en-US" dirty="0">
                <a:latin typeface="urw-din"/>
              </a:rPr>
              <a:t>The private members in the base class cannot be directly accessed in the derived class, while protected members can be directly accessed.</a:t>
            </a:r>
            <a:endParaRPr lang="en-US" dirty="0"/>
          </a:p>
        </p:txBody>
      </p:sp>
    </p:spTree>
    <p:extLst>
      <p:ext uri="{BB962C8B-B14F-4D97-AF65-F5344CB8AC3E}">
        <p14:creationId xmlns:p14="http://schemas.microsoft.com/office/powerpoint/2010/main" val="4264100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814945" y="277091"/>
            <a:ext cx="5777346" cy="65809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1801091" y="302359"/>
            <a:ext cx="6096000" cy="6555641"/>
          </a:xfrm>
          <a:prstGeom prst="rect">
            <a:avLst/>
          </a:prstGeom>
        </p:spPr>
        <p:txBody>
          <a:bodyPr>
            <a:spAutoFit/>
          </a:bodyPr>
          <a:lstStyle/>
          <a:p>
            <a:r>
              <a:rPr lang="en-US" sz="1400" dirty="0"/>
              <a:t>class A  </a:t>
            </a:r>
          </a:p>
          <a:p>
            <a:r>
              <a:rPr lang="en-US" sz="1400" dirty="0"/>
              <a:t>{ </a:t>
            </a:r>
          </a:p>
          <a:p>
            <a:r>
              <a:rPr lang="en-US" sz="1400" dirty="0"/>
              <a:t>public: </a:t>
            </a:r>
          </a:p>
          <a:p>
            <a:r>
              <a:rPr lang="en-US" sz="1400" dirty="0"/>
              <a:t>    </a:t>
            </a:r>
            <a:r>
              <a:rPr lang="en-US" sz="1400" dirty="0" err="1"/>
              <a:t>int</a:t>
            </a:r>
            <a:r>
              <a:rPr lang="en-US" sz="1400" dirty="0"/>
              <a:t> x; </a:t>
            </a:r>
          </a:p>
          <a:p>
            <a:r>
              <a:rPr lang="en-US" sz="1400" dirty="0"/>
              <a:t>protected: </a:t>
            </a:r>
          </a:p>
          <a:p>
            <a:r>
              <a:rPr lang="en-US" sz="1400" dirty="0"/>
              <a:t>    </a:t>
            </a:r>
            <a:r>
              <a:rPr lang="en-US" sz="1400" dirty="0" err="1"/>
              <a:t>int</a:t>
            </a:r>
            <a:r>
              <a:rPr lang="en-US" sz="1400" dirty="0"/>
              <a:t> y; </a:t>
            </a:r>
          </a:p>
          <a:p>
            <a:r>
              <a:rPr lang="en-US" sz="1400" dirty="0"/>
              <a:t>private: </a:t>
            </a:r>
          </a:p>
          <a:p>
            <a:r>
              <a:rPr lang="en-US" sz="1400" dirty="0"/>
              <a:t>    </a:t>
            </a:r>
            <a:r>
              <a:rPr lang="en-US" sz="1400" dirty="0" err="1"/>
              <a:t>int</a:t>
            </a:r>
            <a:r>
              <a:rPr lang="en-US" sz="1400" dirty="0"/>
              <a:t> z; </a:t>
            </a:r>
          </a:p>
          <a:p>
            <a:r>
              <a:rPr lang="en-US" sz="1400" dirty="0"/>
              <a:t>}; </a:t>
            </a:r>
          </a:p>
          <a:p>
            <a:r>
              <a:rPr lang="en-US" sz="1400" dirty="0"/>
              <a:t>  </a:t>
            </a:r>
          </a:p>
          <a:p>
            <a:r>
              <a:rPr lang="en-US" sz="1400" dirty="0"/>
              <a:t>class B : public A </a:t>
            </a:r>
          </a:p>
          <a:p>
            <a:r>
              <a:rPr lang="en-US" sz="1400" dirty="0"/>
              <a:t>{ </a:t>
            </a:r>
          </a:p>
          <a:p>
            <a:r>
              <a:rPr lang="en-US" sz="1400" dirty="0"/>
              <a:t>    // x is public </a:t>
            </a:r>
          </a:p>
          <a:p>
            <a:r>
              <a:rPr lang="en-US" sz="1400" dirty="0"/>
              <a:t>    // y is protected </a:t>
            </a:r>
          </a:p>
          <a:p>
            <a:r>
              <a:rPr lang="en-US" sz="1400" dirty="0"/>
              <a:t>    // z is not accessible from B </a:t>
            </a:r>
          </a:p>
          <a:p>
            <a:r>
              <a:rPr lang="en-US" sz="1400" dirty="0"/>
              <a:t>}; </a:t>
            </a:r>
          </a:p>
          <a:p>
            <a:r>
              <a:rPr lang="en-US" sz="1400" dirty="0"/>
              <a:t>  </a:t>
            </a:r>
          </a:p>
          <a:p>
            <a:r>
              <a:rPr lang="en-US" sz="1400" dirty="0"/>
              <a:t>class C : protected A </a:t>
            </a:r>
          </a:p>
          <a:p>
            <a:r>
              <a:rPr lang="en-US" sz="1400" dirty="0"/>
              <a:t>{ </a:t>
            </a:r>
          </a:p>
          <a:p>
            <a:r>
              <a:rPr lang="en-US" sz="1400" dirty="0"/>
              <a:t>    // x is protected </a:t>
            </a:r>
          </a:p>
          <a:p>
            <a:r>
              <a:rPr lang="en-US" sz="1400" dirty="0"/>
              <a:t>    // y is protected </a:t>
            </a:r>
          </a:p>
          <a:p>
            <a:r>
              <a:rPr lang="en-US" sz="1400" dirty="0"/>
              <a:t>    // z is not accessible from C </a:t>
            </a:r>
          </a:p>
          <a:p>
            <a:r>
              <a:rPr lang="en-US" sz="1400" dirty="0"/>
              <a:t>}; </a:t>
            </a:r>
          </a:p>
          <a:p>
            <a:r>
              <a:rPr lang="en-US" sz="1400" dirty="0"/>
              <a:t>  </a:t>
            </a:r>
          </a:p>
          <a:p>
            <a:r>
              <a:rPr lang="en-US" sz="1400" dirty="0"/>
              <a:t>class D : private A    // 'private' is default for classes </a:t>
            </a:r>
          </a:p>
          <a:p>
            <a:r>
              <a:rPr lang="en-US" sz="1400" dirty="0"/>
              <a:t>{ </a:t>
            </a:r>
          </a:p>
          <a:p>
            <a:r>
              <a:rPr lang="en-US" sz="1400" dirty="0"/>
              <a:t>    // x is private </a:t>
            </a:r>
          </a:p>
          <a:p>
            <a:r>
              <a:rPr lang="en-US" sz="1400" dirty="0"/>
              <a:t>    // y is private </a:t>
            </a:r>
          </a:p>
          <a:p>
            <a:r>
              <a:rPr lang="en-US" sz="1400" dirty="0"/>
              <a:t>    // z is not accessible from D </a:t>
            </a:r>
          </a:p>
          <a:p>
            <a:r>
              <a:rPr lang="en-US" sz="1400" dirty="0"/>
              <a:t>}; </a:t>
            </a:r>
          </a:p>
        </p:txBody>
      </p:sp>
    </p:spTree>
    <p:extLst>
      <p:ext uri="{BB962C8B-B14F-4D97-AF65-F5344CB8AC3E}">
        <p14:creationId xmlns:p14="http://schemas.microsoft.com/office/powerpoint/2010/main" val="2148533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s://media.geeksforgeeks.org/wp-content/cdn-uploads/table-cla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557" y="1609580"/>
            <a:ext cx="10858788" cy="4514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953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41AB48-25C5-46AE-BA39-2298182A6C7E}"/>
              </a:ext>
            </a:extLst>
          </p:cNvPr>
          <p:cNvSpPr txBox="1"/>
          <p:nvPr/>
        </p:nvSpPr>
        <p:spPr>
          <a:xfrm>
            <a:off x="1707104" y="0"/>
            <a:ext cx="4004379" cy="6771084"/>
          </a:xfrm>
          <a:prstGeom prst="rect">
            <a:avLst/>
          </a:prstGeom>
          <a:noFill/>
        </p:spPr>
        <p:txBody>
          <a:bodyPr wrap="square">
            <a:spAutoFit/>
          </a:bodyPr>
          <a:lstStyle/>
          <a:p>
            <a:r>
              <a:rPr lang="en-US" sz="1400" dirty="0"/>
              <a:t>class Declaration</a:t>
            </a:r>
          </a:p>
          <a:p>
            <a:r>
              <a:rPr lang="en-US" sz="1400" dirty="0"/>
              <a:t>{</a:t>
            </a:r>
          </a:p>
          <a:p>
            <a:pPr lvl="1"/>
            <a:r>
              <a:rPr lang="en-US" sz="1400" dirty="0"/>
              <a:t>private:</a:t>
            </a:r>
          </a:p>
          <a:p>
            <a:pPr lvl="1"/>
            <a:r>
              <a:rPr lang="en-US" sz="1400" dirty="0"/>
              <a:t>int a;</a:t>
            </a:r>
          </a:p>
          <a:p>
            <a:pPr lvl="1"/>
            <a:r>
              <a:rPr lang="en-US" sz="1400" dirty="0"/>
              <a:t>public:</a:t>
            </a:r>
          </a:p>
          <a:p>
            <a:pPr lvl="1"/>
            <a:r>
              <a:rPr lang="en-US" sz="1400" dirty="0"/>
              <a:t>int b;</a:t>
            </a:r>
          </a:p>
          <a:p>
            <a:pPr lvl="1"/>
            <a:r>
              <a:rPr lang="en-US" sz="1400" dirty="0"/>
              <a:t>protected:</a:t>
            </a:r>
          </a:p>
          <a:p>
            <a:pPr lvl="1"/>
            <a:r>
              <a:rPr lang="en-US" sz="1400" dirty="0"/>
              <a:t>int c;</a:t>
            </a:r>
          </a:p>
          <a:p>
            <a:pPr lvl="1"/>
            <a:r>
              <a:rPr lang="en-US" sz="1400" dirty="0"/>
              <a:t>public:</a:t>
            </a:r>
          </a:p>
          <a:p>
            <a:pPr lvl="1"/>
            <a:endParaRPr lang="en-US" sz="1400" dirty="0"/>
          </a:p>
          <a:p>
            <a:pPr lvl="1"/>
            <a:r>
              <a:rPr lang="en-US" sz="1400" dirty="0"/>
              <a:t>void show()</a:t>
            </a:r>
          </a:p>
          <a:p>
            <a:pPr lvl="1"/>
            <a:r>
              <a:rPr lang="en-US" sz="1400" dirty="0"/>
              <a:t>{</a:t>
            </a:r>
          </a:p>
          <a:p>
            <a:pPr lvl="2"/>
            <a:r>
              <a:rPr lang="en-US" sz="1400" dirty="0"/>
              <a:t>a=10;</a:t>
            </a:r>
          </a:p>
          <a:p>
            <a:pPr lvl="2"/>
            <a:r>
              <a:rPr lang="en-US" sz="1400" dirty="0"/>
              <a:t>b=20;</a:t>
            </a:r>
          </a:p>
          <a:p>
            <a:pPr lvl="2"/>
            <a:r>
              <a:rPr lang="en-US" sz="1400" dirty="0"/>
              <a:t>c=30;</a:t>
            </a:r>
          </a:p>
          <a:p>
            <a:pPr lvl="2"/>
            <a:endParaRPr lang="en-US" sz="1400" dirty="0"/>
          </a:p>
          <a:p>
            <a:pPr lvl="2"/>
            <a:r>
              <a:rPr lang="en-US" sz="1400" dirty="0"/>
              <a:t>//Every members can be access here, same class</a:t>
            </a:r>
          </a:p>
          <a:p>
            <a:pPr lvl="2"/>
            <a:r>
              <a:rPr lang="en-US" sz="1400" dirty="0" err="1"/>
              <a:t>cout</a:t>
            </a:r>
            <a:r>
              <a:rPr lang="en-US" sz="1400" dirty="0"/>
              <a:t>&lt;&lt;"\</a:t>
            </a:r>
            <a:r>
              <a:rPr lang="en-US" sz="1400" dirty="0" err="1"/>
              <a:t>nAccessing</a:t>
            </a:r>
            <a:r>
              <a:rPr lang="en-US" sz="1400" dirty="0"/>
              <a:t> variable within the class"&lt;&lt;</a:t>
            </a:r>
            <a:r>
              <a:rPr lang="en-US" sz="1400" dirty="0" err="1"/>
              <a:t>endl</a:t>
            </a:r>
            <a:r>
              <a:rPr lang="en-US" sz="1400" dirty="0"/>
              <a:t>;</a:t>
            </a:r>
          </a:p>
          <a:p>
            <a:pPr lvl="2"/>
            <a:endParaRPr lang="en-US" sz="1400" dirty="0"/>
          </a:p>
          <a:p>
            <a:pPr lvl="2"/>
            <a:r>
              <a:rPr lang="en-US" sz="1400" dirty="0" err="1"/>
              <a:t>cout</a:t>
            </a:r>
            <a:r>
              <a:rPr lang="en-US" sz="1400" dirty="0"/>
              <a:t>&lt;&lt;"Value of a: "&lt;&lt;a&lt;&lt;</a:t>
            </a:r>
            <a:r>
              <a:rPr lang="en-US" sz="1400" dirty="0" err="1"/>
              <a:t>endl</a:t>
            </a:r>
            <a:r>
              <a:rPr lang="en-US" sz="1400" dirty="0"/>
              <a:t>;</a:t>
            </a:r>
          </a:p>
          <a:p>
            <a:pPr lvl="2"/>
            <a:r>
              <a:rPr lang="en-US" sz="1400" dirty="0" err="1"/>
              <a:t>cout</a:t>
            </a:r>
            <a:r>
              <a:rPr lang="en-US" sz="1400" dirty="0"/>
              <a:t>&lt;&lt;"Value of b: "&lt;&lt;b&lt;&lt;</a:t>
            </a:r>
            <a:r>
              <a:rPr lang="en-US" sz="1400" dirty="0" err="1"/>
              <a:t>endl</a:t>
            </a:r>
            <a:r>
              <a:rPr lang="en-US" sz="1400" dirty="0"/>
              <a:t>;</a:t>
            </a:r>
          </a:p>
          <a:p>
            <a:pPr lvl="2"/>
            <a:r>
              <a:rPr lang="en-US" sz="1400" dirty="0" err="1"/>
              <a:t>cout</a:t>
            </a:r>
            <a:r>
              <a:rPr lang="en-US" sz="1400" dirty="0"/>
              <a:t>&lt;&lt;"Value of c: "&lt;&lt;c&lt;&lt;</a:t>
            </a:r>
            <a:r>
              <a:rPr lang="en-US" sz="1400" dirty="0" err="1"/>
              <a:t>endl</a:t>
            </a:r>
            <a:r>
              <a:rPr lang="en-US" sz="1400" dirty="0"/>
              <a:t>;</a:t>
            </a:r>
          </a:p>
          <a:p>
            <a:pPr lvl="2"/>
            <a:r>
              <a:rPr lang="en-US" sz="1400" dirty="0"/>
              <a:t>}</a:t>
            </a:r>
          </a:p>
          <a:p>
            <a:r>
              <a:rPr lang="en-US" sz="1400" dirty="0"/>
              <a:t>};</a:t>
            </a:r>
          </a:p>
          <a:p>
            <a:endParaRPr lang="en-US" sz="1400" dirty="0"/>
          </a:p>
          <a:p>
            <a:r>
              <a:rPr lang="en-US" sz="1400" dirty="0"/>
              <a:t>class </a:t>
            </a:r>
            <a:r>
              <a:rPr lang="en-US" sz="1400" dirty="0" err="1"/>
              <a:t>Sub_class:public</a:t>
            </a:r>
            <a:r>
              <a:rPr lang="en-US" sz="1400" dirty="0"/>
              <a:t> Declaration</a:t>
            </a:r>
          </a:p>
          <a:p>
            <a:r>
              <a:rPr lang="en-US" sz="1400" dirty="0"/>
              <a:t>{</a:t>
            </a:r>
          </a:p>
          <a:p>
            <a:r>
              <a:rPr lang="en-US" sz="1400" dirty="0"/>
              <a:t>public:</a:t>
            </a:r>
          </a:p>
          <a:p>
            <a:r>
              <a:rPr lang="en-US" sz="1400" dirty="0"/>
              <a:t>}</a:t>
            </a:r>
            <a:endParaRPr lang="en-PK" sz="1400" dirty="0"/>
          </a:p>
        </p:txBody>
      </p:sp>
      <p:sp>
        <p:nvSpPr>
          <p:cNvPr id="8" name="TextBox 7">
            <a:extLst>
              <a:ext uri="{FF2B5EF4-FFF2-40B4-BE49-F238E27FC236}">
                <a16:creationId xmlns:a16="http://schemas.microsoft.com/office/drawing/2014/main" id="{7E711A9E-C8A2-47FF-BD06-802AE98AA22D}"/>
              </a:ext>
            </a:extLst>
          </p:cNvPr>
          <p:cNvSpPr txBox="1"/>
          <p:nvPr/>
        </p:nvSpPr>
        <p:spPr>
          <a:xfrm>
            <a:off x="5975252" y="86916"/>
            <a:ext cx="6098344" cy="6771084"/>
          </a:xfrm>
          <a:prstGeom prst="rect">
            <a:avLst/>
          </a:prstGeom>
          <a:noFill/>
        </p:spPr>
        <p:txBody>
          <a:bodyPr wrap="square">
            <a:spAutoFit/>
          </a:bodyPr>
          <a:lstStyle/>
          <a:p>
            <a:r>
              <a:rPr lang="en-US" sz="1400" dirty="0"/>
              <a:t>void show()</a:t>
            </a:r>
          </a:p>
          <a:p>
            <a:r>
              <a:rPr lang="en-US" sz="1400" dirty="0"/>
              <a:t>{</a:t>
            </a:r>
          </a:p>
          <a:p>
            <a:pPr lvl="1"/>
            <a:r>
              <a:rPr lang="en-US" sz="1400" dirty="0"/>
              <a:t>b=5;</a:t>
            </a:r>
          </a:p>
          <a:p>
            <a:pPr lvl="1"/>
            <a:r>
              <a:rPr lang="en-US" sz="1400" dirty="0"/>
              <a:t>c=6;</a:t>
            </a:r>
          </a:p>
          <a:p>
            <a:pPr lvl="1"/>
            <a:r>
              <a:rPr lang="en-US" sz="1400" dirty="0" err="1"/>
              <a:t>cout</a:t>
            </a:r>
            <a:r>
              <a:rPr lang="en-US" sz="1400" dirty="0"/>
              <a:t>&lt;&lt;"\</a:t>
            </a:r>
            <a:r>
              <a:rPr lang="en-US" sz="1400" dirty="0" err="1"/>
              <a:t>nAccessing</a:t>
            </a:r>
            <a:r>
              <a:rPr lang="en-US" sz="1400" dirty="0"/>
              <a:t> variable in sub the class"&lt;&lt;</a:t>
            </a:r>
            <a:r>
              <a:rPr lang="en-US" sz="1400" dirty="0" err="1"/>
              <a:t>endl</a:t>
            </a:r>
            <a:r>
              <a:rPr lang="en-US" sz="1400" dirty="0"/>
              <a:t>;</a:t>
            </a:r>
          </a:p>
          <a:p>
            <a:pPr lvl="1"/>
            <a:endParaRPr lang="en-US" sz="1400" dirty="0"/>
          </a:p>
          <a:p>
            <a:pPr lvl="1"/>
            <a:r>
              <a:rPr lang="en-US" sz="1400" dirty="0"/>
              <a:t>//</a:t>
            </a:r>
            <a:r>
              <a:rPr lang="en-US" sz="1400" dirty="0" err="1"/>
              <a:t>cout</a:t>
            </a:r>
            <a:r>
              <a:rPr lang="en-US" sz="1400" dirty="0"/>
              <a:t>&lt;&lt;"Value of a: "&lt;&lt;a&lt;&lt;</a:t>
            </a:r>
            <a:r>
              <a:rPr lang="en-US" sz="1400" dirty="0" err="1"/>
              <a:t>endl</a:t>
            </a:r>
            <a:r>
              <a:rPr lang="en-US" sz="1400" dirty="0"/>
              <a:t>;</a:t>
            </a:r>
          </a:p>
          <a:p>
            <a:pPr lvl="1"/>
            <a:r>
              <a:rPr lang="en-US" sz="1400" dirty="0"/>
              <a:t>//b is public so it is accessible any where</a:t>
            </a:r>
          </a:p>
          <a:p>
            <a:pPr lvl="1"/>
            <a:r>
              <a:rPr lang="en-US" sz="1400" dirty="0" err="1"/>
              <a:t>cout</a:t>
            </a:r>
            <a:r>
              <a:rPr lang="en-US" sz="1400" dirty="0"/>
              <a:t>&lt;&lt;"Value of b: "&lt;&lt;b&lt;&lt;</a:t>
            </a:r>
            <a:r>
              <a:rPr lang="en-US" sz="1400" dirty="0" err="1"/>
              <a:t>endl</a:t>
            </a:r>
            <a:r>
              <a:rPr lang="en-US" sz="1400" dirty="0"/>
              <a:t>;</a:t>
            </a:r>
          </a:p>
          <a:p>
            <a:pPr lvl="1"/>
            <a:r>
              <a:rPr lang="en-US" sz="1400" dirty="0"/>
              <a:t>//'c' is declared as protected, so it is accessible in sub class</a:t>
            </a:r>
          </a:p>
          <a:p>
            <a:pPr lvl="1"/>
            <a:r>
              <a:rPr lang="en-US" sz="1400" dirty="0" err="1"/>
              <a:t>cout</a:t>
            </a:r>
            <a:r>
              <a:rPr lang="en-US" sz="1400" dirty="0"/>
              <a:t>&lt;&lt;"Value of c: "&lt;&lt;c&lt;&lt;</a:t>
            </a:r>
            <a:r>
              <a:rPr lang="en-US" sz="1400" dirty="0" err="1"/>
              <a:t>endl</a:t>
            </a:r>
            <a:r>
              <a:rPr lang="en-US" sz="1400" dirty="0"/>
              <a:t>;</a:t>
            </a:r>
          </a:p>
          <a:p>
            <a:r>
              <a:rPr lang="en-US" sz="1400" dirty="0"/>
              <a:t>}</a:t>
            </a:r>
          </a:p>
          <a:p>
            <a:r>
              <a:rPr lang="en-US" sz="1400" dirty="0"/>
              <a:t>};</a:t>
            </a:r>
          </a:p>
          <a:p>
            <a:r>
              <a:rPr lang="en-US" sz="1400" dirty="0"/>
              <a:t>void main()</a:t>
            </a:r>
          </a:p>
          <a:p>
            <a:r>
              <a:rPr lang="en-US" sz="1400" dirty="0"/>
              <a:t>{</a:t>
            </a:r>
          </a:p>
          <a:p>
            <a:r>
              <a:rPr lang="en-US" sz="1400" dirty="0"/>
              <a:t>Declaration d; // create object</a:t>
            </a:r>
          </a:p>
          <a:p>
            <a:r>
              <a:rPr lang="en-US" sz="1400" dirty="0" err="1"/>
              <a:t>d.show</a:t>
            </a:r>
            <a:r>
              <a:rPr lang="en-US" sz="1400" dirty="0"/>
              <a:t>();</a:t>
            </a:r>
          </a:p>
          <a:p>
            <a:endParaRPr lang="en-US" sz="1400" dirty="0"/>
          </a:p>
          <a:p>
            <a:r>
              <a:rPr lang="en-US" sz="1400" dirty="0" err="1"/>
              <a:t>Sub_class</a:t>
            </a:r>
            <a:r>
              <a:rPr lang="en-US" sz="1400" dirty="0"/>
              <a:t> s; // create object</a:t>
            </a:r>
          </a:p>
          <a:p>
            <a:r>
              <a:rPr lang="en-US" sz="1400" dirty="0" err="1"/>
              <a:t>s.show</a:t>
            </a:r>
            <a:r>
              <a:rPr lang="en-US" sz="1400" dirty="0"/>
              <a:t>();    // Sub class show() function</a:t>
            </a:r>
          </a:p>
          <a:p>
            <a:endParaRPr lang="en-US" sz="1400" dirty="0"/>
          </a:p>
          <a:p>
            <a:r>
              <a:rPr lang="en-US" sz="1400" dirty="0" err="1"/>
              <a:t>cout</a:t>
            </a:r>
            <a:r>
              <a:rPr lang="en-US" sz="1400" dirty="0"/>
              <a:t>&lt;&lt;"\</a:t>
            </a:r>
            <a:r>
              <a:rPr lang="en-US" sz="1400" dirty="0" err="1"/>
              <a:t>nAccessing</a:t>
            </a:r>
            <a:r>
              <a:rPr lang="en-US" sz="1400" dirty="0"/>
              <a:t> variable outside the class"&lt;&lt;</a:t>
            </a:r>
            <a:r>
              <a:rPr lang="en-US" sz="1400" dirty="0" err="1"/>
              <a:t>endl</a:t>
            </a:r>
            <a:r>
              <a:rPr lang="en-US" sz="1400" dirty="0"/>
              <a:t>;</a:t>
            </a:r>
          </a:p>
          <a:p>
            <a:r>
              <a:rPr lang="en-US" sz="1400" dirty="0"/>
              <a:t>//'a' cannot be accessed as it is private</a:t>
            </a:r>
          </a:p>
          <a:p>
            <a:r>
              <a:rPr lang="en-US" sz="1400" dirty="0"/>
              <a:t>//</a:t>
            </a:r>
            <a:r>
              <a:rPr lang="en-US" sz="1400" dirty="0" err="1"/>
              <a:t>cout</a:t>
            </a:r>
            <a:r>
              <a:rPr lang="en-US" sz="1400" dirty="0"/>
              <a:t>&lt;&lt;"value of a: "&lt;&lt;</a:t>
            </a:r>
            <a:r>
              <a:rPr lang="en-US" sz="1400" dirty="0" err="1"/>
              <a:t>d.a</a:t>
            </a:r>
            <a:r>
              <a:rPr lang="en-US" sz="1400" dirty="0"/>
              <a:t>&lt;&lt;</a:t>
            </a:r>
            <a:r>
              <a:rPr lang="en-US" sz="1400" dirty="0" err="1"/>
              <a:t>endl</a:t>
            </a:r>
            <a:r>
              <a:rPr lang="en-US" sz="1400" dirty="0"/>
              <a:t>;</a:t>
            </a:r>
          </a:p>
          <a:p>
            <a:endParaRPr lang="en-US" sz="1400" dirty="0"/>
          </a:p>
          <a:p>
            <a:r>
              <a:rPr lang="en-US" sz="1400" dirty="0"/>
              <a:t>//'b' is public as can be accessed from any where</a:t>
            </a:r>
          </a:p>
          <a:p>
            <a:r>
              <a:rPr lang="en-US" sz="1400" dirty="0" err="1"/>
              <a:t>cout</a:t>
            </a:r>
            <a:r>
              <a:rPr lang="en-US" sz="1400" dirty="0"/>
              <a:t>&lt;&lt;"value of b: "&lt;&lt;</a:t>
            </a:r>
            <a:r>
              <a:rPr lang="en-US" sz="1400" dirty="0" err="1"/>
              <a:t>d.b</a:t>
            </a:r>
            <a:r>
              <a:rPr lang="en-US" sz="1400" dirty="0"/>
              <a:t>&lt;&lt;</a:t>
            </a:r>
            <a:r>
              <a:rPr lang="en-US" sz="1400" dirty="0" err="1"/>
              <a:t>endl</a:t>
            </a:r>
            <a:r>
              <a:rPr lang="en-US" sz="1400" dirty="0"/>
              <a:t>;</a:t>
            </a:r>
          </a:p>
          <a:p>
            <a:endParaRPr lang="en-US" sz="1400" dirty="0"/>
          </a:p>
          <a:p>
            <a:r>
              <a:rPr lang="en-US" sz="1400" dirty="0"/>
              <a:t>//'c' is protected and cannot be </a:t>
            </a:r>
            <a:r>
              <a:rPr lang="en-US" sz="1400" dirty="0" err="1"/>
              <a:t>accesed</a:t>
            </a:r>
            <a:r>
              <a:rPr lang="en-US" sz="1400" dirty="0"/>
              <a:t> here</a:t>
            </a:r>
          </a:p>
          <a:p>
            <a:r>
              <a:rPr lang="en-US" sz="1400" dirty="0"/>
              <a:t>//</a:t>
            </a:r>
            <a:r>
              <a:rPr lang="en-US" sz="1400" dirty="0" err="1"/>
              <a:t>cout</a:t>
            </a:r>
            <a:r>
              <a:rPr lang="en-US" sz="1400" dirty="0"/>
              <a:t>&lt;&lt;"value of c: "&lt;&lt;</a:t>
            </a:r>
            <a:r>
              <a:rPr lang="en-US" sz="1400" dirty="0" err="1"/>
              <a:t>d.c</a:t>
            </a:r>
            <a:r>
              <a:rPr lang="en-US" sz="1400" dirty="0"/>
              <a:t>&lt;&lt;</a:t>
            </a:r>
            <a:r>
              <a:rPr lang="en-US" sz="1400" dirty="0" err="1"/>
              <a:t>endl</a:t>
            </a:r>
            <a:r>
              <a:rPr lang="en-US" sz="1400" dirty="0"/>
              <a:t>;</a:t>
            </a:r>
          </a:p>
        </p:txBody>
      </p:sp>
    </p:spTree>
    <p:extLst>
      <p:ext uri="{BB962C8B-B14F-4D97-AF65-F5344CB8AC3E}">
        <p14:creationId xmlns:p14="http://schemas.microsoft.com/office/powerpoint/2010/main" val="1535499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1B768E-1557-4BA7-AB78-386B1064FF7D}"/>
              </a:ext>
            </a:extLst>
          </p:cNvPr>
          <p:cNvSpPr txBox="1"/>
          <p:nvPr/>
        </p:nvSpPr>
        <p:spPr>
          <a:xfrm>
            <a:off x="1628335" y="645329"/>
            <a:ext cx="6098344" cy="523220"/>
          </a:xfrm>
          <a:prstGeom prst="rect">
            <a:avLst/>
          </a:prstGeom>
          <a:noFill/>
        </p:spPr>
        <p:txBody>
          <a:bodyPr wrap="square">
            <a:spAutoFit/>
          </a:bodyPr>
          <a:lstStyle/>
          <a:p>
            <a:r>
              <a:rPr lang="en-US" sz="2800" b="1" dirty="0"/>
              <a:t> Single Inheritance</a:t>
            </a:r>
            <a:endParaRPr lang="en-PK" sz="2800" b="1" dirty="0"/>
          </a:p>
        </p:txBody>
      </p:sp>
      <p:pic>
        <p:nvPicPr>
          <p:cNvPr id="1026" name="Picture 2">
            <a:extLst>
              <a:ext uri="{FF2B5EF4-FFF2-40B4-BE49-F238E27FC236}">
                <a16:creationId xmlns:a16="http://schemas.microsoft.com/office/drawing/2014/main" id="{AB30E9F1-2718-4746-8480-66DDA8E845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6348" y="1949914"/>
            <a:ext cx="4691242" cy="2958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408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1B768E-1557-4BA7-AB78-386B1064FF7D}"/>
              </a:ext>
            </a:extLst>
          </p:cNvPr>
          <p:cNvSpPr txBox="1"/>
          <p:nvPr/>
        </p:nvSpPr>
        <p:spPr>
          <a:xfrm>
            <a:off x="1740877" y="715667"/>
            <a:ext cx="6098344" cy="523220"/>
          </a:xfrm>
          <a:prstGeom prst="rect">
            <a:avLst/>
          </a:prstGeom>
          <a:noFill/>
        </p:spPr>
        <p:txBody>
          <a:bodyPr wrap="square">
            <a:spAutoFit/>
          </a:bodyPr>
          <a:lstStyle/>
          <a:p>
            <a:r>
              <a:rPr lang="en-US" sz="2800" b="1" i="0" dirty="0">
                <a:solidFill>
                  <a:srgbClr val="273239"/>
                </a:solidFill>
                <a:effectLst/>
                <a:latin typeface="urw-din"/>
              </a:rPr>
              <a:t>Multiple Inheritance:</a:t>
            </a:r>
            <a:endParaRPr lang="en-PK" sz="2800" b="1" dirty="0"/>
          </a:p>
        </p:txBody>
      </p:sp>
      <p:pic>
        <p:nvPicPr>
          <p:cNvPr id="2050" name="Picture 2">
            <a:extLst>
              <a:ext uri="{FF2B5EF4-FFF2-40B4-BE49-F238E27FC236}">
                <a16:creationId xmlns:a16="http://schemas.microsoft.com/office/drawing/2014/main" id="{22CF957E-ED5B-467E-94AA-0EA149F0F5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136" y="1977093"/>
            <a:ext cx="8398941" cy="2029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293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1B768E-1557-4BA7-AB78-386B1064FF7D}"/>
              </a:ext>
            </a:extLst>
          </p:cNvPr>
          <p:cNvSpPr txBox="1"/>
          <p:nvPr/>
        </p:nvSpPr>
        <p:spPr>
          <a:xfrm>
            <a:off x="1712742" y="659396"/>
            <a:ext cx="6098344" cy="523220"/>
          </a:xfrm>
          <a:prstGeom prst="rect">
            <a:avLst/>
          </a:prstGeom>
          <a:noFill/>
        </p:spPr>
        <p:txBody>
          <a:bodyPr wrap="square">
            <a:spAutoFit/>
          </a:bodyPr>
          <a:lstStyle/>
          <a:p>
            <a:r>
              <a:rPr lang="en-US" sz="2800" b="1" i="0" dirty="0">
                <a:solidFill>
                  <a:srgbClr val="273239"/>
                </a:solidFill>
                <a:effectLst/>
                <a:latin typeface="urw-din"/>
              </a:rPr>
              <a:t>Multilevel Inheritance</a:t>
            </a:r>
            <a:endParaRPr lang="en-PK" sz="2800" b="1" dirty="0"/>
          </a:p>
        </p:txBody>
      </p:sp>
      <p:pic>
        <p:nvPicPr>
          <p:cNvPr id="3074" name="Picture 2">
            <a:extLst>
              <a:ext uri="{FF2B5EF4-FFF2-40B4-BE49-F238E27FC236}">
                <a16:creationId xmlns:a16="http://schemas.microsoft.com/office/drawing/2014/main" id="{3E72DEED-14F3-4483-9613-B07790AADB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548" y="1780076"/>
            <a:ext cx="5402942" cy="4029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64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1B768E-1557-4BA7-AB78-386B1064FF7D}"/>
              </a:ext>
            </a:extLst>
          </p:cNvPr>
          <p:cNvSpPr txBox="1"/>
          <p:nvPr/>
        </p:nvSpPr>
        <p:spPr>
          <a:xfrm>
            <a:off x="1712742" y="659396"/>
            <a:ext cx="6098344" cy="523220"/>
          </a:xfrm>
          <a:prstGeom prst="rect">
            <a:avLst/>
          </a:prstGeom>
          <a:noFill/>
        </p:spPr>
        <p:txBody>
          <a:bodyPr wrap="square">
            <a:spAutoFit/>
          </a:bodyPr>
          <a:lstStyle/>
          <a:p>
            <a:r>
              <a:rPr lang="en-US" sz="2800" b="1" i="0" dirty="0">
                <a:solidFill>
                  <a:srgbClr val="273239"/>
                </a:solidFill>
                <a:effectLst/>
                <a:latin typeface="urw-din"/>
              </a:rPr>
              <a:t> Hierarchical Inheritance:</a:t>
            </a:r>
            <a:endParaRPr lang="en-PK" sz="2800" b="1" dirty="0"/>
          </a:p>
        </p:txBody>
      </p:sp>
      <p:pic>
        <p:nvPicPr>
          <p:cNvPr id="4098" name="Picture 2">
            <a:extLst>
              <a:ext uri="{FF2B5EF4-FFF2-40B4-BE49-F238E27FC236}">
                <a16:creationId xmlns:a16="http://schemas.microsoft.com/office/drawing/2014/main" id="{21FBF0ED-9568-4146-B581-932A105596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1733550"/>
            <a:ext cx="800100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942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1B768E-1557-4BA7-AB78-386B1064FF7D}"/>
              </a:ext>
            </a:extLst>
          </p:cNvPr>
          <p:cNvSpPr txBox="1"/>
          <p:nvPr/>
        </p:nvSpPr>
        <p:spPr>
          <a:xfrm>
            <a:off x="1712742" y="659396"/>
            <a:ext cx="6098344" cy="523220"/>
          </a:xfrm>
          <a:prstGeom prst="rect">
            <a:avLst/>
          </a:prstGeom>
          <a:noFill/>
        </p:spPr>
        <p:txBody>
          <a:bodyPr wrap="square">
            <a:spAutoFit/>
          </a:bodyPr>
          <a:lstStyle/>
          <a:p>
            <a:r>
              <a:rPr lang="en-US" sz="2800" b="1" i="0" dirty="0">
                <a:solidFill>
                  <a:srgbClr val="273239"/>
                </a:solidFill>
                <a:effectLst/>
                <a:latin typeface="urw-din"/>
              </a:rPr>
              <a:t> Hybrid (Virtual) Inheritance</a:t>
            </a:r>
            <a:r>
              <a:rPr lang="en-US" sz="2800" b="0" i="0" dirty="0">
                <a:solidFill>
                  <a:srgbClr val="273239"/>
                </a:solidFill>
                <a:effectLst/>
                <a:latin typeface="urw-din"/>
              </a:rPr>
              <a:t>:</a:t>
            </a:r>
            <a:endParaRPr lang="en-PK" sz="2800" b="1" dirty="0"/>
          </a:p>
        </p:txBody>
      </p:sp>
      <p:pic>
        <p:nvPicPr>
          <p:cNvPr id="5122" name="Picture 2">
            <a:extLst>
              <a:ext uri="{FF2B5EF4-FFF2-40B4-BE49-F238E27FC236}">
                <a16:creationId xmlns:a16="http://schemas.microsoft.com/office/drawing/2014/main" id="{708CE942-259B-40D7-A5BC-7D13CBECC2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2725" y="1738313"/>
            <a:ext cx="6686550"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254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1B768E-1557-4BA7-AB78-386B1064FF7D}"/>
              </a:ext>
            </a:extLst>
          </p:cNvPr>
          <p:cNvSpPr txBox="1"/>
          <p:nvPr/>
        </p:nvSpPr>
        <p:spPr>
          <a:xfrm>
            <a:off x="1712742" y="659396"/>
            <a:ext cx="6098344" cy="523220"/>
          </a:xfrm>
          <a:prstGeom prst="rect">
            <a:avLst/>
          </a:prstGeom>
          <a:noFill/>
        </p:spPr>
        <p:txBody>
          <a:bodyPr wrap="square">
            <a:spAutoFit/>
          </a:bodyPr>
          <a:lstStyle/>
          <a:p>
            <a:r>
              <a:rPr lang="en-US" sz="2800" b="1" i="0" dirty="0">
                <a:solidFill>
                  <a:srgbClr val="273239"/>
                </a:solidFill>
                <a:effectLst/>
                <a:latin typeface="urw-din"/>
              </a:rPr>
              <a:t>Multipath inheritance</a:t>
            </a:r>
            <a:r>
              <a:rPr lang="en-US" sz="2800" b="0" i="0" dirty="0">
                <a:solidFill>
                  <a:srgbClr val="273239"/>
                </a:solidFill>
                <a:effectLst/>
                <a:latin typeface="urw-din"/>
              </a:rPr>
              <a:t>: </a:t>
            </a:r>
            <a:endParaRPr lang="en-PK" sz="2800" b="1" dirty="0"/>
          </a:p>
        </p:txBody>
      </p:sp>
      <p:pic>
        <p:nvPicPr>
          <p:cNvPr id="6146" name="Picture 2">
            <a:extLst>
              <a:ext uri="{FF2B5EF4-FFF2-40B4-BE49-F238E27FC236}">
                <a16:creationId xmlns:a16="http://schemas.microsoft.com/office/drawing/2014/main" id="{9733469E-1594-4C22-AA15-320C11F065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653" y="1426552"/>
            <a:ext cx="6400800" cy="534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22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90109" y="0"/>
            <a:ext cx="5209309" cy="6701347"/>
          </a:xfrm>
          <a:prstGeom prst="rect">
            <a:avLst/>
          </a:prstGeom>
        </p:spPr>
      </p:pic>
    </p:spTree>
    <p:extLst>
      <p:ext uri="{BB962C8B-B14F-4D97-AF65-F5344CB8AC3E}">
        <p14:creationId xmlns:p14="http://schemas.microsoft.com/office/powerpoint/2010/main" val="1211188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8F4F40-A2AD-4539-922F-0D570A773009}"/>
              </a:ext>
            </a:extLst>
          </p:cNvPr>
          <p:cNvSpPr txBox="1"/>
          <p:nvPr/>
        </p:nvSpPr>
        <p:spPr>
          <a:xfrm>
            <a:off x="1543930" y="733246"/>
            <a:ext cx="6098344" cy="6124754"/>
          </a:xfrm>
          <a:prstGeom prst="rect">
            <a:avLst/>
          </a:prstGeom>
          <a:noFill/>
        </p:spPr>
        <p:txBody>
          <a:bodyPr wrap="square">
            <a:spAutoFit/>
          </a:bodyPr>
          <a:lstStyle/>
          <a:p>
            <a:r>
              <a:rPr lang="en-US" sz="1600" dirty="0"/>
              <a:t>#include&lt;iostream&gt;</a:t>
            </a:r>
          </a:p>
          <a:p>
            <a:r>
              <a:rPr lang="en-US" sz="1600" dirty="0"/>
              <a:t>using namespace std; </a:t>
            </a:r>
          </a:p>
          <a:p>
            <a:r>
              <a:rPr lang="en-US" sz="1600" dirty="0"/>
              <a:t>class A //base class A with constructor and destructor</a:t>
            </a:r>
          </a:p>
          <a:p>
            <a:r>
              <a:rPr lang="en-US" sz="1600" dirty="0"/>
              <a:t>{</a:t>
            </a:r>
          </a:p>
          <a:p>
            <a:r>
              <a:rPr lang="en-US" sz="1600" dirty="0"/>
              <a:t>public:</a:t>
            </a:r>
          </a:p>
          <a:p>
            <a:r>
              <a:rPr lang="en-US" sz="1600" dirty="0"/>
              <a:t>  A()  { </a:t>
            </a:r>
            <a:r>
              <a:rPr lang="en-US" sz="1600" dirty="0" err="1"/>
              <a:t>cout</a:t>
            </a:r>
            <a:r>
              <a:rPr lang="en-US" sz="1600" dirty="0"/>
              <a:t> &lt;&lt; "class A::Constructor" &lt;&lt; </a:t>
            </a:r>
            <a:r>
              <a:rPr lang="en-US" sz="1600" dirty="0" err="1"/>
              <a:t>endl</a:t>
            </a:r>
            <a:r>
              <a:rPr lang="en-US" sz="1600" dirty="0"/>
              <a:t>; }</a:t>
            </a:r>
          </a:p>
          <a:p>
            <a:r>
              <a:rPr lang="en-US" sz="1600" dirty="0"/>
              <a:t>  ~A()  { </a:t>
            </a:r>
            <a:r>
              <a:rPr lang="en-US" sz="1600" dirty="0" err="1"/>
              <a:t>cout</a:t>
            </a:r>
            <a:r>
              <a:rPr lang="en-US" sz="1600" dirty="0"/>
              <a:t> &lt;&lt; "class A::Destructor" &lt;&lt; </a:t>
            </a:r>
            <a:r>
              <a:rPr lang="en-US" sz="1600" dirty="0" err="1"/>
              <a:t>endl</a:t>
            </a:r>
            <a:r>
              <a:rPr lang="en-US" sz="1600" dirty="0"/>
              <a:t>; }</a:t>
            </a:r>
          </a:p>
          <a:p>
            <a:r>
              <a:rPr lang="en-US" sz="1600" dirty="0"/>
              <a:t>};</a:t>
            </a:r>
          </a:p>
          <a:p>
            <a:r>
              <a:rPr lang="en-US" sz="1600" dirty="0"/>
              <a:t>class B //base class B with constructor and destructor</a:t>
            </a:r>
          </a:p>
          <a:p>
            <a:r>
              <a:rPr lang="en-US" sz="1600" dirty="0"/>
              <a:t>{</a:t>
            </a:r>
          </a:p>
          <a:p>
            <a:r>
              <a:rPr lang="en-US" sz="1600" dirty="0"/>
              <a:t>public:</a:t>
            </a:r>
          </a:p>
          <a:p>
            <a:r>
              <a:rPr lang="en-US" sz="1600" dirty="0"/>
              <a:t>  B()  { </a:t>
            </a:r>
            <a:r>
              <a:rPr lang="en-US" sz="1600" dirty="0" err="1"/>
              <a:t>cout</a:t>
            </a:r>
            <a:r>
              <a:rPr lang="en-US" sz="1600" dirty="0"/>
              <a:t> &lt;&lt; "class B::Constructor" &lt;&lt; </a:t>
            </a:r>
            <a:r>
              <a:rPr lang="en-US" sz="1600" dirty="0" err="1"/>
              <a:t>endl</a:t>
            </a:r>
            <a:r>
              <a:rPr lang="en-US" sz="1600" dirty="0"/>
              <a:t>; }</a:t>
            </a:r>
          </a:p>
          <a:p>
            <a:r>
              <a:rPr lang="en-US" sz="1600" dirty="0"/>
              <a:t>  ~B()  { </a:t>
            </a:r>
            <a:r>
              <a:rPr lang="en-US" sz="1600" dirty="0" err="1"/>
              <a:t>cout</a:t>
            </a:r>
            <a:r>
              <a:rPr lang="en-US" sz="1600" dirty="0"/>
              <a:t> &lt;&lt; "class B::Destructor" &lt;&lt; </a:t>
            </a:r>
            <a:r>
              <a:rPr lang="en-US" sz="1600" dirty="0" err="1"/>
              <a:t>endl</a:t>
            </a:r>
            <a:r>
              <a:rPr lang="en-US" sz="1600" dirty="0"/>
              <a:t>; }</a:t>
            </a:r>
          </a:p>
          <a:p>
            <a:r>
              <a:rPr lang="en-US" sz="1600" dirty="0"/>
              <a:t>};</a:t>
            </a:r>
          </a:p>
          <a:p>
            <a:r>
              <a:rPr lang="en-US" sz="1600" dirty="0"/>
              <a:t>class C: public B, public A //derived class C inherits class A and then class B (note the order)</a:t>
            </a:r>
          </a:p>
          <a:p>
            <a:r>
              <a:rPr lang="en-US" sz="1600" dirty="0"/>
              <a:t>{</a:t>
            </a:r>
          </a:p>
          <a:p>
            <a:r>
              <a:rPr lang="en-US" sz="1600" dirty="0"/>
              <a:t>public:</a:t>
            </a:r>
          </a:p>
          <a:p>
            <a:r>
              <a:rPr lang="en-US" sz="1600" dirty="0"/>
              <a:t>  C()  { </a:t>
            </a:r>
            <a:r>
              <a:rPr lang="en-US" sz="1600" dirty="0" err="1"/>
              <a:t>cout</a:t>
            </a:r>
            <a:r>
              <a:rPr lang="en-US" sz="1600" dirty="0"/>
              <a:t> &lt;&lt; "class C::Constructor" &lt;&lt; </a:t>
            </a:r>
            <a:r>
              <a:rPr lang="en-US" sz="1600" dirty="0" err="1"/>
              <a:t>endl</a:t>
            </a:r>
            <a:r>
              <a:rPr lang="en-US" sz="1600" dirty="0"/>
              <a:t>; }</a:t>
            </a:r>
          </a:p>
          <a:p>
            <a:r>
              <a:rPr lang="en-US" sz="1600" dirty="0"/>
              <a:t>  ~C()  { </a:t>
            </a:r>
            <a:r>
              <a:rPr lang="en-US" sz="1600" dirty="0" err="1"/>
              <a:t>cout</a:t>
            </a:r>
            <a:r>
              <a:rPr lang="en-US" sz="1600" dirty="0"/>
              <a:t> &lt;&lt; "class C::Destructor" &lt;&lt; </a:t>
            </a:r>
            <a:r>
              <a:rPr lang="en-US" sz="1600" dirty="0" err="1"/>
              <a:t>endl</a:t>
            </a:r>
            <a:r>
              <a:rPr lang="en-US" sz="1600" dirty="0"/>
              <a:t>; }</a:t>
            </a:r>
          </a:p>
          <a:p>
            <a:r>
              <a:rPr lang="en-US" sz="1600" dirty="0"/>
              <a:t>};</a:t>
            </a:r>
          </a:p>
          <a:p>
            <a:r>
              <a:rPr lang="en-US" sz="1600" dirty="0"/>
              <a:t>int main(){</a:t>
            </a:r>
          </a:p>
          <a:p>
            <a:r>
              <a:rPr lang="en-US" sz="1600" dirty="0"/>
              <a:t>    C </a:t>
            </a:r>
            <a:r>
              <a:rPr lang="en-US" sz="1600" dirty="0" err="1"/>
              <a:t>c</a:t>
            </a:r>
            <a:r>
              <a:rPr lang="en-US" sz="1600" dirty="0"/>
              <a:t>;</a:t>
            </a:r>
          </a:p>
          <a:p>
            <a:r>
              <a:rPr lang="en-US" sz="1600" dirty="0"/>
              <a:t>}</a:t>
            </a:r>
            <a:endParaRPr lang="en-PK" sz="1600" dirty="0"/>
          </a:p>
        </p:txBody>
      </p:sp>
      <p:sp>
        <p:nvSpPr>
          <p:cNvPr id="5" name="TextBox 4">
            <a:extLst>
              <a:ext uri="{FF2B5EF4-FFF2-40B4-BE49-F238E27FC236}">
                <a16:creationId xmlns:a16="http://schemas.microsoft.com/office/drawing/2014/main" id="{7B503160-5FFF-4BE7-A2D7-DAEA07717924}"/>
              </a:ext>
            </a:extLst>
          </p:cNvPr>
          <p:cNvSpPr txBox="1"/>
          <p:nvPr/>
        </p:nvSpPr>
        <p:spPr>
          <a:xfrm>
            <a:off x="8043203" y="1373668"/>
            <a:ext cx="3843997" cy="2031325"/>
          </a:xfrm>
          <a:prstGeom prst="rect">
            <a:avLst/>
          </a:prstGeom>
          <a:noFill/>
        </p:spPr>
        <p:txBody>
          <a:bodyPr wrap="square">
            <a:spAutoFit/>
          </a:bodyPr>
          <a:lstStyle/>
          <a:p>
            <a:r>
              <a:rPr lang="en-US" b="1" dirty="0"/>
              <a:t>Output:</a:t>
            </a:r>
          </a:p>
          <a:p>
            <a:r>
              <a:rPr lang="en-US" dirty="0"/>
              <a:t>class B::Constructor</a:t>
            </a:r>
          </a:p>
          <a:p>
            <a:r>
              <a:rPr lang="en-US" dirty="0"/>
              <a:t>class A::Constructor</a:t>
            </a:r>
          </a:p>
          <a:p>
            <a:r>
              <a:rPr lang="en-US" dirty="0"/>
              <a:t>class C::Constructor</a:t>
            </a:r>
          </a:p>
          <a:p>
            <a:r>
              <a:rPr lang="en-US" dirty="0"/>
              <a:t>class C::Destructor</a:t>
            </a:r>
          </a:p>
          <a:p>
            <a:r>
              <a:rPr lang="en-US" dirty="0"/>
              <a:t>class A::Destructor</a:t>
            </a:r>
          </a:p>
          <a:p>
            <a:r>
              <a:rPr lang="en-US" dirty="0"/>
              <a:t>class B::Destructor</a:t>
            </a:r>
            <a:endParaRPr lang="en-PK" dirty="0"/>
          </a:p>
        </p:txBody>
      </p:sp>
      <p:sp>
        <p:nvSpPr>
          <p:cNvPr id="6" name="TextBox 5">
            <a:extLst>
              <a:ext uri="{FF2B5EF4-FFF2-40B4-BE49-F238E27FC236}">
                <a16:creationId xmlns:a16="http://schemas.microsoft.com/office/drawing/2014/main" id="{45DAA502-91CD-4313-82D0-0FA98D7C6AEB}"/>
              </a:ext>
            </a:extLst>
          </p:cNvPr>
          <p:cNvSpPr txBox="1"/>
          <p:nvPr/>
        </p:nvSpPr>
        <p:spPr>
          <a:xfrm>
            <a:off x="1744395" y="110756"/>
            <a:ext cx="9200270" cy="523220"/>
          </a:xfrm>
          <a:prstGeom prst="rect">
            <a:avLst/>
          </a:prstGeom>
          <a:noFill/>
        </p:spPr>
        <p:txBody>
          <a:bodyPr wrap="square">
            <a:spAutoFit/>
          </a:bodyPr>
          <a:lstStyle/>
          <a:p>
            <a:r>
              <a:rPr lang="en-US" sz="2800" b="1" i="0" dirty="0">
                <a:solidFill>
                  <a:srgbClr val="273239"/>
                </a:solidFill>
                <a:effectLst/>
                <a:latin typeface="urw-din"/>
              </a:rPr>
              <a:t>Diamond Problem from multiple inheritance</a:t>
            </a:r>
            <a:r>
              <a:rPr lang="en-US" sz="2800" b="0" i="0" dirty="0">
                <a:solidFill>
                  <a:srgbClr val="273239"/>
                </a:solidFill>
                <a:effectLst/>
                <a:latin typeface="urw-din"/>
              </a:rPr>
              <a:t>: </a:t>
            </a:r>
            <a:endParaRPr lang="en-PK" sz="2800" b="1" dirty="0"/>
          </a:p>
        </p:txBody>
      </p:sp>
    </p:spTree>
    <p:extLst>
      <p:ext uri="{BB962C8B-B14F-4D97-AF65-F5344CB8AC3E}">
        <p14:creationId xmlns:p14="http://schemas.microsoft.com/office/powerpoint/2010/main" val="2483539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222EF-65AF-4E0A-8681-B06698816AA1}"/>
              </a:ext>
            </a:extLst>
          </p:cNvPr>
          <p:cNvSpPr txBox="1"/>
          <p:nvPr/>
        </p:nvSpPr>
        <p:spPr>
          <a:xfrm>
            <a:off x="1744395" y="110756"/>
            <a:ext cx="9200270" cy="523220"/>
          </a:xfrm>
          <a:prstGeom prst="rect">
            <a:avLst/>
          </a:prstGeom>
          <a:noFill/>
        </p:spPr>
        <p:txBody>
          <a:bodyPr wrap="square">
            <a:spAutoFit/>
          </a:bodyPr>
          <a:lstStyle/>
          <a:p>
            <a:r>
              <a:rPr lang="en-US" sz="2800" b="1" i="0" dirty="0">
                <a:solidFill>
                  <a:srgbClr val="273239"/>
                </a:solidFill>
                <a:effectLst/>
                <a:latin typeface="urw-din"/>
              </a:rPr>
              <a:t>Diamond Problem from multiple inheritance</a:t>
            </a:r>
            <a:r>
              <a:rPr lang="en-US" sz="2800" b="0" i="0" dirty="0">
                <a:solidFill>
                  <a:srgbClr val="273239"/>
                </a:solidFill>
                <a:effectLst/>
                <a:latin typeface="urw-din"/>
              </a:rPr>
              <a:t>: </a:t>
            </a:r>
            <a:endParaRPr lang="en-PK" sz="2800" b="1" dirty="0"/>
          </a:p>
        </p:txBody>
      </p:sp>
      <p:sp>
        <p:nvSpPr>
          <p:cNvPr id="4" name="TextBox 3">
            <a:extLst>
              <a:ext uri="{FF2B5EF4-FFF2-40B4-BE49-F238E27FC236}">
                <a16:creationId xmlns:a16="http://schemas.microsoft.com/office/drawing/2014/main" id="{2A33F986-A040-4439-9C78-2DB0C78A6456}"/>
              </a:ext>
            </a:extLst>
          </p:cNvPr>
          <p:cNvSpPr txBox="1"/>
          <p:nvPr/>
        </p:nvSpPr>
        <p:spPr>
          <a:xfrm>
            <a:off x="1853418" y="945104"/>
            <a:ext cx="9850902" cy="646331"/>
          </a:xfrm>
          <a:prstGeom prst="rect">
            <a:avLst/>
          </a:prstGeom>
          <a:noFill/>
        </p:spPr>
        <p:txBody>
          <a:bodyPr wrap="square">
            <a:spAutoFit/>
          </a:bodyPr>
          <a:lstStyle/>
          <a:p>
            <a:pPr algn="just"/>
            <a:r>
              <a:rPr lang="en-US" b="0" i="0" dirty="0">
                <a:solidFill>
                  <a:srgbClr val="2C2C2C"/>
                </a:solidFill>
                <a:effectLst/>
                <a:latin typeface="Roboto" panose="02000000000000000000" pitchFamily="2" charset="0"/>
              </a:rPr>
              <a:t>The Diamond Problem occurs when a child class inherits from two parent classes who both share a common grandparent class. This is illustrated in the diagram below:</a:t>
            </a:r>
            <a:endParaRPr lang="en-PK" dirty="0"/>
          </a:p>
        </p:txBody>
      </p:sp>
      <p:pic>
        <p:nvPicPr>
          <p:cNvPr id="6" name="Picture 5">
            <a:extLst>
              <a:ext uri="{FF2B5EF4-FFF2-40B4-BE49-F238E27FC236}">
                <a16:creationId xmlns:a16="http://schemas.microsoft.com/office/drawing/2014/main" id="{2113957C-A047-4BD5-B2F3-1E0F8D06B48C}"/>
              </a:ext>
            </a:extLst>
          </p:cNvPr>
          <p:cNvPicPr>
            <a:picLocks noChangeAspect="1"/>
          </p:cNvPicPr>
          <p:nvPr/>
        </p:nvPicPr>
        <p:blipFill rotWithShape="1">
          <a:blip r:embed="rId2"/>
          <a:srcRect l="8703" t="5446" r="9992" b="17222"/>
          <a:stretch/>
        </p:blipFill>
        <p:spPr>
          <a:xfrm>
            <a:off x="2290689" y="1902563"/>
            <a:ext cx="7610622" cy="4702649"/>
          </a:xfrm>
          <a:prstGeom prst="rect">
            <a:avLst/>
          </a:prstGeom>
        </p:spPr>
      </p:pic>
      <p:sp>
        <p:nvSpPr>
          <p:cNvPr id="10" name="TextBox 9">
            <a:extLst>
              <a:ext uri="{FF2B5EF4-FFF2-40B4-BE49-F238E27FC236}">
                <a16:creationId xmlns:a16="http://schemas.microsoft.com/office/drawing/2014/main" id="{EADA3D63-1C06-4AED-94AE-B5E7135E3B68}"/>
              </a:ext>
            </a:extLst>
          </p:cNvPr>
          <p:cNvSpPr txBox="1"/>
          <p:nvPr/>
        </p:nvSpPr>
        <p:spPr>
          <a:xfrm>
            <a:off x="1853419" y="6100913"/>
            <a:ext cx="9850901" cy="646331"/>
          </a:xfrm>
          <a:prstGeom prst="rect">
            <a:avLst/>
          </a:prstGeom>
          <a:noFill/>
        </p:spPr>
        <p:txBody>
          <a:bodyPr wrap="square">
            <a:spAutoFit/>
          </a:bodyPr>
          <a:lstStyle/>
          <a:p>
            <a:r>
              <a:rPr lang="en-US" b="0" i="0" dirty="0">
                <a:solidFill>
                  <a:srgbClr val="2C2C2C"/>
                </a:solidFill>
                <a:effectLst/>
                <a:latin typeface="Roboto" panose="02000000000000000000" pitchFamily="2" charset="0"/>
              </a:rPr>
              <a:t>Here, we have a class </a:t>
            </a:r>
            <a:r>
              <a:rPr lang="en-US" b="1" i="0" dirty="0">
                <a:solidFill>
                  <a:srgbClr val="2C2C2C"/>
                </a:solidFill>
                <a:effectLst/>
                <a:latin typeface="Roboto" panose="02000000000000000000" pitchFamily="2" charset="0"/>
              </a:rPr>
              <a:t>Child</a:t>
            </a:r>
            <a:r>
              <a:rPr lang="en-US" b="0" i="0" dirty="0">
                <a:solidFill>
                  <a:srgbClr val="2C2C2C"/>
                </a:solidFill>
                <a:effectLst/>
                <a:latin typeface="Roboto" panose="02000000000000000000" pitchFamily="2" charset="0"/>
              </a:rPr>
              <a:t> inheriting from classes </a:t>
            </a:r>
            <a:r>
              <a:rPr lang="en-US" b="1" i="0" dirty="0">
                <a:solidFill>
                  <a:srgbClr val="2C2C2C"/>
                </a:solidFill>
                <a:effectLst/>
                <a:latin typeface="Roboto" panose="02000000000000000000" pitchFamily="2" charset="0"/>
              </a:rPr>
              <a:t>Father</a:t>
            </a:r>
            <a:r>
              <a:rPr lang="en-US" b="0" i="0" dirty="0">
                <a:solidFill>
                  <a:srgbClr val="2C2C2C"/>
                </a:solidFill>
                <a:effectLst/>
                <a:latin typeface="Roboto" panose="02000000000000000000" pitchFamily="2" charset="0"/>
              </a:rPr>
              <a:t> and </a:t>
            </a:r>
            <a:r>
              <a:rPr lang="en-US" b="1" i="0" dirty="0">
                <a:solidFill>
                  <a:srgbClr val="2C2C2C"/>
                </a:solidFill>
                <a:effectLst/>
                <a:latin typeface="Roboto" panose="02000000000000000000" pitchFamily="2" charset="0"/>
              </a:rPr>
              <a:t>Mother</a:t>
            </a:r>
            <a:r>
              <a:rPr lang="en-US" b="0" i="0" dirty="0">
                <a:solidFill>
                  <a:srgbClr val="2C2C2C"/>
                </a:solidFill>
                <a:effectLst/>
                <a:latin typeface="Roboto" panose="02000000000000000000" pitchFamily="2" charset="0"/>
              </a:rPr>
              <a:t>. These two classes, in turn, inherit the class </a:t>
            </a:r>
            <a:r>
              <a:rPr lang="en-US" b="1" i="0" dirty="0">
                <a:solidFill>
                  <a:srgbClr val="2C2C2C"/>
                </a:solidFill>
                <a:effectLst/>
                <a:latin typeface="Roboto" panose="02000000000000000000" pitchFamily="2" charset="0"/>
              </a:rPr>
              <a:t>Person</a:t>
            </a:r>
            <a:r>
              <a:rPr lang="en-US" b="0" i="0" dirty="0">
                <a:solidFill>
                  <a:srgbClr val="2C2C2C"/>
                </a:solidFill>
                <a:effectLst/>
                <a:latin typeface="Roboto" panose="02000000000000000000" pitchFamily="2" charset="0"/>
              </a:rPr>
              <a:t> because both Father and Mother are Person.</a:t>
            </a:r>
            <a:endParaRPr lang="en-PK" dirty="0"/>
          </a:p>
        </p:txBody>
      </p:sp>
    </p:spTree>
    <p:extLst>
      <p:ext uri="{BB962C8B-B14F-4D97-AF65-F5344CB8AC3E}">
        <p14:creationId xmlns:p14="http://schemas.microsoft.com/office/powerpoint/2010/main" val="2146925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8EED38-C4D7-4D3D-A7D0-78397EDC77D3}"/>
              </a:ext>
            </a:extLst>
          </p:cNvPr>
          <p:cNvSpPr txBox="1"/>
          <p:nvPr/>
        </p:nvSpPr>
        <p:spPr>
          <a:xfrm>
            <a:off x="1782493" y="792537"/>
            <a:ext cx="8627013" cy="923330"/>
          </a:xfrm>
          <a:prstGeom prst="rect">
            <a:avLst/>
          </a:prstGeom>
          <a:noFill/>
        </p:spPr>
        <p:txBody>
          <a:bodyPr wrap="square">
            <a:spAutoFit/>
          </a:bodyPr>
          <a:lstStyle/>
          <a:p>
            <a:pPr algn="just"/>
            <a:r>
              <a:rPr lang="en-US" dirty="0">
                <a:solidFill>
                  <a:srgbClr val="2C2C2C"/>
                </a:solidFill>
                <a:latin typeface="Roboto" panose="02000000000000000000" pitchFamily="2" charset="0"/>
              </a:rPr>
              <a:t>C</a:t>
            </a:r>
            <a:r>
              <a:rPr lang="en-US" b="0" i="0" dirty="0">
                <a:solidFill>
                  <a:srgbClr val="2C2C2C"/>
                </a:solidFill>
                <a:effectLst/>
                <a:latin typeface="Roboto" panose="02000000000000000000" pitchFamily="2" charset="0"/>
              </a:rPr>
              <a:t>lass Child inherits the traits of class Person twice—once from Father and again from Mother. This gives rise to ambiguity since the compiler fails to understand which way to go.</a:t>
            </a:r>
            <a:endParaRPr lang="en-PK" dirty="0"/>
          </a:p>
        </p:txBody>
      </p:sp>
      <p:sp>
        <p:nvSpPr>
          <p:cNvPr id="4" name="TextBox 3">
            <a:extLst>
              <a:ext uri="{FF2B5EF4-FFF2-40B4-BE49-F238E27FC236}">
                <a16:creationId xmlns:a16="http://schemas.microsoft.com/office/drawing/2014/main" id="{B810F481-74C8-4366-BE97-AF154CBFFC93}"/>
              </a:ext>
            </a:extLst>
          </p:cNvPr>
          <p:cNvSpPr txBox="1"/>
          <p:nvPr/>
        </p:nvSpPr>
        <p:spPr>
          <a:xfrm>
            <a:off x="1744395" y="110756"/>
            <a:ext cx="9200270" cy="523220"/>
          </a:xfrm>
          <a:prstGeom prst="rect">
            <a:avLst/>
          </a:prstGeom>
          <a:noFill/>
        </p:spPr>
        <p:txBody>
          <a:bodyPr wrap="square">
            <a:spAutoFit/>
          </a:bodyPr>
          <a:lstStyle/>
          <a:p>
            <a:r>
              <a:rPr lang="en-US" sz="2800" b="1" i="0" dirty="0">
                <a:solidFill>
                  <a:srgbClr val="273239"/>
                </a:solidFill>
                <a:effectLst/>
                <a:latin typeface="urw-din"/>
              </a:rPr>
              <a:t>Diamond Problem from multiple inheritance</a:t>
            </a:r>
            <a:r>
              <a:rPr lang="en-US" sz="2800" b="0" i="0" dirty="0">
                <a:solidFill>
                  <a:srgbClr val="273239"/>
                </a:solidFill>
                <a:effectLst/>
                <a:latin typeface="urw-din"/>
              </a:rPr>
              <a:t>: </a:t>
            </a:r>
            <a:endParaRPr lang="en-PK" sz="2800" b="1" dirty="0"/>
          </a:p>
        </p:txBody>
      </p:sp>
      <p:sp>
        <p:nvSpPr>
          <p:cNvPr id="6" name="TextBox 5">
            <a:extLst>
              <a:ext uri="{FF2B5EF4-FFF2-40B4-BE49-F238E27FC236}">
                <a16:creationId xmlns:a16="http://schemas.microsoft.com/office/drawing/2014/main" id="{C64E6993-D321-4A8D-872F-61610DEB3FDA}"/>
              </a:ext>
            </a:extLst>
          </p:cNvPr>
          <p:cNvSpPr txBox="1"/>
          <p:nvPr/>
        </p:nvSpPr>
        <p:spPr>
          <a:xfrm>
            <a:off x="1495864" y="1607142"/>
            <a:ext cx="7268308" cy="5632311"/>
          </a:xfrm>
          <a:prstGeom prst="rect">
            <a:avLst/>
          </a:prstGeom>
          <a:noFill/>
        </p:spPr>
        <p:txBody>
          <a:bodyPr wrap="square">
            <a:spAutoFit/>
          </a:bodyPr>
          <a:lstStyle/>
          <a:p>
            <a:r>
              <a:rPr lang="en-US" b="0" i="0" dirty="0">
                <a:solidFill>
                  <a:srgbClr val="000000"/>
                </a:solidFill>
                <a:effectLst/>
                <a:latin typeface="Consolas" panose="020B0609020204030204" pitchFamily="49" charset="0"/>
              </a:rPr>
              <a:t>#include</a:t>
            </a:r>
            <a:r>
              <a:rPr lang="en-US" b="0" i="0" dirty="0">
                <a:solidFill>
                  <a:srgbClr val="006666"/>
                </a:solidFill>
                <a:effectLst/>
                <a:latin typeface="Consolas" panose="020B0609020204030204" pitchFamily="49" charset="0"/>
              </a:rPr>
              <a:t>&lt;</a:t>
            </a:r>
            <a:r>
              <a:rPr lang="en-US" b="0" i="0" dirty="0">
                <a:solidFill>
                  <a:srgbClr val="000000"/>
                </a:solidFill>
                <a:effectLst/>
                <a:latin typeface="Consolas" panose="020B0609020204030204" pitchFamily="49" charset="0"/>
              </a:rPr>
              <a:t>iostream</a:t>
            </a:r>
            <a:r>
              <a:rPr lang="en-US" b="0" i="0" dirty="0">
                <a:solidFill>
                  <a:srgbClr val="006666"/>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using </a:t>
            </a:r>
            <a:r>
              <a:rPr lang="en-US" b="0" i="0" dirty="0">
                <a:solidFill>
                  <a:srgbClr val="000088"/>
                </a:solidFill>
                <a:effectLst/>
                <a:latin typeface="Consolas" panose="020B0609020204030204" pitchFamily="49" charset="0"/>
              </a:rPr>
              <a:t>namespace</a:t>
            </a:r>
            <a:r>
              <a:rPr lang="en-US" b="0" i="0" dirty="0">
                <a:solidFill>
                  <a:srgbClr val="000000"/>
                </a:solidFill>
                <a:effectLst/>
                <a:latin typeface="Consolas" panose="020B0609020204030204" pitchFamily="49" charset="0"/>
              </a:rPr>
              <a:t> </a:t>
            </a:r>
            <a:r>
              <a:rPr lang="en-US" b="0" i="0" dirty="0">
                <a:solidFill>
                  <a:srgbClr val="660066"/>
                </a:solidFill>
                <a:effectLst/>
                <a:latin typeface="Consolas" panose="020B0609020204030204" pitchFamily="49" charset="0"/>
              </a:rPr>
              <a:t>std</a:t>
            </a:r>
            <a:r>
              <a:rPr lang="en-US" b="0" i="0" dirty="0">
                <a:solidFill>
                  <a:srgbClr val="000000"/>
                </a:solidFill>
                <a:effectLst/>
                <a:latin typeface="Consolas" panose="020B0609020204030204" pitchFamily="49" charset="0"/>
              </a:rPr>
              <a:t>;</a:t>
            </a:r>
            <a:br>
              <a:rPr lang="en-US" dirty="0"/>
            </a:br>
            <a:r>
              <a:rPr lang="en-US" b="0" i="0" dirty="0">
                <a:solidFill>
                  <a:srgbClr val="000088"/>
                </a:solidFill>
                <a:effectLst/>
                <a:latin typeface="Consolas" panose="020B0609020204030204" pitchFamily="49" charset="0"/>
              </a:rPr>
              <a:t>class</a:t>
            </a:r>
            <a:r>
              <a:rPr lang="en-US" b="0" i="0" dirty="0">
                <a:solidFill>
                  <a:srgbClr val="000000"/>
                </a:solidFill>
                <a:effectLst/>
                <a:latin typeface="Consolas" panose="020B0609020204030204" pitchFamily="49" charset="0"/>
              </a:rPr>
              <a:t> </a:t>
            </a:r>
            <a:r>
              <a:rPr lang="en-US" b="0" i="0" dirty="0">
                <a:solidFill>
                  <a:srgbClr val="660066"/>
                </a:solidFill>
                <a:effectLst/>
                <a:latin typeface="Consolas" panose="020B0609020204030204" pitchFamily="49" charset="0"/>
              </a:rPr>
              <a:t>Person</a:t>
            </a:r>
            <a:r>
              <a:rPr lang="en-US" b="0" i="0" dirty="0">
                <a:solidFill>
                  <a:srgbClr val="000000"/>
                </a:solidFill>
                <a:effectLst/>
                <a:latin typeface="Consolas" panose="020B0609020204030204" pitchFamily="49" charset="0"/>
              </a:rPr>
              <a:t> { </a:t>
            </a:r>
            <a:br>
              <a:rPr lang="en-US" dirty="0"/>
            </a:br>
            <a:r>
              <a:rPr lang="en-US" b="0" i="0" dirty="0">
                <a:solidFill>
                  <a:srgbClr val="000088"/>
                </a:solidFill>
                <a:effectLst/>
                <a:latin typeface="Consolas" panose="020B0609020204030204" pitchFamily="49" charset="0"/>
              </a:rPr>
              <a:t>public</a:t>
            </a:r>
            <a:r>
              <a:rPr lang="en-US" b="0" i="0" dirty="0">
                <a:solidFill>
                  <a:srgbClr val="000000"/>
                </a:solidFill>
                <a:effectLst/>
                <a:latin typeface="Consolas" panose="020B0609020204030204" pitchFamily="49" charset="0"/>
              </a:rPr>
              <a:t>:</a:t>
            </a:r>
            <a:br>
              <a:rPr lang="en-US" dirty="0"/>
            </a:br>
            <a:r>
              <a:rPr lang="en-US" dirty="0"/>
              <a:t>	</a:t>
            </a:r>
            <a:r>
              <a:rPr lang="en-US" b="0" i="0" dirty="0">
                <a:solidFill>
                  <a:srgbClr val="000000"/>
                </a:solidFill>
                <a:effectLst/>
                <a:latin typeface="Consolas" panose="020B0609020204030204" pitchFamily="49" charset="0"/>
              </a:rPr>
              <a:t>Person(int x) { </a:t>
            </a:r>
            <a:r>
              <a:rPr lang="en-US" b="0" i="0" dirty="0" err="1">
                <a:solidFill>
                  <a:srgbClr val="000000"/>
                </a:solidFill>
                <a:effectLst/>
                <a:latin typeface="Consolas" panose="020B0609020204030204" pitchFamily="49" charset="0"/>
              </a:rPr>
              <a:t>cout</a:t>
            </a:r>
            <a:r>
              <a:rPr lang="en-US" b="0" i="0" dirty="0">
                <a:solidFill>
                  <a:srgbClr val="000000"/>
                </a:solidFill>
                <a:effectLst/>
                <a:latin typeface="Consolas" panose="020B0609020204030204" pitchFamily="49" charset="0"/>
              </a:rPr>
              <a:t> </a:t>
            </a:r>
            <a:r>
              <a:rPr lang="en-US" b="0" i="0" dirty="0">
                <a:solidFill>
                  <a:srgbClr val="006666"/>
                </a:solidFill>
                <a:effectLst/>
                <a:latin typeface="Consolas" panose="020B0609020204030204" pitchFamily="49" charset="0"/>
              </a:rPr>
              <a:t>&lt;&lt;</a:t>
            </a:r>
            <a:r>
              <a:rPr lang="en-US" b="0" i="0" dirty="0">
                <a:solidFill>
                  <a:srgbClr val="000000"/>
                </a:solidFill>
                <a:effectLst/>
                <a:latin typeface="Consolas" panose="020B0609020204030204" pitchFamily="49" charset="0"/>
              </a:rPr>
              <a:t> </a:t>
            </a:r>
            <a:r>
              <a:rPr lang="en-US" b="0" i="0" dirty="0">
                <a:solidFill>
                  <a:srgbClr val="006666"/>
                </a:solidFill>
                <a:effectLst/>
                <a:latin typeface="Consolas" panose="020B0609020204030204" pitchFamily="49" charset="0"/>
              </a:rPr>
              <a:t>"</a:t>
            </a:r>
            <a:r>
              <a:rPr lang="en-US" b="0" i="0" dirty="0">
                <a:solidFill>
                  <a:srgbClr val="000000"/>
                </a:solidFill>
                <a:effectLst/>
                <a:latin typeface="Consolas" panose="020B0609020204030204" pitchFamily="49" charset="0"/>
              </a:rPr>
              <a:t>Person</a:t>
            </a:r>
            <a:r>
              <a:rPr lang="en-US" dirty="0">
                <a:solidFill>
                  <a:srgbClr val="000000"/>
                </a:solidFill>
                <a:latin typeface="Consolas" panose="020B0609020204030204" pitchFamily="49" charset="0"/>
              </a:rPr>
              <a:t> </a:t>
            </a:r>
            <a:r>
              <a:rPr lang="en-US" b="0" i="0" dirty="0">
                <a:solidFill>
                  <a:srgbClr val="000000"/>
                </a:solidFill>
                <a:effectLst/>
                <a:latin typeface="Consolas" panose="020B0609020204030204" pitchFamily="49" charset="0"/>
              </a:rPr>
              <a:t>called</a:t>
            </a:r>
            <a:r>
              <a:rPr lang="en-US" b="0" i="0" dirty="0">
                <a:solidFill>
                  <a:srgbClr val="006666"/>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006666"/>
                </a:solidFill>
                <a:effectLst/>
                <a:latin typeface="Consolas" panose="020B0609020204030204" pitchFamily="49" charset="0"/>
              </a:rPr>
              <a:t>&lt;&lt;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endl</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a:t>
            </a:r>
            <a:br>
              <a:rPr lang="en-US" dirty="0"/>
            </a:br>
            <a:r>
              <a:rPr lang="en-US" b="0" i="0" dirty="0">
                <a:solidFill>
                  <a:srgbClr val="000088"/>
                </a:solidFill>
                <a:effectLst/>
                <a:latin typeface="Consolas" panose="020B0609020204030204" pitchFamily="49" charset="0"/>
              </a:rPr>
              <a:t>class</a:t>
            </a:r>
            <a:r>
              <a:rPr lang="en-US" b="0" i="0" dirty="0">
                <a:solidFill>
                  <a:srgbClr val="000000"/>
                </a:solidFill>
                <a:effectLst/>
                <a:latin typeface="Consolas" panose="020B0609020204030204" pitchFamily="49" charset="0"/>
              </a:rPr>
              <a:t> </a:t>
            </a:r>
            <a:r>
              <a:rPr lang="en-US" b="0" i="0" dirty="0">
                <a:solidFill>
                  <a:srgbClr val="660066"/>
                </a:solidFill>
                <a:effectLst/>
                <a:latin typeface="Consolas" panose="020B0609020204030204" pitchFamily="49" charset="0"/>
              </a:rPr>
              <a:t>Father</a:t>
            </a:r>
            <a:r>
              <a:rPr lang="en-US" b="0" i="0" dirty="0">
                <a:solidFill>
                  <a:srgbClr val="000000"/>
                </a:solidFill>
                <a:effectLst/>
                <a:latin typeface="Consolas" panose="020B0609020204030204" pitchFamily="49" charset="0"/>
              </a:rPr>
              <a:t> : public Person { </a:t>
            </a:r>
            <a:br>
              <a:rPr lang="en-US" dirty="0"/>
            </a:br>
            <a:r>
              <a:rPr lang="en-US" b="0" i="0" dirty="0">
                <a:solidFill>
                  <a:srgbClr val="000088"/>
                </a:solidFill>
                <a:effectLst/>
                <a:latin typeface="Consolas" panose="020B0609020204030204" pitchFamily="49" charset="0"/>
              </a:rPr>
              <a:t>public</a:t>
            </a:r>
            <a:r>
              <a:rPr lang="en-US" b="0" i="0" dirty="0">
                <a:solidFill>
                  <a:srgbClr val="000000"/>
                </a:solidFill>
                <a:effectLst/>
                <a:latin typeface="Consolas" panose="020B0609020204030204" pitchFamily="49" charset="0"/>
              </a:rPr>
              <a:t>:</a:t>
            </a:r>
            <a:br>
              <a:rPr lang="en-US" dirty="0"/>
            </a:br>
            <a:r>
              <a:rPr lang="en-US" dirty="0"/>
              <a:t>	</a:t>
            </a:r>
            <a:r>
              <a:rPr lang="en-US" b="0" i="0" dirty="0">
                <a:solidFill>
                  <a:srgbClr val="000000"/>
                </a:solidFill>
                <a:effectLst/>
                <a:latin typeface="Consolas" panose="020B0609020204030204" pitchFamily="49" charset="0"/>
              </a:rPr>
              <a:t>Father(</a:t>
            </a:r>
            <a:r>
              <a:rPr lang="en-US" b="0" i="0" dirty="0">
                <a:solidFill>
                  <a:srgbClr val="000088"/>
                </a:solidFill>
                <a:effectLst/>
                <a:latin typeface="Consolas" panose="020B0609020204030204" pitchFamily="49" charset="0"/>
              </a:rPr>
              <a:t>int</a:t>
            </a:r>
            <a:r>
              <a:rPr lang="en-US" b="0" i="0" dirty="0">
                <a:solidFill>
                  <a:srgbClr val="000000"/>
                </a:solidFill>
                <a:effectLst/>
                <a:latin typeface="Consolas" panose="020B0609020204030204" pitchFamily="49" charset="0"/>
              </a:rPr>
              <a:t> x):Person(x) {</a:t>
            </a:r>
            <a:br>
              <a:rPr lang="en-US" dirty="0"/>
            </a:br>
            <a:r>
              <a:rPr lang="en-US" dirty="0"/>
              <a:t>	</a:t>
            </a:r>
            <a:r>
              <a:rPr lang="en-US" b="0" i="0" dirty="0" err="1">
                <a:solidFill>
                  <a:srgbClr val="000000"/>
                </a:solidFill>
                <a:effectLst/>
                <a:latin typeface="Consolas" panose="020B0609020204030204" pitchFamily="49" charset="0"/>
              </a:rPr>
              <a:t>cout</a:t>
            </a:r>
            <a:r>
              <a:rPr lang="en-US" b="0" i="0" dirty="0">
                <a:solidFill>
                  <a:srgbClr val="000000"/>
                </a:solidFill>
                <a:effectLst/>
                <a:latin typeface="Consolas" panose="020B0609020204030204" pitchFamily="49" charset="0"/>
              </a:rPr>
              <a:t> </a:t>
            </a:r>
            <a:r>
              <a:rPr lang="en-US" b="0" i="0" dirty="0">
                <a:solidFill>
                  <a:srgbClr val="006666"/>
                </a:solidFill>
                <a:effectLst/>
                <a:latin typeface="Consolas" panose="020B0609020204030204" pitchFamily="49" charset="0"/>
              </a:rPr>
              <a:t>&lt;&lt;</a:t>
            </a:r>
            <a:r>
              <a:rPr lang="en-US" b="0" i="0" dirty="0">
                <a:solidFill>
                  <a:srgbClr val="000000"/>
                </a:solidFill>
                <a:effectLst/>
                <a:latin typeface="Consolas" panose="020B0609020204030204" pitchFamily="49" charset="0"/>
              </a:rPr>
              <a:t> </a:t>
            </a:r>
            <a:r>
              <a:rPr lang="en-US" b="0" i="0" dirty="0">
                <a:solidFill>
                  <a:srgbClr val="006666"/>
                </a:solidFill>
                <a:effectLst/>
                <a:latin typeface="Consolas" panose="020B0609020204030204" pitchFamily="49" charset="0"/>
              </a:rPr>
              <a:t>"</a:t>
            </a:r>
            <a:r>
              <a:rPr lang="en-US" b="0" i="0" dirty="0">
                <a:solidFill>
                  <a:srgbClr val="000000"/>
                </a:solidFill>
                <a:effectLst/>
                <a:latin typeface="Consolas" panose="020B0609020204030204" pitchFamily="49" charset="0"/>
              </a:rPr>
              <a:t>Father called</a:t>
            </a:r>
            <a:r>
              <a:rPr lang="en-US" b="0" i="0" dirty="0">
                <a:solidFill>
                  <a:srgbClr val="006666"/>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006666"/>
                </a:solidFill>
                <a:effectLst/>
                <a:latin typeface="Consolas" panose="020B0609020204030204" pitchFamily="49" charset="0"/>
              </a:rPr>
              <a:t>&lt;&lt;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endl</a:t>
            </a:r>
            <a:r>
              <a:rPr lang="en-US" b="0" i="0" dirty="0">
                <a:solidFill>
                  <a:srgbClr val="000000"/>
                </a:solidFill>
                <a:effectLst/>
                <a:latin typeface="Consolas" panose="020B0609020204030204" pitchFamily="49" charset="0"/>
              </a:rPr>
              <a:t>;</a:t>
            </a:r>
            <a:br>
              <a:rPr lang="en-US" dirty="0"/>
            </a:br>
            <a:r>
              <a:rPr lang="en-US" dirty="0"/>
              <a:t>  </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br>
              <a:rPr lang="en-US" dirty="0"/>
            </a:br>
            <a:r>
              <a:rPr lang="en-US" b="0" i="0" dirty="0">
                <a:solidFill>
                  <a:srgbClr val="000088"/>
                </a:solidFill>
                <a:effectLst/>
                <a:latin typeface="Consolas" panose="020B0609020204030204" pitchFamily="49" charset="0"/>
              </a:rPr>
              <a:t>class</a:t>
            </a:r>
            <a:r>
              <a:rPr lang="en-US" b="0" i="0" dirty="0">
                <a:solidFill>
                  <a:srgbClr val="000000"/>
                </a:solidFill>
                <a:effectLst/>
                <a:latin typeface="Consolas" panose="020B0609020204030204" pitchFamily="49" charset="0"/>
              </a:rPr>
              <a:t> </a:t>
            </a:r>
            <a:r>
              <a:rPr lang="en-US" b="0" i="0" dirty="0">
                <a:solidFill>
                  <a:srgbClr val="660066"/>
                </a:solidFill>
                <a:effectLst/>
                <a:latin typeface="Consolas" panose="020B0609020204030204" pitchFamily="49" charset="0"/>
              </a:rPr>
              <a:t>Mother</a:t>
            </a:r>
            <a:r>
              <a:rPr lang="en-US" b="0" i="0" dirty="0">
                <a:solidFill>
                  <a:srgbClr val="000000"/>
                </a:solidFill>
                <a:effectLst/>
                <a:latin typeface="Consolas" panose="020B0609020204030204" pitchFamily="49" charset="0"/>
              </a:rPr>
              <a:t> : public Person </a:t>
            </a:r>
            <a:r>
              <a:rPr lang="en-US" dirty="0">
                <a:solidFill>
                  <a:srgbClr val="000000"/>
                </a:solidFill>
                <a:latin typeface="Consolas" panose="020B0609020204030204" pitchFamily="49" charset="0"/>
              </a:rPr>
              <a:t>{</a:t>
            </a:r>
            <a:br>
              <a:rPr lang="en-US" dirty="0"/>
            </a:br>
            <a:r>
              <a:rPr lang="en-US" b="0" i="0" dirty="0">
                <a:solidFill>
                  <a:srgbClr val="000088"/>
                </a:solidFill>
                <a:effectLst/>
                <a:latin typeface="Consolas" panose="020B0609020204030204" pitchFamily="49" charset="0"/>
              </a:rPr>
              <a:t>public</a:t>
            </a:r>
            <a:r>
              <a:rPr lang="en-US" b="0" i="0" dirty="0">
                <a:solidFill>
                  <a:srgbClr val="000000"/>
                </a:solidFill>
                <a:effectLst/>
                <a:latin typeface="Consolas" panose="020B0609020204030204" pitchFamily="49" charset="0"/>
              </a:rPr>
              <a:t>:</a:t>
            </a:r>
            <a:br>
              <a:rPr lang="en-US" dirty="0"/>
            </a:br>
            <a:r>
              <a:rPr lang="en-US" dirty="0"/>
              <a:t>	</a:t>
            </a:r>
            <a:r>
              <a:rPr lang="en-US" b="0" i="0" dirty="0">
                <a:solidFill>
                  <a:srgbClr val="000000"/>
                </a:solidFill>
                <a:effectLst/>
                <a:latin typeface="Consolas" panose="020B0609020204030204" pitchFamily="49" charset="0"/>
              </a:rPr>
              <a:t>Mother(</a:t>
            </a:r>
            <a:r>
              <a:rPr lang="en-US" b="0" i="0" dirty="0">
                <a:solidFill>
                  <a:srgbClr val="000088"/>
                </a:solidFill>
                <a:effectLst/>
                <a:latin typeface="Consolas" panose="020B0609020204030204" pitchFamily="49" charset="0"/>
              </a:rPr>
              <a:t>int</a:t>
            </a:r>
            <a:r>
              <a:rPr lang="en-US" b="0" i="0" dirty="0">
                <a:solidFill>
                  <a:srgbClr val="000000"/>
                </a:solidFill>
                <a:effectLst/>
                <a:latin typeface="Consolas" panose="020B0609020204030204" pitchFamily="49" charset="0"/>
              </a:rPr>
              <a:t> x):Person(x) {</a:t>
            </a:r>
            <a:br>
              <a:rPr lang="en-US" dirty="0"/>
            </a:br>
            <a:r>
              <a:rPr lang="en-US" dirty="0"/>
              <a:t>	</a:t>
            </a:r>
            <a:r>
              <a:rPr lang="en-US" b="0" i="0" dirty="0" err="1">
                <a:solidFill>
                  <a:srgbClr val="000000"/>
                </a:solidFill>
                <a:effectLst/>
                <a:latin typeface="Consolas" panose="020B0609020204030204" pitchFamily="49" charset="0"/>
              </a:rPr>
              <a:t>cout</a:t>
            </a:r>
            <a:r>
              <a:rPr lang="en-US" b="0" i="0" dirty="0">
                <a:solidFill>
                  <a:srgbClr val="000000"/>
                </a:solidFill>
                <a:effectLst/>
                <a:latin typeface="Consolas" panose="020B0609020204030204" pitchFamily="49" charset="0"/>
              </a:rPr>
              <a:t> </a:t>
            </a:r>
            <a:r>
              <a:rPr lang="en-US" b="0" i="0" dirty="0">
                <a:solidFill>
                  <a:srgbClr val="006666"/>
                </a:solidFill>
                <a:effectLst/>
                <a:latin typeface="Consolas" panose="020B0609020204030204" pitchFamily="49" charset="0"/>
              </a:rPr>
              <a:t>&lt;&lt;</a:t>
            </a:r>
            <a:r>
              <a:rPr lang="en-US" b="0" i="0" dirty="0">
                <a:solidFill>
                  <a:srgbClr val="000000"/>
                </a:solidFill>
                <a:effectLst/>
                <a:latin typeface="Consolas" panose="020B0609020204030204" pitchFamily="49" charset="0"/>
              </a:rPr>
              <a:t> </a:t>
            </a:r>
            <a:r>
              <a:rPr lang="en-US" b="0" i="0" dirty="0">
                <a:solidFill>
                  <a:srgbClr val="006666"/>
                </a:solidFill>
                <a:effectLst/>
                <a:latin typeface="Consolas" panose="020B0609020204030204" pitchFamily="49" charset="0"/>
              </a:rPr>
              <a:t>"</a:t>
            </a:r>
            <a:r>
              <a:rPr lang="en-US" b="0" i="0" dirty="0">
                <a:solidFill>
                  <a:srgbClr val="000000"/>
                </a:solidFill>
                <a:effectLst/>
                <a:latin typeface="Consolas" panose="020B0609020204030204" pitchFamily="49" charset="0"/>
              </a:rPr>
              <a:t>Mother called</a:t>
            </a:r>
            <a:r>
              <a:rPr lang="en-US" b="0" i="0" dirty="0">
                <a:solidFill>
                  <a:srgbClr val="006666"/>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006666"/>
                </a:solidFill>
                <a:effectLst/>
                <a:latin typeface="Consolas" panose="020B0609020204030204" pitchFamily="49" charset="0"/>
              </a:rPr>
              <a:t>&lt;&lt;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endl</a:t>
            </a:r>
            <a:r>
              <a:rPr lang="en-US" b="0" i="0" dirty="0">
                <a:solidFill>
                  <a:srgbClr val="000000"/>
                </a:solidFill>
                <a:effectLst/>
                <a:latin typeface="Consolas" panose="020B0609020204030204" pitchFamily="49" charset="0"/>
              </a:rPr>
              <a:t>;</a:t>
            </a:r>
            <a:br>
              <a:rPr lang="en-US" dirty="0"/>
            </a:br>
            <a:r>
              <a:rPr lang="en-US" dirty="0"/>
              <a:t>  </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br>
              <a:rPr lang="en-US" dirty="0"/>
            </a:br>
            <a:br>
              <a:rPr lang="en-US" dirty="0"/>
            </a:br>
            <a:endParaRPr lang="en-PK" dirty="0"/>
          </a:p>
        </p:txBody>
      </p:sp>
      <p:sp>
        <p:nvSpPr>
          <p:cNvPr id="8" name="TextBox 7">
            <a:extLst>
              <a:ext uri="{FF2B5EF4-FFF2-40B4-BE49-F238E27FC236}">
                <a16:creationId xmlns:a16="http://schemas.microsoft.com/office/drawing/2014/main" id="{397262D8-8EFB-4105-B7B8-170F13C3FC95}"/>
              </a:ext>
            </a:extLst>
          </p:cNvPr>
          <p:cNvSpPr txBox="1"/>
          <p:nvPr/>
        </p:nvSpPr>
        <p:spPr>
          <a:xfrm>
            <a:off x="6485206" y="3884922"/>
            <a:ext cx="5827540" cy="2862322"/>
          </a:xfrm>
          <a:prstGeom prst="rect">
            <a:avLst/>
          </a:prstGeom>
          <a:noFill/>
        </p:spPr>
        <p:txBody>
          <a:bodyPr wrap="square">
            <a:spAutoFit/>
          </a:bodyPr>
          <a:lstStyle/>
          <a:p>
            <a:r>
              <a:rPr lang="en-US" b="0" i="0" dirty="0">
                <a:solidFill>
                  <a:srgbClr val="000088"/>
                </a:solidFill>
                <a:effectLst/>
                <a:latin typeface="Consolas" panose="020B0609020204030204" pitchFamily="49" charset="0"/>
              </a:rPr>
              <a:t>class</a:t>
            </a:r>
            <a:r>
              <a:rPr lang="en-US" b="0" i="0" dirty="0">
                <a:solidFill>
                  <a:srgbClr val="000000"/>
                </a:solidFill>
                <a:effectLst/>
                <a:latin typeface="Consolas" panose="020B0609020204030204" pitchFamily="49" charset="0"/>
              </a:rPr>
              <a:t> </a:t>
            </a:r>
            <a:r>
              <a:rPr lang="en-US" b="0" i="0" dirty="0">
                <a:solidFill>
                  <a:srgbClr val="660066"/>
                </a:solidFill>
                <a:effectLst/>
                <a:latin typeface="Consolas" panose="020B0609020204030204" pitchFamily="49" charset="0"/>
              </a:rPr>
              <a:t>Child</a:t>
            </a:r>
            <a:r>
              <a:rPr lang="en-US" b="0" i="0" dirty="0">
                <a:solidFill>
                  <a:srgbClr val="000000"/>
                </a:solidFill>
                <a:effectLst/>
                <a:latin typeface="Consolas" panose="020B0609020204030204" pitchFamily="49" charset="0"/>
              </a:rPr>
              <a:t> : public Father, public Mother { </a:t>
            </a:r>
            <a:br>
              <a:rPr lang="en-US" dirty="0"/>
            </a:br>
            <a:r>
              <a:rPr lang="en-US" b="0" i="0" dirty="0">
                <a:solidFill>
                  <a:srgbClr val="000088"/>
                </a:solidFill>
                <a:effectLst/>
                <a:latin typeface="Consolas" panose="020B0609020204030204" pitchFamily="49" charset="0"/>
              </a:rPr>
              <a:t>public</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Child(</a:t>
            </a:r>
            <a:r>
              <a:rPr lang="en-US" b="0" i="0" dirty="0">
                <a:solidFill>
                  <a:srgbClr val="000088"/>
                </a:solidFill>
                <a:effectLst/>
                <a:latin typeface="Consolas" panose="020B0609020204030204" pitchFamily="49" charset="0"/>
              </a:rPr>
              <a:t>int</a:t>
            </a:r>
            <a:r>
              <a:rPr lang="en-US" b="0" i="0" dirty="0">
                <a:solidFill>
                  <a:srgbClr val="000000"/>
                </a:solidFill>
                <a:effectLst/>
                <a:latin typeface="Consolas" panose="020B0609020204030204" pitchFamily="49" charset="0"/>
              </a:rPr>
              <a:t> x):Mother(x), Father(x) {</a:t>
            </a:r>
            <a:br>
              <a:rPr lang="en-US" dirty="0"/>
            </a:br>
            <a:r>
              <a:rPr lang="en-US" b="0" i="0" dirty="0" err="1">
                <a:solidFill>
                  <a:srgbClr val="000000"/>
                </a:solidFill>
                <a:effectLst/>
                <a:latin typeface="Consolas" panose="020B0609020204030204" pitchFamily="49" charset="0"/>
              </a:rPr>
              <a:t>cout</a:t>
            </a:r>
            <a:r>
              <a:rPr lang="en-US" b="0" i="0" dirty="0">
                <a:solidFill>
                  <a:srgbClr val="000000"/>
                </a:solidFill>
                <a:effectLst/>
                <a:latin typeface="Consolas" panose="020B0609020204030204" pitchFamily="49" charset="0"/>
              </a:rPr>
              <a:t> </a:t>
            </a:r>
            <a:r>
              <a:rPr lang="en-US" b="0" i="0" dirty="0">
                <a:solidFill>
                  <a:srgbClr val="006666"/>
                </a:solidFill>
                <a:effectLst/>
                <a:latin typeface="Consolas" panose="020B0609020204030204" pitchFamily="49" charset="0"/>
              </a:rPr>
              <a:t>&lt;&lt;</a:t>
            </a:r>
            <a:r>
              <a:rPr lang="en-US" b="0" i="0" dirty="0">
                <a:solidFill>
                  <a:srgbClr val="000000"/>
                </a:solidFill>
                <a:effectLst/>
                <a:latin typeface="Consolas" panose="020B0609020204030204" pitchFamily="49" charset="0"/>
              </a:rPr>
              <a:t> </a:t>
            </a:r>
            <a:r>
              <a:rPr lang="en-US" b="0" i="0" dirty="0">
                <a:solidFill>
                  <a:srgbClr val="006666"/>
                </a:solidFill>
                <a:effectLst/>
                <a:latin typeface="Consolas" panose="020B0609020204030204" pitchFamily="49" charset="0"/>
              </a:rPr>
              <a:t>"</a:t>
            </a:r>
            <a:r>
              <a:rPr lang="en-US" b="0" i="0" dirty="0">
                <a:solidFill>
                  <a:srgbClr val="000000"/>
                </a:solidFill>
                <a:effectLst/>
                <a:latin typeface="Consolas" panose="020B0609020204030204" pitchFamily="49" charset="0"/>
              </a:rPr>
              <a:t>Child called</a:t>
            </a:r>
            <a:r>
              <a:rPr lang="en-US" b="0" i="0" dirty="0">
                <a:solidFill>
                  <a:srgbClr val="006666"/>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006666"/>
                </a:solidFill>
                <a:effectLst/>
                <a:latin typeface="Consolas" panose="020B0609020204030204" pitchFamily="49" charset="0"/>
              </a:rPr>
              <a:t>&lt;&lt;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endl</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0088"/>
                </a:solidFill>
                <a:effectLst/>
                <a:latin typeface="Consolas" panose="020B0609020204030204" pitchFamily="49" charset="0"/>
              </a:rPr>
              <a:t>int</a:t>
            </a:r>
            <a:r>
              <a:rPr lang="en-US" b="0" i="0" dirty="0">
                <a:solidFill>
                  <a:srgbClr val="000000"/>
                </a:solidFill>
                <a:effectLst/>
                <a:latin typeface="Consolas" panose="020B0609020204030204" pitchFamily="49" charset="0"/>
              </a:rPr>
              <a:t> </a:t>
            </a:r>
            <a:r>
              <a:rPr lang="en-US" b="0" i="0" dirty="0">
                <a:solidFill>
                  <a:srgbClr val="660066"/>
                </a:solidFill>
                <a:effectLst/>
                <a:latin typeface="Consolas" panose="020B0609020204030204" pitchFamily="49" charset="0"/>
              </a:rPr>
              <a:t>main()</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Child </a:t>
            </a:r>
            <a:r>
              <a:rPr lang="en-US" b="0" i="0" dirty="0">
                <a:solidFill>
                  <a:srgbClr val="660066"/>
                </a:solidFill>
                <a:effectLst/>
                <a:latin typeface="Consolas" panose="020B0609020204030204" pitchFamily="49" charset="0"/>
              </a:rPr>
              <a:t>child(</a:t>
            </a:r>
            <a:r>
              <a:rPr lang="en-US" b="0" i="0" dirty="0">
                <a:solidFill>
                  <a:srgbClr val="006666"/>
                </a:solidFill>
                <a:effectLst/>
                <a:latin typeface="Consolas" panose="020B0609020204030204" pitchFamily="49" charset="0"/>
              </a:rPr>
              <a:t>30</a:t>
            </a:r>
            <a:r>
              <a:rPr lang="en-US" b="0" i="0" dirty="0">
                <a:solidFill>
                  <a:srgbClr val="660066"/>
                </a:solidFill>
                <a:effectLst/>
                <a:latin typeface="Consolas" panose="020B0609020204030204" pitchFamily="49" charset="0"/>
              </a:rPr>
              <a:t>)</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endParaRPr lang="en-PK" dirty="0"/>
          </a:p>
        </p:txBody>
      </p:sp>
      <p:sp>
        <p:nvSpPr>
          <p:cNvPr id="9" name="TextBox 8">
            <a:extLst>
              <a:ext uri="{FF2B5EF4-FFF2-40B4-BE49-F238E27FC236}">
                <a16:creationId xmlns:a16="http://schemas.microsoft.com/office/drawing/2014/main" id="{C0903185-A030-4907-8789-994C2AD721B8}"/>
              </a:ext>
            </a:extLst>
          </p:cNvPr>
          <p:cNvSpPr txBox="1"/>
          <p:nvPr/>
        </p:nvSpPr>
        <p:spPr>
          <a:xfrm>
            <a:off x="9759461" y="1607142"/>
            <a:ext cx="2807677" cy="1477328"/>
          </a:xfrm>
          <a:prstGeom prst="rect">
            <a:avLst/>
          </a:prstGeom>
          <a:noFill/>
        </p:spPr>
        <p:txBody>
          <a:bodyPr wrap="square">
            <a:spAutoFit/>
          </a:bodyPr>
          <a:lstStyle/>
          <a:p>
            <a:r>
              <a:rPr lang="en-US" b="0" i="0" dirty="0">
                <a:solidFill>
                  <a:srgbClr val="FF0000"/>
                </a:solidFill>
                <a:effectLst/>
                <a:latin typeface="Consolas" panose="020B0609020204030204" pitchFamily="49" charset="0"/>
              </a:rPr>
              <a:t>Person called</a:t>
            </a:r>
            <a:br>
              <a:rPr lang="en-US" dirty="0">
                <a:solidFill>
                  <a:srgbClr val="FF0000"/>
                </a:solidFill>
              </a:rPr>
            </a:br>
            <a:r>
              <a:rPr lang="en-US" b="0" i="0" dirty="0">
                <a:solidFill>
                  <a:srgbClr val="FF0000"/>
                </a:solidFill>
                <a:effectLst/>
                <a:latin typeface="Consolas" panose="020B0609020204030204" pitchFamily="49" charset="0"/>
              </a:rPr>
              <a:t>Father</a:t>
            </a:r>
            <a:r>
              <a:rPr lang="en-US" dirty="0">
                <a:solidFill>
                  <a:srgbClr val="FF0000"/>
                </a:solidFill>
                <a:latin typeface="Consolas" panose="020B0609020204030204" pitchFamily="49" charset="0"/>
              </a:rPr>
              <a:t> </a:t>
            </a:r>
            <a:r>
              <a:rPr lang="en-US" b="0" i="0" dirty="0">
                <a:solidFill>
                  <a:srgbClr val="FF0000"/>
                </a:solidFill>
                <a:effectLst/>
                <a:latin typeface="Consolas" panose="020B0609020204030204" pitchFamily="49" charset="0"/>
              </a:rPr>
              <a:t>called</a:t>
            </a:r>
            <a:br>
              <a:rPr lang="en-US" dirty="0">
                <a:solidFill>
                  <a:srgbClr val="FF0000"/>
                </a:solidFill>
              </a:rPr>
            </a:br>
            <a:r>
              <a:rPr lang="en-US" b="0" i="0" dirty="0">
                <a:solidFill>
                  <a:srgbClr val="FF0000"/>
                </a:solidFill>
                <a:effectLst/>
                <a:latin typeface="Consolas" panose="020B0609020204030204" pitchFamily="49" charset="0"/>
              </a:rPr>
              <a:t>Person called</a:t>
            </a:r>
            <a:br>
              <a:rPr lang="en-US" dirty="0">
                <a:solidFill>
                  <a:srgbClr val="FF0000"/>
                </a:solidFill>
              </a:rPr>
            </a:br>
            <a:r>
              <a:rPr lang="en-US" b="0" i="0" dirty="0">
                <a:solidFill>
                  <a:srgbClr val="FF0000"/>
                </a:solidFill>
                <a:effectLst/>
                <a:latin typeface="Consolas" panose="020B0609020204030204" pitchFamily="49" charset="0"/>
              </a:rPr>
              <a:t>Mother called</a:t>
            </a:r>
            <a:br>
              <a:rPr lang="en-US" dirty="0">
                <a:solidFill>
                  <a:srgbClr val="FF0000"/>
                </a:solidFill>
              </a:rPr>
            </a:br>
            <a:r>
              <a:rPr lang="en-US" b="0" i="0" dirty="0">
                <a:solidFill>
                  <a:srgbClr val="FF0000"/>
                </a:solidFill>
                <a:effectLst/>
                <a:latin typeface="Consolas" panose="020B0609020204030204" pitchFamily="49" charset="0"/>
              </a:rPr>
              <a:t>Child called</a:t>
            </a:r>
            <a:endParaRPr lang="en-PK" dirty="0">
              <a:solidFill>
                <a:srgbClr val="FF0000"/>
              </a:solidFill>
            </a:endParaRPr>
          </a:p>
        </p:txBody>
      </p:sp>
    </p:spTree>
    <p:extLst>
      <p:ext uri="{BB962C8B-B14F-4D97-AF65-F5344CB8AC3E}">
        <p14:creationId xmlns:p14="http://schemas.microsoft.com/office/powerpoint/2010/main" val="1591979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044F85-7ADE-4C35-AF30-F41B823E4246}"/>
              </a:ext>
            </a:extLst>
          </p:cNvPr>
          <p:cNvSpPr txBox="1"/>
          <p:nvPr/>
        </p:nvSpPr>
        <p:spPr>
          <a:xfrm>
            <a:off x="2162908" y="499293"/>
            <a:ext cx="9063110" cy="923330"/>
          </a:xfrm>
          <a:prstGeom prst="rect">
            <a:avLst/>
          </a:prstGeom>
          <a:noFill/>
        </p:spPr>
        <p:txBody>
          <a:bodyPr wrap="square">
            <a:spAutoFit/>
          </a:bodyPr>
          <a:lstStyle/>
          <a:p>
            <a:pPr algn="just"/>
            <a:r>
              <a:rPr lang="en-US" b="0" i="0" dirty="0">
                <a:solidFill>
                  <a:srgbClr val="2C2C2C"/>
                </a:solidFill>
                <a:effectLst/>
                <a:latin typeface="Roboto" panose="02000000000000000000" pitchFamily="2" charset="0"/>
              </a:rPr>
              <a:t>Now you can see the ambiguity here. The Person class constructor is called twice: once when the Father class object is created and next when the Mother class object is created. The properties of the Person class are inherited twice, giving rise to ambiguity.</a:t>
            </a:r>
            <a:endParaRPr lang="en-PK" dirty="0"/>
          </a:p>
        </p:txBody>
      </p:sp>
      <p:sp>
        <p:nvSpPr>
          <p:cNvPr id="6" name="TextBox 5">
            <a:extLst>
              <a:ext uri="{FF2B5EF4-FFF2-40B4-BE49-F238E27FC236}">
                <a16:creationId xmlns:a16="http://schemas.microsoft.com/office/drawing/2014/main" id="{ECF0CB4D-A6CC-4839-986B-9154D8AEB851}"/>
              </a:ext>
            </a:extLst>
          </p:cNvPr>
          <p:cNvSpPr txBox="1"/>
          <p:nvPr/>
        </p:nvSpPr>
        <p:spPr>
          <a:xfrm>
            <a:off x="2162908" y="1630067"/>
            <a:ext cx="9200270" cy="523220"/>
          </a:xfrm>
          <a:prstGeom prst="rect">
            <a:avLst/>
          </a:prstGeom>
          <a:noFill/>
        </p:spPr>
        <p:txBody>
          <a:bodyPr wrap="square">
            <a:spAutoFit/>
          </a:bodyPr>
          <a:lstStyle/>
          <a:p>
            <a:r>
              <a:rPr lang="en-US" sz="2800" b="1" i="0" dirty="0">
                <a:solidFill>
                  <a:srgbClr val="273239"/>
                </a:solidFill>
                <a:effectLst/>
                <a:latin typeface="urw-din"/>
              </a:rPr>
              <a:t>Fix Diamond Problem</a:t>
            </a:r>
            <a:r>
              <a:rPr lang="en-US" sz="2800" b="0" i="0" dirty="0">
                <a:solidFill>
                  <a:srgbClr val="273239"/>
                </a:solidFill>
                <a:effectLst/>
                <a:latin typeface="urw-din"/>
              </a:rPr>
              <a:t>: </a:t>
            </a:r>
            <a:endParaRPr lang="en-PK" sz="2800" b="1" dirty="0"/>
          </a:p>
        </p:txBody>
      </p:sp>
      <p:sp>
        <p:nvSpPr>
          <p:cNvPr id="8" name="TextBox 7">
            <a:extLst>
              <a:ext uri="{FF2B5EF4-FFF2-40B4-BE49-F238E27FC236}">
                <a16:creationId xmlns:a16="http://schemas.microsoft.com/office/drawing/2014/main" id="{241C6B0C-D596-4F11-A2F2-70DFD919C4D1}"/>
              </a:ext>
            </a:extLst>
          </p:cNvPr>
          <p:cNvSpPr txBox="1"/>
          <p:nvPr/>
        </p:nvSpPr>
        <p:spPr>
          <a:xfrm>
            <a:off x="2162908" y="2360731"/>
            <a:ext cx="9337430" cy="923330"/>
          </a:xfrm>
          <a:prstGeom prst="rect">
            <a:avLst/>
          </a:prstGeom>
          <a:noFill/>
        </p:spPr>
        <p:txBody>
          <a:bodyPr wrap="square">
            <a:spAutoFit/>
          </a:bodyPr>
          <a:lstStyle/>
          <a:p>
            <a:pPr algn="just"/>
            <a:r>
              <a:rPr lang="en-US" b="0" i="0" dirty="0">
                <a:solidFill>
                  <a:srgbClr val="2C2C2C"/>
                </a:solidFill>
                <a:effectLst/>
                <a:latin typeface="Roboto" panose="02000000000000000000" pitchFamily="2" charset="0"/>
              </a:rPr>
              <a:t>The solution to the diamond problem is to use the </a:t>
            </a:r>
            <a:r>
              <a:rPr lang="en-US" b="1" i="0" dirty="0">
                <a:solidFill>
                  <a:srgbClr val="2C2C2C"/>
                </a:solidFill>
                <a:effectLst/>
                <a:latin typeface="Roboto" panose="02000000000000000000" pitchFamily="2" charset="0"/>
              </a:rPr>
              <a:t>virtual</a:t>
            </a:r>
            <a:r>
              <a:rPr lang="en-US" b="0" i="0" dirty="0">
                <a:solidFill>
                  <a:srgbClr val="2C2C2C"/>
                </a:solidFill>
                <a:effectLst/>
                <a:latin typeface="Roboto" panose="02000000000000000000" pitchFamily="2" charset="0"/>
              </a:rPr>
              <a:t> keyword. We make the two parent classes (who inherit from the same grandparent class) into virtual classes in order to avoid two copies of the grandparent class in the child class.</a:t>
            </a:r>
            <a:endParaRPr lang="en-PK" dirty="0"/>
          </a:p>
        </p:txBody>
      </p:sp>
    </p:spTree>
    <p:extLst>
      <p:ext uri="{BB962C8B-B14F-4D97-AF65-F5344CB8AC3E}">
        <p14:creationId xmlns:p14="http://schemas.microsoft.com/office/powerpoint/2010/main" val="1725231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8EED38-C4D7-4D3D-A7D0-78397EDC77D3}"/>
              </a:ext>
            </a:extLst>
          </p:cNvPr>
          <p:cNvSpPr txBox="1"/>
          <p:nvPr/>
        </p:nvSpPr>
        <p:spPr>
          <a:xfrm>
            <a:off x="1782493" y="792537"/>
            <a:ext cx="8627013" cy="923330"/>
          </a:xfrm>
          <a:prstGeom prst="rect">
            <a:avLst/>
          </a:prstGeom>
          <a:noFill/>
        </p:spPr>
        <p:txBody>
          <a:bodyPr wrap="square">
            <a:spAutoFit/>
          </a:bodyPr>
          <a:lstStyle/>
          <a:p>
            <a:pPr algn="just"/>
            <a:r>
              <a:rPr lang="en-US" dirty="0">
                <a:solidFill>
                  <a:srgbClr val="2C2C2C"/>
                </a:solidFill>
                <a:latin typeface="Roboto" panose="02000000000000000000" pitchFamily="2" charset="0"/>
              </a:rPr>
              <a:t>C</a:t>
            </a:r>
            <a:r>
              <a:rPr lang="en-US" b="0" i="0" dirty="0">
                <a:solidFill>
                  <a:srgbClr val="2C2C2C"/>
                </a:solidFill>
                <a:effectLst/>
                <a:latin typeface="Roboto" panose="02000000000000000000" pitchFamily="2" charset="0"/>
              </a:rPr>
              <a:t>lass Child inherits the traits of class Person twice—once from Father and again from Mother. This gives rise to ambiguity since the compiler fails to understand which way to go.</a:t>
            </a:r>
            <a:endParaRPr lang="en-PK" dirty="0"/>
          </a:p>
        </p:txBody>
      </p:sp>
      <p:sp>
        <p:nvSpPr>
          <p:cNvPr id="4" name="TextBox 3">
            <a:extLst>
              <a:ext uri="{FF2B5EF4-FFF2-40B4-BE49-F238E27FC236}">
                <a16:creationId xmlns:a16="http://schemas.microsoft.com/office/drawing/2014/main" id="{B810F481-74C8-4366-BE97-AF154CBFFC93}"/>
              </a:ext>
            </a:extLst>
          </p:cNvPr>
          <p:cNvSpPr txBox="1"/>
          <p:nvPr/>
        </p:nvSpPr>
        <p:spPr>
          <a:xfrm>
            <a:off x="1744395" y="110756"/>
            <a:ext cx="9200270" cy="523220"/>
          </a:xfrm>
          <a:prstGeom prst="rect">
            <a:avLst/>
          </a:prstGeom>
          <a:noFill/>
        </p:spPr>
        <p:txBody>
          <a:bodyPr wrap="square">
            <a:spAutoFit/>
          </a:bodyPr>
          <a:lstStyle/>
          <a:p>
            <a:r>
              <a:rPr lang="en-US" sz="2800" b="1" i="0" dirty="0">
                <a:solidFill>
                  <a:srgbClr val="273239"/>
                </a:solidFill>
                <a:effectLst/>
                <a:latin typeface="urw-din"/>
              </a:rPr>
              <a:t>Diamond Problem from multiple inheritance</a:t>
            </a:r>
            <a:r>
              <a:rPr lang="en-US" sz="2800" b="0" i="0" dirty="0">
                <a:solidFill>
                  <a:srgbClr val="273239"/>
                </a:solidFill>
                <a:effectLst/>
                <a:latin typeface="urw-din"/>
              </a:rPr>
              <a:t>: </a:t>
            </a:r>
            <a:endParaRPr lang="en-PK" sz="2800" b="1" dirty="0"/>
          </a:p>
        </p:txBody>
      </p:sp>
      <p:sp>
        <p:nvSpPr>
          <p:cNvPr id="6" name="TextBox 5">
            <a:extLst>
              <a:ext uri="{FF2B5EF4-FFF2-40B4-BE49-F238E27FC236}">
                <a16:creationId xmlns:a16="http://schemas.microsoft.com/office/drawing/2014/main" id="{C64E6993-D321-4A8D-872F-61610DEB3FDA}"/>
              </a:ext>
            </a:extLst>
          </p:cNvPr>
          <p:cNvSpPr txBox="1"/>
          <p:nvPr/>
        </p:nvSpPr>
        <p:spPr>
          <a:xfrm>
            <a:off x="1495864" y="1607142"/>
            <a:ext cx="7268308" cy="5632311"/>
          </a:xfrm>
          <a:prstGeom prst="rect">
            <a:avLst/>
          </a:prstGeom>
          <a:noFill/>
        </p:spPr>
        <p:txBody>
          <a:bodyPr wrap="square">
            <a:spAutoFit/>
          </a:bodyPr>
          <a:lstStyle/>
          <a:p>
            <a:r>
              <a:rPr lang="en-US" b="0" i="0" dirty="0">
                <a:solidFill>
                  <a:srgbClr val="000000"/>
                </a:solidFill>
                <a:effectLst/>
                <a:latin typeface="Consolas" panose="020B0609020204030204" pitchFamily="49" charset="0"/>
              </a:rPr>
              <a:t>#include</a:t>
            </a:r>
            <a:r>
              <a:rPr lang="en-US" b="0" i="0" dirty="0">
                <a:solidFill>
                  <a:srgbClr val="006666"/>
                </a:solidFill>
                <a:effectLst/>
                <a:latin typeface="Consolas" panose="020B0609020204030204" pitchFamily="49" charset="0"/>
              </a:rPr>
              <a:t>&lt;</a:t>
            </a:r>
            <a:r>
              <a:rPr lang="en-US" b="0" i="0" dirty="0">
                <a:solidFill>
                  <a:srgbClr val="000000"/>
                </a:solidFill>
                <a:effectLst/>
                <a:latin typeface="Consolas" panose="020B0609020204030204" pitchFamily="49" charset="0"/>
              </a:rPr>
              <a:t>iostream</a:t>
            </a:r>
            <a:r>
              <a:rPr lang="en-US" b="0" i="0" dirty="0">
                <a:solidFill>
                  <a:srgbClr val="006666"/>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using </a:t>
            </a:r>
            <a:r>
              <a:rPr lang="en-US" b="0" i="0" dirty="0">
                <a:solidFill>
                  <a:srgbClr val="000088"/>
                </a:solidFill>
                <a:effectLst/>
                <a:latin typeface="Consolas" panose="020B0609020204030204" pitchFamily="49" charset="0"/>
              </a:rPr>
              <a:t>namespace</a:t>
            </a:r>
            <a:r>
              <a:rPr lang="en-US" b="0" i="0" dirty="0">
                <a:solidFill>
                  <a:srgbClr val="000000"/>
                </a:solidFill>
                <a:effectLst/>
                <a:latin typeface="Consolas" panose="020B0609020204030204" pitchFamily="49" charset="0"/>
              </a:rPr>
              <a:t> </a:t>
            </a:r>
            <a:r>
              <a:rPr lang="en-US" b="0" i="0" dirty="0">
                <a:solidFill>
                  <a:srgbClr val="660066"/>
                </a:solidFill>
                <a:effectLst/>
                <a:latin typeface="Consolas" panose="020B0609020204030204" pitchFamily="49" charset="0"/>
              </a:rPr>
              <a:t>std</a:t>
            </a:r>
            <a:r>
              <a:rPr lang="en-US" b="0" i="0" dirty="0">
                <a:solidFill>
                  <a:srgbClr val="000000"/>
                </a:solidFill>
                <a:effectLst/>
                <a:latin typeface="Consolas" panose="020B0609020204030204" pitchFamily="49" charset="0"/>
              </a:rPr>
              <a:t>;</a:t>
            </a:r>
            <a:br>
              <a:rPr lang="en-US" dirty="0"/>
            </a:br>
            <a:r>
              <a:rPr lang="en-US" b="0" i="0" dirty="0">
                <a:solidFill>
                  <a:srgbClr val="000088"/>
                </a:solidFill>
                <a:effectLst/>
                <a:latin typeface="Consolas" panose="020B0609020204030204" pitchFamily="49" charset="0"/>
              </a:rPr>
              <a:t>class</a:t>
            </a:r>
            <a:r>
              <a:rPr lang="en-US" b="0" i="0" dirty="0">
                <a:solidFill>
                  <a:srgbClr val="000000"/>
                </a:solidFill>
                <a:effectLst/>
                <a:latin typeface="Consolas" panose="020B0609020204030204" pitchFamily="49" charset="0"/>
              </a:rPr>
              <a:t> </a:t>
            </a:r>
            <a:r>
              <a:rPr lang="en-US" b="0" i="0" dirty="0">
                <a:solidFill>
                  <a:srgbClr val="660066"/>
                </a:solidFill>
                <a:effectLst/>
                <a:latin typeface="Consolas" panose="020B0609020204030204" pitchFamily="49" charset="0"/>
              </a:rPr>
              <a:t>Person</a:t>
            </a:r>
            <a:r>
              <a:rPr lang="en-US" b="0" i="0" dirty="0">
                <a:solidFill>
                  <a:srgbClr val="000000"/>
                </a:solidFill>
                <a:effectLst/>
                <a:latin typeface="Consolas" panose="020B0609020204030204" pitchFamily="49" charset="0"/>
              </a:rPr>
              <a:t> { </a:t>
            </a:r>
            <a:br>
              <a:rPr lang="en-US" dirty="0"/>
            </a:br>
            <a:r>
              <a:rPr lang="en-US" b="0" i="0" dirty="0">
                <a:solidFill>
                  <a:srgbClr val="000088"/>
                </a:solidFill>
                <a:effectLst/>
                <a:latin typeface="Consolas" panose="020B0609020204030204" pitchFamily="49" charset="0"/>
              </a:rPr>
              <a:t>public</a:t>
            </a:r>
            <a:r>
              <a:rPr lang="en-US" b="0" i="0" dirty="0">
                <a:solidFill>
                  <a:srgbClr val="000000"/>
                </a:solidFill>
                <a:effectLst/>
                <a:latin typeface="Consolas" panose="020B0609020204030204" pitchFamily="49" charset="0"/>
              </a:rPr>
              <a:t>:</a:t>
            </a:r>
            <a:br>
              <a:rPr lang="en-US" dirty="0"/>
            </a:br>
            <a:r>
              <a:rPr lang="en-US" dirty="0"/>
              <a:t>	</a:t>
            </a:r>
            <a:r>
              <a:rPr lang="en-US" b="0" i="0" dirty="0">
                <a:solidFill>
                  <a:srgbClr val="000000"/>
                </a:solidFill>
                <a:effectLst/>
                <a:latin typeface="Consolas" panose="020B0609020204030204" pitchFamily="49" charset="0"/>
              </a:rPr>
              <a:t>Person(int x) { </a:t>
            </a:r>
            <a:r>
              <a:rPr lang="en-US" b="0" i="0" dirty="0" err="1">
                <a:solidFill>
                  <a:srgbClr val="000000"/>
                </a:solidFill>
                <a:effectLst/>
                <a:latin typeface="Consolas" panose="020B0609020204030204" pitchFamily="49" charset="0"/>
              </a:rPr>
              <a:t>cout</a:t>
            </a:r>
            <a:r>
              <a:rPr lang="en-US" b="0" i="0" dirty="0">
                <a:solidFill>
                  <a:srgbClr val="000000"/>
                </a:solidFill>
                <a:effectLst/>
                <a:latin typeface="Consolas" panose="020B0609020204030204" pitchFamily="49" charset="0"/>
              </a:rPr>
              <a:t> </a:t>
            </a:r>
            <a:r>
              <a:rPr lang="en-US" b="0" i="0" dirty="0">
                <a:solidFill>
                  <a:srgbClr val="006666"/>
                </a:solidFill>
                <a:effectLst/>
                <a:latin typeface="Consolas" panose="020B0609020204030204" pitchFamily="49" charset="0"/>
              </a:rPr>
              <a:t>&lt;&lt;</a:t>
            </a:r>
            <a:r>
              <a:rPr lang="en-US" b="0" i="0" dirty="0">
                <a:solidFill>
                  <a:srgbClr val="000000"/>
                </a:solidFill>
                <a:effectLst/>
                <a:latin typeface="Consolas" panose="020B0609020204030204" pitchFamily="49" charset="0"/>
              </a:rPr>
              <a:t> </a:t>
            </a:r>
            <a:r>
              <a:rPr lang="en-US" b="0" i="0" dirty="0">
                <a:solidFill>
                  <a:srgbClr val="006666"/>
                </a:solidFill>
                <a:effectLst/>
                <a:latin typeface="Consolas" panose="020B0609020204030204" pitchFamily="49" charset="0"/>
              </a:rPr>
              <a:t>"</a:t>
            </a:r>
            <a:r>
              <a:rPr lang="en-US" b="0" i="0" dirty="0">
                <a:solidFill>
                  <a:srgbClr val="000000"/>
                </a:solidFill>
                <a:effectLst/>
                <a:latin typeface="Consolas" panose="020B0609020204030204" pitchFamily="49" charset="0"/>
              </a:rPr>
              <a:t>Person</a:t>
            </a:r>
            <a:r>
              <a:rPr lang="en-US" dirty="0">
                <a:solidFill>
                  <a:srgbClr val="000000"/>
                </a:solidFill>
                <a:latin typeface="Consolas" panose="020B0609020204030204" pitchFamily="49" charset="0"/>
              </a:rPr>
              <a:t> </a:t>
            </a:r>
            <a:r>
              <a:rPr lang="en-US" b="0" i="0" dirty="0">
                <a:solidFill>
                  <a:srgbClr val="000000"/>
                </a:solidFill>
                <a:effectLst/>
                <a:latin typeface="Consolas" panose="020B0609020204030204" pitchFamily="49" charset="0"/>
              </a:rPr>
              <a:t>called</a:t>
            </a:r>
            <a:r>
              <a:rPr lang="en-US" b="0" i="0" dirty="0">
                <a:solidFill>
                  <a:srgbClr val="006666"/>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006666"/>
                </a:solidFill>
                <a:effectLst/>
                <a:latin typeface="Consolas" panose="020B0609020204030204" pitchFamily="49" charset="0"/>
              </a:rPr>
              <a:t>&lt;&lt;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endl</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a:t>
            </a:r>
            <a:br>
              <a:rPr lang="en-US" dirty="0"/>
            </a:br>
            <a:r>
              <a:rPr lang="en-US" b="0" i="0" dirty="0">
                <a:solidFill>
                  <a:srgbClr val="000088"/>
                </a:solidFill>
                <a:effectLst/>
                <a:latin typeface="Consolas" panose="020B0609020204030204" pitchFamily="49" charset="0"/>
              </a:rPr>
              <a:t>class</a:t>
            </a:r>
            <a:r>
              <a:rPr lang="en-US" b="0" i="0" dirty="0">
                <a:solidFill>
                  <a:srgbClr val="000000"/>
                </a:solidFill>
                <a:effectLst/>
                <a:latin typeface="Consolas" panose="020B0609020204030204" pitchFamily="49" charset="0"/>
              </a:rPr>
              <a:t> </a:t>
            </a:r>
            <a:r>
              <a:rPr lang="en-US" b="0" i="0" dirty="0">
                <a:solidFill>
                  <a:srgbClr val="660066"/>
                </a:solidFill>
                <a:effectLst/>
                <a:latin typeface="Consolas" panose="020B0609020204030204" pitchFamily="49" charset="0"/>
              </a:rPr>
              <a:t>Father</a:t>
            </a:r>
            <a:r>
              <a:rPr lang="en-US" b="0" i="0" dirty="0">
                <a:solidFill>
                  <a:srgbClr val="000000"/>
                </a:solidFill>
                <a:effectLst/>
                <a:latin typeface="Consolas" panose="020B0609020204030204" pitchFamily="49" charset="0"/>
              </a:rPr>
              <a:t> : virtual public Person { </a:t>
            </a:r>
            <a:br>
              <a:rPr lang="en-US" dirty="0"/>
            </a:br>
            <a:r>
              <a:rPr lang="en-US" b="0" i="0" dirty="0">
                <a:solidFill>
                  <a:srgbClr val="000088"/>
                </a:solidFill>
                <a:effectLst/>
                <a:latin typeface="Consolas" panose="020B0609020204030204" pitchFamily="49" charset="0"/>
              </a:rPr>
              <a:t>public</a:t>
            </a:r>
            <a:r>
              <a:rPr lang="en-US" b="0" i="0" dirty="0">
                <a:solidFill>
                  <a:srgbClr val="000000"/>
                </a:solidFill>
                <a:effectLst/>
                <a:latin typeface="Consolas" panose="020B0609020204030204" pitchFamily="49" charset="0"/>
              </a:rPr>
              <a:t>:</a:t>
            </a:r>
            <a:br>
              <a:rPr lang="en-US" dirty="0"/>
            </a:br>
            <a:r>
              <a:rPr lang="en-US" dirty="0"/>
              <a:t>	</a:t>
            </a:r>
            <a:r>
              <a:rPr lang="en-US" b="0" i="0" dirty="0">
                <a:solidFill>
                  <a:srgbClr val="000000"/>
                </a:solidFill>
                <a:effectLst/>
                <a:latin typeface="Consolas" panose="020B0609020204030204" pitchFamily="49" charset="0"/>
              </a:rPr>
              <a:t>Father(</a:t>
            </a:r>
            <a:r>
              <a:rPr lang="en-US" b="0" i="0" dirty="0">
                <a:solidFill>
                  <a:srgbClr val="000088"/>
                </a:solidFill>
                <a:effectLst/>
                <a:latin typeface="Consolas" panose="020B0609020204030204" pitchFamily="49" charset="0"/>
              </a:rPr>
              <a:t>int</a:t>
            </a:r>
            <a:r>
              <a:rPr lang="en-US" b="0" i="0" dirty="0">
                <a:solidFill>
                  <a:srgbClr val="000000"/>
                </a:solidFill>
                <a:effectLst/>
                <a:latin typeface="Consolas" panose="020B0609020204030204" pitchFamily="49" charset="0"/>
              </a:rPr>
              <a:t> x):Person(x) {</a:t>
            </a:r>
            <a:br>
              <a:rPr lang="en-US" dirty="0"/>
            </a:br>
            <a:r>
              <a:rPr lang="en-US" dirty="0"/>
              <a:t>	</a:t>
            </a:r>
            <a:r>
              <a:rPr lang="en-US" b="0" i="0" dirty="0" err="1">
                <a:solidFill>
                  <a:srgbClr val="000000"/>
                </a:solidFill>
                <a:effectLst/>
                <a:latin typeface="Consolas" panose="020B0609020204030204" pitchFamily="49" charset="0"/>
              </a:rPr>
              <a:t>cout</a:t>
            </a:r>
            <a:r>
              <a:rPr lang="en-US" b="0" i="0" dirty="0">
                <a:solidFill>
                  <a:srgbClr val="000000"/>
                </a:solidFill>
                <a:effectLst/>
                <a:latin typeface="Consolas" panose="020B0609020204030204" pitchFamily="49" charset="0"/>
              </a:rPr>
              <a:t> </a:t>
            </a:r>
            <a:r>
              <a:rPr lang="en-US" b="0" i="0" dirty="0">
                <a:solidFill>
                  <a:srgbClr val="006666"/>
                </a:solidFill>
                <a:effectLst/>
                <a:latin typeface="Consolas" panose="020B0609020204030204" pitchFamily="49" charset="0"/>
              </a:rPr>
              <a:t>&lt;&lt;</a:t>
            </a:r>
            <a:r>
              <a:rPr lang="en-US" b="0" i="0" dirty="0">
                <a:solidFill>
                  <a:srgbClr val="000000"/>
                </a:solidFill>
                <a:effectLst/>
                <a:latin typeface="Consolas" panose="020B0609020204030204" pitchFamily="49" charset="0"/>
              </a:rPr>
              <a:t> </a:t>
            </a:r>
            <a:r>
              <a:rPr lang="en-US" b="0" i="0" dirty="0">
                <a:solidFill>
                  <a:srgbClr val="006666"/>
                </a:solidFill>
                <a:effectLst/>
                <a:latin typeface="Consolas" panose="020B0609020204030204" pitchFamily="49" charset="0"/>
              </a:rPr>
              <a:t>"</a:t>
            </a:r>
            <a:r>
              <a:rPr lang="en-US" b="0" i="0" dirty="0">
                <a:solidFill>
                  <a:srgbClr val="000000"/>
                </a:solidFill>
                <a:effectLst/>
                <a:latin typeface="Consolas" panose="020B0609020204030204" pitchFamily="49" charset="0"/>
              </a:rPr>
              <a:t>Father called</a:t>
            </a:r>
            <a:r>
              <a:rPr lang="en-US" b="0" i="0" dirty="0">
                <a:solidFill>
                  <a:srgbClr val="006666"/>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006666"/>
                </a:solidFill>
                <a:effectLst/>
                <a:latin typeface="Consolas" panose="020B0609020204030204" pitchFamily="49" charset="0"/>
              </a:rPr>
              <a:t>&lt;&lt;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endl</a:t>
            </a:r>
            <a:r>
              <a:rPr lang="en-US" b="0" i="0" dirty="0">
                <a:solidFill>
                  <a:srgbClr val="000000"/>
                </a:solidFill>
                <a:effectLst/>
                <a:latin typeface="Consolas" panose="020B0609020204030204" pitchFamily="49" charset="0"/>
              </a:rPr>
              <a:t>;</a:t>
            </a:r>
            <a:br>
              <a:rPr lang="en-US" dirty="0"/>
            </a:br>
            <a:r>
              <a:rPr lang="en-US" dirty="0"/>
              <a:t>  </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br>
              <a:rPr lang="en-US" dirty="0"/>
            </a:br>
            <a:r>
              <a:rPr lang="en-US" b="0" i="0" dirty="0">
                <a:solidFill>
                  <a:srgbClr val="000088"/>
                </a:solidFill>
                <a:effectLst/>
                <a:latin typeface="Consolas" panose="020B0609020204030204" pitchFamily="49" charset="0"/>
              </a:rPr>
              <a:t>class</a:t>
            </a:r>
            <a:r>
              <a:rPr lang="en-US" b="0" i="0" dirty="0">
                <a:solidFill>
                  <a:srgbClr val="000000"/>
                </a:solidFill>
                <a:effectLst/>
                <a:latin typeface="Consolas" panose="020B0609020204030204" pitchFamily="49" charset="0"/>
              </a:rPr>
              <a:t> </a:t>
            </a:r>
            <a:r>
              <a:rPr lang="en-US" b="0" i="0" dirty="0">
                <a:solidFill>
                  <a:srgbClr val="660066"/>
                </a:solidFill>
                <a:effectLst/>
                <a:latin typeface="Consolas" panose="020B0609020204030204" pitchFamily="49" charset="0"/>
              </a:rPr>
              <a:t>Mother</a:t>
            </a:r>
            <a:r>
              <a:rPr lang="en-US" b="0" i="0" dirty="0">
                <a:solidFill>
                  <a:srgbClr val="000000"/>
                </a:solidFill>
                <a:effectLst/>
                <a:latin typeface="Consolas" panose="020B0609020204030204" pitchFamily="49" charset="0"/>
              </a:rPr>
              <a:t> :virtual public Person </a:t>
            </a:r>
            <a:r>
              <a:rPr lang="en-US" dirty="0">
                <a:solidFill>
                  <a:srgbClr val="000000"/>
                </a:solidFill>
                <a:latin typeface="Consolas" panose="020B0609020204030204" pitchFamily="49" charset="0"/>
              </a:rPr>
              <a:t>{</a:t>
            </a:r>
            <a:br>
              <a:rPr lang="en-US" dirty="0"/>
            </a:br>
            <a:r>
              <a:rPr lang="en-US" b="0" i="0" dirty="0">
                <a:solidFill>
                  <a:srgbClr val="000088"/>
                </a:solidFill>
                <a:effectLst/>
                <a:latin typeface="Consolas" panose="020B0609020204030204" pitchFamily="49" charset="0"/>
              </a:rPr>
              <a:t>public</a:t>
            </a:r>
            <a:r>
              <a:rPr lang="en-US" b="0" i="0" dirty="0">
                <a:solidFill>
                  <a:srgbClr val="000000"/>
                </a:solidFill>
                <a:effectLst/>
                <a:latin typeface="Consolas" panose="020B0609020204030204" pitchFamily="49" charset="0"/>
              </a:rPr>
              <a:t>:</a:t>
            </a:r>
            <a:br>
              <a:rPr lang="en-US" dirty="0"/>
            </a:br>
            <a:r>
              <a:rPr lang="en-US" dirty="0"/>
              <a:t>	</a:t>
            </a:r>
            <a:r>
              <a:rPr lang="en-US" b="0" i="0" dirty="0">
                <a:solidFill>
                  <a:srgbClr val="000000"/>
                </a:solidFill>
                <a:effectLst/>
                <a:latin typeface="Consolas" panose="020B0609020204030204" pitchFamily="49" charset="0"/>
              </a:rPr>
              <a:t>Mother(</a:t>
            </a:r>
            <a:r>
              <a:rPr lang="en-US" b="0" i="0" dirty="0">
                <a:solidFill>
                  <a:srgbClr val="000088"/>
                </a:solidFill>
                <a:effectLst/>
                <a:latin typeface="Consolas" panose="020B0609020204030204" pitchFamily="49" charset="0"/>
              </a:rPr>
              <a:t>int</a:t>
            </a:r>
            <a:r>
              <a:rPr lang="en-US" b="0" i="0" dirty="0">
                <a:solidFill>
                  <a:srgbClr val="000000"/>
                </a:solidFill>
                <a:effectLst/>
                <a:latin typeface="Consolas" panose="020B0609020204030204" pitchFamily="49" charset="0"/>
              </a:rPr>
              <a:t> x):Person(x) {</a:t>
            </a:r>
            <a:br>
              <a:rPr lang="en-US" dirty="0"/>
            </a:br>
            <a:r>
              <a:rPr lang="en-US" dirty="0"/>
              <a:t>	</a:t>
            </a:r>
            <a:r>
              <a:rPr lang="en-US" b="0" i="0" dirty="0" err="1">
                <a:solidFill>
                  <a:srgbClr val="000000"/>
                </a:solidFill>
                <a:effectLst/>
                <a:latin typeface="Consolas" panose="020B0609020204030204" pitchFamily="49" charset="0"/>
              </a:rPr>
              <a:t>cout</a:t>
            </a:r>
            <a:r>
              <a:rPr lang="en-US" b="0" i="0" dirty="0">
                <a:solidFill>
                  <a:srgbClr val="000000"/>
                </a:solidFill>
                <a:effectLst/>
                <a:latin typeface="Consolas" panose="020B0609020204030204" pitchFamily="49" charset="0"/>
              </a:rPr>
              <a:t> </a:t>
            </a:r>
            <a:r>
              <a:rPr lang="en-US" b="0" i="0" dirty="0">
                <a:solidFill>
                  <a:srgbClr val="006666"/>
                </a:solidFill>
                <a:effectLst/>
                <a:latin typeface="Consolas" panose="020B0609020204030204" pitchFamily="49" charset="0"/>
              </a:rPr>
              <a:t>&lt;&lt;</a:t>
            </a:r>
            <a:r>
              <a:rPr lang="en-US" b="0" i="0" dirty="0">
                <a:solidFill>
                  <a:srgbClr val="000000"/>
                </a:solidFill>
                <a:effectLst/>
                <a:latin typeface="Consolas" panose="020B0609020204030204" pitchFamily="49" charset="0"/>
              </a:rPr>
              <a:t> </a:t>
            </a:r>
            <a:r>
              <a:rPr lang="en-US" b="0" i="0" dirty="0">
                <a:solidFill>
                  <a:srgbClr val="006666"/>
                </a:solidFill>
                <a:effectLst/>
                <a:latin typeface="Consolas" panose="020B0609020204030204" pitchFamily="49" charset="0"/>
              </a:rPr>
              <a:t>"</a:t>
            </a:r>
            <a:r>
              <a:rPr lang="en-US" b="0" i="0" dirty="0">
                <a:solidFill>
                  <a:srgbClr val="000000"/>
                </a:solidFill>
                <a:effectLst/>
                <a:latin typeface="Consolas" panose="020B0609020204030204" pitchFamily="49" charset="0"/>
              </a:rPr>
              <a:t>Mother called</a:t>
            </a:r>
            <a:r>
              <a:rPr lang="en-US" b="0" i="0" dirty="0">
                <a:solidFill>
                  <a:srgbClr val="006666"/>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006666"/>
                </a:solidFill>
                <a:effectLst/>
                <a:latin typeface="Consolas" panose="020B0609020204030204" pitchFamily="49" charset="0"/>
              </a:rPr>
              <a:t>&lt;&lt;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endl</a:t>
            </a:r>
            <a:r>
              <a:rPr lang="en-US" b="0" i="0" dirty="0">
                <a:solidFill>
                  <a:srgbClr val="000000"/>
                </a:solidFill>
                <a:effectLst/>
                <a:latin typeface="Consolas" panose="020B0609020204030204" pitchFamily="49" charset="0"/>
              </a:rPr>
              <a:t>;</a:t>
            </a:r>
            <a:br>
              <a:rPr lang="en-US" dirty="0"/>
            </a:br>
            <a:r>
              <a:rPr lang="en-US" dirty="0"/>
              <a:t>  </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br>
              <a:rPr lang="en-US" dirty="0"/>
            </a:br>
            <a:br>
              <a:rPr lang="en-US" dirty="0"/>
            </a:br>
            <a:endParaRPr lang="en-PK" dirty="0"/>
          </a:p>
        </p:txBody>
      </p:sp>
      <p:sp>
        <p:nvSpPr>
          <p:cNvPr id="8" name="TextBox 7">
            <a:extLst>
              <a:ext uri="{FF2B5EF4-FFF2-40B4-BE49-F238E27FC236}">
                <a16:creationId xmlns:a16="http://schemas.microsoft.com/office/drawing/2014/main" id="{397262D8-8EFB-4105-B7B8-170F13C3FC95}"/>
              </a:ext>
            </a:extLst>
          </p:cNvPr>
          <p:cNvSpPr txBox="1"/>
          <p:nvPr/>
        </p:nvSpPr>
        <p:spPr>
          <a:xfrm>
            <a:off x="7588349" y="3429000"/>
            <a:ext cx="4603651" cy="3139321"/>
          </a:xfrm>
          <a:prstGeom prst="rect">
            <a:avLst/>
          </a:prstGeom>
          <a:noFill/>
        </p:spPr>
        <p:txBody>
          <a:bodyPr wrap="square">
            <a:spAutoFit/>
          </a:bodyPr>
          <a:lstStyle/>
          <a:p>
            <a:r>
              <a:rPr lang="en-US" b="0" i="0" dirty="0">
                <a:solidFill>
                  <a:srgbClr val="000088"/>
                </a:solidFill>
                <a:effectLst/>
                <a:latin typeface="Consolas" panose="020B0609020204030204" pitchFamily="49" charset="0"/>
              </a:rPr>
              <a:t>class</a:t>
            </a:r>
            <a:r>
              <a:rPr lang="en-US" b="0" i="0" dirty="0">
                <a:solidFill>
                  <a:srgbClr val="000000"/>
                </a:solidFill>
                <a:effectLst/>
                <a:latin typeface="Consolas" panose="020B0609020204030204" pitchFamily="49" charset="0"/>
              </a:rPr>
              <a:t> </a:t>
            </a:r>
            <a:r>
              <a:rPr lang="en-US" b="0" i="0" dirty="0">
                <a:solidFill>
                  <a:srgbClr val="660066"/>
                </a:solidFill>
                <a:effectLst/>
                <a:latin typeface="Consolas" panose="020B0609020204030204" pitchFamily="49" charset="0"/>
              </a:rPr>
              <a:t>Child</a:t>
            </a:r>
            <a:r>
              <a:rPr lang="en-US" b="0" i="0" dirty="0">
                <a:solidFill>
                  <a:srgbClr val="000000"/>
                </a:solidFill>
                <a:effectLst/>
                <a:latin typeface="Consolas" panose="020B0609020204030204" pitchFamily="49" charset="0"/>
              </a:rPr>
              <a:t> : public Father, public Mother { </a:t>
            </a:r>
            <a:br>
              <a:rPr lang="en-US" dirty="0"/>
            </a:br>
            <a:r>
              <a:rPr lang="en-US" b="0" i="0" dirty="0">
                <a:solidFill>
                  <a:srgbClr val="000088"/>
                </a:solidFill>
                <a:effectLst/>
                <a:latin typeface="Consolas" panose="020B0609020204030204" pitchFamily="49" charset="0"/>
              </a:rPr>
              <a:t>public</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Child(</a:t>
            </a:r>
            <a:r>
              <a:rPr lang="en-US" b="0" i="0" dirty="0">
                <a:solidFill>
                  <a:srgbClr val="000088"/>
                </a:solidFill>
                <a:effectLst/>
                <a:latin typeface="Consolas" panose="020B0609020204030204" pitchFamily="49" charset="0"/>
              </a:rPr>
              <a:t>int</a:t>
            </a:r>
            <a:r>
              <a:rPr lang="en-US" b="0" i="0" dirty="0">
                <a:solidFill>
                  <a:srgbClr val="000000"/>
                </a:solidFill>
                <a:effectLst/>
                <a:latin typeface="Consolas" panose="020B0609020204030204" pitchFamily="49" charset="0"/>
              </a:rPr>
              <a:t> x):Mother(x), Father(x) {</a:t>
            </a:r>
            <a:br>
              <a:rPr lang="en-US" dirty="0"/>
            </a:br>
            <a:r>
              <a:rPr lang="en-US" b="0" i="0" dirty="0" err="1">
                <a:solidFill>
                  <a:srgbClr val="000000"/>
                </a:solidFill>
                <a:effectLst/>
                <a:latin typeface="Consolas" panose="020B0609020204030204" pitchFamily="49" charset="0"/>
              </a:rPr>
              <a:t>cout</a:t>
            </a:r>
            <a:r>
              <a:rPr lang="en-US" b="0" i="0" dirty="0">
                <a:solidFill>
                  <a:srgbClr val="000000"/>
                </a:solidFill>
                <a:effectLst/>
                <a:latin typeface="Consolas" panose="020B0609020204030204" pitchFamily="49" charset="0"/>
              </a:rPr>
              <a:t> </a:t>
            </a:r>
            <a:r>
              <a:rPr lang="en-US" b="0" i="0" dirty="0">
                <a:solidFill>
                  <a:srgbClr val="006666"/>
                </a:solidFill>
                <a:effectLst/>
                <a:latin typeface="Consolas" panose="020B0609020204030204" pitchFamily="49" charset="0"/>
              </a:rPr>
              <a:t>&lt;&lt;</a:t>
            </a:r>
            <a:r>
              <a:rPr lang="en-US" b="0" i="0" dirty="0">
                <a:solidFill>
                  <a:srgbClr val="000000"/>
                </a:solidFill>
                <a:effectLst/>
                <a:latin typeface="Consolas" panose="020B0609020204030204" pitchFamily="49" charset="0"/>
              </a:rPr>
              <a:t> </a:t>
            </a:r>
            <a:r>
              <a:rPr lang="en-US" b="0" i="0" dirty="0">
                <a:solidFill>
                  <a:srgbClr val="006666"/>
                </a:solidFill>
                <a:effectLst/>
                <a:latin typeface="Consolas" panose="020B0609020204030204" pitchFamily="49" charset="0"/>
              </a:rPr>
              <a:t>"</a:t>
            </a:r>
            <a:r>
              <a:rPr lang="en-US" b="0" i="0" dirty="0">
                <a:solidFill>
                  <a:srgbClr val="000000"/>
                </a:solidFill>
                <a:effectLst/>
                <a:latin typeface="Consolas" panose="020B0609020204030204" pitchFamily="49" charset="0"/>
              </a:rPr>
              <a:t>Child called</a:t>
            </a:r>
            <a:r>
              <a:rPr lang="en-US" b="0" i="0" dirty="0">
                <a:solidFill>
                  <a:srgbClr val="006666"/>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006666"/>
                </a:solidFill>
                <a:effectLst/>
                <a:latin typeface="Consolas" panose="020B0609020204030204" pitchFamily="49" charset="0"/>
              </a:rPr>
              <a:t>&lt;&lt;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endl</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0088"/>
                </a:solidFill>
                <a:effectLst/>
                <a:latin typeface="Consolas" panose="020B0609020204030204" pitchFamily="49" charset="0"/>
              </a:rPr>
              <a:t>int</a:t>
            </a:r>
            <a:r>
              <a:rPr lang="en-US" b="0" i="0" dirty="0">
                <a:solidFill>
                  <a:srgbClr val="000000"/>
                </a:solidFill>
                <a:effectLst/>
                <a:latin typeface="Consolas" panose="020B0609020204030204" pitchFamily="49" charset="0"/>
              </a:rPr>
              <a:t> </a:t>
            </a:r>
            <a:r>
              <a:rPr lang="en-US" b="0" i="0" dirty="0">
                <a:solidFill>
                  <a:srgbClr val="660066"/>
                </a:solidFill>
                <a:effectLst/>
                <a:latin typeface="Consolas" panose="020B0609020204030204" pitchFamily="49" charset="0"/>
              </a:rPr>
              <a:t>main()</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Child </a:t>
            </a:r>
            <a:r>
              <a:rPr lang="en-US" b="0" i="0" dirty="0">
                <a:solidFill>
                  <a:srgbClr val="660066"/>
                </a:solidFill>
                <a:effectLst/>
                <a:latin typeface="Consolas" panose="020B0609020204030204" pitchFamily="49" charset="0"/>
              </a:rPr>
              <a:t>child(</a:t>
            </a:r>
            <a:r>
              <a:rPr lang="en-US" b="0" i="0" dirty="0">
                <a:solidFill>
                  <a:srgbClr val="006666"/>
                </a:solidFill>
                <a:effectLst/>
                <a:latin typeface="Consolas" panose="020B0609020204030204" pitchFamily="49" charset="0"/>
              </a:rPr>
              <a:t>30</a:t>
            </a:r>
            <a:r>
              <a:rPr lang="en-US" b="0" i="0" dirty="0">
                <a:solidFill>
                  <a:srgbClr val="660066"/>
                </a:solidFill>
                <a:effectLst/>
                <a:latin typeface="Consolas" panose="020B0609020204030204" pitchFamily="49" charset="0"/>
              </a:rPr>
              <a:t>)</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endParaRPr lang="en-PK" dirty="0"/>
          </a:p>
        </p:txBody>
      </p:sp>
      <p:sp>
        <p:nvSpPr>
          <p:cNvPr id="9" name="TextBox 8">
            <a:extLst>
              <a:ext uri="{FF2B5EF4-FFF2-40B4-BE49-F238E27FC236}">
                <a16:creationId xmlns:a16="http://schemas.microsoft.com/office/drawing/2014/main" id="{C0903185-A030-4907-8789-994C2AD721B8}"/>
              </a:ext>
            </a:extLst>
          </p:cNvPr>
          <p:cNvSpPr txBox="1"/>
          <p:nvPr/>
        </p:nvSpPr>
        <p:spPr>
          <a:xfrm>
            <a:off x="9759461" y="1607142"/>
            <a:ext cx="2807677" cy="1477328"/>
          </a:xfrm>
          <a:prstGeom prst="rect">
            <a:avLst/>
          </a:prstGeom>
          <a:noFill/>
        </p:spPr>
        <p:txBody>
          <a:bodyPr wrap="square">
            <a:spAutoFit/>
          </a:bodyPr>
          <a:lstStyle/>
          <a:p>
            <a:r>
              <a:rPr lang="en-US" b="0" i="0" dirty="0">
                <a:solidFill>
                  <a:srgbClr val="FF0000"/>
                </a:solidFill>
                <a:effectLst/>
                <a:latin typeface="Consolas" panose="020B0609020204030204" pitchFamily="49" charset="0"/>
              </a:rPr>
              <a:t>Person called</a:t>
            </a:r>
            <a:br>
              <a:rPr lang="en-US" dirty="0">
                <a:solidFill>
                  <a:srgbClr val="FF0000"/>
                </a:solidFill>
              </a:rPr>
            </a:br>
            <a:r>
              <a:rPr lang="en-US" b="0" i="0" dirty="0">
                <a:solidFill>
                  <a:srgbClr val="FF0000"/>
                </a:solidFill>
                <a:effectLst/>
                <a:latin typeface="Consolas" panose="020B0609020204030204" pitchFamily="49" charset="0"/>
              </a:rPr>
              <a:t>Father</a:t>
            </a:r>
            <a:r>
              <a:rPr lang="en-US" dirty="0">
                <a:solidFill>
                  <a:srgbClr val="FF0000"/>
                </a:solidFill>
                <a:latin typeface="Consolas" panose="020B0609020204030204" pitchFamily="49" charset="0"/>
              </a:rPr>
              <a:t> </a:t>
            </a:r>
            <a:r>
              <a:rPr lang="en-US" b="0" i="0" dirty="0">
                <a:solidFill>
                  <a:srgbClr val="FF0000"/>
                </a:solidFill>
                <a:effectLst/>
                <a:latin typeface="Consolas" panose="020B0609020204030204" pitchFamily="49" charset="0"/>
              </a:rPr>
              <a:t>called</a:t>
            </a:r>
            <a:br>
              <a:rPr lang="en-US" dirty="0">
                <a:solidFill>
                  <a:srgbClr val="FF0000"/>
                </a:solidFill>
              </a:rPr>
            </a:br>
            <a:br>
              <a:rPr lang="en-US" dirty="0">
                <a:solidFill>
                  <a:srgbClr val="FF0000"/>
                </a:solidFill>
              </a:rPr>
            </a:br>
            <a:r>
              <a:rPr lang="en-US" b="0" i="0" dirty="0">
                <a:solidFill>
                  <a:srgbClr val="FF0000"/>
                </a:solidFill>
                <a:effectLst/>
                <a:latin typeface="Consolas" panose="020B0609020204030204" pitchFamily="49" charset="0"/>
              </a:rPr>
              <a:t>Mother called</a:t>
            </a:r>
            <a:br>
              <a:rPr lang="en-US" dirty="0">
                <a:solidFill>
                  <a:srgbClr val="FF0000"/>
                </a:solidFill>
              </a:rPr>
            </a:br>
            <a:r>
              <a:rPr lang="en-US" b="0" i="0" dirty="0">
                <a:solidFill>
                  <a:srgbClr val="FF0000"/>
                </a:solidFill>
                <a:effectLst/>
                <a:latin typeface="Consolas" panose="020B0609020204030204" pitchFamily="49" charset="0"/>
              </a:rPr>
              <a:t>Child called</a:t>
            </a:r>
            <a:endParaRPr lang="en-PK" dirty="0">
              <a:solidFill>
                <a:srgbClr val="FF0000"/>
              </a:solidFill>
            </a:endParaRPr>
          </a:p>
        </p:txBody>
      </p:sp>
    </p:spTree>
    <p:extLst>
      <p:ext uri="{BB962C8B-B14F-4D97-AF65-F5344CB8AC3E}">
        <p14:creationId xmlns:p14="http://schemas.microsoft.com/office/powerpoint/2010/main" val="2065653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2265364" y="417984"/>
            <a:ext cx="7793037" cy="1066800"/>
          </a:xfrm>
        </p:spPr>
        <p:txBody>
          <a:bodyPr>
            <a:normAutofit fontScale="90000"/>
          </a:bodyPr>
          <a:lstStyle/>
          <a:p>
            <a:r>
              <a:rPr lang="en-US" altLang="en-US" dirty="0"/>
              <a:t>Redefining (Overriding) Member Functions of the Base Class</a:t>
            </a:r>
          </a:p>
        </p:txBody>
      </p:sp>
      <p:sp>
        <p:nvSpPr>
          <p:cNvPr id="30722" name="Rectangle 3"/>
          <p:cNvSpPr>
            <a:spLocks noGrp="1" noChangeArrowheads="1"/>
          </p:cNvSpPr>
          <p:nvPr>
            <p:ph type="body" idx="1"/>
          </p:nvPr>
        </p:nvSpPr>
        <p:spPr>
          <a:xfrm>
            <a:off x="2133600" y="1600200"/>
            <a:ext cx="8077200" cy="4267200"/>
          </a:xfrm>
        </p:spPr>
        <p:txBody>
          <a:bodyPr/>
          <a:lstStyle/>
          <a:p>
            <a:pPr marL="533400" indent="-533400">
              <a:spcBef>
                <a:spcPct val="100000"/>
              </a:spcBef>
            </a:pPr>
            <a:r>
              <a:rPr lang="en-US" altLang="en-US" dirty="0"/>
              <a:t>To redefine (override) a </a:t>
            </a:r>
            <a:r>
              <a:rPr lang="en-US" altLang="en-US" dirty="0">
                <a:solidFill>
                  <a:srgbClr val="3333FF"/>
                </a:solidFill>
                <a:latin typeface="Courier New" charset="0"/>
              </a:rPr>
              <a:t>public</a:t>
            </a:r>
            <a:r>
              <a:rPr lang="en-US" altLang="en-US" dirty="0"/>
              <a:t> member function of a base class</a:t>
            </a:r>
          </a:p>
          <a:p>
            <a:pPr marL="914400" lvl="1" indent="-457200">
              <a:spcBef>
                <a:spcPct val="100000"/>
              </a:spcBef>
            </a:pPr>
            <a:r>
              <a:rPr lang="en-US" altLang="en-US" dirty="0"/>
              <a:t>Corresponding function in the derived class must have the same name, number, and types of parameters. </a:t>
            </a:r>
            <a:r>
              <a:rPr lang="en-US" altLang="en-US" u="sng" dirty="0"/>
              <a:t>Redefined </a:t>
            </a:r>
          </a:p>
          <a:p>
            <a:pPr marL="914400" lvl="1" indent="-457200">
              <a:spcBef>
                <a:spcPct val="100000"/>
              </a:spcBef>
            </a:pPr>
            <a:r>
              <a:rPr lang="en-US" altLang="en-US" dirty="0"/>
              <a:t>If the function has a different signature, this would be </a:t>
            </a:r>
            <a:r>
              <a:rPr lang="en-US" altLang="en-US" u="sng" dirty="0"/>
              <a:t>function overloading</a:t>
            </a:r>
            <a:r>
              <a:rPr lang="en-US" altLang="en-US" dirty="0"/>
              <a:t>.</a:t>
            </a:r>
          </a:p>
        </p:txBody>
      </p:sp>
      <p:sp>
        <p:nvSpPr>
          <p:cNvPr id="4" name="Slide Number Placeholder 3"/>
          <p:cNvSpPr>
            <a:spLocks noGrp="1"/>
          </p:cNvSpPr>
          <p:nvPr>
            <p:ph type="sldNum" sz="quarter" idx="12"/>
          </p:nvPr>
        </p:nvSpPr>
        <p:spPr/>
        <p:txBody>
          <a:bodyPr/>
          <a:lstStyle/>
          <a:p>
            <a:pPr defTabSz="914400"/>
            <a:fld id="{9DF4E671-2CE7-4BC4-9D6E-ED7B9AC95417}" type="slidenum">
              <a:rPr lang="en-US">
                <a:latin typeface="Arial"/>
              </a:rPr>
              <a:pPr defTabSz="914400"/>
              <a:t>25</a:t>
            </a:fld>
            <a:endParaRPr lang="en-US" dirty="0">
              <a:latin typeface="Arial"/>
            </a:endParaRPr>
          </a:p>
        </p:txBody>
      </p:sp>
    </p:spTree>
    <p:extLst>
      <p:ext uri="{BB962C8B-B14F-4D97-AF65-F5344CB8AC3E}">
        <p14:creationId xmlns:p14="http://schemas.microsoft.com/office/powerpoint/2010/main" val="129544111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828800" y="404664"/>
            <a:ext cx="8686800" cy="1066800"/>
          </a:xfrm>
        </p:spPr>
        <p:txBody>
          <a:bodyPr>
            <a:normAutofit fontScale="90000"/>
          </a:bodyPr>
          <a:lstStyle/>
          <a:p>
            <a:r>
              <a:rPr lang="en-US" altLang="en-US" sz="4100"/>
              <a:t>Redefining (Overriding) Member Functions of the Base Class (continued)</a:t>
            </a:r>
          </a:p>
        </p:txBody>
      </p:sp>
      <p:sp>
        <p:nvSpPr>
          <p:cNvPr id="31746" name="Rectangle 3"/>
          <p:cNvSpPr>
            <a:spLocks noGrp="1" noChangeArrowheads="1"/>
          </p:cNvSpPr>
          <p:nvPr>
            <p:ph type="body" idx="1"/>
          </p:nvPr>
        </p:nvSpPr>
        <p:spPr>
          <a:xfrm>
            <a:off x="2209800" y="1676401"/>
            <a:ext cx="8305800" cy="4378325"/>
          </a:xfrm>
        </p:spPr>
        <p:txBody>
          <a:bodyPr/>
          <a:lstStyle/>
          <a:p>
            <a:pPr marL="0" indent="0">
              <a:spcBef>
                <a:spcPct val="60000"/>
              </a:spcBef>
              <a:buNone/>
            </a:pPr>
            <a:r>
              <a:rPr lang="en-US" altLang="en-US" dirty="0"/>
              <a:t>If derived class overrides a </a:t>
            </a:r>
            <a:r>
              <a:rPr lang="en-US" altLang="en-US" dirty="0">
                <a:solidFill>
                  <a:srgbClr val="3333FF"/>
                </a:solidFill>
                <a:latin typeface="Courier New" charset="0"/>
              </a:rPr>
              <a:t>public</a:t>
            </a:r>
            <a:r>
              <a:rPr lang="en-US" altLang="en-US" dirty="0"/>
              <a:t> member function of the base </a:t>
            </a:r>
            <a:r>
              <a:rPr lang="en-US" altLang="en-US" dirty="0">
                <a:solidFill>
                  <a:srgbClr val="3333FF"/>
                </a:solidFill>
                <a:latin typeface="Courier New" charset="0"/>
              </a:rPr>
              <a:t>class</a:t>
            </a:r>
            <a:r>
              <a:rPr lang="en-US" altLang="en-US" dirty="0"/>
              <a:t>, then to call the base class function, specify:</a:t>
            </a:r>
          </a:p>
          <a:p>
            <a:pPr marL="800100" lvl="1" indent="-342900">
              <a:spcBef>
                <a:spcPct val="60000"/>
              </a:spcBef>
            </a:pPr>
            <a:r>
              <a:rPr lang="en-US" altLang="en-US" dirty="0"/>
              <a:t>Name of the base class</a:t>
            </a:r>
          </a:p>
          <a:p>
            <a:pPr marL="800100" lvl="1" indent="-342900">
              <a:spcBef>
                <a:spcPct val="60000"/>
              </a:spcBef>
            </a:pPr>
            <a:r>
              <a:rPr lang="en-US" altLang="en-US" dirty="0"/>
              <a:t>Scope resolution operator (</a:t>
            </a:r>
            <a:r>
              <a:rPr lang="en-US" altLang="en-US" dirty="0">
                <a:latin typeface="Courier New" charset="0"/>
              </a:rPr>
              <a:t>::</a:t>
            </a:r>
            <a:r>
              <a:rPr lang="en-US" altLang="en-US" dirty="0"/>
              <a:t>)</a:t>
            </a:r>
          </a:p>
          <a:p>
            <a:pPr marL="800100" lvl="1" indent="-342900">
              <a:spcBef>
                <a:spcPct val="60000"/>
              </a:spcBef>
            </a:pPr>
            <a:r>
              <a:rPr lang="en-US" altLang="en-US" dirty="0"/>
              <a:t>Function name with the appropriate parameter list</a:t>
            </a:r>
          </a:p>
        </p:txBody>
      </p:sp>
      <p:sp>
        <p:nvSpPr>
          <p:cNvPr id="4" name="Slide Number Placeholder 3"/>
          <p:cNvSpPr>
            <a:spLocks noGrp="1"/>
          </p:cNvSpPr>
          <p:nvPr>
            <p:ph type="sldNum" sz="quarter" idx="12"/>
          </p:nvPr>
        </p:nvSpPr>
        <p:spPr/>
        <p:txBody>
          <a:bodyPr/>
          <a:lstStyle/>
          <a:p>
            <a:pPr defTabSz="914400"/>
            <a:fld id="{9DF4E671-2CE7-4BC4-9D6E-ED7B9AC95417}" type="slidenum">
              <a:rPr lang="en-US">
                <a:latin typeface="Arial"/>
              </a:rPr>
              <a:pPr defTabSz="914400"/>
              <a:t>26</a:t>
            </a:fld>
            <a:endParaRPr lang="en-US" dirty="0">
              <a:latin typeface="Arial"/>
            </a:endParaRPr>
          </a:p>
        </p:txBody>
      </p:sp>
    </p:spTree>
    <p:extLst>
      <p:ext uri="{BB962C8B-B14F-4D97-AF65-F5344CB8AC3E}">
        <p14:creationId xmlns:p14="http://schemas.microsoft.com/office/powerpoint/2010/main" val="128957290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title"/>
          </p:nvPr>
        </p:nvSpPr>
        <p:spPr/>
        <p:txBody>
          <a:bodyPr/>
          <a:lstStyle/>
          <a:p>
            <a:endParaRPr lang="en-US" altLang="en-US"/>
          </a:p>
        </p:txBody>
      </p:sp>
      <p:pic>
        <p:nvPicPr>
          <p:cNvPr id="32770" name="Picture 5" descr="untitled"/>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57163" y="182880"/>
            <a:ext cx="6727825" cy="6781800"/>
          </a:xfrm>
        </p:spPr>
      </p:pic>
      <p:pic>
        <p:nvPicPr>
          <p:cNvPr id="107526" name="Picture 6" descr="untitled"/>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257800" y="4953001"/>
            <a:ext cx="3352800" cy="1522413"/>
          </a:xfrm>
        </p:spPr>
      </p:pic>
      <p:sp>
        <p:nvSpPr>
          <p:cNvPr id="107529" name="Rectangle 9"/>
          <p:cNvSpPr>
            <a:spLocks noChangeArrowheads="1"/>
          </p:cNvSpPr>
          <p:nvPr/>
        </p:nvSpPr>
        <p:spPr bwMode="auto">
          <a:xfrm>
            <a:off x="8382000" y="76200"/>
            <a:ext cx="2209800" cy="3810000"/>
          </a:xfrm>
          <a:prstGeom prst="rect">
            <a:avLst/>
          </a:prstGeom>
          <a:solidFill>
            <a:srgbClr val="FFCCCC"/>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914400">
              <a:defRPr/>
            </a:pPr>
            <a:endParaRPr lang="en-US">
              <a:solidFill>
                <a:srgbClr val="292934"/>
              </a:solidFill>
              <a:latin typeface="Arial"/>
            </a:endParaRPr>
          </a:p>
        </p:txBody>
      </p:sp>
      <p:sp>
        <p:nvSpPr>
          <p:cNvPr id="107530" name="Rectangle 10"/>
          <p:cNvSpPr>
            <a:spLocks noChangeArrowheads="1"/>
          </p:cNvSpPr>
          <p:nvPr/>
        </p:nvSpPr>
        <p:spPr bwMode="auto">
          <a:xfrm>
            <a:off x="8610600" y="152400"/>
            <a:ext cx="990600" cy="304800"/>
          </a:xfrm>
          <a:prstGeom prst="rect">
            <a:avLst/>
          </a:prstGeom>
          <a:solidFill>
            <a:srgbClr val="FFFF00"/>
          </a:solidFill>
          <a:ln w="9525">
            <a:solidFill>
              <a:schemeClr val="tx1"/>
            </a:solidFill>
            <a:miter lim="800000"/>
            <a:headEnd/>
            <a:tailEnd/>
          </a:ln>
          <a:effectLst/>
        </p:spPr>
        <p:txBody>
          <a:bodyPr wrap="none" anchor="ctr"/>
          <a:lstStyle/>
          <a:p>
            <a:pPr defTabSz="914400">
              <a:defRPr/>
            </a:pPr>
            <a:endParaRPr lang="en-US">
              <a:solidFill>
                <a:srgbClr val="292934"/>
              </a:solidFill>
              <a:latin typeface="Arial"/>
            </a:endParaRPr>
          </a:p>
        </p:txBody>
      </p:sp>
      <p:sp>
        <p:nvSpPr>
          <p:cNvPr id="107531" name="Rectangle 11"/>
          <p:cNvSpPr>
            <a:spLocks noChangeArrowheads="1"/>
          </p:cNvSpPr>
          <p:nvPr/>
        </p:nvSpPr>
        <p:spPr bwMode="auto">
          <a:xfrm>
            <a:off x="8610600" y="609600"/>
            <a:ext cx="990600" cy="3048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914400">
              <a:defRPr/>
            </a:pPr>
            <a:endParaRPr lang="en-US">
              <a:solidFill>
                <a:srgbClr val="292934"/>
              </a:solidFill>
              <a:latin typeface="Arial"/>
            </a:endParaRPr>
          </a:p>
        </p:txBody>
      </p:sp>
      <p:sp>
        <p:nvSpPr>
          <p:cNvPr id="107532" name="Oval 12"/>
          <p:cNvSpPr>
            <a:spLocks noChangeArrowheads="1"/>
          </p:cNvSpPr>
          <p:nvPr/>
        </p:nvSpPr>
        <p:spPr bwMode="auto">
          <a:xfrm>
            <a:off x="8458200" y="2576514"/>
            <a:ext cx="1905000" cy="1233487"/>
          </a:xfrm>
          <a:prstGeom prst="ellipse">
            <a:avLst/>
          </a:prstGeom>
          <a:solidFill>
            <a:srgbClr val="33CC33"/>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914400">
              <a:defRPr/>
            </a:pPr>
            <a:endParaRPr lang="en-US">
              <a:solidFill>
                <a:srgbClr val="292934"/>
              </a:solidFill>
              <a:latin typeface="Arial"/>
            </a:endParaRPr>
          </a:p>
        </p:txBody>
      </p:sp>
      <p:sp>
        <p:nvSpPr>
          <p:cNvPr id="107533" name="Text Box 13"/>
          <p:cNvSpPr txBox="1">
            <a:spLocks noChangeArrowheads="1"/>
          </p:cNvSpPr>
          <p:nvPr/>
        </p:nvSpPr>
        <p:spPr bwMode="auto">
          <a:xfrm>
            <a:off x="9753600" y="152400"/>
            <a:ext cx="6096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defTabSz="914400">
              <a:spcBef>
                <a:spcPct val="50000"/>
              </a:spcBef>
              <a:defRPr/>
            </a:pPr>
            <a:r>
              <a:rPr lang="en-US" altLang="en-US" sz="1400" b="1">
                <a:solidFill>
                  <a:srgbClr val="292934"/>
                </a:solidFill>
                <a:latin typeface="Arial"/>
              </a:rPr>
              <a:t>var1</a:t>
            </a:r>
          </a:p>
        </p:txBody>
      </p:sp>
      <p:sp>
        <p:nvSpPr>
          <p:cNvPr id="107534" name="Text Box 14"/>
          <p:cNvSpPr txBox="1">
            <a:spLocks noChangeArrowheads="1"/>
          </p:cNvSpPr>
          <p:nvPr/>
        </p:nvSpPr>
        <p:spPr bwMode="auto">
          <a:xfrm>
            <a:off x="8991600" y="2514601"/>
            <a:ext cx="914400" cy="12772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defTabSz="914400">
              <a:spcBef>
                <a:spcPct val="50000"/>
              </a:spcBef>
              <a:defRPr/>
            </a:pPr>
            <a:r>
              <a:rPr lang="en-US" altLang="en-US" sz="1400" b="1">
                <a:solidFill>
                  <a:srgbClr val="292934"/>
                </a:solidFill>
                <a:latin typeface="Arial"/>
              </a:rPr>
              <a:t>print</a:t>
            </a:r>
          </a:p>
          <a:p>
            <a:pPr algn="ctr" defTabSz="914400">
              <a:spcBef>
                <a:spcPct val="50000"/>
              </a:spcBef>
              <a:defRPr/>
            </a:pPr>
            <a:r>
              <a:rPr lang="en-US" altLang="en-US" sz="1400" b="1">
                <a:solidFill>
                  <a:srgbClr val="292934"/>
                </a:solidFill>
                <a:latin typeface="Arial"/>
              </a:rPr>
              <a:t>setB</a:t>
            </a:r>
          </a:p>
          <a:p>
            <a:pPr algn="ctr" defTabSz="914400">
              <a:spcBef>
                <a:spcPct val="50000"/>
              </a:spcBef>
              <a:defRPr/>
            </a:pPr>
            <a:r>
              <a:rPr lang="en-US" altLang="en-US" sz="1400" b="1">
                <a:solidFill>
                  <a:srgbClr val="292934"/>
                </a:solidFill>
                <a:latin typeface="Arial"/>
              </a:rPr>
              <a:t>A::print</a:t>
            </a:r>
          </a:p>
          <a:p>
            <a:pPr algn="ctr" defTabSz="914400">
              <a:spcBef>
                <a:spcPct val="50000"/>
              </a:spcBef>
              <a:defRPr/>
            </a:pPr>
            <a:r>
              <a:rPr lang="en-US" altLang="en-US" sz="1400" b="1">
                <a:solidFill>
                  <a:srgbClr val="292934"/>
                </a:solidFill>
                <a:latin typeface="Arial"/>
              </a:rPr>
              <a:t>setA</a:t>
            </a:r>
          </a:p>
        </p:txBody>
      </p:sp>
      <p:sp>
        <p:nvSpPr>
          <p:cNvPr id="107535" name="Rectangle 15"/>
          <p:cNvSpPr>
            <a:spLocks noChangeArrowheads="1"/>
          </p:cNvSpPr>
          <p:nvPr/>
        </p:nvSpPr>
        <p:spPr bwMode="auto">
          <a:xfrm>
            <a:off x="8610600" y="1066800"/>
            <a:ext cx="990600" cy="3048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914400">
              <a:defRPr/>
            </a:pPr>
            <a:endParaRPr lang="en-US">
              <a:solidFill>
                <a:srgbClr val="292934"/>
              </a:solidFill>
              <a:latin typeface="Arial"/>
            </a:endParaRPr>
          </a:p>
        </p:txBody>
      </p:sp>
      <p:sp>
        <p:nvSpPr>
          <p:cNvPr id="107536" name="Text Box 16"/>
          <p:cNvSpPr txBox="1">
            <a:spLocks noChangeArrowheads="1"/>
          </p:cNvSpPr>
          <p:nvPr/>
        </p:nvSpPr>
        <p:spPr bwMode="auto">
          <a:xfrm>
            <a:off x="9753600" y="609600"/>
            <a:ext cx="6096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defTabSz="914400">
              <a:spcBef>
                <a:spcPct val="50000"/>
              </a:spcBef>
              <a:defRPr/>
            </a:pPr>
            <a:r>
              <a:rPr lang="en-US" altLang="en-US" sz="1400" b="1">
                <a:solidFill>
                  <a:srgbClr val="292934"/>
                </a:solidFill>
                <a:latin typeface="Arial"/>
              </a:rPr>
              <a:t>var2</a:t>
            </a:r>
          </a:p>
        </p:txBody>
      </p:sp>
      <p:sp>
        <p:nvSpPr>
          <p:cNvPr id="107537" name="Text Box 17"/>
          <p:cNvSpPr txBox="1">
            <a:spLocks noChangeArrowheads="1"/>
          </p:cNvSpPr>
          <p:nvPr/>
        </p:nvSpPr>
        <p:spPr bwMode="auto">
          <a:xfrm>
            <a:off x="9753600" y="1066800"/>
            <a:ext cx="6096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defTabSz="914400">
              <a:spcBef>
                <a:spcPct val="50000"/>
              </a:spcBef>
              <a:defRPr/>
            </a:pPr>
            <a:r>
              <a:rPr lang="en-US" altLang="en-US" sz="1400" b="1">
                <a:solidFill>
                  <a:srgbClr val="292934"/>
                </a:solidFill>
                <a:latin typeface="Arial"/>
              </a:rPr>
              <a:t>z</a:t>
            </a:r>
          </a:p>
        </p:txBody>
      </p:sp>
      <p:sp>
        <p:nvSpPr>
          <p:cNvPr id="107538" name="Rectangle 18"/>
          <p:cNvSpPr>
            <a:spLocks noChangeArrowheads="1"/>
          </p:cNvSpPr>
          <p:nvPr/>
        </p:nvSpPr>
        <p:spPr bwMode="auto">
          <a:xfrm>
            <a:off x="8610600" y="1524000"/>
            <a:ext cx="1752600" cy="9144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914400">
              <a:defRPr/>
            </a:pPr>
            <a:endParaRPr lang="en-US">
              <a:solidFill>
                <a:srgbClr val="292934"/>
              </a:solidFill>
              <a:latin typeface="Arial"/>
            </a:endParaRPr>
          </a:p>
        </p:txBody>
      </p:sp>
      <p:sp>
        <p:nvSpPr>
          <p:cNvPr id="107539" name="Rectangle 19"/>
          <p:cNvSpPr>
            <a:spLocks noChangeArrowheads="1"/>
          </p:cNvSpPr>
          <p:nvPr/>
        </p:nvSpPr>
        <p:spPr bwMode="auto">
          <a:xfrm>
            <a:off x="8686800" y="1600200"/>
            <a:ext cx="990600" cy="304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914400">
              <a:defRPr/>
            </a:pPr>
            <a:endParaRPr lang="en-US">
              <a:solidFill>
                <a:srgbClr val="292934"/>
              </a:solidFill>
              <a:latin typeface="Arial"/>
            </a:endParaRPr>
          </a:p>
        </p:txBody>
      </p:sp>
      <p:sp>
        <p:nvSpPr>
          <p:cNvPr id="107540" name="Rectangle 20"/>
          <p:cNvSpPr>
            <a:spLocks noChangeArrowheads="1"/>
          </p:cNvSpPr>
          <p:nvPr/>
        </p:nvSpPr>
        <p:spPr bwMode="auto">
          <a:xfrm>
            <a:off x="8686800" y="2057400"/>
            <a:ext cx="990600" cy="304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914400">
              <a:defRPr/>
            </a:pPr>
            <a:endParaRPr lang="en-US">
              <a:solidFill>
                <a:srgbClr val="292934"/>
              </a:solidFill>
              <a:latin typeface="Arial"/>
            </a:endParaRPr>
          </a:p>
        </p:txBody>
      </p:sp>
      <p:sp>
        <p:nvSpPr>
          <p:cNvPr id="107541" name="Text Box 21"/>
          <p:cNvSpPr txBox="1">
            <a:spLocks noChangeArrowheads="1"/>
          </p:cNvSpPr>
          <p:nvPr/>
        </p:nvSpPr>
        <p:spPr bwMode="auto">
          <a:xfrm>
            <a:off x="9829800" y="1600200"/>
            <a:ext cx="4572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defTabSz="914400">
              <a:spcBef>
                <a:spcPct val="50000"/>
              </a:spcBef>
              <a:defRPr/>
            </a:pPr>
            <a:r>
              <a:rPr lang="en-US" altLang="en-US" sz="1400" b="1">
                <a:solidFill>
                  <a:srgbClr val="292934"/>
                </a:solidFill>
                <a:latin typeface="Arial"/>
              </a:rPr>
              <a:t>x</a:t>
            </a:r>
          </a:p>
        </p:txBody>
      </p:sp>
      <p:sp>
        <p:nvSpPr>
          <p:cNvPr id="107542" name="Text Box 22"/>
          <p:cNvSpPr txBox="1">
            <a:spLocks noChangeArrowheads="1"/>
          </p:cNvSpPr>
          <p:nvPr/>
        </p:nvSpPr>
        <p:spPr bwMode="auto">
          <a:xfrm>
            <a:off x="9829800" y="2057400"/>
            <a:ext cx="4572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defTabSz="914400">
              <a:spcBef>
                <a:spcPct val="50000"/>
              </a:spcBef>
              <a:defRPr/>
            </a:pPr>
            <a:r>
              <a:rPr lang="en-US" altLang="en-US" sz="1400" b="1">
                <a:solidFill>
                  <a:srgbClr val="292934"/>
                </a:solidFill>
                <a:latin typeface="Arial"/>
              </a:rPr>
              <a:t>y</a:t>
            </a:r>
          </a:p>
        </p:txBody>
      </p:sp>
      <p:sp>
        <p:nvSpPr>
          <p:cNvPr id="19" name="Slide Number Placeholder 18"/>
          <p:cNvSpPr>
            <a:spLocks noGrp="1"/>
          </p:cNvSpPr>
          <p:nvPr>
            <p:ph type="sldNum" sz="quarter" idx="12"/>
          </p:nvPr>
        </p:nvSpPr>
        <p:spPr/>
        <p:txBody>
          <a:bodyPr/>
          <a:lstStyle/>
          <a:p>
            <a:pPr defTabSz="914400"/>
            <a:fld id="{9DF4E671-2CE7-4BC4-9D6E-ED7B9AC95417}" type="slidenum">
              <a:rPr lang="en-US">
                <a:latin typeface="Arial"/>
              </a:rPr>
              <a:pPr defTabSz="914400"/>
              <a:t>27</a:t>
            </a:fld>
            <a:endParaRPr lang="en-US" dirty="0">
              <a:latin typeface="Arial"/>
            </a:endParaRPr>
          </a:p>
        </p:txBody>
      </p:sp>
    </p:spTree>
    <p:extLst>
      <p:ext uri="{BB962C8B-B14F-4D97-AF65-F5344CB8AC3E}">
        <p14:creationId xmlns:p14="http://schemas.microsoft.com/office/powerpoint/2010/main" val="1446848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7526"/>
                                        </p:tgtEl>
                                        <p:attrNameLst>
                                          <p:attrName>style.visibility</p:attrName>
                                        </p:attrNameLst>
                                      </p:cBhvr>
                                      <p:to>
                                        <p:strVal val="visible"/>
                                      </p:to>
                                    </p:set>
                                    <p:animEffect transition="in" filter="box(in)">
                                      <p:cBhvr>
                                        <p:cTn id="7" dur="500"/>
                                        <p:tgtEl>
                                          <p:spTgt spid="107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r>
              <a:rPr lang="en-US" altLang="en-US"/>
              <a:t>Example</a:t>
            </a:r>
          </a:p>
        </p:txBody>
      </p:sp>
      <p:pic>
        <p:nvPicPr>
          <p:cNvPr id="101379" name="Picture 3" descr="untitled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0" y="1143001"/>
            <a:ext cx="6248400" cy="5751513"/>
          </a:xfrm>
          <a:extLs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
        <p:nvSpPr>
          <p:cNvPr id="4" name="Slide Number Placeholder 3"/>
          <p:cNvSpPr>
            <a:spLocks noGrp="1"/>
          </p:cNvSpPr>
          <p:nvPr>
            <p:ph type="sldNum" sz="quarter" idx="12"/>
          </p:nvPr>
        </p:nvSpPr>
        <p:spPr/>
        <p:txBody>
          <a:bodyPr/>
          <a:lstStyle/>
          <a:p>
            <a:pPr defTabSz="914400"/>
            <a:fld id="{9DF4E671-2CE7-4BC4-9D6E-ED7B9AC95417}" type="slidenum">
              <a:rPr lang="en-US">
                <a:latin typeface="Arial"/>
              </a:rPr>
              <a:pPr defTabSz="914400"/>
              <a:t>28</a:t>
            </a:fld>
            <a:endParaRPr lang="en-US" dirty="0">
              <a:latin typeface="Arial"/>
            </a:endParaRPr>
          </a:p>
        </p:txBody>
      </p:sp>
    </p:spTree>
    <p:extLst>
      <p:ext uri="{BB962C8B-B14F-4D97-AF65-F5344CB8AC3E}">
        <p14:creationId xmlns:p14="http://schemas.microsoft.com/office/powerpoint/2010/main" val="80854901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r>
              <a:rPr lang="en-US" altLang="en-US"/>
              <a:t>Example</a:t>
            </a:r>
          </a:p>
        </p:txBody>
      </p:sp>
      <p:pic>
        <p:nvPicPr>
          <p:cNvPr id="102403" name="Picture 3" descr="untitle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667000" y="1219201"/>
            <a:ext cx="6781800" cy="5307013"/>
          </a:xfrm>
          <a:extLs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
        <p:nvSpPr>
          <p:cNvPr id="102404" name="Rectangle 4"/>
          <p:cNvSpPr>
            <a:spLocks noChangeArrowheads="1"/>
          </p:cNvSpPr>
          <p:nvPr/>
        </p:nvSpPr>
        <p:spPr bwMode="auto">
          <a:xfrm>
            <a:off x="7086600" y="5029200"/>
            <a:ext cx="533400" cy="228600"/>
          </a:xfrm>
          <a:prstGeom prst="rect">
            <a:avLst/>
          </a:prstGeom>
          <a:solidFill>
            <a:schemeClr val="tx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914400">
              <a:defRPr/>
            </a:pPr>
            <a:endParaRPr lang="en-US">
              <a:solidFill>
                <a:srgbClr val="292934"/>
              </a:solidFill>
              <a:latin typeface="Arial"/>
            </a:endParaRPr>
          </a:p>
        </p:txBody>
      </p:sp>
      <p:sp>
        <p:nvSpPr>
          <p:cNvPr id="5" name="Slide Number Placeholder 4"/>
          <p:cNvSpPr>
            <a:spLocks noGrp="1"/>
          </p:cNvSpPr>
          <p:nvPr>
            <p:ph type="sldNum" sz="quarter" idx="12"/>
          </p:nvPr>
        </p:nvSpPr>
        <p:spPr/>
        <p:txBody>
          <a:bodyPr/>
          <a:lstStyle/>
          <a:p>
            <a:pPr defTabSz="914400"/>
            <a:fld id="{9DF4E671-2CE7-4BC4-9D6E-ED7B9AC95417}" type="slidenum">
              <a:rPr lang="en-US">
                <a:latin typeface="Arial"/>
              </a:rPr>
              <a:pPr defTabSz="914400"/>
              <a:t>29</a:t>
            </a:fld>
            <a:endParaRPr lang="en-US" dirty="0">
              <a:latin typeface="Arial"/>
            </a:endParaRPr>
          </a:p>
        </p:txBody>
      </p:sp>
    </p:spTree>
    <p:extLst>
      <p:ext uri="{BB962C8B-B14F-4D97-AF65-F5344CB8AC3E}">
        <p14:creationId xmlns:p14="http://schemas.microsoft.com/office/powerpoint/2010/main" val="677688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og class inherits from the Animal cla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6012" y="494968"/>
            <a:ext cx="5418715" cy="5900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5365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ChangeArrowheads="1"/>
          </p:cNvSpPr>
          <p:nvPr/>
        </p:nvSpPr>
        <p:spPr bwMode="auto">
          <a:xfrm>
            <a:off x="7239000" y="1752600"/>
            <a:ext cx="1752600" cy="2743200"/>
          </a:xfrm>
          <a:prstGeom prst="rect">
            <a:avLst/>
          </a:prstGeom>
          <a:solidFill>
            <a:srgbClr val="FF9999"/>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914400">
              <a:defRPr/>
            </a:pPr>
            <a:endParaRPr lang="en-US">
              <a:solidFill>
                <a:srgbClr val="292934"/>
              </a:solidFill>
              <a:latin typeface="Arial"/>
            </a:endParaRPr>
          </a:p>
        </p:txBody>
      </p:sp>
      <p:sp>
        <p:nvSpPr>
          <p:cNvPr id="104452" name="Rectangle 4"/>
          <p:cNvSpPr>
            <a:spLocks noChangeArrowheads="1"/>
          </p:cNvSpPr>
          <p:nvPr/>
        </p:nvSpPr>
        <p:spPr bwMode="auto">
          <a:xfrm>
            <a:off x="7391400" y="2667000"/>
            <a:ext cx="1447800" cy="1600200"/>
          </a:xfrm>
          <a:prstGeom prst="rect">
            <a:avLst/>
          </a:prstGeom>
          <a:solidFill>
            <a:srgbClr val="B2B2B2"/>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914400">
              <a:defRPr/>
            </a:pPr>
            <a:endParaRPr lang="en-US">
              <a:solidFill>
                <a:srgbClr val="292934"/>
              </a:solidFill>
              <a:latin typeface="Arial"/>
            </a:endParaRPr>
          </a:p>
        </p:txBody>
      </p:sp>
      <p:sp>
        <p:nvSpPr>
          <p:cNvPr id="104453" name="Text Box 5"/>
          <p:cNvSpPr txBox="1">
            <a:spLocks noChangeArrowheads="1"/>
          </p:cNvSpPr>
          <p:nvPr/>
        </p:nvSpPr>
        <p:spPr bwMode="auto">
          <a:xfrm>
            <a:off x="7620000" y="2971801"/>
            <a:ext cx="838200" cy="366713"/>
          </a:xfrm>
          <a:prstGeom prst="rect">
            <a:avLst/>
          </a:prstGeom>
          <a:solidFill>
            <a:srgbClr val="33CC33"/>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defTabSz="914400">
              <a:spcBef>
                <a:spcPct val="50000"/>
              </a:spcBef>
              <a:defRPr/>
            </a:pPr>
            <a:r>
              <a:rPr lang="en-US" altLang="en-US">
                <a:solidFill>
                  <a:srgbClr val="292934"/>
                </a:solidFill>
                <a:latin typeface="Arial"/>
                <a:ea typeface="Osaka" charset="-128"/>
                <a:cs typeface="Arial" charset="0"/>
              </a:rPr>
              <a:t>3</a:t>
            </a:r>
          </a:p>
        </p:txBody>
      </p:sp>
      <p:sp>
        <p:nvSpPr>
          <p:cNvPr id="104454" name="Text Box 6"/>
          <p:cNvSpPr txBox="1">
            <a:spLocks noChangeArrowheads="1"/>
          </p:cNvSpPr>
          <p:nvPr/>
        </p:nvSpPr>
        <p:spPr bwMode="auto">
          <a:xfrm>
            <a:off x="8077200" y="1447801"/>
            <a:ext cx="685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defTabSz="914400">
              <a:spcBef>
                <a:spcPct val="50000"/>
              </a:spcBef>
              <a:defRPr/>
            </a:pPr>
            <a:r>
              <a:rPr lang="en-US" altLang="en-US">
                <a:solidFill>
                  <a:srgbClr val="292934"/>
                </a:solidFill>
                <a:latin typeface="Arial"/>
                <a:ea typeface="Osaka" charset="-128"/>
                <a:cs typeface="Arial" charset="0"/>
              </a:rPr>
              <a:t>objB</a:t>
            </a:r>
          </a:p>
        </p:txBody>
      </p:sp>
      <p:sp>
        <p:nvSpPr>
          <p:cNvPr id="104455" name="Text Box 7"/>
          <p:cNvSpPr txBox="1">
            <a:spLocks noChangeArrowheads="1"/>
          </p:cNvSpPr>
          <p:nvPr/>
        </p:nvSpPr>
        <p:spPr bwMode="auto">
          <a:xfrm>
            <a:off x="8229600" y="2057401"/>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defTabSz="914400">
              <a:spcBef>
                <a:spcPct val="50000"/>
              </a:spcBef>
              <a:defRPr/>
            </a:pPr>
            <a:r>
              <a:rPr lang="en-US" altLang="en-US">
                <a:solidFill>
                  <a:srgbClr val="292934"/>
                </a:solidFill>
                <a:latin typeface="Arial"/>
                <a:ea typeface="Osaka" charset="-128"/>
                <a:cs typeface="Arial" charset="0"/>
              </a:rPr>
              <a:t>A</a:t>
            </a:r>
          </a:p>
        </p:txBody>
      </p:sp>
      <p:sp>
        <p:nvSpPr>
          <p:cNvPr id="104456" name="Text Box 8"/>
          <p:cNvSpPr txBox="1">
            <a:spLocks noChangeArrowheads="1"/>
          </p:cNvSpPr>
          <p:nvPr/>
        </p:nvSpPr>
        <p:spPr bwMode="auto">
          <a:xfrm>
            <a:off x="7620000" y="3671888"/>
            <a:ext cx="838200" cy="366712"/>
          </a:xfrm>
          <a:prstGeom prst="rect">
            <a:avLst/>
          </a:prstGeom>
          <a:solidFill>
            <a:srgbClr val="33CC33"/>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defTabSz="914400">
              <a:spcBef>
                <a:spcPct val="50000"/>
              </a:spcBef>
              <a:defRPr/>
            </a:pPr>
            <a:r>
              <a:rPr lang="en-US" altLang="en-US">
                <a:solidFill>
                  <a:srgbClr val="292934"/>
                </a:solidFill>
                <a:latin typeface="Arial"/>
                <a:ea typeface="Osaka" charset="-128"/>
                <a:cs typeface="Arial" charset="0"/>
              </a:rPr>
              <a:t>4</a:t>
            </a:r>
          </a:p>
        </p:txBody>
      </p:sp>
      <p:sp>
        <p:nvSpPr>
          <p:cNvPr id="104457" name="Text Box 9"/>
          <p:cNvSpPr txBox="1">
            <a:spLocks noChangeArrowheads="1"/>
          </p:cNvSpPr>
          <p:nvPr/>
        </p:nvSpPr>
        <p:spPr bwMode="auto">
          <a:xfrm>
            <a:off x="8382000" y="2971801"/>
            <a:ext cx="457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defTabSz="914400">
              <a:spcBef>
                <a:spcPct val="50000"/>
              </a:spcBef>
              <a:defRPr/>
            </a:pPr>
            <a:r>
              <a:rPr lang="en-US" altLang="en-US">
                <a:solidFill>
                  <a:srgbClr val="292934"/>
                </a:solidFill>
                <a:latin typeface="Arial"/>
                <a:ea typeface="Osaka" charset="-128"/>
                <a:cs typeface="Arial" charset="0"/>
              </a:rPr>
              <a:t>x</a:t>
            </a:r>
          </a:p>
        </p:txBody>
      </p:sp>
      <p:sp>
        <p:nvSpPr>
          <p:cNvPr id="104458" name="Text Box 10"/>
          <p:cNvSpPr txBox="1">
            <a:spLocks noChangeArrowheads="1"/>
          </p:cNvSpPr>
          <p:nvPr/>
        </p:nvSpPr>
        <p:spPr bwMode="auto">
          <a:xfrm>
            <a:off x="8382000" y="3657601"/>
            <a:ext cx="457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defTabSz="914400">
              <a:spcBef>
                <a:spcPct val="50000"/>
              </a:spcBef>
              <a:defRPr/>
            </a:pPr>
            <a:r>
              <a:rPr lang="en-US" altLang="en-US">
                <a:solidFill>
                  <a:srgbClr val="292934"/>
                </a:solidFill>
                <a:latin typeface="Arial"/>
                <a:ea typeface="Osaka" charset="-128"/>
                <a:cs typeface="Arial" charset="0"/>
              </a:rPr>
              <a:t>y</a:t>
            </a:r>
          </a:p>
        </p:txBody>
      </p:sp>
      <p:pic>
        <p:nvPicPr>
          <p:cNvPr id="104459" name="Picture 11" descr="untitled"/>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2057400" y="1524001"/>
            <a:ext cx="5029200" cy="4352925"/>
          </a:xfrm>
          <a:extLs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
        <p:nvSpPr>
          <p:cNvPr id="37898" name="TextBox 1"/>
          <p:cNvSpPr txBox="1">
            <a:spLocks noChangeArrowheads="1"/>
          </p:cNvSpPr>
          <p:nvPr/>
        </p:nvSpPr>
        <p:spPr bwMode="auto">
          <a:xfrm>
            <a:off x="2590800" y="609600"/>
            <a:ext cx="7086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914400"/>
            <a:r>
              <a:rPr lang="en-US" altLang="en-US">
                <a:solidFill>
                  <a:srgbClr val="292934"/>
                </a:solidFill>
              </a:rPr>
              <a:t>Initialization List and Inheritance </a:t>
            </a:r>
          </a:p>
        </p:txBody>
      </p:sp>
      <p:sp>
        <p:nvSpPr>
          <p:cNvPr id="37899" name="TextBox 2"/>
          <p:cNvSpPr txBox="1">
            <a:spLocks noChangeArrowheads="1"/>
          </p:cNvSpPr>
          <p:nvPr/>
        </p:nvSpPr>
        <p:spPr bwMode="auto">
          <a:xfrm>
            <a:off x="7543800" y="4648200"/>
            <a:ext cx="2438400" cy="203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914400"/>
            <a:r>
              <a:rPr lang="en-US" altLang="en-US">
                <a:solidFill>
                  <a:srgbClr val="292934"/>
                </a:solidFill>
              </a:rPr>
              <a:t>Initialization list goes with constructor of derived class and uses class name to pass parameters to base class constructor.</a:t>
            </a:r>
          </a:p>
        </p:txBody>
      </p:sp>
      <p:sp>
        <p:nvSpPr>
          <p:cNvPr id="13" name="Slide Number Placeholder 12"/>
          <p:cNvSpPr>
            <a:spLocks noGrp="1"/>
          </p:cNvSpPr>
          <p:nvPr>
            <p:ph type="sldNum" sz="quarter" idx="12"/>
          </p:nvPr>
        </p:nvSpPr>
        <p:spPr/>
        <p:txBody>
          <a:bodyPr/>
          <a:lstStyle/>
          <a:p>
            <a:pPr defTabSz="914400">
              <a:defRPr/>
            </a:pPr>
            <a:fld id="{BFF9815C-596A-3940-BAAA-CC287DEE7085}" type="slidenum">
              <a:rPr lang="en-US" altLang="en-US">
                <a:latin typeface="Arial"/>
              </a:rPr>
              <a:pPr defTabSz="914400">
                <a:defRPr/>
              </a:pPr>
              <a:t>30</a:t>
            </a:fld>
            <a:endParaRPr lang="en-US" altLang="en-US">
              <a:latin typeface="Arial"/>
            </a:endParaRPr>
          </a:p>
        </p:txBody>
      </p:sp>
    </p:spTree>
    <p:extLst>
      <p:ext uri="{BB962C8B-B14F-4D97-AF65-F5344CB8AC3E}">
        <p14:creationId xmlns:p14="http://schemas.microsoft.com/office/powerpoint/2010/main" val="85110140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A2743D-78D8-49A0-B053-34237ADA8B2C}"/>
              </a:ext>
            </a:extLst>
          </p:cNvPr>
          <p:cNvSpPr txBox="1"/>
          <p:nvPr/>
        </p:nvSpPr>
        <p:spPr>
          <a:xfrm>
            <a:off x="1716258" y="1409511"/>
            <a:ext cx="9931791" cy="2862322"/>
          </a:xfrm>
          <a:prstGeom prst="rect">
            <a:avLst/>
          </a:prstGeom>
          <a:noFill/>
        </p:spPr>
        <p:txBody>
          <a:bodyPr wrap="square">
            <a:spAutoFit/>
          </a:bodyPr>
          <a:lstStyle/>
          <a:p>
            <a:pPr algn="just"/>
            <a:r>
              <a:rPr lang="en-US" dirty="0"/>
              <a:t> A publishing company that markets both books, Tape/drive (audiocassette and Videocassette) versions of its works. Create a class publication that stores the title (a string) and price (type float) of a publication. From this class derive two classes: book, which adds a page count (type int), and tape, which adds a playing time in minutes (type float). Each of these three classes should have a </a:t>
            </a:r>
            <a:r>
              <a:rPr lang="en-US" dirty="0" err="1"/>
              <a:t>getdata</a:t>
            </a:r>
            <a:r>
              <a:rPr lang="en-US" dirty="0"/>
              <a:t>() function to get its data from the user at the keyboard, and a </a:t>
            </a:r>
            <a:r>
              <a:rPr lang="en-US" dirty="0" err="1"/>
              <a:t>putdata</a:t>
            </a:r>
            <a:r>
              <a:rPr lang="en-US" dirty="0"/>
              <a:t>() function to display its data. Write a main() program to test the book and tape/drive classes by creating instances of them, asking the user to fill in data with </a:t>
            </a:r>
            <a:r>
              <a:rPr lang="en-US" dirty="0" err="1"/>
              <a:t>getdata</a:t>
            </a:r>
            <a:r>
              <a:rPr lang="en-US" dirty="0"/>
              <a:t>(), and then displaying the data with </a:t>
            </a:r>
            <a:r>
              <a:rPr lang="en-US" dirty="0" err="1"/>
              <a:t>putdata</a:t>
            </a:r>
            <a:r>
              <a:rPr lang="en-US" dirty="0"/>
              <a:t>() as per the order based on the user choice either playing time or number of pages</a:t>
            </a:r>
            <a:endParaRPr lang="en-PK" dirty="0"/>
          </a:p>
        </p:txBody>
      </p:sp>
    </p:spTree>
    <p:extLst>
      <p:ext uri="{BB962C8B-B14F-4D97-AF65-F5344CB8AC3E}">
        <p14:creationId xmlns:p14="http://schemas.microsoft.com/office/powerpoint/2010/main" val="925561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000066"/>
              </a:buClr>
              <a:buChar char="•"/>
              <a:defRPr sz="2800">
                <a:solidFill>
                  <a:schemeClr val="tx1"/>
                </a:solidFill>
                <a:latin typeface="Arial" charset="0"/>
              </a:defRPr>
            </a:lvl1pPr>
            <a:lvl2pPr marL="742950" indent="-285750">
              <a:spcBef>
                <a:spcPct val="20000"/>
              </a:spcBef>
              <a:buClr>
                <a:schemeClr val="accent1"/>
              </a:buClr>
              <a:buFont typeface="Arial" charset="0"/>
              <a:buChar char="−"/>
              <a:defRPr sz="2600">
                <a:solidFill>
                  <a:schemeClr val="tx1"/>
                </a:solidFill>
                <a:latin typeface="Arial" charset="0"/>
              </a:defRPr>
            </a:lvl2pPr>
            <a:lvl3pPr marL="1143000" indent="-228600">
              <a:spcBef>
                <a:spcPct val="20000"/>
              </a:spcBef>
              <a:buClr>
                <a:srgbClr val="000066"/>
              </a:buClr>
              <a:buChar char="•"/>
              <a:defRPr sz="2300">
                <a:solidFill>
                  <a:schemeClr val="tx1"/>
                </a:solidFill>
                <a:latin typeface="Arial" charset="0"/>
              </a:defRPr>
            </a:lvl3pPr>
            <a:lvl4pPr marL="1600200" indent="-228600">
              <a:spcBef>
                <a:spcPct val="20000"/>
              </a:spcBef>
              <a:buClr>
                <a:srgbClr val="000066"/>
              </a:buClr>
              <a:buChar char="•"/>
              <a:defRPr sz="2000">
                <a:solidFill>
                  <a:schemeClr val="tx1"/>
                </a:solidFill>
                <a:latin typeface="Arial" charset="0"/>
              </a:defRPr>
            </a:lvl4pPr>
            <a:lvl5pPr marL="2057400" indent="-228600">
              <a:spcBef>
                <a:spcPct val="20000"/>
              </a:spcBef>
              <a:buClr>
                <a:srgbClr val="000066"/>
              </a:buClr>
              <a:buChar char="•"/>
              <a:defRPr sz="2000">
                <a:solidFill>
                  <a:schemeClr val="tx1"/>
                </a:solidFill>
                <a:latin typeface="Arial" charset="0"/>
              </a:defRPr>
            </a:lvl5pPr>
            <a:lvl6pPr marL="2514600" indent="-228600" eaLnBrk="0" fontAlgn="base" hangingPunct="0">
              <a:spcBef>
                <a:spcPct val="20000"/>
              </a:spcBef>
              <a:spcAft>
                <a:spcPct val="0"/>
              </a:spcAft>
              <a:buClr>
                <a:srgbClr val="000066"/>
              </a:buClr>
              <a:buChar char="•"/>
              <a:defRPr sz="2000">
                <a:solidFill>
                  <a:schemeClr val="tx1"/>
                </a:solidFill>
                <a:latin typeface="Arial" charset="0"/>
              </a:defRPr>
            </a:lvl6pPr>
            <a:lvl7pPr marL="2971800" indent="-228600" eaLnBrk="0" fontAlgn="base" hangingPunct="0">
              <a:spcBef>
                <a:spcPct val="20000"/>
              </a:spcBef>
              <a:spcAft>
                <a:spcPct val="0"/>
              </a:spcAft>
              <a:buClr>
                <a:srgbClr val="000066"/>
              </a:buClr>
              <a:buChar char="•"/>
              <a:defRPr sz="2000">
                <a:solidFill>
                  <a:schemeClr val="tx1"/>
                </a:solidFill>
                <a:latin typeface="Arial" charset="0"/>
              </a:defRPr>
            </a:lvl7pPr>
            <a:lvl8pPr marL="3429000" indent="-228600" eaLnBrk="0" fontAlgn="base" hangingPunct="0">
              <a:spcBef>
                <a:spcPct val="20000"/>
              </a:spcBef>
              <a:spcAft>
                <a:spcPct val="0"/>
              </a:spcAft>
              <a:buClr>
                <a:srgbClr val="000066"/>
              </a:buClr>
              <a:buChar char="•"/>
              <a:defRPr sz="2000">
                <a:solidFill>
                  <a:schemeClr val="tx1"/>
                </a:solidFill>
                <a:latin typeface="Arial" charset="0"/>
              </a:defRPr>
            </a:lvl8pPr>
            <a:lvl9pPr marL="3886200" indent="-228600" eaLnBrk="0" fontAlgn="base" hangingPunct="0">
              <a:spcBef>
                <a:spcPct val="20000"/>
              </a:spcBef>
              <a:spcAft>
                <a:spcPct val="0"/>
              </a:spcAft>
              <a:buClr>
                <a:srgbClr val="000066"/>
              </a:buClr>
              <a:buChar char="•"/>
              <a:defRPr sz="2000">
                <a:solidFill>
                  <a:schemeClr val="tx1"/>
                </a:solidFill>
                <a:latin typeface="Arial" charset="0"/>
              </a:defRPr>
            </a:lvl9pPr>
          </a:lstStyle>
          <a:p>
            <a:pPr defTabSz="914400">
              <a:spcBef>
                <a:spcPct val="0"/>
              </a:spcBef>
              <a:buClrTx/>
              <a:buNone/>
            </a:pPr>
            <a:fld id="{3CD66C6C-E368-084D-A4F9-72943A65A738}" type="slidenum">
              <a:rPr lang="en-US" altLang="en-US" sz="1000">
                <a:solidFill>
                  <a:srgbClr val="292934"/>
                </a:solidFill>
              </a:rPr>
              <a:pPr defTabSz="914400">
                <a:spcBef>
                  <a:spcPct val="0"/>
                </a:spcBef>
                <a:buClrTx/>
                <a:buNone/>
              </a:pPr>
              <a:t>32</a:t>
            </a:fld>
            <a:endParaRPr lang="en-US" altLang="en-US" sz="1000">
              <a:solidFill>
                <a:srgbClr val="292934"/>
              </a:solidFill>
            </a:endParaRPr>
          </a:p>
        </p:txBody>
      </p:sp>
      <p:pic>
        <p:nvPicPr>
          <p:cNvPr id="119812" name="Picture 4"/>
          <p:cNvPicPr>
            <a:picLocks noChangeAspect="1" noChangeArrowheads="1"/>
          </p:cNvPicPr>
          <p:nvPr/>
        </p:nvPicPr>
        <p:blipFill>
          <a:blip r:embed="rId2"/>
          <a:srcRect/>
          <a:stretch>
            <a:fillRect/>
          </a:stretch>
        </p:blipFill>
        <p:spPr bwMode="auto">
          <a:xfrm>
            <a:off x="9881382" y="481818"/>
            <a:ext cx="1371600" cy="2038350"/>
          </a:xfrm>
          <a:prstGeom prst="rect">
            <a:avLst/>
          </a:prstGeom>
          <a:noFill/>
          <a:ln w="9525" cap="flat" cmpd="sng">
            <a:solidFill>
              <a:schemeClr val="accent4">
                <a:lumMod val="95000"/>
                <a:lumOff val="5000"/>
              </a:schemeClr>
            </a:solidFill>
            <a:prstDash val="solid"/>
            <a:miter lim="800000"/>
            <a:headEnd type="none" w="med" len="med"/>
            <a:tailEnd type="none" w="med" len="med"/>
          </a:ln>
          <a:effectLst/>
        </p:spPr>
      </p:pic>
      <p:pic>
        <p:nvPicPr>
          <p:cNvPr id="583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82880"/>
            <a:ext cx="9566031"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004493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000066"/>
              </a:buClr>
              <a:buChar char="•"/>
              <a:defRPr sz="2800">
                <a:solidFill>
                  <a:schemeClr val="tx1"/>
                </a:solidFill>
                <a:latin typeface="Arial" charset="0"/>
              </a:defRPr>
            </a:lvl1pPr>
            <a:lvl2pPr marL="742950" indent="-285750">
              <a:spcBef>
                <a:spcPct val="20000"/>
              </a:spcBef>
              <a:buClr>
                <a:schemeClr val="accent1"/>
              </a:buClr>
              <a:buFont typeface="Arial" charset="0"/>
              <a:buChar char="−"/>
              <a:defRPr sz="2600">
                <a:solidFill>
                  <a:schemeClr val="tx1"/>
                </a:solidFill>
                <a:latin typeface="Arial" charset="0"/>
              </a:defRPr>
            </a:lvl2pPr>
            <a:lvl3pPr marL="1143000" indent="-228600">
              <a:spcBef>
                <a:spcPct val="20000"/>
              </a:spcBef>
              <a:buClr>
                <a:srgbClr val="000066"/>
              </a:buClr>
              <a:buChar char="•"/>
              <a:defRPr sz="2300">
                <a:solidFill>
                  <a:schemeClr val="tx1"/>
                </a:solidFill>
                <a:latin typeface="Arial" charset="0"/>
              </a:defRPr>
            </a:lvl3pPr>
            <a:lvl4pPr marL="1600200" indent="-228600">
              <a:spcBef>
                <a:spcPct val="20000"/>
              </a:spcBef>
              <a:buClr>
                <a:srgbClr val="000066"/>
              </a:buClr>
              <a:buChar char="•"/>
              <a:defRPr sz="2000">
                <a:solidFill>
                  <a:schemeClr val="tx1"/>
                </a:solidFill>
                <a:latin typeface="Arial" charset="0"/>
              </a:defRPr>
            </a:lvl4pPr>
            <a:lvl5pPr marL="2057400" indent="-228600">
              <a:spcBef>
                <a:spcPct val="20000"/>
              </a:spcBef>
              <a:buClr>
                <a:srgbClr val="000066"/>
              </a:buClr>
              <a:buChar char="•"/>
              <a:defRPr sz="2000">
                <a:solidFill>
                  <a:schemeClr val="tx1"/>
                </a:solidFill>
                <a:latin typeface="Arial" charset="0"/>
              </a:defRPr>
            </a:lvl5pPr>
            <a:lvl6pPr marL="2514600" indent="-228600" eaLnBrk="0" fontAlgn="base" hangingPunct="0">
              <a:spcBef>
                <a:spcPct val="20000"/>
              </a:spcBef>
              <a:spcAft>
                <a:spcPct val="0"/>
              </a:spcAft>
              <a:buClr>
                <a:srgbClr val="000066"/>
              </a:buClr>
              <a:buChar char="•"/>
              <a:defRPr sz="2000">
                <a:solidFill>
                  <a:schemeClr val="tx1"/>
                </a:solidFill>
                <a:latin typeface="Arial" charset="0"/>
              </a:defRPr>
            </a:lvl6pPr>
            <a:lvl7pPr marL="2971800" indent="-228600" eaLnBrk="0" fontAlgn="base" hangingPunct="0">
              <a:spcBef>
                <a:spcPct val="20000"/>
              </a:spcBef>
              <a:spcAft>
                <a:spcPct val="0"/>
              </a:spcAft>
              <a:buClr>
                <a:srgbClr val="000066"/>
              </a:buClr>
              <a:buChar char="•"/>
              <a:defRPr sz="2000">
                <a:solidFill>
                  <a:schemeClr val="tx1"/>
                </a:solidFill>
                <a:latin typeface="Arial" charset="0"/>
              </a:defRPr>
            </a:lvl7pPr>
            <a:lvl8pPr marL="3429000" indent="-228600" eaLnBrk="0" fontAlgn="base" hangingPunct="0">
              <a:spcBef>
                <a:spcPct val="20000"/>
              </a:spcBef>
              <a:spcAft>
                <a:spcPct val="0"/>
              </a:spcAft>
              <a:buClr>
                <a:srgbClr val="000066"/>
              </a:buClr>
              <a:buChar char="•"/>
              <a:defRPr sz="2000">
                <a:solidFill>
                  <a:schemeClr val="tx1"/>
                </a:solidFill>
                <a:latin typeface="Arial" charset="0"/>
              </a:defRPr>
            </a:lvl8pPr>
            <a:lvl9pPr marL="3886200" indent="-228600" eaLnBrk="0" fontAlgn="base" hangingPunct="0">
              <a:spcBef>
                <a:spcPct val="20000"/>
              </a:spcBef>
              <a:spcAft>
                <a:spcPct val="0"/>
              </a:spcAft>
              <a:buClr>
                <a:srgbClr val="000066"/>
              </a:buClr>
              <a:buChar char="•"/>
              <a:defRPr sz="2000">
                <a:solidFill>
                  <a:schemeClr val="tx1"/>
                </a:solidFill>
                <a:latin typeface="Arial" charset="0"/>
              </a:defRPr>
            </a:lvl9pPr>
          </a:lstStyle>
          <a:p>
            <a:pPr defTabSz="914400">
              <a:spcBef>
                <a:spcPct val="0"/>
              </a:spcBef>
              <a:buClrTx/>
              <a:buNone/>
            </a:pPr>
            <a:fld id="{287D5A25-D619-7A49-8A03-117A2A0B0965}" type="slidenum">
              <a:rPr lang="en-US" altLang="en-US" sz="1000">
                <a:solidFill>
                  <a:srgbClr val="292934"/>
                </a:solidFill>
              </a:rPr>
              <a:pPr defTabSz="914400">
                <a:spcBef>
                  <a:spcPct val="0"/>
                </a:spcBef>
                <a:buClrTx/>
                <a:buNone/>
              </a:pPr>
              <a:t>33</a:t>
            </a:fld>
            <a:endParaRPr lang="en-US" altLang="en-US" sz="1000">
              <a:solidFill>
                <a:srgbClr val="292934"/>
              </a:solidFill>
            </a:endParaRPr>
          </a:p>
        </p:txBody>
      </p:sp>
      <p:pic>
        <p:nvPicPr>
          <p:cNvPr id="5939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533400"/>
            <a:ext cx="838200" cy="160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939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519361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rgbClr val="000066"/>
              </a:buClr>
              <a:buChar char="•"/>
              <a:defRPr sz="2800">
                <a:solidFill>
                  <a:schemeClr val="tx1"/>
                </a:solidFill>
                <a:latin typeface="Arial" charset="0"/>
              </a:defRPr>
            </a:lvl1pPr>
            <a:lvl2pPr marL="742950" indent="-285750">
              <a:spcBef>
                <a:spcPct val="20000"/>
              </a:spcBef>
              <a:buClr>
                <a:schemeClr val="accent1"/>
              </a:buClr>
              <a:buFont typeface="Arial" charset="0"/>
              <a:buChar char="−"/>
              <a:defRPr sz="2600">
                <a:solidFill>
                  <a:schemeClr val="tx1"/>
                </a:solidFill>
                <a:latin typeface="Arial" charset="0"/>
              </a:defRPr>
            </a:lvl2pPr>
            <a:lvl3pPr marL="1143000" indent="-228600">
              <a:spcBef>
                <a:spcPct val="20000"/>
              </a:spcBef>
              <a:buClr>
                <a:srgbClr val="000066"/>
              </a:buClr>
              <a:buChar char="•"/>
              <a:defRPr sz="2300">
                <a:solidFill>
                  <a:schemeClr val="tx1"/>
                </a:solidFill>
                <a:latin typeface="Arial" charset="0"/>
              </a:defRPr>
            </a:lvl3pPr>
            <a:lvl4pPr marL="1600200" indent="-228600">
              <a:spcBef>
                <a:spcPct val="20000"/>
              </a:spcBef>
              <a:buClr>
                <a:srgbClr val="000066"/>
              </a:buClr>
              <a:buChar char="•"/>
              <a:defRPr sz="2000">
                <a:solidFill>
                  <a:schemeClr val="tx1"/>
                </a:solidFill>
                <a:latin typeface="Arial" charset="0"/>
              </a:defRPr>
            </a:lvl4pPr>
            <a:lvl5pPr marL="2057400" indent="-228600">
              <a:spcBef>
                <a:spcPct val="20000"/>
              </a:spcBef>
              <a:buClr>
                <a:srgbClr val="000066"/>
              </a:buClr>
              <a:buChar char="•"/>
              <a:defRPr sz="2000">
                <a:solidFill>
                  <a:schemeClr val="tx1"/>
                </a:solidFill>
                <a:latin typeface="Arial" charset="0"/>
              </a:defRPr>
            </a:lvl5pPr>
            <a:lvl6pPr marL="2514600" indent="-228600" eaLnBrk="0" fontAlgn="base" hangingPunct="0">
              <a:spcBef>
                <a:spcPct val="20000"/>
              </a:spcBef>
              <a:spcAft>
                <a:spcPct val="0"/>
              </a:spcAft>
              <a:buClr>
                <a:srgbClr val="000066"/>
              </a:buClr>
              <a:buChar char="•"/>
              <a:defRPr sz="2000">
                <a:solidFill>
                  <a:schemeClr val="tx1"/>
                </a:solidFill>
                <a:latin typeface="Arial" charset="0"/>
              </a:defRPr>
            </a:lvl6pPr>
            <a:lvl7pPr marL="2971800" indent="-228600" eaLnBrk="0" fontAlgn="base" hangingPunct="0">
              <a:spcBef>
                <a:spcPct val="20000"/>
              </a:spcBef>
              <a:spcAft>
                <a:spcPct val="0"/>
              </a:spcAft>
              <a:buClr>
                <a:srgbClr val="000066"/>
              </a:buClr>
              <a:buChar char="•"/>
              <a:defRPr sz="2000">
                <a:solidFill>
                  <a:schemeClr val="tx1"/>
                </a:solidFill>
                <a:latin typeface="Arial" charset="0"/>
              </a:defRPr>
            </a:lvl7pPr>
            <a:lvl8pPr marL="3429000" indent="-228600" eaLnBrk="0" fontAlgn="base" hangingPunct="0">
              <a:spcBef>
                <a:spcPct val="20000"/>
              </a:spcBef>
              <a:spcAft>
                <a:spcPct val="0"/>
              </a:spcAft>
              <a:buClr>
                <a:srgbClr val="000066"/>
              </a:buClr>
              <a:buChar char="•"/>
              <a:defRPr sz="2000">
                <a:solidFill>
                  <a:schemeClr val="tx1"/>
                </a:solidFill>
                <a:latin typeface="Arial" charset="0"/>
              </a:defRPr>
            </a:lvl8pPr>
            <a:lvl9pPr marL="3886200" indent="-228600" eaLnBrk="0" fontAlgn="base" hangingPunct="0">
              <a:spcBef>
                <a:spcPct val="20000"/>
              </a:spcBef>
              <a:spcAft>
                <a:spcPct val="0"/>
              </a:spcAft>
              <a:buClr>
                <a:srgbClr val="000066"/>
              </a:buClr>
              <a:buChar char="•"/>
              <a:defRPr sz="2000">
                <a:solidFill>
                  <a:schemeClr val="tx1"/>
                </a:solidFill>
                <a:latin typeface="Arial" charset="0"/>
              </a:defRPr>
            </a:lvl9pPr>
          </a:lstStyle>
          <a:p>
            <a:pPr defTabSz="914400">
              <a:spcBef>
                <a:spcPct val="0"/>
              </a:spcBef>
              <a:buClrTx/>
              <a:buNone/>
            </a:pPr>
            <a:fld id="{2B1FE130-AC61-CF49-AFAA-0D8975A83BD9}" type="slidenum">
              <a:rPr lang="en-US" altLang="en-US" sz="1000">
                <a:solidFill>
                  <a:srgbClr val="292934"/>
                </a:solidFill>
              </a:rPr>
              <a:pPr defTabSz="914400">
                <a:spcBef>
                  <a:spcPct val="0"/>
                </a:spcBef>
                <a:buClrTx/>
                <a:buNone/>
              </a:pPr>
              <a:t>34</a:t>
            </a:fld>
            <a:endParaRPr lang="en-US" altLang="en-US" sz="1000">
              <a:solidFill>
                <a:srgbClr val="292934"/>
              </a:solidFill>
            </a:endParaRPr>
          </a:p>
        </p:txBody>
      </p:sp>
      <p:pic>
        <p:nvPicPr>
          <p:cNvPr id="6042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0" y="457200"/>
            <a:ext cx="1257300" cy="2438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1963" y="347472"/>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7373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and when to use inheritance?</a:t>
            </a:r>
            <a:endParaRPr lang="en-US" dirty="0"/>
          </a:p>
        </p:txBody>
      </p:sp>
      <p:sp>
        <p:nvSpPr>
          <p:cNvPr id="3" name="Content Placeholder 2"/>
          <p:cNvSpPr>
            <a:spLocks noGrp="1"/>
          </p:cNvSpPr>
          <p:nvPr>
            <p:ph idx="1"/>
          </p:nvPr>
        </p:nvSpPr>
        <p:spPr>
          <a:xfrm>
            <a:off x="2589212" y="2133600"/>
            <a:ext cx="8915400" cy="2202873"/>
          </a:xfrm>
        </p:spPr>
        <p:txBody>
          <a:bodyPr/>
          <a:lstStyle/>
          <a:p>
            <a:r>
              <a:rPr lang="en-US" dirty="0"/>
              <a:t>Consider a group of vehicles. You need to create classes for </a:t>
            </a:r>
            <a:r>
              <a:rPr lang="en-US" u="sng" dirty="0"/>
              <a:t>Bus, Car and Truck</a:t>
            </a:r>
            <a:r>
              <a:rPr lang="en-US" dirty="0"/>
              <a:t>. The methods </a:t>
            </a:r>
            <a:r>
              <a:rPr lang="en-US" b="1" dirty="0" err="1"/>
              <a:t>fuelAmount</a:t>
            </a:r>
            <a:r>
              <a:rPr lang="en-US" b="1" dirty="0"/>
              <a:t>(), capacity(), </a:t>
            </a:r>
            <a:r>
              <a:rPr lang="en-US" b="1" dirty="0" err="1"/>
              <a:t>applyBrakes</a:t>
            </a:r>
            <a:r>
              <a:rPr lang="en-US" b="1" dirty="0"/>
              <a:t>() </a:t>
            </a:r>
            <a:r>
              <a:rPr lang="en-US" dirty="0"/>
              <a:t>will be same for all of the three classes.</a:t>
            </a:r>
          </a:p>
          <a:p>
            <a:r>
              <a:rPr lang="en-US" dirty="0"/>
              <a:t>If we create these classes avoiding inheritance then we have to write all of these functions in each of the three classes as shown in below figure:</a:t>
            </a:r>
          </a:p>
        </p:txBody>
      </p:sp>
      <p:pic>
        <p:nvPicPr>
          <p:cNvPr id="4098" name="Picture 2" descr="https://media.geeksforgeeks.org/wp-content/uploads/inherita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375" y="3990109"/>
            <a:ext cx="837247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851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and when to use inheritance?</a:t>
            </a:r>
            <a:endParaRPr lang="en-US" dirty="0"/>
          </a:p>
        </p:txBody>
      </p:sp>
      <p:pic>
        <p:nvPicPr>
          <p:cNvPr id="4098" name="Picture 2" descr="https://media.geeksforgeeks.org/wp-content/uploads/inherita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1264555"/>
            <a:ext cx="8372475" cy="25431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589212" y="4125009"/>
            <a:ext cx="8688388" cy="1200329"/>
          </a:xfrm>
          <a:prstGeom prst="rect">
            <a:avLst/>
          </a:prstGeom>
        </p:spPr>
        <p:txBody>
          <a:bodyPr wrap="square">
            <a:spAutoFit/>
          </a:bodyPr>
          <a:lstStyle/>
          <a:p>
            <a:r>
              <a:rPr lang="en-US" dirty="0">
                <a:latin typeface="urw-din"/>
              </a:rPr>
              <a:t>You can clearly see that above process results in duplication of same code 3 times.</a:t>
            </a:r>
          </a:p>
          <a:p>
            <a:r>
              <a:rPr lang="en-US" dirty="0">
                <a:latin typeface="urw-din"/>
              </a:rPr>
              <a:t>This increases the chances of error and data redundancy. To avoid this type of situation, inheritance is used. </a:t>
            </a:r>
          </a:p>
          <a:p>
            <a:r>
              <a:rPr lang="en-US" dirty="0">
                <a:latin typeface="urw-din"/>
              </a:rPr>
              <a:t> </a:t>
            </a:r>
            <a:endParaRPr lang="en-US" dirty="0"/>
          </a:p>
        </p:txBody>
      </p:sp>
      <p:sp>
        <p:nvSpPr>
          <p:cNvPr id="6" name="Rectangle 5"/>
          <p:cNvSpPr/>
          <p:nvPr/>
        </p:nvSpPr>
        <p:spPr>
          <a:xfrm>
            <a:off x="2589212" y="5325338"/>
            <a:ext cx="8915400" cy="923330"/>
          </a:xfrm>
          <a:prstGeom prst="rect">
            <a:avLst/>
          </a:prstGeom>
        </p:spPr>
        <p:txBody>
          <a:bodyPr wrap="square">
            <a:spAutoFit/>
          </a:bodyPr>
          <a:lstStyle/>
          <a:p>
            <a:r>
              <a:rPr lang="en-US" dirty="0">
                <a:latin typeface="urw-din"/>
              </a:rPr>
              <a:t> If we create a class Vehicle and write these three functions in it and inherit the rest of the classes from the vehicle class, then we can simply avoid the duplication of data and increase re-usability.</a:t>
            </a:r>
            <a:endParaRPr lang="en-US" dirty="0"/>
          </a:p>
        </p:txBody>
      </p:sp>
    </p:spTree>
    <p:extLst>
      <p:ext uri="{BB962C8B-B14F-4D97-AF65-F5344CB8AC3E}">
        <p14:creationId xmlns:p14="http://schemas.microsoft.com/office/powerpoint/2010/main" val="3841549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nheritanc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7285" y="294408"/>
            <a:ext cx="8972550" cy="38957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911927" y="4754572"/>
            <a:ext cx="8977746" cy="646331"/>
          </a:xfrm>
          <a:prstGeom prst="rect">
            <a:avLst/>
          </a:prstGeom>
        </p:spPr>
        <p:txBody>
          <a:bodyPr wrap="square">
            <a:spAutoFit/>
          </a:bodyPr>
          <a:lstStyle/>
          <a:p>
            <a:r>
              <a:rPr lang="en-US" dirty="0">
                <a:latin typeface="urw-din"/>
              </a:rPr>
              <a:t>Using inheritance, we have to write the functions only one time instead of three times as we have inherited rest of the three classes from base class(Vehicle).</a:t>
            </a:r>
            <a:endParaRPr lang="en-US" dirty="0"/>
          </a:p>
        </p:txBody>
      </p:sp>
    </p:spTree>
    <p:extLst>
      <p:ext uri="{BB962C8B-B14F-4D97-AF65-F5344CB8AC3E}">
        <p14:creationId xmlns:p14="http://schemas.microsoft.com/office/powerpoint/2010/main" val="1312308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2011" y="928254"/>
            <a:ext cx="8915400" cy="3777622"/>
          </a:xfrm>
        </p:spPr>
        <p:txBody>
          <a:bodyPr/>
          <a:lstStyle/>
          <a:p>
            <a:r>
              <a:rPr lang="en-US" dirty="0"/>
              <a:t>Inheritance is an </a:t>
            </a:r>
            <a:r>
              <a:rPr lang="en-US" b="1" dirty="0"/>
              <a:t>is-a relationship</a:t>
            </a:r>
            <a:r>
              <a:rPr lang="en-US" dirty="0"/>
              <a:t>. We use inheritance only if an </a:t>
            </a:r>
            <a:r>
              <a:rPr lang="en-US" b="1" dirty="0"/>
              <a:t>is-a relationship</a:t>
            </a:r>
            <a:r>
              <a:rPr lang="en-US" dirty="0"/>
              <a:t> is present between the two classes.</a:t>
            </a:r>
          </a:p>
          <a:p>
            <a:r>
              <a:rPr lang="en-US" dirty="0"/>
              <a:t>Here are some examples:</a:t>
            </a:r>
          </a:p>
          <a:p>
            <a:r>
              <a:rPr lang="en-US" dirty="0"/>
              <a:t>A car is a vehicle.</a:t>
            </a:r>
          </a:p>
          <a:p>
            <a:r>
              <a:rPr lang="en-US" dirty="0"/>
              <a:t>Orange is a fruit.</a:t>
            </a:r>
          </a:p>
          <a:p>
            <a:r>
              <a:rPr lang="en-US" dirty="0"/>
              <a:t>A surgeon is a doctor.</a:t>
            </a:r>
          </a:p>
          <a:p>
            <a:r>
              <a:rPr lang="en-US" dirty="0"/>
              <a:t>A dog is an animal.</a:t>
            </a:r>
          </a:p>
          <a:p>
            <a:endParaRPr lang="en-US" dirty="0"/>
          </a:p>
        </p:txBody>
      </p:sp>
    </p:spTree>
    <p:extLst>
      <p:ext uri="{BB962C8B-B14F-4D97-AF65-F5344CB8AC3E}">
        <p14:creationId xmlns:p14="http://schemas.microsoft.com/office/powerpoint/2010/main" val="2397578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Implementing inheritance in C++</a:t>
            </a:r>
            <a:endParaRPr lang="en-US" dirty="0"/>
          </a:p>
        </p:txBody>
      </p:sp>
      <p:sp>
        <p:nvSpPr>
          <p:cNvPr id="3" name="Content Placeholder 2"/>
          <p:cNvSpPr>
            <a:spLocks noGrp="1"/>
          </p:cNvSpPr>
          <p:nvPr>
            <p:ph idx="1"/>
          </p:nvPr>
        </p:nvSpPr>
        <p:spPr/>
        <p:txBody>
          <a:bodyPr/>
          <a:lstStyle/>
          <a:p>
            <a:pPr marL="0" indent="0">
              <a:buNone/>
            </a:pPr>
            <a:r>
              <a:rPr lang="en-US" dirty="0"/>
              <a:t>class </a:t>
            </a:r>
            <a:r>
              <a:rPr lang="en-US" dirty="0" err="1"/>
              <a:t>subclass_name</a:t>
            </a:r>
            <a:r>
              <a:rPr lang="en-US" dirty="0"/>
              <a:t> : </a:t>
            </a:r>
            <a:r>
              <a:rPr lang="en-US" dirty="0" err="1"/>
              <a:t>access_mode</a:t>
            </a:r>
            <a:r>
              <a:rPr lang="en-US" dirty="0"/>
              <a:t>      </a:t>
            </a:r>
            <a:r>
              <a:rPr lang="en-US" dirty="0" err="1"/>
              <a:t>base_class_name</a:t>
            </a:r>
            <a:endParaRPr lang="en-US" dirty="0"/>
          </a:p>
          <a:p>
            <a:pPr marL="400050" lvl="1" indent="0">
              <a:buNone/>
            </a:pPr>
            <a:r>
              <a:rPr lang="en-US" dirty="0"/>
              <a:t>{</a:t>
            </a:r>
          </a:p>
          <a:p>
            <a:pPr marL="400050" lvl="1" indent="0">
              <a:buNone/>
            </a:pPr>
            <a:r>
              <a:rPr lang="en-US" dirty="0"/>
              <a:t>  //body of subclass</a:t>
            </a:r>
          </a:p>
          <a:p>
            <a:pPr marL="400050" lvl="1" indent="0">
              <a:buNone/>
            </a:pPr>
            <a:r>
              <a:rPr lang="en-US" dirty="0"/>
              <a:t>};</a:t>
            </a:r>
          </a:p>
          <a:p>
            <a:pPr marL="400050" lvl="1" indent="0">
              <a:buNone/>
            </a:pPr>
            <a:endParaRPr lang="en-US" dirty="0"/>
          </a:p>
          <a:p>
            <a:pPr marL="400050" lvl="1" indent="0">
              <a:buNone/>
            </a:pPr>
            <a:r>
              <a:rPr lang="en-US" sz="1800" dirty="0"/>
              <a:t>Here, </a:t>
            </a:r>
            <a:r>
              <a:rPr lang="en-US" sz="1800" b="1" dirty="0" err="1"/>
              <a:t>subclass_name</a:t>
            </a:r>
            <a:r>
              <a:rPr lang="en-US" sz="1800" b="1" dirty="0"/>
              <a:t> </a:t>
            </a:r>
            <a:r>
              <a:rPr lang="en-US" sz="1800" dirty="0"/>
              <a:t>is the name of the sub class, </a:t>
            </a:r>
            <a:r>
              <a:rPr lang="en-US" sz="1800" b="1" dirty="0" err="1"/>
              <a:t>access_mode</a:t>
            </a:r>
            <a:r>
              <a:rPr lang="en-US" sz="1800" b="1" dirty="0"/>
              <a:t> </a:t>
            </a:r>
            <a:r>
              <a:rPr lang="en-US" sz="1800" dirty="0"/>
              <a:t>is the mode in which you want to inherit this sub class for example: public, private etc. and </a:t>
            </a:r>
            <a:r>
              <a:rPr lang="en-US" sz="1800" b="1" dirty="0" err="1"/>
              <a:t>base_class_name</a:t>
            </a:r>
            <a:r>
              <a:rPr lang="en-US" sz="1800" b="1" dirty="0"/>
              <a:t> </a:t>
            </a:r>
            <a:r>
              <a:rPr lang="en-US" sz="1800" dirty="0"/>
              <a:t>is the name of the base class from which you want to inherit the sub class.</a:t>
            </a:r>
          </a:p>
          <a:p>
            <a:pPr marL="400050" lvl="1" indent="0">
              <a:buNone/>
            </a:pPr>
            <a:r>
              <a:rPr lang="en-US" b="1" dirty="0"/>
              <a:t>Note</a:t>
            </a:r>
            <a:r>
              <a:rPr lang="en-US" dirty="0"/>
              <a:t>: A derived class doesn’t inherit </a:t>
            </a:r>
            <a:r>
              <a:rPr lang="en-US" b="1" i="1" dirty="0"/>
              <a:t>access</a:t>
            </a:r>
            <a:r>
              <a:rPr lang="en-US" dirty="0"/>
              <a:t> to private data members.</a:t>
            </a:r>
            <a:endParaRPr lang="en-US" sz="1800" dirty="0"/>
          </a:p>
        </p:txBody>
      </p:sp>
    </p:spTree>
    <p:extLst>
      <p:ext uri="{BB962C8B-B14F-4D97-AF65-F5344CB8AC3E}">
        <p14:creationId xmlns:p14="http://schemas.microsoft.com/office/powerpoint/2010/main" val="3229755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98873" y="2854036"/>
            <a:ext cx="3893127" cy="178723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 name="Rectangle 4"/>
          <p:cNvSpPr/>
          <p:nvPr/>
        </p:nvSpPr>
        <p:spPr>
          <a:xfrm>
            <a:off x="1551709" y="117693"/>
            <a:ext cx="6096000" cy="6740307"/>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a:spAutoFit/>
          </a:bodyPr>
          <a:lstStyle/>
          <a:p>
            <a:r>
              <a:rPr lang="en-US" sz="1600" dirty="0"/>
              <a:t>using namespace </a:t>
            </a:r>
            <a:r>
              <a:rPr lang="en-US" sz="1600" dirty="0" err="1"/>
              <a:t>std</a:t>
            </a:r>
            <a:r>
              <a:rPr lang="en-US" sz="1600" dirty="0"/>
              <a:t>; </a:t>
            </a:r>
          </a:p>
          <a:p>
            <a:r>
              <a:rPr lang="en-US" sz="1600" dirty="0"/>
              <a:t>//Base class </a:t>
            </a:r>
          </a:p>
          <a:p>
            <a:r>
              <a:rPr lang="en-US" sz="1600" dirty="0"/>
              <a:t>class Parent </a:t>
            </a:r>
          </a:p>
          <a:p>
            <a:r>
              <a:rPr lang="en-US" sz="1600" dirty="0"/>
              <a:t>{ </a:t>
            </a:r>
          </a:p>
          <a:p>
            <a:r>
              <a:rPr lang="en-US" sz="1600" dirty="0"/>
              <a:t>    public: </a:t>
            </a:r>
          </a:p>
          <a:p>
            <a:r>
              <a:rPr lang="en-US" sz="1600" dirty="0"/>
              <a:t>      </a:t>
            </a:r>
            <a:r>
              <a:rPr lang="en-US" sz="1600" dirty="0" err="1"/>
              <a:t>int</a:t>
            </a:r>
            <a:r>
              <a:rPr lang="en-US" sz="1600" dirty="0"/>
              <a:t> </a:t>
            </a:r>
            <a:r>
              <a:rPr lang="en-US" sz="1600" dirty="0" err="1"/>
              <a:t>id_p</a:t>
            </a:r>
            <a:r>
              <a:rPr lang="en-US" sz="1600" dirty="0"/>
              <a:t>; </a:t>
            </a:r>
          </a:p>
          <a:p>
            <a:r>
              <a:rPr lang="en-US" sz="1600" dirty="0"/>
              <a:t>}; </a:t>
            </a:r>
          </a:p>
          <a:p>
            <a:r>
              <a:rPr lang="en-US" sz="1600" dirty="0"/>
              <a:t>// Sub class inheriting from Base Class(Parent) </a:t>
            </a:r>
          </a:p>
          <a:p>
            <a:r>
              <a:rPr lang="en-US" sz="1600" dirty="0"/>
              <a:t>class Child : public Parent </a:t>
            </a:r>
          </a:p>
          <a:p>
            <a:r>
              <a:rPr lang="en-US" sz="1600" dirty="0"/>
              <a:t>{ </a:t>
            </a:r>
          </a:p>
          <a:p>
            <a:r>
              <a:rPr lang="en-US" sz="1600" dirty="0"/>
              <a:t>    public: </a:t>
            </a:r>
          </a:p>
          <a:p>
            <a:r>
              <a:rPr lang="en-US" sz="1600" dirty="0"/>
              <a:t>      </a:t>
            </a:r>
            <a:r>
              <a:rPr lang="en-US" sz="1600" dirty="0" err="1"/>
              <a:t>int</a:t>
            </a:r>
            <a:r>
              <a:rPr lang="en-US" sz="1600" dirty="0"/>
              <a:t> </a:t>
            </a:r>
            <a:r>
              <a:rPr lang="en-US" sz="1600" dirty="0" err="1"/>
              <a:t>id_c</a:t>
            </a:r>
            <a:r>
              <a:rPr lang="en-US" sz="1600" dirty="0"/>
              <a:t>; </a:t>
            </a:r>
          </a:p>
          <a:p>
            <a:r>
              <a:rPr lang="en-US" sz="1600" dirty="0"/>
              <a:t>}; </a:t>
            </a:r>
          </a:p>
          <a:p>
            <a:r>
              <a:rPr lang="en-US" sz="1600" dirty="0"/>
              <a:t>//main function </a:t>
            </a:r>
          </a:p>
          <a:p>
            <a:r>
              <a:rPr lang="en-US" sz="1600" dirty="0" err="1"/>
              <a:t>int</a:t>
            </a:r>
            <a:r>
              <a:rPr lang="en-US" sz="1600" dirty="0"/>
              <a:t> main()  </a:t>
            </a:r>
          </a:p>
          <a:p>
            <a:r>
              <a:rPr lang="en-US" sz="1600" dirty="0"/>
              <a:t>   { </a:t>
            </a:r>
          </a:p>
          <a:p>
            <a:r>
              <a:rPr lang="en-US" sz="1600" dirty="0"/>
              <a:t>Child obj1; </a:t>
            </a:r>
          </a:p>
          <a:p>
            <a:r>
              <a:rPr lang="en-US" sz="1600" dirty="0"/>
              <a:t>           </a:t>
            </a:r>
          </a:p>
          <a:p>
            <a:r>
              <a:rPr lang="en-US" sz="1600" dirty="0"/>
              <a:t>        // An object of class child has all data members </a:t>
            </a:r>
          </a:p>
          <a:p>
            <a:r>
              <a:rPr lang="en-US" sz="1600" dirty="0"/>
              <a:t>        // and member functions of class parent </a:t>
            </a:r>
          </a:p>
          <a:p>
            <a:r>
              <a:rPr lang="en-US" sz="1600" dirty="0"/>
              <a:t>        obj1.id_c = 7; </a:t>
            </a:r>
          </a:p>
          <a:p>
            <a:r>
              <a:rPr lang="en-US" sz="1600" dirty="0"/>
              <a:t>        obj1.id_p = 91; </a:t>
            </a:r>
          </a:p>
          <a:p>
            <a:r>
              <a:rPr lang="en-US" sz="1600" dirty="0"/>
              <a:t>        </a:t>
            </a:r>
            <a:r>
              <a:rPr lang="en-US" sz="1600" dirty="0" err="1"/>
              <a:t>cout</a:t>
            </a:r>
            <a:r>
              <a:rPr lang="en-US" sz="1600" dirty="0"/>
              <a:t> &lt;&lt; "Child id is " &lt;&lt;  obj1.id_c &lt;&lt; </a:t>
            </a:r>
            <a:r>
              <a:rPr lang="en-US" sz="1600" dirty="0" err="1"/>
              <a:t>endl</a:t>
            </a:r>
            <a:r>
              <a:rPr lang="en-US" sz="1600" dirty="0"/>
              <a:t>; </a:t>
            </a:r>
          </a:p>
          <a:p>
            <a:r>
              <a:rPr lang="en-US" sz="1600" dirty="0"/>
              <a:t>        </a:t>
            </a:r>
            <a:r>
              <a:rPr lang="en-US" sz="1600" dirty="0" err="1"/>
              <a:t>cout</a:t>
            </a:r>
            <a:r>
              <a:rPr lang="en-US" sz="1600" dirty="0"/>
              <a:t> &lt;&lt; "Parent id is " &lt;&lt;  obj1.id_p &lt;&lt; </a:t>
            </a:r>
            <a:r>
              <a:rPr lang="en-US" sz="1600" dirty="0" err="1"/>
              <a:t>endl</a:t>
            </a:r>
            <a:r>
              <a:rPr lang="en-US" sz="1600" dirty="0"/>
              <a:t>; </a:t>
            </a:r>
          </a:p>
          <a:p>
            <a:r>
              <a:rPr lang="en-US" sz="1600" dirty="0"/>
              <a:t>          </a:t>
            </a:r>
          </a:p>
          <a:p>
            <a:r>
              <a:rPr lang="en-US" sz="1600" dirty="0"/>
              <a:t>        return 0; </a:t>
            </a:r>
          </a:p>
          <a:p>
            <a:r>
              <a:rPr lang="en-US" sz="1600" dirty="0"/>
              <a:t>   } </a:t>
            </a:r>
          </a:p>
        </p:txBody>
      </p:sp>
      <p:sp>
        <p:nvSpPr>
          <p:cNvPr id="7" name="Rectangle 6"/>
          <p:cNvSpPr/>
          <p:nvPr/>
        </p:nvSpPr>
        <p:spPr>
          <a:xfrm>
            <a:off x="8901545" y="237270"/>
            <a:ext cx="2687782" cy="646331"/>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Child id is 7</a:t>
            </a:r>
          </a:p>
          <a:p>
            <a:r>
              <a:rPr lang="en-US" dirty="0"/>
              <a:t>Parent id is 91</a:t>
            </a:r>
          </a:p>
        </p:txBody>
      </p:sp>
      <p:sp>
        <p:nvSpPr>
          <p:cNvPr id="8" name="Rectangle 7"/>
          <p:cNvSpPr/>
          <p:nvPr/>
        </p:nvSpPr>
        <p:spPr>
          <a:xfrm>
            <a:off x="8326582" y="2886949"/>
            <a:ext cx="3865418" cy="1754326"/>
          </a:xfrm>
          <a:prstGeom prst="rect">
            <a:avLst/>
          </a:prstGeom>
        </p:spPr>
        <p:txBody>
          <a:bodyPr wrap="square">
            <a:spAutoFit/>
          </a:bodyPr>
          <a:lstStyle/>
          <a:p>
            <a:r>
              <a:rPr lang="en-US" dirty="0">
                <a:latin typeface="urw-din"/>
              </a:rPr>
              <a:t>In the above program the ‘Child’ class is publicly inherited from the ‘Parent’ class so the public data members of the class ‘Parent’ will also be inherited by the class ‘Child’.</a:t>
            </a:r>
            <a:endParaRPr lang="en-US" dirty="0"/>
          </a:p>
        </p:txBody>
      </p:sp>
    </p:spTree>
    <p:extLst>
      <p:ext uri="{BB962C8B-B14F-4D97-AF65-F5344CB8AC3E}">
        <p14:creationId xmlns:p14="http://schemas.microsoft.com/office/powerpoint/2010/main" val="86635088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37398</TotalTime>
  <Words>2309</Words>
  <Application>Microsoft Office PowerPoint</Application>
  <PresentationFormat>Widescreen</PresentationFormat>
  <Paragraphs>254</Paragraphs>
  <Slides>34</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34</vt:i4>
      </vt:variant>
    </vt:vector>
  </HeadingPairs>
  <TitlesOfParts>
    <vt:vector size="45" baseType="lpstr">
      <vt:lpstr>Arial</vt:lpstr>
      <vt:lpstr>Calibri</vt:lpstr>
      <vt:lpstr>Century Gothic</vt:lpstr>
      <vt:lpstr>Consolas</vt:lpstr>
      <vt:lpstr>Courier New</vt:lpstr>
      <vt:lpstr>Roboto</vt:lpstr>
      <vt:lpstr>urw-din</vt:lpstr>
      <vt:lpstr>var(--font-din)</vt:lpstr>
      <vt:lpstr>Wingdings 3</vt:lpstr>
      <vt:lpstr>Wisp</vt:lpstr>
      <vt:lpstr>Clarity</vt:lpstr>
      <vt:lpstr>Inheritance</vt:lpstr>
      <vt:lpstr>PowerPoint Presentation</vt:lpstr>
      <vt:lpstr>PowerPoint Presentation</vt:lpstr>
      <vt:lpstr>Why and when to use inheritance?</vt:lpstr>
      <vt:lpstr>Why and when to use inheritance?</vt:lpstr>
      <vt:lpstr>PowerPoint Presentation</vt:lpstr>
      <vt:lpstr>PowerPoint Presentation</vt:lpstr>
      <vt:lpstr>Implementing inheritance in C++</vt:lpstr>
      <vt:lpstr>PowerPoint Presentation</vt:lpstr>
      <vt:lpstr>Modes of Inheritance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Redefining (Overriding) Member Functions of the Base Class</vt:lpstr>
      <vt:lpstr>Redefining (Overriding) Member Functions of the Base Class (continued)</vt:lpstr>
      <vt:lpstr>PowerPoint Presentation</vt:lpstr>
      <vt:lpstr>Example</vt:lpstr>
      <vt:lpstr>Example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dc:title>
  <dc:creator>Arooj Khalil</dc:creator>
  <cp:lastModifiedBy>Arooj Khalil</cp:lastModifiedBy>
  <cp:revision>720</cp:revision>
  <dcterms:created xsi:type="dcterms:W3CDTF">2020-04-12T15:15:05Z</dcterms:created>
  <dcterms:modified xsi:type="dcterms:W3CDTF">2023-04-04T08:28:15Z</dcterms:modified>
</cp:coreProperties>
</file>