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9" r:id="rId1"/>
  </p:sldMasterIdLst>
  <p:notesMasterIdLst>
    <p:notesMasterId r:id="rId35"/>
  </p:notesMasterIdLst>
  <p:sldIdLst>
    <p:sldId id="517" r:id="rId2"/>
    <p:sldId id="518" r:id="rId3"/>
    <p:sldId id="363" r:id="rId4"/>
    <p:sldId id="364" r:id="rId5"/>
    <p:sldId id="365" r:id="rId6"/>
    <p:sldId id="366" r:id="rId7"/>
    <p:sldId id="367" r:id="rId8"/>
    <p:sldId id="368" r:id="rId9"/>
    <p:sldId id="495" r:id="rId10"/>
    <p:sldId id="496" r:id="rId11"/>
    <p:sldId id="498" r:id="rId12"/>
    <p:sldId id="499" r:id="rId13"/>
    <p:sldId id="500" r:id="rId14"/>
    <p:sldId id="501" r:id="rId15"/>
    <p:sldId id="502" r:id="rId16"/>
    <p:sldId id="503" r:id="rId17"/>
    <p:sldId id="504" r:id="rId18"/>
    <p:sldId id="490" r:id="rId19"/>
    <p:sldId id="494" r:id="rId20"/>
    <p:sldId id="492" r:id="rId21"/>
    <p:sldId id="505" r:id="rId22"/>
    <p:sldId id="506" r:id="rId23"/>
    <p:sldId id="507" r:id="rId24"/>
    <p:sldId id="508" r:id="rId25"/>
    <p:sldId id="510" r:id="rId26"/>
    <p:sldId id="511" r:id="rId27"/>
    <p:sldId id="512" r:id="rId28"/>
    <p:sldId id="513" r:id="rId29"/>
    <p:sldId id="514" r:id="rId30"/>
    <p:sldId id="487" r:id="rId31"/>
    <p:sldId id="509" r:id="rId32"/>
    <p:sldId id="515" r:id="rId33"/>
    <p:sldId id="516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21" autoAdjust="0"/>
    <p:restoredTop sz="94291" autoAdjust="0"/>
  </p:normalViewPr>
  <p:slideViewPr>
    <p:cSldViewPr snapToGrid="0">
      <p:cViewPr>
        <p:scale>
          <a:sx n="110" d="100"/>
          <a:sy n="110" d="100"/>
        </p:scale>
        <p:origin x="-888" y="-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94C038-6C54-4A75-99CF-25F285DF3DAB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5CD257-9886-403F-BF56-EFEB94012F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702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Times-Roman"/>
              </a:rPr>
              <a:t>that the only way the compiler can distinguish between</a:t>
            </a: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overloaded functions is by looking at the data types and the number of their arguments</a:t>
            </a:r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5CD257-9886-403F-BF56-EFEB94012F8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805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non member operator overloading, you have to use friend function</a:t>
            </a:r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5CD257-9886-403F-BF56-EFEB94012F8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303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K" dirty="0"/>
              <a:t>	Rectangle operator++()</a:t>
            </a:r>
          </a:p>
          <a:p>
            <a:r>
              <a:rPr lang="en-PK" dirty="0"/>
              <a:t>	{</a:t>
            </a:r>
          </a:p>
          <a:p>
            <a:r>
              <a:rPr lang="en-PK" dirty="0"/>
              <a:t>		Rectangle r(*this);</a:t>
            </a:r>
          </a:p>
          <a:p>
            <a:r>
              <a:rPr lang="en-PK" dirty="0"/>
              <a:t>		</a:t>
            </a:r>
            <a:r>
              <a:rPr lang="en-PK" dirty="0" err="1"/>
              <a:t>r.l</a:t>
            </a:r>
            <a:r>
              <a:rPr lang="en-PK" dirty="0"/>
              <a:t> = ++l;</a:t>
            </a:r>
          </a:p>
          <a:p>
            <a:r>
              <a:rPr lang="en-PK" dirty="0"/>
              <a:t>		</a:t>
            </a:r>
            <a:r>
              <a:rPr lang="en-PK" dirty="0" err="1"/>
              <a:t>r.w</a:t>
            </a:r>
            <a:r>
              <a:rPr lang="en-PK" dirty="0"/>
              <a:t> = ++w;</a:t>
            </a:r>
          </a:p>
          <a:p>
            <a:r>
              <a:rPr lang="en-PK" dirty="0"/>
              <a:t>		return r;</a:t>
            </a:r>
          </a:p>
          <a:p>
            <a:r>
              <a:rPr lang="en-PK" dirty="0"/>
              <a:t>	}</a:t>
            </a:r>
          </a:p>
          <a:p>
            <a:endParaRPr lang="en-PK" dirty="0"/>
          </a:p>
          <a:p>
            <a:r>
              <a:rPr lang="en-PK" dirty="0"/>
              <a:t>	Rectangle operator++(int)</a:t>
            </a:r>
          </a:p>
          <a:p>
            <a:r>
              <a:rPr lang="en-PK" dirty="0"/>
              <a:t>	{</a:t>
            </a:r>
          </a:p>
          <a:p>
            <a:r>
              <a:rPr lang="en-PK" dirty="0"/>
              <a:t>		Rectangle r(*this);</a:t>
            </a:r>
          </a:p>
          <a:p>
            <a:r>
              <a:rPr lang="en-PK" dirty="0"/>
              <a:t>		</a:t>
            </a:r>
            <a:r>
              <a:rPr lang="en-PK" dirty="0" err="1"/>
              <a:t>r.l</a:t>
            </a:r>
            <a:r>
              <a:rPr lang="en-PK" dirty="0"/>
              <a:t> = l++;</a:t>
            </a:r>
          </a:p>
          <a:p>
            <a:r>
              <a:rPr lang="en-PK" dirty="0"/>
              <a:t>		</a:t>
            </a:r>
            <a:r>
              <a:rPr lang="en-PK" dirty="0" err="1"/>
              <a:t>r.w</a:t>
            </a:r>
            <a:r>
              <a:rPr lang="en-PK" dirty="0"/>
              <a:t> = w++;</a:t>
            </a:r>
          </a:p>
          <a:p>
            <a:r>
              <a:rPr lang="en-PK" dirty="0"/>
              <a:t>		return r;</a:t>
            </a:r>
          </a:p>
          <a:p>
            <a:r>
              <a:rPr lang="en-PK" dirty="0"/>
              <a:t>	}</a:t>
            </a:r>
          </a:p>
          <a:p>
            <a:endParaRPr lang="en-PK" dirty="0"/>
          </a:p>
          <a:p>
            <a:endParaRPr lang="en-PK" dirty="0"/>
          </a:p>
          <a:p>
            <a:r>
              <a:rPr lang="en-PK" dirty="0"/>
              <a:t>	</a:t>
            </a:r>
          </a:p>
          <a:p>
            <a:endParaRPr lang="en-PK" dirty="0"/>
          </a:p>
          <a:p>
            <a:endParaRPr lang="en-PK" dirty="0"/>
          </a:p>
          <a:p>
            <a:r>
              <a:rPr lang="en-PK" dirty="0"/>
              <a:t>};</a:t>
            </a:r>
          </a:p>
          <a:p>
            <a:endParaRPr lang="en-PK" dirty="0"/>
          </a:p>
          <a:p>
            <a:r>
              <a:rPr lang="en-PK" dirty="0"/>
              <a:t>int main()</a:t>
            </a:r>
          </a:p>
          <a:p>
            <a:r>
              <a:rPr lang="en-PK" dirty="0"/>
              <a:t>{</a:t>
            </a:r>
          </a:p>
          <a:p>
            <a:r>
              <a:rPr lang="en-PK" dirty="0"/>
              <a:t>	Rectangle r1(10.0, 20.0), r2(2.0, 5.0);</a:t>
            </a:r>
          </a:p>
          <a:p>
            <a:r>
              <a:rPr lang="en-PK" dirty="0"/>
              <a:t>	</a:t>
            </a:r>
          </a:p>
          <a:p>
            <a:r>
              <a:rPr lang="en-PK" dirty="0"/>
              <a:t>	Rectangle r3 = r1+r2;</a:t>
            </a:r>
          </a:p>
          <a:p>
            <a:r>
              <a:rPr lang="en-PK" dirty="0"/>
              <a:t>	</a:t>
            </a:r>
          </a:p>
          <a:p>
            <a:r>
              <a:rPr lang="en-PK" dirty="0"/>
              <a:t>	r3.print();</a:t>
            </a:r>
          </a:p>
          <a:p>
            <a:endParaRPr lang="en-PK" dirty="0"/>
          </a:p>
          <a:p>
            <a:r>
              <a:rPr lang="en-PK" dirty="0"/>
              <a:t>	Rectangle r4 = -r3;</a:t>
            </a:r>
          </a:p>
          <a:p>
            <a:r>
              <a:rPr lang="en-PK" dirty="0"/>
              <a:t>	r4.print();</a:t>
            </a:r>
          </a:p>
          <a:p>
            <a:endParaRPr lang="en-PK" dirty="0"/>
          </a:p>
          <a:p>
            <a:endParaRPr lang="en-PK" dirty="0"/>
          </a:p>
          <a:p>
            <a:r>
              <a:rPr lang="en-PK" dirty="0"/>
              <a:t>	</a:t>
            </a:r>
            <a:r>
              <a:rPr lang="en-PK" dirty="0" err="1"/>
              <a:t>cout</a:t>
            </a:r>
            <a:r>
              <a:rPr lang="en-PK" dirty="0"/>
              <a:t>&lt;&lt;r1++&lt;&lt;</a:t>
            </a:r>
            <a:r>
              <a:rPr lang="en-PK" dirty="0" err="1"/>
              <a:t>endl</a:t>
            </a:r>
            <a:r>
              <a:rPr lang="en-PK" dirty="0"/>
              <a:t>;</a:t>
            </a:r>
          </a:p>
          <a:p>
            <a:endParaRPr lang="en-PK" dirty="0"/>
          </a:p>
          <a:p>
            <a:r>
              <a:rPr lang="en-PK" dirty="0"/>
              <a:t>	</a:t>
            </a:r>
            <a:r>
              <a:rPr lang="en-PK" dirty="0" err="1"/>
              <a:t>cout</a:t>
            </a:r>
            <a:r>
              <a:rPr lang="en-PK" dirty="0"/>
              <a:t>&lt;&lt;++r2 &lt;&lt;</a:t>
            </a:r>
            <a:r>
              <a:rPr lang="en-PK" dirty="0" err="1"/>
              <a:t>endl</a:t>
            </a:r>
            <a:r>
              <a:rPr lang="en-PK" dirty="0"/>
              <a:t>;</a:t>
            </a:r>
          </a:p>
          <a:p>
            <a:endParaRPr lang="en-PK" dirty="0"/>
          </a:p>
          <a:p>
            <a:r>
              <a:rPr lang="en-PK" dirty="0"/>
              <a:t>	</a:t>
            </a:r>
            <a:r>
              <a:rPr lang="en-PK" dirty="0" err="1"/>
              <a:t>cout</a:t>
            </a:r>
            <a:r>
              <a:rPr lang="en-PK" dirty="0"/>
              <a:t>&lt;&lt;</a:t>
            </a:r>
            <a:r>
              <a:rPr lang="en-PK" dirty="0" err="1"/>
              <a:t>endl</a:t>
            </a:r>
            <a:r>
              <a:rPr lang="en-PK" dirty="0"/>
              <a:t>&lt;&lt;</a:t>
            </a:r>
            <a:r>
              <a:rPr lang="en-PK" dirty="0" err="1"/>
              <a:t>endl</a:t>
            </a:r>
            <a:r>
              <a:rPr lang="en-PK" dirty="0"/>
              <a:t>;</a:t>
            </a:r>
          </a:p>
          <a:p>
            <a:r>
              <a:rPr lang="en-PK" dirty="0"/>
              <a:t>	return 0;</a:t>
            </a:r>
          </a:p>
          <a:p>
            <a:r>
              <a:rPr lang="en-PK" dirty="0"/>
              <a:t>}</a:t>
            </a:r>
          </a:p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5CD257-9886-403F-BF56-EFEB94012F8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357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6CFF-60BB-4882-8367-3D7599EE6018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F4DB2F0-0CF3-43A8-8FEB-02A375179B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085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6CFF-60BB-4882-8367-3D7599EE6018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F4DB2F0-0CF3-43A8-8FEB-02A375179B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30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6CFF-60BB-4882-8367-3D7599EE6018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F4DB2F0-0CF3-43A8-8FEB-02A375179B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2358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6CFF-60BB-4882-8367-3D7599EE6018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F4DB2F0-0CF3-43A8-8FEB-02A375179B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8021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6CFF-60BB-4882-8367-3D7599EE6018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F4DB2F0-0CF3-43A8-8FEB-02A375179B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03692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6CFF-60BB-4882-8367-3D7599EE6018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F4DB2F0-0CF3-43A8-8FEB-02A375179B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0008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6CFF-60BB-4882-8367-3D7599EE6018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DB2F0-0CF3-43A8-8FEB-02A375179B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3811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6CFF-60BB-4882-8367-3D7599EE6018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DB2F0-0CF3-43A8-8FEB-02A375179B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975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6CFF-60BB-4882-8367-3D7599EE6018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DB2F0-0CF3-43A8-8FEB-02A375179B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327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6CFF-60BB-4882-8367-3D7599EE6018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F4DB2F0-0CF3-43A8-8FEB-02A375179B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025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6CFF-60BB-4882-8367-3D7599EE6018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F4DB2F0-0CF3-43A8-8FEB-02A375179B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759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6CFF-60BB-4882-8367-3D7599EE6018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F4DB2F0-0CF3-43A8-8FEB-02A375179B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619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6CFF-60BB-4882-8367-3D7599EE6018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DB2F0-0CF3-43A8-8FEB-02A375179B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128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6CFF-60BB-4882-8367-3D7599EE6018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DB2F0-0CF3-43A8-8FEB-02A375179B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978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6CFF-60BB-4882-8367-3D7599EE6018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DB2F0-0CF3-43A8-8FEB-02A375179B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421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6CFF-60BB-4882-8367-3D7599EE6018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F4DB2F0-0CF3-43A8-8FEB-02A375179B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197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56CFF-60BB-4882-8367-3D7599EE6018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F4DB2F0-0CF3-43A8-8FEB-02A375179B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199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  <p:sldLayoutId id="2147483911" r:id="rId12"/>
    <p:sldLayoutId id="2147483912" r:id="rId13"/>
    <p:sldLayoutId id="2147483913" r:id="rId14"/>
    <p:sldLayoutId id="2147483914" r:id="rId15"/>
    <p:sldLayoutId id="214748391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743FC-50C9-42E5-842C-CBCD9FF7E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to ponder in copy constructor</a:t>
            </a:r>
            <a:endParaRPr lang="en-PK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F2FF5A-41A3-4672-9376-82DBCA6FA789}"/>
              </a:ext>
            </a:extLst>
          </p:cNvPr>
          <p:cNvSpPr txBox="1"/>
          <p:nvPr/>
        </p:nvSpPr>
        <p:spPr>
          <a:xfrm>
            <a:off x="1979612" y="1397168"/>
            <a:ext cx="9525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0" i="0" dirty="0">
                <a:solidFill>
                  <a:srgbClr val="273239"/>
                </a:solidFill>
                <a:effectLst/>
                <a:latin typeface="urw-din"/>
              </a:rPr>
              <a:t>We need to define our own copy constructor only if an object has pointers or any runtime allocation of the resource like </a:t>
            </a:r>
            <a:r>
              <a:rPr lang="en-US" sz="2000" b="0" i="0" dirty="0" err="1">
                <a:solidFill>
                  <a:srgbClr val="273239"/>
                </a:solidFill>
                <a:effectLst/>
                <a:latin typeface="urw-din"/>
              </a:rPr>
              <a:t>filehandle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urw-din"/>
              </a:rPr>
              <a:t>, a network connection..</a:t>
            </a:r>
            <a:r>
              <a:rPr lang="en-US" sz="2000" b="0" i="0" dirty="0" err="1">
                <a:solidFill>
                  <a:srgbClr val="273239"/>
                </a:solidFill>
                <a:effectLst/>
                <a:latin typeface="urw-din"/>
              </a:rPr>
              <a:t>etc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urw-din"/>
              </a:rPr>
              <a:t>.</a:t>
            </a:r>
            <a:br>
              <a:rPr lang="en-US" sz="2000" dirty="0"/>
            </a:br>
            <a:r>
              <a:rPr lang="en-US" sz="2000" b="0" i="0" dirty="0">
                <a:solidFill>
                  <a:srgbClr val="273239"/>
                </a:solidFill>
                <a:effectLst/>
                <a:latin typeface="urw-din"/>
              </a:rPr>
              <a:t>The default</a:t>
            </a:r>
            <a:r>
              <a:rPr lang="en-US" sz="2000" b="1" i="1" dirty="0">
                <a:solidFill>
                  <a:srgbClr val="273239"/>
                </a:solidFill>
                <a:effectLst/>
                <a:latin typeface="urw-din"/>
              </a:rPr>
              <a:t> constructor does only shallow copy.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urw-din"/>
              </a:rPr>
              <a:t> </a:t>
            </a:r>
            <a:endParaRPr lang="en-PK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C526D4-EF8F-4957-9F53-0EAF7C36A8F5}"/>
              </a:ext>
            </a:extLst>
          </p:cNvPr>
          <p:cNvSpPr txBox="1"/>
          <p:nvPr/>
        </p:nvSpPr>
        <p:spPr>
          <a:xfrm>
            <a:off x="1979612" y="2430393"/>
            <a:ext cx="941673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i="1" dirty="0">
                <a:solidFill>
                  <a:srgbClr val="273239"/>
                </a:solidFill>
                <a:effectLst/>
                <a:latin typeface="urw-din"/>
              </a:rPr>
              <a:t>Deep copy is possible only with user defined copy constructor.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urw-din"/>
              </a:rPr>
              <a:t> In user defined copy constructor, we make sure that pointers (or references) of copied object point to new memory locations.</a:t>
            </a:r>
            <a:endParaRPr lang="en-PK" sz="2000" dirty="0"/>
          </a:p>
        </p:txBody>
      </p:sp>
    </p:spTree>
    <p:extLst>
      <p:ext uri="{BB962C8B-B14F-4D97-AF65-F5344CB8AC3E}">
        <p14:creationId xmlns:p14="http://schemas.microsoft.com/office/powerpoint/2010/main" val="912397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FC83C-74DE-4B51-8B9F-7EA62AF03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 Unary Operators</a:t>
            </a:r>
            <a:endParaRPr lang="en-PK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AF6838-EA3B-4E0B-86D3-6805146CE4A8}"/>
              </a:ext>
            </a:extLst>
          </p:cNvPr>
          <p:cNvSpPr txBox="1"/>
          <p:nvPr/>
        </p:nvSpPr>
        <p:spPr>
          <a:xfrm>
            <a:off x="2592925" y="1535668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The operator Keyword</a:t>
            </a:r>
            <a:endParaRPr lang="en-PK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9D4A54-ACCB-4E84-9C1A-00354BAFD270}"/>
              </a:ext>
            </a:extLst>
          </p:cNvPr>
          <p:cNvSpPr txBox="1"/>
          <p:nvPr/>
        </p:nvSpPr>
        <p:spPr>
          <a:xfrm>
            <a:off x="2592925" y="1997839"/>
            <a:ext cx="962230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The keyword operator is used to overload the ++ operator in this declarator:</a:t>
            </a:r>
          </a:p>
          <a:p>
            <a:pPr algn="just"/>
            <a:r>
              <a:rPr lang="en-US" b="1" dirty="0"/>
              <a:t>void</a:t>
            </a:r>
            <a:r>
              <a:rPr lang="en-US" dirty="0"/>
              <a:t> </a:t>
            </a:r>
            <a:r>
              <a:rPr lang="en-US" b="1" dirty="0"/>
              <a:t>operator</a:t>
            </a:r>
            <a:r>
              <a:rPr lang="en-US" dirty="0"/>
              <a:t> </a:t>
            </a:r>
            <a:r>
              <a:rPr lang="en-US" b="1" dirty="0"/>
              <a:t>++</a:t>
            </a:r>
            <a:r>
              <a:rPr lang="en-US" dirty="0"/>
              <a:t> </a:t>
            </a:r>
            <a:r>
              <a:rPr lang="en-US" b="1" dirty="0"/>
              <a:t>().</a:t>
            </a:r>
          </a:p>
          <a:p>
            <a:pPr algn="just"/>
            <a:r>
              <a:rPr lang="en-US" dirty="0"/>
              <a:t>The return type (void in this case) comes first, followed by the keyword operator, followed by the operator itself (++), and finally the argument list enclosed in parentheses (which are empty here). This declarator syntax tells the compiler to call this member function whenever the ++ operator is encountered, provided the operand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119845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FC83C-74DE-4B51-8B9F-7EA62AF03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Return Values</a:t>
            </a:r>
            <a:endParaRPr lang="en-P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B429F4-F8DE-4E87-A013-E70F0F1F9264}"/>
              </a:ext>
            </a:extLst>
          </p:cNvPr>
          <p:cNvSpPr txBox="1"/>
          <p:nvPr/>
        </p:nvSpPr>
        <p:spPr>
          <a:xfrm>
            <a:off x="2144958" y="1714721"/>
            <a:ext cx="496941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class Counter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private:</a:t>
            </a:r>
          </a:p>
          <a:p>
            <a:pPr lvl="1"/>
            <a:r>
              <a:rPr lang="en-US" dirty="0"/>
              <a:t>unsigned int count; //count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Counter() : count(0) //constructor</a:t>
            </a:r>
          </a:p>
          <a:p>
            <a:r>
              <a:rPr lang="en-US" dirty="0"/>
              <a:t>	{ }</a:t>
            </a:r>
          </a:p>
          <a:p>
            <a:r>
              <a:rPr lang="en-US" dirty="0"/>
              <a:t>unsigned int </a:t>
            </a:r>
            <a:r>
              <a:rPr lang="en-US" dirty="0" err="1"/>
              <a:t>get_count</a:t>
            </a:r>
            <a:r>
              <a:rPr lang="en-US" dirty="0"/>
              <a:t>() //return count</a:t>
            </a:r>
          </a:p>
          <a:p>
            <a:r>
              <a:rPr lang="en-US" dirty="0"/>
              <a:t>	{ return count; }</a:t>
            </a:r>
          </a:p>
          <a:p>
            <a:r>
              <a:rPr lang="en-US" dirty="0"/>
              <a:t>Counter operator ++ () //increment count</a:t>
            </a:r>
          </a:p>
          <a:p>
            <a:r>
              <a:rPr lang="en-US" dirty="0"/>
              <a:t>{</a:t>
            </a:r>
          </a:p>
          <a:p>
            <a:pPr lvl="1"/>
            <a:r>
              <a:rPr lang="en-US" dirty="0"/>
              <a:t>++count; </a:t>
            </a:r>
          </a:p>
          <a:p>
            <a:pPr lvl="1"/>
            <a:r>
              <a:rPr lang="en-US" dirty="0"/>
              <a:t>Counter temp; </a:t>
            </a:r>
          </a:p>
          <a:p>
            <a:pPr lvl="1"/>
            <a:r>
              <a:rPr lang="en-US" dirty="0" err="1"/>
              <a:t>temp.count</a:t>
            </a:r>
            <a:r>
              <a:rPr lang="en-US" dirty="0"/>
              <a:t> = count; </a:t>
            </a:r>
          </a:p>
          <a:p>
            <a:pPr lvl="1"/>
            <a:r>
              <a:rPr lang="en-US" dirty="0"/>
              <a:t>return temp;</a:t>
            </a:r>
          </a:p>
          <a:p>
            <a:r>
              <a:rPr lang="en-US" dirty="0"/>
              <a:t>}};</a:t>
            </a:r>
            <a:endParaRPr lang="en-PK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EE2E82-69C9-4991-BE3E-1BD08BBDF464}"/>
              </a:ext>
            </a:extLst>
          </p:cNvPr>
          <p:cNvSpPr txBox="1"/>
          <p:nvPr/>
        </p:nvSpPr>
        <p:spPr>
          <a:xfrm>
            <a:off x="7266915" y="2010142"/>
            <a:ext cx="462966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int main()</a:t>
            </a:r>
          </a:p>
          <a:p>
            <a:r>
              <a:rPr lang="en-US" dirty="0"/>
              <a:t>{</a:t>
            </a:r>
          </a:p>
          <a:p>
            <a:pPr lvl="1"/>
            <a:r>
              <a:rPr lang="en-US" dirty="0"/>
              <a:t>Counter c1, c2; </a:t>
            </a:r>
            <a:r>
              <a:rPr lang="en-US" sz="1400" dirty="0"/>
              <a:t>//define and initialize</a:t>
            </a:r>
          </a:p>
          <a:p>
            <a:pPr lvl="1"/>
            <a:r>
              <a:rPr lang="en-US" dirty="0" err="1"/>
              <a:t>cout</a:t>
            </a:r>
            <a:r>
              <a:rPr lang="en-US" dirty="0"/>
              <a:t> &lt;&lt; c1.get_count(); </a:t>
            </a:r>
          </a:p>
          <a:p>
            <a:pPr lvl="1"/>
            <a:r>
              <a:rPr lang="en-US" dirty="0" err="1"/>
              <a:t>cout</a:t>
            </a:r>
            <a:r>
              <a:rPr lang="en-US" dirty="0"/>
              <a:t> &lt;&lt; c2.get_count();</a:t>
            </a:r>
          </a:p>
          <a:p>
            <a:pPr lvl="1"/>
            <a:r>
              <a:rPr lang="en-US" dirty="0"/>
              <a:t>++c1; //c1=1</a:t>
            </a:r>
          </a:p>
          <a:p>
            <a:pPr lvl="1"/>
            <a:r>
              <a:rPr lang="en-US" dirty="0"/>
              <a:t>c2 = ++c1;</a:t>
            </a:r>
          </a:p>
          <a:p>
            <a:pPr lvl="1"/>
            <a:r>
              <a:rPr lang="en-US" dirty="0" err="1"/>
              <a:t>cout</a:t>
            </a:r>
            <a:r>
              <a:rPr lang="en-US" dirty="0"/>
              <a:t> &lt;&lt; c1.get_count(); </a:t>
            </a:r>
            <a:r>
              <a:rPr lang="en-US" dirty="0" err="1"/>
              <a:t>cout</a:t>
            </a:r>
            <a:r>
              <a:rPr lang="en-US" dirty="0"/>
              <a:t> &lt;&lt;c2.get_count()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}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747408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FC83C-74DE-4B51-8B9F-7EA62AF03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Nameless Temporary Objects</a:t>
            </a:r>
            <a:endParaRPr lang="en-P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B429F4-F8DE-4E87-A013-E70F0F1F9264}"/>
              </a:ext>
            </a:extLst>
          </p:cNvPr>
          <p:cNvSpPr txBox="1"/>
          <p:nvPr/>
        </p:nvSpPr>
        <p:spPr>
          <a:xfrm>
            <a:off x="2144958" y="1714721"/>
            <a:ext cx="496941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class Counter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private:</a:t>
            </a:r>
          </a:p>
          <a:p>
            <a:pPr lvl="1"/>
            <a:r>
              <a:rPr lang="en-US" dirty="0"/>
              <a:t>unsigned int count; //count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Counter() : count(0) //constructor</a:t>
            </a:r>
          </a:p>
          <a:p>
            <a:r>
              <a:rPr lang="en-US" dirty="0"/>
              <a:t>	{ }</a:t>
            </a:r>
          </a:p>
          <a:p>
            <a:r>
              <a:rPr lang="en-US" dirty="0"/>
              <a:t>unsigned int </a:t>
            </a:r>
            <a:r>
              <a:rPr lang="en-US" dirty="0" err="1"/>
              <a:t>get_count</a:t>
            </a:r>
            <a:r>
              <a:rPr lang="en-US" dirty="0"/>
              <a:t>() //return count</a:t>
            </a:r>
          </a:p>
          <a:p>
            <a:r>
              <a:rPr lang="en-US" dirty="0"/>
              <a:t>	{ return count; }</a:t>
            </a:r>
          </a:p>
          <a:p>
            <a:r>
              <a:rPr lang="en-US" dirty="0"/>
              <a:t>Counter operator ++ () //increment count</a:t>
            </a:r>
          </a:p>
          <a:p>
            <a:r>
              <a:rPr lang="en-US" dirty="0"/>
              <a:t>	{</a:t>
            </a:r>
          </a:p>
          <a:p>
            <a:pPr lvl="1"/>
            <a:r>
              <a:rPr lang="en-US" dirty="0"/>
              <a:t>++count; </a:t>
            </a:r>
          </a:p>
          <a:p>
            <a:pPr lvl="1"/>
            <a:r>
              <a:rPr lang="en-US" dirty="0"/>
              <a:t>return Counter(count);</a:t>
            </a:r>
          </a:p>
          <a:p>
            <a:pPr lvl="1"/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dirty="0"/>
              <a:t>};</a:t>
            </a:r>
            <a:endParaRPr lang="en-PK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EE2E82-69C9-4991-BE3E-1BD08BBDF464}"/>
              </a:ext>
            </a:extLst>
          </p:cNvPr>
          <p:cNvSpPr txBox="1"/>
          <p:nvPr/>
        </p:nvSpPr>
        <p:spPr>
          <a:xfrm>
            <a:off x="7266915" y="2010142"/>
            <a:ext cx="462966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int main()</a:t>
            </a:r>
          </a:p>
          <a:p>
            <a:r>
              <a:rPr lang="en-US" dirty="0"/>
              <a:t>{</a:t>
            </a:r>
          </a:p>
          <a:p>
            <a:pPr lvl="1"/>
            <a:r>
              <a:rPr lang="en-US" dirty="0"/>
              <a:t>Counter c1, c2; </a:t>
            </a:r>
            <a:r>
              <a:rPr lang="en-US" sz="1400" dirty="0"/>
              <a:t>//define and initialize</a:t>
            </a:r>
          </a:p>
          <a:p>
            <a:pPr lvl="1"/>
            <a:r>
              <a:rPr lang="en-US" dirty="0" err="1"/>
              <a:t>cout</a:t>
            </a:r>
            <a:r>
              <a:rPr lang="en-US" dirty="0"/>
              <a:t> &lt;&lt; c1.get_count(); </a:t>
            </a:r>
          </a:p>
          <a:p>
            <a:pPr lvl="1"/>
            <a:r>
              <a:rPr lang="en-US" dirty="0" err="1"/>
              <a:t>cout</a:t>
            </a:r>
            <a:r>
              <a:rPr lang="en-US" dirty="0"/>
              <a:t> &lt;&lt; c2.get_count();</a:t>
            </a:r>
          </a:p>
          <a:p>
            <a:pPr lvl="1"/>
            <a:r>
              <a:rPr lang="en-US" dirty="0"/>
              <a:t>++c1; //c1=1</a:t>
            </a:r>
          </a:p>
          <a:p>
            <a:pPr lvl="1"/>
            <a:r>
              <a:rPr lang="en-US" dirty="0"/>
              <a:t>c2 = ++c1;</a:t>
            </a:r>
          </a:p>
          <a:p>
            <a:pPr lvl="1"/>
            <a:r>
              <a:rPr lang="en-US" dirty="0" err="1"/>
              <a:t>cout</a:t>
            </a:r>
            <a:r>
              <a:rPr lang="en-US" dirty="0"/>
              <a:t> &lt;&lt; c1.get_count(); </a:t>
            </a:r>
            <a:r>
              <a:rPr lang="en-US" dirty="0" err="1"/>
              <a:t>cout</a:t>
            </a:r>
            <a:r>
              <a:rPr lang="en-US" dirty="0"/>
              <a:t> &lt;&lt;c2.get_count()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}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133238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FC83C-74DE-4B51-8B9F-7EA62AF03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8526" y="147306"/>
            <a:ext cx="8911687" cy="1280890"/>
          </a:xfrm>
        </p:spPr>
        <p:txBody>
          <a:bodyPr/>
          <a:lstStyle/>
          <a:p>
            <a:r>
              <a:rPr lang="en-US" dirty="0"/>
              <a:t>Postfix Notation</a:t>
            </a:r>
            <a:endParaRPr lang="en-P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B429F4-F8DE-4E87-A013-E70F0F1F9264}"/>
              </a:ext>
            </a:extLst>
          </p:cNvPr>
          <p:cNvSpPr txBox="1"/>
          <p:nvPr/>
        </p:nvSpPr>
        <p:spPr>
          <a:xfrm>
            <a:off x="2040719" y="1428196"/>
            <a:ext cx="496941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class Counter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private:</a:t>
            </a:r>
          </a:p>
          <a:p>
            <a:pPr lvl="1"/>
            <a:r>
              <a:rPr lang="en-US" dirty="0"/>
              <a:t>unsigned int count; //count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Counter() : count(0) //constructor</a:t>
            </a:r>
          </a:p>
          <a:p>
            <a:r>
              <a:rPr lang="en-US" dirty="0"/>
              <a:t>	{ }</a:t>
            </a:r>
          </a:p>
          <a:p>
            <a:r>
              <a:rPr lang="en-US" dirty="0"/>
              <a:t>unsigned int </a:t>
            </a:r>
            <a:r>
              <a:rPr lang="en-US" dirty="0" err="1"/>
              <a:t>get_count</a:t>
            </a:r>
            <a:r>
              <a:rPr lang="en-US" dirty="0"/>
              <a:t>() //return count</a:t>
            </a:r>
          </a:p>
          <a:p>
            <a:r>
              <a:rPr lang="en-US" dirty="0"/>
              <a:t>	{ return count; }</a:t>
            </a:r>
          </a:p>
          <a:p>
            <a:r>
              <a:rPr lang="en-US" dirty="0"/>
              <a:t>Counter operator ++ () //increment count</a:t>
            </a:r>
          </a:p>
          <a:p>
            <a:r>
              <a:rPr lang="en-US" dirty="0"/>
              <a:t>	{</a:t>
            </a:r>
          </a:p>
          <a:p>
            <a:pPr lvl="1"/>
            <a:r>
              <a:rPr lang="en-US" dirty="0"/>
              <a:t>++count; </a:t>
            </a:r>
          </a:p>
          <a:p>
            <a:pPr lvl="1"/>
            <a:r>
              <a:rPr lang="en-US" dirty="0"/>
              <a:t>return Counter(count);</a:t>
            </a:r>
          </a:p>
          <a:p>
            <a:pPr lvl="1"/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dirty="0"/>
              <a:t>Counter operator ++ (int) {</a:t>
            </a:r>
          </a:p>
          <a:p>
            <a:pPr lvl="1"/>
            <a:r>
              <a:rPr lang="en-US" dirty="0"/>
              <a:t>return Counter(count++);</a:t>
            </a:r>
          </a:p>
          <a:p>
            <a:pPr lvl="1"/>
            <a:r>
              <a:rPr lang="en-US" dirty="0"/>
              <a:t>}</a:t>
            </a:r>
          </a:p>
          <a:p>
            <a:r>
              <a:rPr lang="en-US" dirty="0"/>
              <a:t>};</a:t>
            </a:r>
            <a:endParaRPr lang="en-PK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EE2E82-69C9-4991-BE3E-1BD08BBDF464}"/>
              </a:ext>
            </a:extLst>
          </p:cNvPr>
          <p:cNvSpPr txBox="1"/>
          <p:nvPr/>
        </p:nvSpPr>
        <p:spPr>
          <a:xfrm>
            <a:off x="7266915" y="2010142"/>
            <a:ext cx="462966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int main()</a:t>
            </a:r>
          </a:p>
          <a:p>
            <a:r>
              <a:rPr lang="en-US" dirty="0"/>
              <a:t>{</a:t>
            </a:r>
          </a:p>
          <a:p>
            <a:pPr lvl="1"/>
            <a:r>
              <a:rPr lang="en-US" dirty="0"/>
              <a:t>Counter c1, c2; </a:t>
            </a:r>
            <a:r>
              <a:rPr lang="en-US" sz="1400" dirty="0"/>
              <a:t>//define and initialize</a:t>
            </a:r>
          </a:p>
          <a:p>
            <a:pPr lvl="1"/>
            <a:r>
              <a:rPr lang="en-US" dirty="0" err="1"/>
              <a:t>cout</a:t>
            </a:r>
            <a:r>
              <a:rPr lang="en-US" dirty="0"/>
              <a:t> &lt;&lt; c1.get_count(); </a:t>
            </a:r>
          </a:p>
          <a:p>
            <a:pPr lvl="1"/>
            <a:r>
              <a:rPr lang="en-US" dirty="0" err="1"/>
              <a:t>cout</a:t>
            </a:r>
            <a:r>
              <a:rPr lang="en-US" dirty="0"/>
              <a:t> &lt;&lt; c2.get_count();</a:t>
            </a:r>
          </a:p>
          <a:p>
            <a:pPr lvl="1"/>
            <a:r>
              <a:rPr lang="en-US" dirty="0"/>
              <a:t>++c1; //c1=1</a:t>
            </a:r>
          </a:p>
          <a:p>
            <a:pPr lvl="1"/>
            <a:r>
              <a:rPr lang="en-US" dirty="0"/>
              <a:t>c2 = ++c1;</a:t>
            </a:r>
          </a:p>
          <a:p>
            <a:pPr lvl="1"/>
            <a:r>
              <a:rPr lang="en-US" dirty="0" err="1"/>
              <a:t>cout</a:t>
            </a:r>
            <a:r>
              <a:rPr lang="en-US" dirty="0"/>
              <a:t> &lt;&lt; c1.get_count(); </a:t>
            </a:r>
            <a:r>
              <a:rPr lang="en-US" dirty="0" err="1"/>
              <a:t>cout</a:t>
            </a:r>
            <a:r>
              <a:rPr lang="en-US" dirty="0"/>
              <a:t> &lt;&lt;c2.get_count()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c2 = c1++;</a:t>
            </a:r>
          </a:p>
          <a:p>
            <a:pPr lvl="1"/>
            <a:r>
              <a:rPr lang="en-US" dirty="0" err="1"/>
              <a:t>cout</a:t>
            </a:r>
            <a:r>
              <a:rPr lang="en-US" dirty="0"/>
              <a:t> &lt;&lt; c1.get_count(); </a:t>
            </a:r>
            <a:r>
              <a:rPr lang="en-US" dirty="0" err="1"/>
              <a:t>cout</a:t>
            </a:r>
            <a:r>
              <a:rPr lang="en-US" dirty="0"/>
              <a:t> &lt;&lt;c2.get_count()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}</a:t>
            </a:r>
          </a:p>
          <a:p>
            <a:endParaRPr lang="en-PK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8549A2-BB32-4115-AFA3-69C13A3B066C}"/>
              </a:ext>
            </a:extLst>
          </p:cNvPr>
          <p:cNvSpPr txBox="1"/>
          <p:nvPr/>
        </p:nvSpPr>
        <p:spPr>
          <a:xfrm>
            <a:off x="2144958" y="749673"/>
            <a:ext cx="88474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To make both versions of the increment operator work, we define two overloaded ++ operators,</a:t>
            </a:r>
            <a:endParaRPr lang="en-PK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0EEE12-D022-40C0-9BA5-75DA39331D13}"/>
              </a:ext>
            </a:extLst>
          </p:cNvPr>
          <p:cNvSpPr txBox="1"/>
          <p:nvPr/>
        </p:nvSpPr>
        <p:spPr>
          <a:xfrm>
            <a:off x="11505932" y="323543"/>
            <a:ext cx="68606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MacUSADigital-Regular"/>
              </a:rPr>
              <a:t>c1=0</a:t>
            </a:r>
          </a:p>
          <a:p>
            <a:pPr algn="l"/>
            <a:r>
              <a:rPr lang="en-US" sz="1800" b="0" i="0" u="none" strike="noStrike" baseline="0" dirty="0">
                <a:latin typeface="MacUSADigital-Regular"/>
              </a:rPr>
              <a:t>c2=0</a:t>
            </a:r>
          </a:p>
          <a:p>
            <a:pPr algn="l"/>
            <a:r>
              <a:rPr lang="en-US" sz="1800" b="0" i="0" u="none" strike="noStrike" baseline="0" dirty="0">
                <a:latin typeface="MacUSADigital-Regular"/>
              </a:rPr>
              <a:t>c1=2</a:t>
            </a:r>
          </a:p>
          <a:p>
            <a:pPr algn="l"/>
            <a:r>
              <a:rPr lang="en-US" sz="1800" b="0" i="0" u="none" strike="noStrike" baseline="0" dirty="0">
                <a:latin typeface="MacUSADigital-Regular"/>
              </a:rPr>
              <a:t>c2=2</a:t>
            </a:r>
          </a:p>
          <a:p>
            <a:pPr algn="l"/>
            <a:r>
              <a:rPr lang="en-US" sz="1800" b="0" i="0" u="none" strike="noStrike" baseline="0" dirty="0">
                <a:latin typeface="MacUSADigital-Regular"/>
              </a:rPr>
              <a:t>c1=3</a:t>
            </a:r>
          </a:p>
          <a:p>
            <a:pPr algn="l"/>
            <a:r>
              <a:rPr lang="en-US" sz="1800" b="0" i="0" u="none" strike="noStrike" baseline="0" dirty="0">
                <a:latin typeface="MacUSADigital-Regular"/>
              </a:rPr>
              <a:t>c2=2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163678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FC83C-74DE-4B51-8B9F-7EA62AF03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8526" y="147306"/>
            <a:ext cx="8911687" cy="1280890"/>
          </a:xfrm>
        </p:spPr>
        <p:txBody>
          <a:bodyPr/>
          <a:lstStyle/>
          <a:p>
            <a:r>
              <a:rPr lang="en-US" dirty="0"/>
              <a:t>Postfix Notation</a:t>
            </a:r>
            <a:endParaRPr lang="en-PK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5DCD35-D149-49E2-947B-B6E321251492}"/>
              </a:ext>
            </a:extLst>
          </p:cNvPr>
          <p:cNvSpPr txBox="1"/>
          <p:nvPr/>
        </p:nvSpPr>
        <p:spPr>
          <a:xfrm>
            <a:off x="1659988" y="1428196"/>
            <a:ext cx="101006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The only difference is the int in the parentheses. This int isn’t really an argument, and it</a:t>
            </a:r>
          </a:p>
          <a:p>
            <a:r>
              <a:rPr lang="en-US" dirty="0"/>
              <a:t>doesn’t mean integer. It’s simply a signal to the compiler to create the postfix version of the operator.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631219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FC83C-74DE-4B51-8B9F-7EA62AF03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8526" y="147306"/>
            <a:ext cx="8911687" cy="1280890"/>
          </a:xfrm>
        </p:spPr>
        <p:txBody>
          <a:bodyPr/>
          <a:lstStyle/>
          <a:p>
            <a:r>
              <a:rPr lang="en-US" dirty="0"/>
              <a:t>Overloading Binary Operators</a:t>
            </a:r>
            <a:endParaRPr lang="en-PK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5DCD35-D149-49E2-947B-B6E321251492}"/>
              </a:ext>
            </a:extLst>
          </p:cNvPr>
          <p:cNvSpPr txBox="1"/>
          <p:nvPr/>
        </p:nvSpPr>
        <p:spPr>
          <a:xfrm>
            <a:off x="1659988" y="1428196"/>
            <a:ext cx="101006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i="1" u="sng" dirty="0"/>
              <a:t>dist3.add_dist(dist1, dist2); </a:t>
            </a:r>
            <a:r>
              <a:rPr lang="en-US" dirty="0"/>
              <a:t>By overloading the + operator we can reduce this dense-looking expression to</a:t>
            </a:r>
          </a:p>
          <a:p>
            <a:pPr lvl="1" algn="just"/>
            <a:r>
              <a:rPr lang="en-US" b="1" u="sng" dirty="0"/>
              <a:t>dist3 = dist1 + dist2;</a:t>
            </a:r>
            <a:endParaRPr lang="en-PK" b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2179AF-603A-4C92-B6D2-F565FA1E74B9}"/>
              </a:ext>
            </a:extLst>
          </p:cNvPr>
          <p:cNvSpPr txBox="1"/>
          <p:nvPr/>
        </p:nvSpPr>
        <p:spPr>
          <a:xfrm>
            <a:off x="2373923" y="2524420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Distance operator + ( Distance d2) const{</a:t>
            </a:r>
            <a:endParaRPr lang="en-PK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311091-92EE-48FF-97D2-456A9203EA83}"/>
              </a:ext>
            </a:extLst>
          </p:cNvPr>
          <p:cNvSpPr txBox="1"/>
          <p:nvPr/>
        </p:nvSpPr>
        <p:spPr>
          <a:xfrm>
            <a:off x="2231621" y="3066646"/>
            <a:ext cx="638294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/>
              <a:t>int f = feet + d2.feet; </a:t>
            </a:r>
          </a:p>
          <a:p>
            <a:pPr lvl="1"/>
            <a:r>
              <a:rPr lang="en-US" dirty="0"/>
              <a:t>float </a:t>
            </a:r>
            <a:r>
              <a:rPr lang="en-US" dirty="0" err="1"/>
              <a:t>i</a:t>
            </a:r>
            <a:r>
              <a:rPr lang="en-US" dirty="0"/>
              <a:t> = inches + d2.inches; </a:t>
            </a:r>
          </a:p>
          <a:p>
            <a:pPr lvl="1"/>
            <a:r>
              <a:rPr lang="en-US" dirty="0"/>
              <a:t>if(</a:t>
            </a:r>
            <a:r>
              <a:rPr lang="en-US" dirty="0" err="1"/>
              <a:t>i</a:t>
            </a:r>
            <a:r>
              <a:rPr lang="en-US" dirty="0"/>
              <a:t> &gt;= 12.0) </a:t>
            </a:r>
          </a:p>
          <a:p>
            <a:pPr lvl="1"/>
            <a:r>
              <a:rPr lang="en-US" dirty="0"/>
              <a:t>	{</a:t>
            </a:r>
            <a:r>
              <a:rPr lang="en-US" dirty="0" err="1"/>
              <a:t>i</a:t>
            </a:r>
            <a:r>
              <a:rPr lang="en-US" dirty="0"/>
              <a:t> -= 12.0; f++;}</a:t>
            </a:r>
          </a:p>
          <a:p>
            <a:pPr lvl="1"/>
            <a:r>
              <a:rPr lang="en-US" dirty="0"/>
              <a:t>return Distance(</a:t>
            </a:r>
            <a:r>
              <a:rPr lang="en-US" dirty="0" err="1"/>
              <a:t>f,i</a:t>
            </a:r>
            <a:r>
              <a:rPr lang="en-US" dirty="0"/>
              <a:t>); 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D3=d1.add(d2)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632828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FC83C-74DE-4B51-8B9F-7EA62AF03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8526" y="147306"/>
            <a:ext cx="8911687" cy="1280890"/>
          </a:xfrm>
        </p:spPr>
        <p:txBody>
          <a:bodyPr/>
          <a:lstStyle/>
          <a:p>
            <a:r>
              <a:rPr lang="en-US" dirty="0"/>
              <a:t>Overloading Binary Operators</a:t>
            </a:r>
            <a:endParaRPr lang="en-P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2179AF-603A-4C92-B6D2-F565FA1E74B9}"/>
              </a:ext>
            </a:extLst>
          </p:cNvPr>
          <p:cNvSpPr txBox="1"/>
          <p:nvPr/>
        </p:nvSpPr>
        <p:spPr>
          <a:xfrm>
            <a:off x="1769012" y="1058864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Distance operator + ( Distance d2</a:t>
            </a:r>
            <a:r>
              <a:rPr lang="en-US"/>
              <a:t>) {</a:t>
            </a:r>
            <a:endParaRPr lang="en-PK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311091-92EE-48FF-97D2-456A9203EA83}"/>
              </a:ext>
            </a:extLst>
          </p:cNvPr>
          <p:cNvSpPr txBox="1"/>
          <p:nvPr/>
        </p:nvSpPr>
        <p:spPr>
          <a:xfrm>
            <a:off x="1626710" y="1601090"/>
            <a:ext cx="6382947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f = feet + d2.feet;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inches + d2.inches;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&gt;= 12.0)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-=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f++;}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Distance(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f,i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P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E3939E-029A-4475-9029-8C49F23501DF}"/>
              </a:ext>
            </a:extLst>
          </p:cNvPr>
          <p:cNvSpPr txBox="1"/>
          <p:nvPr/>
        </p:nvSpPr>
        <p:spPr>
          <a:xfrm>
            <a:off x="2050366" y="3008871"/>
            <a:ext cx="609834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</a:t>
            </a:r>
          </a:p>
          <a:p>
            <a:pPr algn="l"/>
            <a:r>
              <a:rPr lang="en-PK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lvl="1"/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dist1, dist3, dist4; </a:t>
            </a:r>
          </a:p>
          <a:p>
            <a:pPr lvl="1"/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dist1.getdist(); </a:t>
            </a:r>
          </a:p>
          <a:p>
            <a:pPr lvl="1"/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dist2(11, 6.25); </a:t>
            </a:r>
          </a:p>
          <a:p>
            <a:pPr lvl="1"/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dist3 = dist1 + dist2; </a:t>
            </a:r>
          </a:p>
          <a:p>
            <a:pPr lvl="1"/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dist4 = dist1 + dist2 + dist3; </a:t>
            </a:r>
          </a:p>
          <a:p>
            <a:pPr lvl="1"/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//display all lengths</a:t>
            </a:r>
          </a:p>
          <a:p>
            <a:pPr lvl="1"/>
            <a:r>
              <a:rPr lang="en-US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“dist1 = “; dist1.showdist(); </a:t>
            </a:r>
            <a:r>
              <a:rPr lang="en-US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/>
            <a:r>
              <a:rPr lang="en-US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“dist2 = “; dist2.showdist(); </a:t>
            </a:r>
            <a:r>
              <a:rPr lang="en-US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/>
            <a:r>
              <a:rPr lang="en-US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“dist3 = “; dist3.showdist(); </a:t>
            </a:r>
            <a:r>
              <a:rPr lang="en-US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/>
            <a:r>
              <a:rPr lang="en-US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“dist4 = “; dist4.showdist(); </a:t>
            </a:r>
            <a:r>
              <a:rPr lang="en-US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l"/>
            <a:r>
              <a:rPr lang="en-PK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P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329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FC83C-74DE-4B51-8B9F-7EA62AF03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8526" y="147306"/>
            <a:ext cx="8911687" cy="1280890"/>
          </a:xfrm>
        </p:spPr>
        <p:txBody>
          <a:bodyPr/>
          <a:lstStyle/>
          <a:p>
            <a:r>
              <a:rPr lang="en-US" dirty="0"/>
              <a:t>Overloading Binary Operators</a:t>
            </a:r>
            <a:endParaRPr lang="en-P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AF1EDD-8700-4FAC-94B4-36B4D25ED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698" y="1073288"/>
            <a:ext cx="6716604" cy="540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663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1979" y="499419"/>
            <a:ext cx="8911687" cy="1280890"/>
          </a:xfrm>
        </p:spPr>
        <p:txBody>
          <a:bodyPr/>
          <a:lstStyle/>
          <a:p>
            <a:r>
              <a:rPr lang="en-US" b="1" dirty="0"/>
              <a:t>Using this for Returning Values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39636" y="1235608"/>
            <a:ext cx="106818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When you call a member function, it comes into existence with the value of this set to the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address of the object for which it was called. The this pointer can be treated like any other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pointer to an object, and can thus be used to access the data in the object it points to,</a:t>
            </a:r>
          </a:p>
        </p:txBody>
      </p:sp>
      <p:sp>
        <p:nvSpPr>
          <p:cNvPr id="5" name="Rectangle 4"/>
          <p:cNvSpPr/>
          <p:nvPr/>
        </p:nvSpPr>
        <p:spPr>
          <a:xfrm>
            <a:off x="1706666" y="2152650"/>
            <a:ext cx="6096000" cy="477053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class alpha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private: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int data;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public: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alpha() //no-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arg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constructor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      { 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alpha(int d) //one-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arg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constructor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 { data = d; 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void display() //display data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{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cout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&lt;&lt; data; 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alpha operator = (alpha a) //overloaded = operator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	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cout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&lt;&lt;this;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 data =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a.data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; //not done automatically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 return *this; //return copy of this alpha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};</a:t>
            </a:r>
          </a:p>
        </p:txBody>
      </p:sp>
      <p:sp>
        <p:nvSpPr>
          <p:cNvPr id="6" name="Rectangle 5"/>
          <p:cNvSpPr/>
          <p:nvPr/>
        </p:nvSpPr>
        <p:spPr>
          <a:xfrm>
            <a:off x="7145962" y="2575404"/>
            <a:ext cx="5763491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int main()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alpha a1(37);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alpha a2, a3;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err="1">
                <a:solidFill>
                  <a:prstClr val="black"/>
                </a:solidFill>
                <a:latin typeface="Century Gothic" panose="020B0502020202020204"/>
              </a:rPr>
              <a:t>Cout</a:t>
            </a:r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&lt;&lt;&amp;a1&lt;&lt;“ “&lt;&lt;&amp;a2&lt;&lt;“ ”&lt;&lt;&amp;a3;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a3 = a2 = a1; //invoke overloaded =, twice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a2.display(); //display a2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a3.display(); //display a3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cout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&lt;&lt;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endl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return 0;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37333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Since this is a pointer to the object of which the function is a member, *this is that object itself, and the statement returns it by reference. </a:t>
            </a:r>
          </a:p>
          <a:p>
            <a:pPr marL="0" indent="0">
              <a:buNone/>
            </a:pPr>
            <a:r>
              <a:rPr lang="en-US" dirty="0"/>
              <a:t>a2=37</a:t>
            </a:r>
          </a:p>
          <a:p>
            <a:pPr marL="0" indent="0">
              <a:buNone/>
            </a:pPr>
            <a:r>
              <a:rPr lang="en-US" dirty="0"/>
              <a:t>a3=37</a:t>
            </a:r>
          </a:p>
          <a:p>
            <a:pPr marL="0" indent="0">
              <a:buNone/>
            </a:pPr>
            <a:r>
              <a:rPr lang="en-US" dirty="0"/>
              <a:t>Each time the equal sign is encountered in</a:t>
            </a:r>
          </a:p>
          <a:p>
            <a:pPr marL="0" indent="0">
              <a:buNone/>
            </a:pPr>
            <a:r>
              <a:rPr lang="en-US" dirty="0"/>
              <a:t>a3 = a2 = a1;</a:t>
            </a:r>
          </a:p>
          <a:p>
            <a:pPr marL="0" indent="0">
              <a:buNone/>
            </a:pPr>
            <a:r>
              <a:rPr lang="en-US" dirty="0"/>
              <a:t>the overloaded operator=() function is called, which prints the messages. The three objects all end up with the same value.</a:t>
            </a:r>
          </a:p>
          <a:p>
            <a:pPr marL="0" indent="0">
              <a:buNone/>
            </a:pPr>
            <a:r>
              <a:rPr lang="en-US" dirty="0"/>
              <a:t>You usually want to return by reference from overloaded assignment operators, using *this, to avoid the creation of extra objects.</a:t>
            </a:r>
          </a:p>
        </p:txBody>
      </p:sp>
    </p:spTree>
    <p:extLst>
      <p:ext uri="{BB962C8B-B14F-4D97-AF65-F5344CB8AC3E}">
        <p14:creationId xmlns:p14="http://schemas.microsoft.com/office/powerpoint/2010/main" val="570946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82BD471-DC5D-467B-9B0E-4EE2E1FA5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159117"/>
              </p:ext>
            </p:extLst>
          </p:nvPr>
        </p:nvGraphicFramePr>
        <p:xfrm>
          <a:off x="1475873" y="0"/>
          <a:ext cx="4764505" cy="7108608"/>
        </p:xfrm>
        <a:graphic>
          <a:graphicData uri="http://schemas.openxmlformats.org/drawingml/2006/table">
            <a:tbl>
              <a:tblPr/>
              <a:tblGrid>
                <a:gridCol w="4764505">
                  <a:extLst>
                    <a:ext uri="{9D8B030D-6E8A-4147-A177-3AD203B41FA5}">
                      <a16:colId xmlns:a16="http://schemas.microsoft.com/office/drawing/2014/main" val="2652176570"/>
                    </a:ext>
                  </a:extLst>
                </a:gridCol>
              </a:tblGrid>
              <a:tr h="6224914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b="0" i="0" dirty="0">
                          <a:effectLst/>
                          <a:latin typeface="Consolas" panose="020B0609020204030204" pitchFamily="49" charset="0"/>
                        </a:rPr>
                        <a:t>class String</a:t>
                      </a:r>
                    </a:p>
                    <a:p>
                      <a:pPr algn="l" rtl="0" fontAlgn="base"/>
                      <a:r>
                        <a:rPr lang="en-US" sz="2000" b="0" i="0" dirty="0"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algn="l" rtl="0" fontAlgn="base"/>
                      <a:r>
                        <a:rPr lang="en-US" sz="2000" b="0" i="0" dirty="0">
                          <a:effectLst/>
                          <a:latin typeface="Consolas" panose="020B0609020204030204" pitchFamily="49" charset="0"/>
                        </a:rPr>
                        <a:t>private:</a:t>
                      </a:r>
                    </a:p>
                    <a:p>
                      <a:pPr algn="l" rtl="0" fontAlgn="base"/>
                      <a:r>
                        <a:rPr lang="en-US" sz="2000" b="0" i="0" dirty="0">
                          <a:effectLst/>
                          <a:latin typeface="Consolas" panose="020B0609020204030204" pitchFamily="49" charset="0"/>
                        </a:rPr>
                        <a:t>    char *s;</a:t>
                      </a:r>
                    </a:p>
                    <a:p>
                      <a:pPr algn="l" rtl="0" fontAlgn="base"/>
                      <a:r>
                        <a:rPr lang="en-US" sz="2000" b="0" i="0" dirty="0">
                          <a:effectLst/>
                          <a:latin typeface="Consolas" panose="020B0609020204030204" pitchFamily="49" charset="0"/>
                        </a:rPr>
                        <a:t>    int size;</a:t>
                      </a:r>
                    </a:p>
                    <a:p>
                      <a:pPr algn="l" rtl="0" fontAlgn="base"/>
                      <a:r>
                        <a:rPr lang="en-US" sz="2000" b="0" i="0" dirty="0">
                          <a:effectLst/>
                          <a:latin typeface="Consolas" panose="020B0609020204030204" pitchFamily="49" charset="0"/>
                        </a:rPr>
                        <a:t>public:</a:t>
                      </a:r>
                    </a:p>
                    <a:p>
                      <a:pPr algn="l" rtl="0" fontAlgn="base"/>
                      <a:r>
                        <a:rPr lang="en-US" sz="2000" b="0" i="0" dirty="0">
                          <a:effectLst/>
                          <a:latin typeface="Consolas" panose="020B0609020204030204" pitchFamily="49" charset="0"/>
                        </a:rPr>
                        <a:t>void print() { </a:t>
                      </a:r>
                      <a:r>
                        <a:rPr lang="en-US" sz="2000" b="0" i="0" dirty="0" err="1"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2000" b="0" i="0" dirty="0">
                          <a:effectLst/>
                          <a:latin typeface="Consolas" panose="020B0609020204030204" pitchFamily="49" charset="0"/>
                        </a:rPr>
                        <a:t> &lt;&lt; s &lt;&lt; </a:t>
                      </a:r>
                      <a:r>
                        <a:rPr lang="en-US" sz="2000" b="0" i="0" dirty="0" err="1"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2000" b="0" i="0" dirty="0">
                          <a:effectLst/>
                          <a:latin typeface="Consolas" panose="020B0609020204030204" pitchFamily="49" charset="0"/>
                        </a:rPr>
                        <a:t>; }</a:t>
                      </a:r>
                    </a:p>
                    <a:p>
                      <a:pPr algn="l" rtl="0" fontAlgn="base"/>
                      <a:r>
                        <a:rPr lang="en-US" sz="2000" b="0" i="0" dirty="0">
                          <a:effectLst/>
                          <a:latin typeface="Consolas" panose="020B0609020204030204" pitchFamily="49" charset="0"/>
                        </a:rPr>
                        <a:t>     String(const char *str)</a:t>
                      </a:r>
                    </a:p>
                    <a:p>
                      <a:pPr algn="l" rtl="0" fontAlgn="base"/>
                      <a:r>
                        <a:rPr lang="en-US" sz="2000" b="0" i="0" dirty="0"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algn="l" rtl="0" fontAlgn="base"/>
                      <a:r>
                        <a:rPr lang="en-US" sz="2000" b="0" i="0" dirty="0">
                          <a:effectLst/>
                          <a:latin typeface="Consolas" panose="020B0609020204030204" pitchFamily="49" charset="0"/>
                        </a:rPr>
                        <a:t>    size = </a:t>
                      </a:r>
                      <a:r>
                        <a:rPr lang="en-US" sz="2000" b="0" i="0" dirty="0" err="1">
                          <a:effectLst/>
                          <a:latin typeface="Consolas" panose="020B0609020204030204" pitchFamily="49" charset="0"/>
                        </a:rPr>
                        <a:t>strlen</a:t>
                      </a:r>
                      <a:r>
                        <a:rPr lang="en-US" sz="2000" b="0" i="0" dirty="0">
                          <a:effectLst/>
                          <a:latin typeface="Consolas" panose="020B0609020204030204" pitchFamily="49" charset="0"/>
                        </a:rPr>
                        <a:t>(str);</a:t>
                      </a:r>
                    </a:p>
                    <a:p>
                      <a:pPr algn="l" rtl="0" fontAlgn="base"/>
                      <a:r>
                        <a:rPr lang="en-US" sz="2000" b="0" i="0" dirty="0">
                          <a:effectLst/>
                          <a:latin typeface="Consolas" panose="020B0609020204030204" pitchFamily="49" charset="0"/>
                        </a:rPr>
                        <a:t>    s = new char[size+1];</a:t>
                      </a:r>
                    </a:p>
                    <a:p>
                      <a:pPr algn="l" rtl="0" fontAlgn="base"/>
                      <a:r>
                        <a:rPr lang="en-US" sz="2000" b="0" i="0" dirty="0"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2000" b="0" i="0" dirty="0" err="1">
                          <a:effectLst/>
                          <a:latin typeface="Consolas" panose="020B0609020204030204" pitchFamily="49" charset="0"/>
                        </a:rPr>
                        <a:t>strcpy</a:t>
                      </a:r>
                      <a:r>
                        <a:rPr lang="en-US" sz="2000" b="0" i="0" dirty="0">
                          <a:effectLst/>
                          <a:latin typeface="Consolas" panose="020B0609020204030204" pitchFamily="49" charset="0"/>
                        </a:rPr>
                        <a:t>(s, str);</a:t>
                      </a:r>
                    </a:p>
                    <a:p>
                      <a:pPr algn="l" rtl="0" fontAlgn="base"/>
                      <a:r>
                        <a:rPr lang="en-US" sz="2000" b="0" i="0" dirty="0"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pPr algn="l" rtl="0" fontAlgn="base"/>
                      <a:r>
                        <a:rPr lang="en-US" sz="2000" b="0" i="0" dirty="0">
                          <a:effectLst/>
                          <a:latin typeface="Consolas" panose="020B0609020204030204" pitchFamily="49" charset="0"/>
                        </a:rPr>
                        <a:t>void change(const char *str)</a:t>
                      </a:r>
                    </a:p>
                    <a:p>
                      <a:pPr algn="l" rtl="0" fontAlgn="base"/>
                      <a:r>
                        <a:rPr lang="en-US" sz="2000" b="0" i="0" dirty="0"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algn="l" rtl="0" fontAlgn="base"/>
                      <a:r>
                        <a:rPr lang="en-US" sz="2000" b="0" i="0" dirty="0">
                          <a:effectLst/>
                          <a:latin typeface="Consolas" panose="020B0609020204030204" pitchFamily="49" charset="0"/>
                        </a:rPr>
                        <a:t>    delete [] s;</a:t>
                      </a:r>
                    </a:p>
                    <a:p>
                      <a:pPr algn="l" rtl="0" fontAlgn="base"/>
                      <a:r>
                        <a:rPr lang="en-US" sz="2000" b="0" i="0" dirty="0">
                          <a:effectLst/>
                          <a:latin typeface="Consolas" panose="020B0609020204030204" pitchFamily="49" charset="0"/>
                        </a:rPr>
                        <a:t>    size = </a:t>
                      </a:r>
                      <a:r>
                        <a:rPr lang="en-US" sz="2000" b="0" i="0" dirty="0" err="1">
                          <a:effectLst/>
                          <a:latin typeface="Consolas" panose="020B0609020204030204" pitchFamily="49" charset="0"/>
                        </a:rPr>
                        <a:t>strlen</a:t>
                      </a:r>
                      <a:r>
                        <a:rPr lang="en-US" sz="2000" b="0" i="0" dirty="0">
                          <a:effectLst/>
                          <a:latin typeface="Consolas" panose="020B0609020204030204" pitchFamily="49" charset="0"/>
                        </a:rPr>
                        <a:t>(str);</a:t>
                      </a:r>
                    </a:p>
                    <a:p>
                      <a:pPr algn="l" rtl="0" fontAlgn="base"/>
                      <a:r>
                        <a:rPr lang="en-US" sz="2000" b="0" i="0" dirty="0">
                          <a:effectLst/>
                          <a:latin typeface="Consolas" panose="020B0609020204030204" pitchFamily="49" charset="0"/>
                        </a:rPr>
                        <a:t>    s = new char[size+1];</a:t>
                      </a:r>
                    </a:p>
                    <a:p>
                      <a:pPr algn="l" rtl="0" fontAlgn="base"/>
                      <a:r>
                        <a:rPr lang="en-US" sz="2000" b="0" i="0" dirty="0"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2000" b="0" i="0" dirty="0" err="1">
                          <a:effectLst/>
                          <a:latin typeface="Consolas" panose="020B0609020204030204" pitchFamily="49" charset="0"/>
                        </a:rPr>
                        <a:t>strcpy</a:t>
                      </a:r>
                      <a:r>
                        <a:rPr lang="en-US" sz="2000" b="0" i="0" dirty="0">
                          <a:effectLst/>
                          <a:latin typeface="Consolas" panose="020B0609020204030204" pitchFamily="49" charset="0"/>
                        </a:rPr>
                        <a:t>(s, str);</a:t>
                      </a:r>
                    </a:p>
                    <a:p>
                      <a:pPr algn="l" rtl="0" fontAlgn="base"/>
                      <a:r>
                        <a:rPr lang="en-US" sz="2000" b="0" i="0" dirty="0"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pPr algn="l" rtl="0" fontAlgn="base"/>
                      <a:r>
                        <a:rPr lang="en-US" sz="2000" b="0" i="0" dirty="0">
                          <a:effectLst/>
                          <a:latin typeface="Consolas" panose="020B0609020204030204" pitchFamily="49" charset="0"/>
                        </a:rPr>
                        <a:t>~String() { delete [] s;  }</a:t>
                      </a:r>
                    </a:p>
                    <a:p>
                      <a:pPr algn="l" rtl="0" fontAlgn="base"/>
                      <a:endParaRPr lang="en-US" sz="2000" b="0" i="0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35074" marR="35074" marT="49104" marB="49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721750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E35F0E1-BA6D-4E9B-8970-D6753CE4045A}"/>
              </a:ext>
            </a:extLst>
          </p:cNvPr>
          <p:cNvSpPr txBox="1"/>
          <p:nvPr/>
        </p:nvSpPr>
        <p:spPr>
          <a:xfrm>
            <a:off x="6096000" y="455275"/>
            <a:ext cx="6096000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n-US" sz="2000" b="0" i="0" dirty="0">
                <a:effectLst/>
                <a:latin typeface="Consolas" panose="020B0609020204030204" pitchFamily="49" charset="0"/>
              </a:rPr>
              <a:t>String(const String&amp; </a:t>
            </a:r>
            <a:r>
              <a:rPr lang="en-US" sz="2000" b="0" i="0" dirty="0" err="1">
                <a:effectLst/>
                <a:latin typeface="Consolas" panose="020B0609020204030204" pitchFamily="49" charset="0"/>
              </a:rPr>
              <a:t>old_str</a:t>
            </a:r>
            <a:r>
              <a:rPr lang="en-US" sz="2000" b="0" i="0" dirty="0">
                <a:effectLst/>
                <a:latin typeface="Consolas" panose="020B0609020204030204" pitchFamily="49" charset="0"/>
              </a:rPr>
              <a:t>)</a:t>
            </a:r>
          </a:p>
          <a:p>
            <a:pPr algn="l" rtl="0" fontAlgn="base"/>
            <a:r>
              <a:rPr lang="en-US" sz="2000" b="0" i="0" dirty="0">
                <a:effectLst/>
                <a:latin typeface="Consolas" panose="020B0609020204030204" pitchFamily="49" charset="0"/>
              </a:rPr>
              <a:t>{</a:t>
            </a:r>
          </a:p>
          <a:p>
            <a:pPr algn="l" rtl="0" fontAlgn="base"/>
            <a:r>
              <a:rPr lang="en-US" sz="2000" b="0" i="0" dirty="0">
                <a:effectLst/>
                <a:latin typeface="Consolas" panose="020B0609020204030204" pitchFamily="49" charset="0"/>
              </a:rPr>
              <a:t>    size = </a:t>
            </a:r>
            <a:r>
              <a:rPr lang="en-US" sz="2000" b="0" i="0" dirty="0" err="1">
                <a:effectLst/>
                <a:latin typeface="Consolas" panose="020B0609020204030204" pitchFamily="49" charset="0"/>
              </a:rPr>
              <a:t>old_str.size</a:t>
            </a:r>
            <a:r>
              <a:rPr lang="en-US" sz="2000" b="0" i="0" dirty="0">
                <a:effectLst/>
                <a:latin typeface="Consolas" panose="020B0609020204030204" pitchFamily="49" charset="0"/>
              </a:rPr>
              <a:t>;</a:t>
            </a:r>
          </a:p>
          <a:p>
            <a:pPr algn="l" rtl="0" fontAlgn="base"/>
            <a:r>
              <a:rPr lang="en-US" sz="2000" b="0" i="0" dirty="0">
                <a:effectLst/>
                <a:latin typeface="Consolas" panose="020B0609020204030204" pitchFamily="49" charset="0"/>
              </a:rPr>
              <a:t>    s = new char[size+1];</a:t>
            </a:r>
          </a:p>
          <a:p>
            <a:pPr algn="l" rtl="0" fontAlgn="base"/>
            <a:r>
              <a:rPr lang="en-US" sz="2000" b="0" i="0" dirty="0"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i="0" dirty="0" err="1">
                <a:effectLst/>
                <a:latin typeface="Consolas" panose="020B0609020204030204" pitchFamily="49" charset="0"/>
              </a:rPr>
              <a:t>strcpy</a:t>
            </a:r>
            <a:r>
              <a:rPr lang="en-US" sz="2000" b="0" i="0" dirty="0">
                <a:effectLst/>
                <a:latin typeface="Consolas" panose="020B0609020204030204" pitchFamily="49" charset="0"/>
              </a:rPr>
              <a:t>(s, </a:t>
            </a:r>
            <a:r>
              <a:rPr lang="en-US" sz="2000" b="0" i="0" dirty="0" err="1">
                <a:effectLst/>
                <a:latin typeface="Consolas" panose="020B0609020204030204" pitchFamily="49" charset="0"/>
              </a:rPr>
              <a:t>old_str.s</a:t>
            </a:r>
            <a:r>
              <a:rPr lang="en-US" sz="2000" b="0" i="0" dirty="0">
                <a:effectLst/>
                <a:latin typeface="Consolas" panose="020B0609020204030204" pitchFamily="49" charset="0"/>
              </a:rPr>
              <a:t>);</a:t>
            </a:r>
          </a:p>
          <a:p>
            <a:pPr algn="l" rtl="0" fontAlgn="base"/>
            <a:r>
              <a:rPr lang="en-US" sz="2000" b="0" i="0" dirty="0">
                <a:effectLst/>
                <a:latin typeface="Consolas" panose="020B0609020204030204" pitchFamily="49" charset="0"/>
              </a:rPr>
              <a:t>}</a:t>
            </a:r>
          </a:p>
          <a:p>
            <a:pPr algn="l" rtl="0" fontAlgn="base"/>
            <a:r>
              <a:rPr lang="en-US" sz="2000" dirty="0">
                <a:latin typeface="Consolas" panose="020B0609020204030204" pitchFamily="49" charset="0"/>
              </a:rPr>
              <a:t>};</a:t>
            </a:r>
            <a:endParaRPr lang="en-US" sz="2000" b="0" i="0" dirty="0">
              <a:effectLst/>
              <a:latin typeface="Consolas" panose="020B0609020204030204" pitchFamily="49" charset="0"/>
            </a:endParaRPr>
          </a:p>
          <a:p>
            <a:pPr algn="l" rtl="0" fontAlgn="base"/>
            <a:r>
              <a:rPr lang="en-US" sz="2000" b="0" i="0" dirty="0">
                <a:effectLst/>
                <a:latin typeface="Consolas" panose="020B0609020204030204" pitchFamily="49" charset="0"/>
              </a:rPr>
              <a:t>int main()</a:t>
            </a:r>
          </a:p>
          <a:p>
            <a:pPr algn="l" rtl="0" fontAlgn="base"/>
            <a:r>
              <a:rPr lang="en-US" sz="2000" b="0" i="0" dirty="0">
                <a:effectLst/>
                <a:latin typeface="Consolas" panose="020B0609020204030204" pitchFamily="49" charset="0"/>
              </a:rPr>
              <a:t>{</a:t>
            </a:r>
          </a:p>
          <a:p>
            <a:pPr algn="l" rtl="0" fontAlgn="base"/>
            <a:r>
              <a:rPr lang="en-US" sz="2000" b="0" i="0" dirty="0">
                <a:effectLst/>
                <a:latin typeface="Consolas" panose="020B0609020204030204" pitchFamily="49" charset="0"/>
              </a:rPr>
              <a:t>    String str1("Quiz");</a:t>
            </a:r>
          </a:p>
          <a:p>
            <a:pPr algn="l" rtl="0" fontAlgn="base"/>
            <a:r>
              <a:rPr lang="en-US" sz="2000" b="0" i="0" dirty="0">
                <a:effectLst/>
                <a:latin typeface="Consolas" panose="020B0609020204030204" pitchFamily="49" charset="0"/>
              </a:rPr>
              <a:t>    String str2 = str1;</a:t>
            </a:r>
          </a:p>
          <a:p>
            <a:pPr algn="l" rtl="0" fontAlgn="base"/>
            <a:r>
              <a:rPr lang="en-US" sz="2000" b="0" i="0" dirty="0">
                <a:effectLst/>
                <a:latin typeface="Consolas" panose="020B0609020204030204" pitchFamily="49" charset="0"/>
              </a:rPr>
              <a:t> </a:t>
            </a:r>
          </a:p>
          <a:p>
            <a:pPr algn="l" rtl="0" fontAlgn="base"/>
            <a:r>
              <a:rPr lang="en-US" sz="2000" b="0" i="0" dirty="0">
                <a:effectLst/>
                <a:latin typeface="Consolas" panose="020B0609020204030204" pitchFamily="49" charset="0"/>
              </a:rPr>
              <a:t>    str1.print(); // what is printed ?</a:t>
            </a:r>
          </a:p>
          <a:p>
            <a:pPr algn="l" rtl="0" fontAlgn="base"/>
            <a:r>
              <a:rPr lang="en-US" sz="2000" b="0" i="0" dirty="0">
                <a:effectLst/>
                <a:latin typeface="Consolas" panose="020B0609020204030204" pitchFamily="49" charset="0"/>
              </a:rPr>
              <a:t>    str2.print();</a:t>
            </a:r>
          </a:p>
          <a:p>
            <a:pPr algn="l" rtl="0" fontAlgn="base"/>
            <a:r>
              <a:rPr lang="en-US" sz="2000" b="0" i="0" dirty="0">
                <a:effectLst/>
                <a:latin typeface="Consolas" panose="020B0609020204030204" pitchFamily="49" charset="0"/>
              </a:rPr>
              <a:t> </a:t>
            </a:r>
          </a:p>
          <a:p>
            <a:pPr algn="l" rtl="0" fontAlgn="base"/>
            <a:r>
              <a:rPr lang="en-US" sz="2000" b="0" i="0" dirty="0">
                <a:effectLst/>
                <a:latin typeface="Consolas" panose="020B0609020204030204" pitchFamily="49" charset="0"/>
              </a:rPr>
              <a:t>    str2.change(“</a:t>
            </a:r>
            <a:r>
              <a:rPr lang="en-US" sz="2000" b="0" i="0" dirty="0" err="1">
                <a:effectLst/>
                <a:latin typeface="Consolas" panose="020B0609020204030204" pitchFamily="49" charset="0"/>
              </a:rPr>
              <a:t>QQQuiz</a:t>
            </a:r>
            <a:r>
              <a:rPr lang="en-US" sz="2000" b="0" i="0" dirty="0">
                <a:effectLst/>
                <a:latin typeface="Consolas" panose="020B0609020204030204" pitchFamily="49" charset="0"/>
              </a:rPr>
              <a:t>");</a:t>
            </a:r>
          </a:p>
          <a:p>
            <a:pPr algn="l" rtl="0" fontAlgn="base"/>
            <a:r>
              <a:rPr lang="en-US" sz="2000" b="0" i="0" dirty="0">
                <a:effectLst/>
                <a:latin typeface="Consolas" panose="020B0609020204030204" pitchFamily="49" charset="0"/>
              </a:rPr>
              <a:t> </a:t>
            </a:r>
          </a:p>
          <a:p>
            <a:pPr algn="l" rtl="0" fontAlgn="base"/>
            <a:r>
              <a:rPr lang="en-US" sz="2000" b="0" i="0" dirty="0">
                <a:effectLst/>
                <a:latin typeface="Consolas" panose="020B0609020204030204" pitchFamily="49" charset="0"/>
              </a:rPr>
              <a:t>    str1.print(); // what is printed now ?</a:t>
            </a:r>
          </a:p>
          <a:p>
            <a:pPr algn="l" rtl="0" fontAlgn="base"/>
            <a:r>
              <a:rPr lang="en-US" sz="2000" b="0" i="0" dirty="0">
                <a:effectLst/>
                <a:latin typeface="Consolas" panose="020B0609020204030204" pitchFamily="49" charset="0"/>
              </a:rPr>
              <a:t>    str2.print();</a:t>
            </a:r>
          </a:p>
          <a:p>
            <a:pPr algn="l" rtl="0" fontAlgn="base"/>
            <a:r>
              <a:rPr lang="en-US" sz="2000" b="0" i="0" dirty="0">
                <a:effectLst/>
                <a:latin typeface="Consolas" panose="020B0609020204030204" pitchFamily="49" charset="0"/>
              </a:rPr>
              <a:t>    return 0;</a:t>
            </a:r>
          </a:p>
        </p:txBody>
      </p:sp>
    </p:spTree>
    <p:extLst>
      <p:ext uri="{BB962C8B-B14F-4D97-AF65-F5344CB8AC3E}">
        <p14:creationId xmlns:p14="http://schemas.microsoft.com/office/powerpoint/2010/main" val="2553039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8124" y="0"/>
            <a:ext cx="8911687" cy="1280890"/>
          </a:xfrm>
        </p:spPr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Rectangle 2"/>
          <p:cNvSpPr/>
          <p:nvPr/>
        </p:nvSpPr>
        <p:spPr>
          <a:xfrm>
            <a:off x="1468584" y="733246"/>
            <a:ext cx="6146162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-Roman"/>
                <a:ea typeface="+mn-ea"/>
                <a:cs typeface="+mn-cs"/>
              </a:rPr>
              <a:t>The example shown here is a complete program that shows one way to create your own array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-Roman"/>
                <a:ea typeface="+mn-ea"/>
                <a:cs typeface="+mn-cs"/>
              </a:rPr>
              <a:t>class: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cUSADigital-Regular"/>
                <a:ea typeface="+mn-ea"/>
                <a:cs typeface="+mn-cs"/>
              </a:rPr>
              <a:t>#include &lt;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cUSADigital-Regular"/>
                <a:ea typeface="+mn-ea"/>
                <a:cs typeface="+mn-cs"/>
              </a:rPr>
              <a:t>iostream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cUSADigital-Regular"/>
                <a:ea typeface="+mn-ea"/>
                <a:cs typeface="+mn-cs"/>
              </a:rPr>
              <a:t>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cUSADigital-Regular"/>
                <a:ea typeface="+mn-ea"/>
                <a:cs typeface="+mn-cs"/>
              </a:rPr>
              <a:t>using namespace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cUSADigital-Regular"/>
                <a:ea typeface="+mn-ea"/>
                <a:cs typeface="+mn-cs"/>
              </a:rPr>
              <a:t>std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cUSADigital-Regular"/>
                <a:ea typeface="+mn-ea"/>
                <a:cs typeface="+mn-cs"/>
              </a:rPr>
              <a:t>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cUSADigital-Regular"/>
                <a:ea typeface="+mn-ea"/>
                <a:cs typeface="+mn-cs"/>
              </a:rPr>
              <a:t>////////////////////////////////////////////////////////////////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cUSADigital-Regular"/>
                <a:ea typeface="+mn-ea"/>
                <a:cs typeface="+mn-cs"/>
              </a:rPr>
              <a:t>class Array 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cUSADigital-Regular"/>
                <a:ea typeface="+mn-ea"/>
                <a:cs typeface="+mn-cs"/>
              </a:rPr>
              <a:t>private:</a:t>
            </a:r>
          </a:p>
          <a:p>
            <a:pPr lvl="1"/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cUSADigital-Regular"/>
                <a:ea typeface="+mn-ea"/>
                <a:cs typeface="+mn-cs"/>
              </a:rPr>
              <a:t>int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cUSADigital-Regular"/>
                <a:ea typeface="+mn-ea"/>
                <a:cs typeface="+mn-cs"/>
              </a:rPr>
              <a:t>*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cUSADigital-Regular"/>
                <a:ea typeface="+mn-ea"/>
                <a:cs typeface="+mn-cs"/>
              </a:rPr>
              <a:t>ptr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cUSADigital-Regular"/>
                <a:ea typeface="+mn-ea"/>
                <a:cs typeface="+mn-cs"/>
              </a:rPr>
              <a:t>; //pointer to Array contents</a:t>
            </a:r>
          </a:p>
          <a:p>
            <a:pPr lvl="1"/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cUSADigital-Regular"/>
                <a:ea typeface="+mn-ea"/>
                <a:cs typeface="+mn-cs"/>
              </a:rPr>
              <a:t>int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cUSADigital-Regular"/>
                <a:ea typeface="+mn-ea"/>
                <a:cs typeface="+mn-cs"/>
              </a:rPr>
              <a:t> size; //size of Array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cUSADigital-Regular"/>
                <a:ea typeface="+mn-ea"/>
                <a:cs typeface="+mn-cs"/>
              </a:rPr>
              <a:t>public:</a:t>
            </a:r>
          </a:p>
          <a:p>
            <a:pPr lvl="1"/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cUSADigital-Regular"/>
                <a:ea typeface="+mn-ea"/>
                <a:cs typeface="+mn-cs"/>
              </a:rPr>
              <a:t>Array(int s)</a:t>
            </a:r>
          </a:p>
          <a:p>
            <a:pPr lvl="1"/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cUSADigital-Regular"/>
                <a:ea typeface="+mn-ea"/>
                <a:cs typeface="+mn-cs"/>
              </a:rPr>
              <a:t>{</a:t>
            </a:r>
          </a:p>
          <a:p>
            <a:pPr lvl="2"/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cUSADigital-Regular"/>
                <a:ea typeface="+mn-ea"/>
                <a:cs typeface="+mn-cs"/>
              </a:rPr>
              <a:t>size = s; </a:t>
            </a:r>
          </a:p>
          <a:p>
            <a:pPr lvl="2"/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cUSADigital-Regular"/>
                <a:ea typeface="+mn-ea"/>
                <a:cs typeface="+mn-cs"/>
              </a:rPr>
              <a:t>ptr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cUSADigital-Regular"/>
                <a:ea typeface="+mn-ea"/>
                <a:cs typeface="+mn-cs"/>
              </a:rPr>
              <a:t> = new int[s];</a:t>
            </a:r>
          </a:p>
          <a:p>
            <a:pPr lvl="1"/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cUSADigital-Regular"/>
                <a:ea typeface="+mn-ea"/>
                <a:cs typeface="+mn-cs"/>
              </a:rPr>
              <a:t>}</a:t>
            </a:r>
          </a:p>
          <a:p>
            <a:pPr lvl="1"/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cUSADigital-Regular"/>
                <a:ea typeface="+mn-ea"/>
                <a:cs typeface="+mn-cs"/>
              </a:rPr>
              <a:t>~Array() { delete[]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cUSADigital-Regular"/>
                <a:ea typeface="+mn-ea"/>
                <a:cs typeface="+mn-cs"/>
              </a:rPr>
              <a:t>ptr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cUSADigital-Regular"/>
                <a:ea typeface="+mn-ea"/>
                <a:cs typeface="+mn-cs"/>
              </a:rPr>
              <a:t>; }</a:t>
            </a:r>
          </a:p>
          <a:p>
            <a:pPr lvl="1"/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cUSADigital-Regular"/>
                <a:ea typeface="+mn-ea"/>
                <a:cs typeface="+mn-cs"/>
              </a:rPr>
              <a:t>Int&amp; operator [] (int j) </a:t>
            </a:r>
          </a:p>
          <a:p>
            <a:pPr lvl="1"/>
            <a:r>
              <a:rPr lang="en-US" dirty="0">
                <a:solidFill>
                  <a:prstClr val="black"/>
                </a:solidFill>
                <a:latin typeface="MacUSADigital-Regular"/>
              </a:rPr>
              <a:t>	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cUSADigital-Regular"/>
                <a:ea typeface="+mn-ea"/>
                <a:cs typeface="+mn-cs"/>
              </a:rPr>
              <a:t>{ return </a:t>
            </a:r>
            <a:r>
              <a:rPr lang="en-US" dirty="0" err="1">
                <a:solidFill>
                  <a:prstClr val="black"/>
                </a:solidFill>
                <a:latin typeface="MacUSADigital-Regular"/>
              </a:rPr>
              <a:t>ptr</a:t>
            </a:r>
            <a:r>
              <a:rPr lang="en-US" dirty="0">
                <a:solidFill>
                  <a:prstClr val="black"/>
                </a:solidFill>
                <a:latin typeface="MacUSADigital-Regular"/>
              </a:rPr>
              <a:t>[j]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cUSADigital-Regular"/>
                <a:ea typeface="+mn-ea"/>
                <a:cs typeface="+mn-cs"/>
              </a:rPr>
              <a:t>; 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cUSADigital-Regular"/>
                <a:ea typeface="+mn-ea"/>
                <a:cs typeface="+mn-cs"/>
              </a:rPr>
              <a:t>};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cUSADigital-Regular"/>
                <a:ea typeface="+mn-ea"/>
                <a:cs typeface="+mn-cs"/>
              </a:rPr>
              <a:t>////////////////////////////////////////////////////////////////</a:t>
            </a:r>
          </a:p>
        </p:txBody>
      </p:sp>
      <p:sp>
        <p:nvSpPr>
          <p:cNvPr id="4" name="Rectangle 3"/>
          <p:cNvSpPr/>
          <p:nvPr/>
        </p:nvSpPr>
        <p:spPr>
          <a:xfrm>
            <a:off x="7578230" y="1053234"/>
            <a:ext cx="465129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cUSADigital-Regular"/>
                <a:ea typeface="+mn-ea"/>
                <a:cs typeface="+mn-cs"/>
              </a:rPr>
              <a:t>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cUSADigital-Regular"/>
                <a:ea typeface="+mn-ea"/>
                <a:cs typeface="+mn-cs"/>
              </a:rPr>
              <a:t> main()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cUSADigital-Regular"/>
                <a:ea typeface="+mn-ea"/>
                <a:cs typeface="+mn-cs"/>
              </a:rPr>
              <a:t>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cUSADigital-Regular"/>
                <a:ea typeface="+mn-ea"/>
                <a:cs typeface="+mn-cs"/>
              </a:rPr>
              <a:t>const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cUSADigital-Regular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cUSADigital-Regular"/>
                <a:ea typeface="+mn-ea"/>
                <a:cs typeface="+mn-cs"/>
              </a:rPr>
              <a:t>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cUSADigital-Regular"/>
                <a:ea typeface="+mn-ea"/>
                <a:cs typeface="+mn-cs"/>
              </a:rPr>
              <a:t> ASIZE = 10; //size of array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cUSADigital-Regular"/>
                <a:ea typeface="+mn-ea"/>
                <a:cs typeface="+mn-cs"/>
              </a:rPr>
              <a:t>Array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cUSADigital-Regular"/>
                <a:ea typeface="+mn-ea"/>
                <a:cs typeface="+mn-cs"/>
              </a:rPr>
              <a:t>arr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cUSADigital-Regular"/>
                <a:ea typeface="+mn-ea"/>
                <a:cs typeface="+mn-cs"/>
              </a:rPr>
              <a:t>(ASIZE); //make an array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cUSADigital-Regular"/>
                <a:ea typeface="+mn-ea"/>
                <a:cs typeface="+mn-cs"/>
              </a:rPr>
              <a:t>for(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cUSADigital-Regular"/>
                <a:ea typeface="+mn-ea"/>
                <a:cs typeface="+mn-cs"/>
              </a:rPr>
              <a:t>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cUSADigital-Regular"/>
                <a:ea typeface="+mn-ea"/>
                <a:cs typeface="+mn-cs"/>
              </a:rPr>
              <a:t> j=0; j&lt;ASIZE;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cUSADigital-Regular"/>
                <a:ea typeface="+mn-ea"/>
                <a:cs typeface="+mn-cs"/>
              </a:rPr>
              <a:t>j++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cUSADigital-Regular"/>
                <a:ea typeface="+mn-ea"/>
                <a:cs typeface="+mn-cs"/>
              </a:rPr>
              <a:t>) //fill it with squares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cUSADigital-Regular"/>
                <a:ea typeface="+mn-ea"/>
                <a:cs typeface="+mn-cs"/>
              </a:rPr>
              <a:t>	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cUSADigital-Regular"/>
                <a:ea typeface="+mn-ea"/>
                <a:cs typeface="+mn-cs"/>
              </a:rPr>
              <a:t>arr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cUSADigital-Regular"/>
                <a:ea typeface="+mn-ea"/>
                <a:cs typeface="+mn-cs"/>
              </a:rPr>
              <a:t>[j] = j*j;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cUSADigital-Regular"/>
                <a:ea typeface="+mn-ea"/>
                <a:cs typeface="+mn-cs"/>
              </a:rPr>
              <a:t>for(j=0; j&lt;ASIZE;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cUSADigital-Regular"/>
                <a:ea typeface="+mn-ea"/>
                <a:cs typeface="+mn-cs"/>
              </a:rPr>
              <a:t>j++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cUSADigital-Regular"/>
                <a:ea typeface="+mn-ea"/>
                <a:cs typeface="+mn-cs"/>
              </a:rPr>
              <a:t>) //display its contents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cUSADigital-Regular"/>
                <a:ea typeface="+mn-ea"/>
                <a:cs typeface="+mn-cs"/>
              </a:rPr>
              <a:t>	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cUSADigital-Regular"/>
                <a:ea typeface="+mn-ea"/>
                <a:cs typeface="+mn-cs"/>
              </a:rPr>
              <a:t>cout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cUSADigital-Regular"/>
                <a:ea typeface="+mn-ea"/>
                <a:cs typeface="+mn-cs"/>
              </a:rPr>
              <a:t> &lt;&lt;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cUSADigital-Regular"/>
                <a:ea typeface="+mn-ea"/>
                <a:cs typeface="+mn-cs"/>
              </a:rPr>
              <a:t>arr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cUSADigital-Regular"/>
                <a:ea typeface="+mn-ea"/>
                <a:cs typeface="+mn-cs"/>
              </a:rPr>
              <a:t>[j] &lt;&lt; ‘ ‘;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cUSADigital-Regular"/>
                <a:ea typeface="+mn-ea"/>
                <a:cs typeface="+mn-cs"/>
              </a:rPr>
              <a:t>	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cUSADigital-Regular"/>
                <a:ea typeface="+mn-ea"/>
                <a:cs typeface="+mn-cs"/>
              </a:rPr>
              <a:t>cout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cUSADigital-Regular"/>
                <a:ea typeface="+mn-ea"/>
                <a:cs typeface="+mn-cs"/>
              </a:rPr>
              <a:t> &lt;&lt;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cUSADigital-Regular"/>
                <a:ea typeface="+mn-ea"/>
                <a:cs typeface="+mn-cs"/>
              </a:rPr>
              <a:t>endl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cUSADigital-Regular"/>
                <a:ea typeface="+mn-ea"/>
                <a:cs typeface="+mn-cs"/>
              </a:rPr>
              <a:t>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cUSADigital-Regular"/>
                <a:ea typeface="+mn-ea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54891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8124" y="0"/>
            <a:ext cx="8911687" cy="128089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Binary Operator == is equal to</a:t>
            </a:r>
          </a:p>
        </p:txBody>
      </p:sp>
      <p:sp>
        <p:nvSpPr>
          <p:cNvPr id="3" name="Rectangle 2"/>
          <p:cNvSpPr/>
          <p:nvPr/>
        </p:nvSpPr>
        <p:spPr>
          <a:xfrm>
            <a:off x="1203222" y="1280890"/>
            <a:ext cx="870065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b="1" i="0" u="none" strike="noStrike" baseline="0" dirty="0">
                <a:solidFill>
                  <a:srgbClr val="0070C1"/>
                </a:solidFill>
                <a:latin typeface="Consolas" panose="020B0609020204030204" pitchFamily="49" charset="0"/>
              </a:rPr>
              <a:t>class </a:t>
            </a:r>
            <a:r>
              <a:rPr lang="en-US" sz="2400" b="1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Point {</a:t>
            </a:r>
          </a:p>
          <a:p>
            <a:pPr algn="l"/>
            <a:r>
              <a:rPr lang="en-US" sz="2400" b="1" i="0" u="none" strike="noStrike" baseline="0" dirty="0">
                <a:solidFill>
                  <a:srgbClr val="0070C1"/>
                </a:solidFill>
                <a:latin typeface="Consolas" panose="020B0609020204030204" pitchFamily="49" charset="0"/>
              </a:rPr>
              <a:t>int </a:t>
            </a:r>
            <a:r>
              <a:rPr lang="en-US" sz="2400" b="1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x, y;</a:t>
            </a:r>
          </a:p>
          <a:p>
            <a:pPr algn="l"/>
            <a:r>
              <a:rPr lang="en-US" sz="2400" b="1" i="0" u="none" strike="noStrike" baseline="0" dirty="0">
                <a:solidFill>
                  <a:srgbClr val="0070C1"/>
                </a:solidFill>
                <a:latin typeface="Consolas" panose="020B0609020204030204" pitchFamily="49" charset="0"/>
              </a:rPr>
              <a:t>public:</a:t>
            </a:r>
          </a:p>
          <a:p>
            <a:pPr algn="l"/>
            <a:r>
              <a:rPr lang="en-US" sz="2400" b="1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Point(</a:t>
            </a:r>
            <a:r>
              <a:rPr lang="en-US" sz="2400" b="1" i="0" u="none" strike="noStrike" baseline="0" dirty="0">
                <a:solidFill>
                  <a:srgbClr val="0070C1"/>
                </a:solidFill>
                <a:latin typeface="Consolas" panose="020B0609020204030204" pitchFamily="49" charset="0"/>
              </a:rPr>
              <a:t>int </a:t>
            </a:r>
            <a:r>
              <a:rPr lang="en-US" sz="2400" b="1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a=0, </a:t>
            </a:r>
            <a:r>
              <a:rPr lang="en-US" sz="2400" b="1" i="0" u="none" strike="noStrike" baseline="0" dirty="0">
                <a:solidFill>
                  <a:srgbClr val="0070C1"/>
                </a:solidFill>
                <a:latin typeface="Consolas" panose="020B0609020204030204" pitchFamily="49" charset="0"/>
              </a:rPr>
              <a:t>int </a:t>
            </a:r>
            <a:r>
              <a:rPr lang="en-US" sz="2400" b="1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b=0) { x=a; y=b;}</a:t>
            </a:r>
          </a:p>
          <a:p>
            <a:pPr algn="l"/>
            <a:r>
              <a:rPr lang="en-US" sz="2400" b="1" i="0" u="none" strike="noStrike" baseline="0" dirty="0">
                <a:solidFill>
                  <a:srgbClr val="0070C1"/>
                </a:solidFill>
                <a:latin typeface="Consolas" panose="020B0609020204030204" pitchFamily="49" charset="0"/>
              </a:rPr>
              <a:t>bool </a:t>
            </a:r>
            <a:r>
              <a:rPr lang="en-US" sz="2400" b="1" i="0" u="none" strike="noStrike" baseline="0" dirty="0">
                <a:solidFill>
                  <a:srgbClr val="CCC0E9"/>
                </a:solidFill>
                <a:latin typeface="Consolas" panose="020B0609020204030204" pitchFamily="49" charset="0"/>
              </a:rPr>
              <a:t>operator</a:t>
            </a:r>
            <a:r>
              <a:rPr lang="en-US" sz="2400" b="1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==(</a:t>
            </a:r>
            <a:r>
              <a:rPr lang="en-US" sz="2400" b="1" i="0" u="none" strike="noStrike" baseline="0" dirty="0">
                <a:solidFill>
                  <a:srgbClr val="0070C1"/>
                </a:solidFill>
                <a:latin typeface="Consolas" panose="020B0609020204030204" pitchFamily="49" charset="0"/>
              </a:rPr>
              <a:t>const </a:t>
            </a:r>
            <a:r>
              <a:rPr lang="en-US" sz="2400" b="1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Point&amp;);</a:t>
            </a:r>
          </a:p>
          <a:p>
            <a:pPr algn="l"/>
            <a:r>
              <a:rPr lang="en-PK" sz="2400" b="1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};</a:t>
            </a:r>
          </a:p>
          <a:p>
            <a:pPr algn="l"/>
            <a:r>
              <a:rPr lang="en-US" sz="2400" b="1" i="0" u="none" strike="noStrike" baseline="0" dirty="0">
                <a:solidFill>
                  <a:srgbClr val="00B150"/>
                </a:solidFill>
                <a:latin typeface="Consolas" panose="020B0609020204030204" pitchFamily="49" charset="0"/>
              </a:rPr>
              <a:t>//implementation</a:t>
            </a:r>
          </a:p>
          <a:p>
            <a:pPr algn="l"/>
            <a:r>
              <a:rPr lang="en-US" sz="2400" b="1" i="0" u="none" strike="noStrike" baseline="0" dirty="0">
                <a:solidFill>
                  <a:srgbClr val="0070C1"/>
                </a:solidFill>
                <a:latin typeface="Consolas" panose="020B0609020204030204" pitchFamily="49" charset="0"/>
              </a:rPr>
              <a:t>bool </a:t>
            </a:r>
            <a:r>
              <a:rPr lang="en-US" sz="2400" b="1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Point:: </a:t>
            </a:r>
            <a:r>
              <a:rPr lang="en-US" sz="2400" b="1" i="0" u="none" strike="noStrike" baseline="0" dirty="0">
                <a:solidFill>
                  <a:srgbClr val="CCC0E9"/>
                </a:solidFill>
                <a:latin typeface="Consolas" panose="020B0609020204030204" pitchFamily="49" charset="0"/>
              </a:rPr>
              <a:t>operator</a:t>
            </a:r>
            <a:r>
              <a:rPr lang="en-US" sz="2400" b="1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==(</a:t>
            </a:r>
            <a:r>
              <a:rPr lang="en-US" sz="2400" b="1" i="0" u="none" strike="noStrike" baseline="0" dirty="0">
                <a:solidFill>
                  <a:srgbClr val="0070C1"/>
                </a:solidFill>
                <a:latin typeface="Consolas" panose="020B0609020204030204" pitchFamily="49" charset="0"/>
              </a:rPr>
              <a:t>const </a:t>
            </a:r>
            <a:r>
              <a:rPr lang="en-US" sz="2400" b="1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Point&amp; p){</a:t>
            </a:r>
          </a:p>
          <a:p>
            <a:pPr algn="l"/>
            <a:r>
              <a:rPr lang="en-US" sz="2400" b="1" i="0" u="none" strike="noStrike" baseline="0" dirty="0">
                <a:solidFill>
                  <a:srgbClr val="0070C1"/>
                </a:solidFill>
                <a:latin typeface="Consolas" panose="020B0609020204030204" pitchFamily="49" charset="0"/>
              </a:rPr>
              <a:t>if </a:t>
            </a:r>
            <a:r>
              <a:rPr lang="en-US" sz="2400" b="1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(x == </a:t>
            </a:r>
            <a:r>
              <a:rPr lang="en-US" sz="2400" b="1" i="0" u="none" strike="noStrike" baseline="0" dirty="0" err="1">
                <a:solidFill>
                  <a:srgbClr val="FFFFFF"/>
                </a:solidFill>
                <a:latin typeface="Consolas" panose="020B0609020204030204" pitchFamily="49" charset="0"/>
              </a:rPr>
              <a:t>p.x</a:t>
            </a:r>
            <a:r>
              <a:rPr lang="en-US" sz="2400" b="1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 &amp;&amp; y == </a:t>
            </a:r>
            <a:r>
              <a:rPr lang="en-US" sz="2400" b="1" i="0" u="none" strike="noStrike" baseline="0" dirty="0" err="1">
                <a:solidFill>
                  <a:srgbClr val="FFFFFF"/>
                </a:solidFill>
                <a:latin typeface="Consolas" panose="020B0609020204030204" pitchFamily="49" charset="0"/>
              </a:rPr>
              <a:t>p.y</a:t>
            </a:r>
            <a:r>
              <a:rPr lang="en-US" sz="2400" b="1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2400" b="1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return </a:t>
            </a:r>
            <a:r>
              <a:rPr lang="en-US" sz="2400" b="1" i="0" u="none" strike="noStrike" baseline="0" dirty="0">
                <a:solidFill>
                  <a:srgbClr val="0070C1"/>
                </a:solidFill>
                <a:latin typeface="Consolas" panose="020B0609020204030204" pitchFamily="49" charset="0"/>
              </a:rPr>
              <a:t>true</a:t>
            </a:r>
            <a:r>
              <a:rPr lang="en-US" sz="2400" b="1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2400" b="1" i="0" u="none" strike="noStrike" baseline="0" dirty="0">
                <a:solidFill>
                  <a:srgbClr val="0070C1"/>
                </a:solidFill>
                <a:latin typeface="Consolas" panose="020B0609020204030204" pitchFamily="49" charset="0"/>
              </a:rPr>
              <a:t>else</a:t>
            </a:r>
          </a:p>
          <a:p>
            <a:pPr algn="l"/>
            <a:r>
              <a:rPr lang="en-US" sz="2400" b="1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return </a:t>
            </a:r>
            <a:r>
              <a:rPr lang="en-US" sz="2400" b="1" i="0" u="none" strike="noStrike" baseline="0" dirty="0">
                <a:solidFill>
                  <a:srgbClr val="0070C1"/>
                </a:solidFill>
                <a:latin typeface="Consolas" panose="020B0609020204030204" pitchFamily="49" charset="0"/>
              </a:rPr>
              <a:t>false</a:t>
            </a:r>
            <a:r>
              <a:rPr lang="en-US" sz="2400" b="1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acUSADigital-Regular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7B7F24-AF47-4038-A3F1-540D459CD7C9}"/>
              </a:ext>
            </a:extLst>
          </p:cNvPr>
          <p:cNvSpPr txBox="1"/>
          <p:nvPr/>
        </p:nvSpPr>
        <p:spPr>
          <a:xfrm>
            <a:off x="6743967" y="827706"/>
            <a:ext cx="609834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2000" b="1" i="0" u="none" strike="noStrike" baseline="0" dirty="0">
                <a:solidFill>
                  <a:srgbClr val="B2D8EC"/>
                </a:solidFill>
                <a:latin typeface="Consolas" panose="020B0609020204030204" pitchFamily="49" charset="0"/>
              </a:rPr>
              <a:t>Point p1(3, 4), p2(3, 2);</a:t>
            </a:r>
          </a:p>
          <a:p>
            <a:pPr algn="l"/>
            <a:r>
              <a:rPr lang="en-US" sz="2000" b="1" i="0" u="none" strike="noStrike" baseline="0" dirty="0">
                <a:solidFill>
                  <a:srgbClr val="B2D8EC"/>
                </a:solidFill>
                <a:latin typeface="Consolas" panose="020B0609020204030204" pitchFamily="49" charset="0"/>
              </a:rPr>
              <a:t>p1.operator==(p2); </a:t>
            </a:r>
            <a:r>
              <a:rPr lang="en-US" sz="2000" b="1" i="0" u="none" strike="noStrike" baseline="0" dirty="0">
                <a:solidFill>
                  <a:srgbClr val="00B150"/>
                </a:solidFill>
                <a:latin typeface="Consolas" panose="020B0609020204030204" pitchFamily="49" charset="0"/>
              </a:rPr>
              <a:t>// called on p1</a:t>
            </a:r>
          </a:p>
          <a:p>
            <a:pPr algn="l"/>
            <a:r>
              <a:rPr lang="en-US" sz="2000" b="1" i="0" u="none" strike="noStrike" baseline="0" dirty="0">
                <a:solidFill>
                  <a:srgbClr val="00B150"/>
                </a:solidFill>
                <a:latin typeface="Consolas" panose="020B0609020204030204" pitchFamily="49" charset="0"/>
              </a:rPr>
              <a:t>Or</a:t>
            </a:r>
          </a:p>
          <a:p>
            <a:pPr algn="l"/>
            <a:r>
              <a:rPr lang="en-US" sz="2000" b="1" i="0" u="none" strike="noStrike" baseline="0" dirty="0" err="1">
                <a:solidFill>
                  <a:srgbClr val="B2D8EC"/>
                </a:solidFill>
                <a:latin typeface="Consolas" panose="020B0609020204030204" pitchFamily="49" charset="0"/>
              </a:rPr>
              <a:t>cout</a:t>
            </a:r>
            <a:r>
              <a:rPr lang="en-US" sz="2000" b="1" i="0" u="none" strike="noStrike" baseline="0" dirty="0">
                <a:solidFill>
                  <a:srgbClr val="B2D8EC"/>
                </a:solidFill>
                <a:latin typeface="Consolas" panose="020B0609020204030204" pitchFamily="49" charset="0"/>
              </a:rPr>
              <a:t> &lt;&lt; (p1==p2);</a:t>
            </a:r>
            <a:endParaRPr lang="en-PK" sz="2000" b="1" dirty="0"/>
          </a:p>
        </p:txBody>
      </p:sp>
    </p:spTree>
    <p:extLst>
      <p:ext uri="{BB962C8B-B14F-4D97-AF65-F5344CB8AC3E}">
        <p14:creationId xmlns:p14="http://schemas.microsoft.com/office/powerpoint/2010/main" val="2611323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8124" y="0"/>
            <a:ext cx="8911687" cy="128089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Binary Operator != not equal to</a:t>
            </a:r>
          </a:p>
        </p:txBody>
      </p:sp>
      <p:sp>
        <p:nvSpPr>
          <p:cNvPr id="3" name="Rectangle 2"/>
          <p:cNvSpPr/>
          <p:nvPr/>
        </p:nvSpPr>
        <p:spPr>
          <a:xfrm>
            <a:off x="2877277" y="872927"/>
            <a:ext cx="870065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b="1" i="0" u="none" strike="noStrike" baseline="0" dirty="0">
                <a:solidFill>
                  <a:srgbClr val="0070C1"/>
                </a:solidFill>
                <a:latin typeface="Consolas" panose="020B0609020204030204" pitchFamily="49" charset="0"/>
              </a:rPr>
              <a:t>class </a:t>
            </a:r>
            <a:r>
              <a:rPr lang="en-US" sz="2000" b="1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Point {</a:t>
            </a:r>
          </a:p>
          <a:p>
            <a:pPr algn="l"/>
            <a:r>
              <a:rPr lang="en-US" sz="2000" b="1" i="0" u="none" strike="noStrike" baseline="0" dirty="0">
                <a:solidFill>
                  <a:srgbClr val="0070C1"/>
                </a:solidFill>
                <a:latin typeface="Consolas" panose="020B0609020204030204" pitchFamily="49" charset="0"/>
              </a:rPr>
              <a:t>int </a:t>
            </a:r>
            <a:r>
              <a:rPr lang="en-US" sz="2000" b="1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x, y;</a:t>
            </a:r>
          </a:p>
          <a:p>
            <a:pPr algn="l"/>
            <a:r>
              <a:rPr lang="en-US" sz="2000" b="1" i="0" u="none" strike="noStrike" baseline="0" dirty="0">
                <a:solidFill>
                  <a:srgbClr val="0070C1"/>
                </a:solidFill>
                <a:latin typeface="Consolas" panose="020B0609020204030204" pitchFamily="49" charset="0"/>
              </a:rPr>
              <a:t>public:</a:t>
            </a:r>
          </a:p>
          <a:p>
            <a:pPr algn="l"/>
            <a:r>
              <a:rPr lang="en-US" sz="2000" b="1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Point(</a:t>
            </a:r>
            <a:r>
              <a:rPr lang="en-US" sz="2000" b="1" i="0" u="none" strike="noStrike" baseline="0" dirty="0">
                <a:solidFill>
                  <a:srgbClr val="0070C1"/>
                </a:solidFill>
                <a:latin typeface="Consolas" panose="020B0609020204030204" pitchFamily="49" charset="0"/>
              </a:rPr>
              <a:t>int </a:t>
            </a:r>
            <a:r>
              <a:rPr lang="en-US" sz="2000" b="1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a=0, </a:t>
            </a:r>
            <a:r>
              <a:rPr lang="en-US" sz="2000" b="1" i="0" u="none" strike="noStrike" baseline="0" dirty="0">
                <a:solidFill>
                  <a:srgbClr val="0070C1"/>
                </a:solidFill>
                <a:latin typeface="Consolas" panose="020B0609020204030204" pitchFamily="49" charset="0"/>
              </a:rPr>
              <a:t>int </a:t>
            </a:r>
            <a:r>
              <a:rPr lang="en-US" sz="2000" b="1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b=0) { x=a; y=b;}</a:t>
            </a:r>
          </a:p>
          <a:p>
            <a:pPr algn="l"/>
            <a:r>
              <a:rPr lang="en-US" sz="2000" b="1" i="0" u="none" strike="noStrike" baseline="0" dirty="0">
                <a:solidFill>
                  <a:srgbClr val="0070C1"/>
                </a:solidFill>
                <a:latin typeface="Consolas" panose="020B0609020204030204" pitchFamily="49" charset="0"/>
              </a:rPr>
              <a:t>bool </a:t>
            </a:r>
            <a:r>
              <a:rPr lang="en-US" sz="2000" b="1" i="0" u="none" strike="noStrike" baseline="0" dirty="0">
                <a:solidFill>
                  <a:srgbClr val="CCC0E9"/>
                </a:solidFill>
                <a:latin typeface="Consolas" panose="020B0609020204030204" pitchFamily="49" charset="0"/>
              </a:rPr>
              <a:t>operator</a:t>
            </a:r>
            <a:r>
              <a:rPr lang="en-US" sz="2000" b="1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==(</a:t>
            </a:r>
            <a:r>
              <a:rPr lang="en-US" sz="2000" b="1" i="0" u="none" strike="noStrike" baseline="0" dirty="0">
                <a:solidFill>
                  <a:srgbClr val="0070C1"/>
                </a:solidFill>
                <a:latin typeface="Consolas" panose="020B0609020204030204" pitchFamily="49" charset="0"/>
              </a:rPr>
              <a:t>const </a:t>
            </a:r>
            <a:r>
              <a:rPr lang="en-US" sz="2000" b="1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Point&amp;);</a:t>
            </a:r>
          </a:p>
          <a:p>
            <a:pPr algn="l"/>
            <a:r>
              <a:rPr lang="en-US" sz="2000" b="1" i="0" u="none" strike="noStrike" baseline="0" dirty="0">
                <a:solidFill>
                  <a:srgbClr val="0070C1"/>
                </a:solidFill>
                <a:latin typeface="Consolas" panose="020B0609020204030204" pitchFamily="49" charset="0"/>
              </a:rPr>
              <a:t>bool </a:t>
            </a:r>
            <a:r>
              <a:rPr lang="en-US" sz="2000" b="1" i="0" u="none" strike="noStrike" baseline="0" dirty="0">
                <a:solidFill>
                  <a:srgbClr val="CCC0E9"/>
                </a:solidFill>
                <a:latin typeface="Consolas" panose="020B0609020204030204" pitchFamily="49" charset="0"/>
              </a:rPr>
              <a:t>operator</a:t>
            </a:r>
            <a:r>
              <a:rPr lang="en-US" sz="2000" b="1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!=(</a:t>
            </a:r>
            <a:r>
              <a:rPr lang="en-US" sz="2000" b="1" i="0" u="none" strike="noStrike" baseline="0" dirty="0">
                <a:solidFill>
                  <a:srgbClr val="0070C1"/>
                </a:solidFill>
                <a:latin typeface="Consolas" panose="020B0609020204030204" pitchFamily="49" charset="0"/>
              </a:rPr>
              <a:t>const </a:t>
            </a:r>
            <a:r>
              <a:rPr lang="en-US" sz="2000" b="1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Point&amp;);</a:t>
            </a:r>
          </a:p>
          <a:p>
            <a:pPr algn="l"/>
            <a:r>
              <a:rPr lang="en-PK" sz="2000" b="1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};</a:t>
            </a:r>
          </a:p>
          <a:p>
            <a:pPr algn="l"/>
            <a:r>
              <a:rPr lang="en-US" sz="2000" b="1" i="0" u="none" strike="noStrike" baseline="0" dirty="0">
                <a:solidFill>
                  <a:srgbClr val="00B150"/>
                </a:solidFill>
                <a:latin typeface="Consolas" panose="020B0609020204030204" pitchFamily="49" charset="0"/>
              </a:rPr>
              <a:t>//Reuse == operator function</a:t>
            </a:r>
          </a:p>
          <a:p>
            <a:pPr algn="l"/>
            <a:r>
              <a:rPr lang="en-US" sz="2000" b="1" i="0" u="none" strike="noStrike" baseline="0" dirty="0">
                <a:solidFill>
                  <a:srgbClr val="0070C1"/>
                </a:solidFill>
                <a:latin typeface="Consolas" panose="020B0609020204030204" pitchFamily="49" charset="0"/>
              </a:rPr>
              <a:t>bool </a:t>
            </a:r>
            <a:r>
              <a:rPr lang="en-US" sz="2000" b="1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Point:: </a:t>
            </a:r>
            <a:r>
              <a:rPr lang="en-US" sz="2000" b="1" i="0" u="none" strike="noStrike" baseline="0" dirty="0">
                <a:solidFill>
                  <a:srgbClr val="CCC0E9"/>
                </a:solidFill>
                <a:latin typeface="Consolas" panose="020B0609020204030204" pitchFamily="49" charset="0"/>
              </a:rPr>
              <a:t>operator</a:t>
            </a:r>
            <a:r>
              <a:rPr lang="en-US" sz="2000" b="1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!=(</a:t>
            </a:r>
            <a:r>
              <a:rPr lang="en-US" sz="2000" b="1" i="0" u="none" strike="noStrike" baseline="0" dirty="0">
                <a:solidFill>
                  <a:srgbClr val="0070C1"/>
                </a:solidFill>
                <a:latin typeface="Consolas" panose="020B0609020204030204" pitchFamily="49" charset="0"/>
              </a:rPr>
              <a:t>const </a:t>
            </a:r>
            <a:r>
              <a:rPr lang="en-US" sz="2000" b="1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Point&amp; p){</a:t>
            </a:r>
          </a:p>
          <a:p>
            <a:pPr algn="l"/>
            <a:r>
              <a:rPr lang="en-PK" sz="2000" b="1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15</a:t>
            </a:r>
          </a:p>
          <a:p>
            <a:pPr algn="l"/>
            <a:r>
              <a:rPr lang="en-US" sz="2000" b="1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return !((*</a:t>
            </a:r>
            <a:r>
              <a:rPr lang="en-US" sz="2000" b="1" i="0" u="none" strike="noStrike" baseline="0" dirty="0">
                <a:solidFill>
                  <a:srgbClr val="0070C1"/>
                </a:solidFill>
                <a:latin typeface="Consolas" panose="020B0609020204030204" pitchFamily="49" charset="0"/>
              </a:rPr>
              <a:t>this</a:t>
            </a:r>
            <a:r>
              <a:rPr lang="en-US" sz="2000" b="1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) == p) ;</a:t>
            </a:r>
          </a:p>
          <a:p>
            <a:pPr algn="l"/>
            <a:r>
              <a:rPr lang="en-PK" sz="2000" b="1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acUSADigital-Regular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37FFA4-C2DC-4302-BAD9-4652BC2328E0}"/>
              </a:ext>
            </a:extLst>
          </p:cNvPr>
          <p:cNvSpPr txBox="1"/>
          <p:nvPr/>
        </p:nvSpPr>
        <p:spPr>
          <a:xfrm>
            <a:off x="2877277" y="4511598"/>
            <a:ext cx="64219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2000" b="1" i="0" u="none" strike="noStrike" baseline="0" dirty="0">
                <a:solidFill>
                  <a:srgbClr val="B2D8EC"/>
                </a:solidFill>
                <a:latin typeface="Consolas" panose="020B0609020204030204" pitchFamily="49" charset="0"/>
              </a:rPr>
              <a:t>Point p1(3, 4), p2(3, 2);</a:t>
            </a:r>
          </a:p>
          <a:p>
            <a:pPr algn="l"/>
            <a:r>
              <a:rPr lang="en-US" sz="2000" b="1" i="0" u="none" strike="noStrike" baseline="0" dirty="0">
                <a:solidFill>
                  <a:srgbClr val="B2D8EC"/>
                </a:solidFill>
                <a:latin typeface="Consolas" panose="020B0609020204030204" pitchFamily="49" charset="0"/>
              </a:rPr>
              <a:t>p1.operator!=(p2); </a:t>
            </a:r>
            <a:r>
              <a:rPr lang="en-US" sz="2000" b="1" i="0" u="none" strike="noStrike" baseline="0" dirty="0">
                <a:solidFill>
                  <a:srgbClr val="00B150"/>
                </a:solidFill>
                <a:latin typeface="Consolas" panose="020B0609020204030204" pitchFamily="49" charset="0"/>
              </a:rPr>
              <a:t>// called on p1</a:t>
            </a:r>
          </a:p>
          <a:p>
            <a:pPr algn="l"/>
            <a:r>
              <a:rPr lang="en-US" sz="2000" b="1" i="0" u="none" strike="noStrike" baseline="0" dirty="0">
                <a:solidFill>
                  <a:srgbClr val="00B150"/>
                </a:solidFill>
                <a:latin typeface="Consolas" panose="020B0609020204030204" pitchFamily="49" charset="0"/>
              </a:rPr>
              <a:t>Or</a:t>
            </a:r>
          </a:p>
          <a:p>
            <a:pPr algn="l"/>
            <a:r>
              <a:rPr lang="en-US" sz="2000" b="1" i="0" u="none" strike="noStrike" baseline="0" dirty="0" err="1">
                <a:solidFill>
                  <a:srgbClr val="B2D8EC"/>
                </a:solidFill>
                <a:latin typeface="Consolas" panose="020B0609020204030204" pitchFamily="49" charset="0"/>
              </a:rPr>
              <a:t>cout</a:t>
            </a:r>
            <a:r>
              <a:rPr lang="en-US" sz="2000" b="1" i="0" u="none" strike="noStrike" baseline="0" dirty="0">
                <a:solidFill>
                  <a:srgbClr val="B2D8EC"/>
                </a:solidFill>
                <a:latin typeface="Consolas" panose="020B0609020204030204" pitchFamily="49" charset="0"/>
              </a:rPr>
              <a:t> &lt;&lt; (p1!=p2);</a:t>
            </a:r>
            <a:endParaRPr lang="en-PK" sz="2000" b="1" dirty="0"/>
          </a:p>
        </p:txBody>
      </p:sp>
    </p:spTree>
    <p:extLst>
      <p:ext uri="{BB962C8B-B14F-4D97-AF65-F5344CB8AC3E}">
        <p14:creationId xmlns:p14="http://schemas.microsoft.com/office/powerpoint/2010/main" val="37385977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8124" y="0"/>
            <a:ext cx="8911687" cy="128089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Binary Operator != not equal to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890007-5583-4610-858A-25F1EF9A384A}"/>
              </a:ext>
            </a:extLst>
          </p:cNvPr>
          <p:cNvSpPr txBox="1"/>
          <p:nvPr/>
        </p:nvSpPr>
        <p:spPr>
          <a:xfrm>
            <a:off x="3372729" y="1611143"/>
            <a:ext cx="60983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u="none" strike="noStrike" baseline="0" dirty="0">
                <a:solidFill>
                  <a:schemeClr val="bg1"/>
                </a:solidFill>
                <a:latin typeface="Consolas" panose="020B0609020204030204" pitchFamily="49" charset="0"/>
              </a:rPr>
              <a:t>p1=p2; // called on p1</a:t>
            </a:r>
          </a:p>
          <a:p>
            <a:pPr algn="l"/>
            <a:r>
              <a:rPr lang="en-US" sz="2400" b="0" i="0" u="none" strike="noStrike" baseline="0" dirty="0">
                <a:solidFill>
                  <a:schemeClr val="bg1"/>
                </a:solidFill>
                <a:latin typeface="Consolas" panose="020B0609020204030204" pitchFamily="49" charset="0"/>
              </a:rPr>
              <a:t>p1=p2=p3; // cascaded call</a:t>
            </a:r>
            <a:endParaRPr lang="en-PK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2655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8124" y="0"/>
            <a:ext cx="8911687" cy="128089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Binary Operator = Assignment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233DC7-1EB6-46F3-9B81-3AA557DDFBA9}"/>
              </a:ext>
            </a:extLst>
          </p:cNvPr>
          <p:cNvSpPr txBox="1"/>
          <p:nvPr/>
        </p:nvSpPr>
        <p:spPr>
          <a:xfrm>
            <a:off x="510490" y="1280890"/>
            <a:ext cx="5646054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u="none" strike="noStrike" baseline="0" dirty="0">
                <a:solidFill>
                  <a:srgbClr val="0070C1"/>
                </a:solidFill>
                <a:latin typeface="Consolas" panose="020B0609020204030204" pitchFamily="49" charset="0"/>
              </a:rPr>
              <a:t>class </a:t>
            </a:r>
            <a:r>
              <a:rPr lang="en-US" sz="24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Point {</a:t>
            </a:r>
          </a:p>
          <a:p>
            <a:pPr algn="l"/>
            <a:r>
              <a:rPr lang="en-US" sz="2400" b="0" i="0" u="none" strike="noStrike" baseline="0" dirty="0">
                <a:solidFill>
                  <a:srgbClr val="0070C1"/>
                </a:solidFill>
                <a:latin typeface="Consolas" panose="020B0609020204030204" pitchFamily="49" charset="0"/>
              </a:rPr>
              <a:t>int </a:t>
            </a:r>
            <a:r>
              <a:rPr lang="en-US" sz="24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x, *y;</a:t>
            </a:r>
          </a:p>
          <a:p>
            <a:pPr algn="l"/>
            <a:r>
              <a:rPr lang="en-US" sz="2400" b="0" i="0" u="none" strike="noStrike" baseline="0" dirty="0">
                <a:solidFill>
                  <a:srgbClr val="0070C1"/>
                </a:solidFill>
                <a:latin typeface="Consolas" panose="020B0609020204030204" pitchFamily="49" charset="0"/>
              </a:rPr>
              <a:t>public:</a:t>
            </a:r>
          </a:p>
          <a:p>
            <a:pPr algn="l"/>
            <a:r>
              <a:rPr lang="fr-FR" sz="24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Point() { x=0; y=</a:t>
            </a:r>
            <a:r>
              <a:rPr lang="fr-FR" sz="2400" b="0" i="0" u="none" strike="noStrike" baseline="0" dirty="0" err="1">
                <a:solidFill>
                  <a:srgbClr val="FFFFFF"/>
                </a:solidFill>
                <a:latin typeface="Consolas" panose="020B0609020204030204" pitchFamily="49" charset="0"/>
              </a:rPr>
              <a:t>nullptr</a:t>
            </a:r>
            <a:r>
              <a:rPr lang="fr-FR" sz="24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; }</a:t>
            </a:r>
          </a:p>
          <a:p>
            <a:pPr algn="l"/>
            <a:r>
              <a:rPr lang="en-US" sz="24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Point(</a:t>
            </a:r>
            <a:r>
              <a:rPr lang="en-US" sz="2400" b="0" i="0" u="none" strike="noStrike" baseline="0" dirty="0">
                <a:solidFill>
                  <a:srgbClr val="0070C1"/>
                </a:solidFill>
                <a:latin typeface="Consolas" panose="020B0609020204030204" pitchFamily="49" charset="0"/>
              </a:rPr>
              <a:t>int </a:t>
            </a:r>
            <a:r>
              <a:rPr lang="en-US" sz="24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a, </a:t>
            </a:r>
            <a:r>
              <a:rPr lang="en-US" sz="2400" b="0" i="0" u="none" strike="noStrike" baseline="0" dirty="0">
                <a:solidFill>
                  <a:srgbClr val="0070C1"/>
                </a:solidFill>
                <a:latin typeface="Consolas" panose="020B0609020204030204" pitchFamily="49" charset="0"/>
              </a:rPr>
              <a:t>int </a:t>
            </a:r>
            <a:r>
              <a:rPr lang="en-US" sz="24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b) {</a:t>
            </a:r>
          </a:p>
          <a:p>
            <a:pPr lvl="1"/>
            <a:r>
              <a:rPr lang="en-US" sz="24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x=a;</a:t>
            </a:r>
          </a:p>
          <a:p>
            <a:pPr lvl="1"/>
            <a:r>
              <a:rPr lang="en-US" sz="24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y=new </a:t>
            </a:r>
            <a:r>
              <a:rPr lang="en-US" sz="2400" b="0" i="0" u="none" strike="noStrike" baseline="0" dirty="0">
                <a:solidFill>
                  <a:srgbClr val="0070C1"/>
                </a:solidFill>
                <a:latin typeface="Consolas" panose="020B0609020204030204" pitchFamily="49" charset="0"/>
              </a:rPr>
              <a:t>int</a:t>
            </a:r>
            <a:r>
              <a:rPr lang="en-US" sz="24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(b);</a:t>
            </a:r>
          </a:p>
          <a:p>
            <a:pPr algn="l"/>
            <a:r>
              <a:rPr lang="en-PK" sz="24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sz="24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Point </a:t>
            </a:r>
            <a:r>
              <a:rPr lang="en-US" sz="2400" b="0" i="0" u="none" strike="noStrike" baseline="0" dirty="0">
                <a:solidFill>
                  <a:srgbClr val="CCC0E9"/>
                </a:solidFill>
                <a:latin typeface="Consolas" panose="020B0609020204030204" pitchFamily="49" charset="0"/>
              </a:rPr>
              <a:t>operator</a:t>
            </a:r>
            <a:r>
              <a:rPr lang="en-US" sz="24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=(</a:t>
            </a:r>
            <a:r>
              <a:rPr lang="en-US" sz="2400" b="0" i="0" u="none" strike="noStrike" baseline="0" dirty="0">
                <a:solidFill>
                  <a:srgbClr val="0070C1"/>
                </a:solidFill>
                <a:latin typeface="Consolas" panose="020B0609020204030204" pitchFamily="49" charset="0"/>
              </a:rPr>
              <a:t>const </a:t>
            </a:r>
            <a:r>
              <a:rPr lang="en-US" sz="24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Point&amp; p);</a:t>
            </a:r>
          </a:p>
          <a:p>
            <a:pPr algn="l"/>
            <a:r>
              <a:rPr lang="en-PK" sz="24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};</a:t>
            </a:r>
          </a:p>
          <a:p>
            <a:pPr algn="l"/>
            <a:endParaRPr lang="en-PK" sz="2000" b="0" i="0" u="none" strike="noStrike" baseline="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362CEB-87FF-4529-87F0-4B14F6A3141A}"/>
              </a:ext>
            </a:extLst>
          </p:cNvPr>
          <p:cNvSpPr txBox="1"/>
          <p:nvPr/>
        </p:nvSpPr>
        <p:spPr>
          <a:xfrm>
            <a:off x="5690889" y="640445"/>
            <a:ext cx="6369904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u="none" strike="noStrike" baseline="0" dirty="0">
                <a:solidFill>
                  <a:srgbClr val="CCC0E9"/>
                </a:solidFill>
                <a:latin typeface="Consolas" panose="020B0609020204030204" pitchFamily="49" charset="0"/>
              </a:rPr>
              <a:t>Point Point::operator</a:t>
            </a:r>
            <a:r>
              <a:rPr lang="en-US" sz="24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=(</a:t>
            </a:r>
            <a:r>
              <a:rPr lang="en-US" sz="2400" b="0" i="0" u="none" strike="noStrike" baseline="0" dirty="0">
                <a:solidFill>
                  <a:srgbClr val="0070C1"/>
                </a:solidFill>
                <a:latin typeface="Consolas" panose="020B0609020204030204" pitchFamily="49" charset="0"/>
              </a:rPr>
              <a:t>const </a:t>
            </a:r>
            <a:r>
              <a:rPr lang="en-US" sz="24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Point&amp; p){</a:t>
            </a:r>
          </a:p>
          <a:p>
            <a:pPr algn="l"/>
            <a:r>
              <a:rPr lang="en-US" sz="2400" b="0" i="0" u="none" strike="noStrike" baseline="0" dirty="0">
                <a:solidFill>
                  <a:srgbClr val="0070C1"/>
                </a:solidFill>
                <a:latin typeface="Consolas" panose="020B0609020204030204" pitchFamily="49" charset="0"/>
              </a:rPr>
              <a:t>if </a:t>
            </a:r>
            <a:r>
              <a:rPr lang="en-US" sz="24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sz="2400" b="0" i="0" u="none" strike="noStrike" baseline="0" dirty="0">
                <a:solidFill>
                  <a:srgbClr val="0070C1"/>
                </a:solidFill>
                <a:latin typeface="Consolas" panose="020B0609020204030204" pitchFamily="49" charset="0"/>
              </a:rPr>
              <a:t>this </a:t>
            </a:r>
            <a:r>
              <a:rPr lang="en-US" sz="24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!= &amp;p) {</a:t>
            </a:r>
          </a:p>
          <a:p>
            <a:pPr algn="l"/>
            <a:r>
              <a:rPr lang="en-US" sz="24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	x= </a:t>
            </a:r>
            <a:r>
              <a:rPr lang="en-US" sz="2400" b="0" i="0" u="none" strike="noStrike" baseline="0" dirty="0" err="1">
                <a:solidFill>
                  <a:srgbClr val="FFFFFF"/>
                </a:solidFill>
                <a:latin typeface="Consolas" panose="020B0609020204030204" pitchFamily="49" charset="0"/>
              </a:rPr>
              <a:t>p.x</a:t>
            </a:r>
            <a:r>
              <a:rPr lang="en-US" sz="24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2400" b="0" i="0" u="none" strike="noStrike" baseline="0" dirty="0">
                <a:solidFill>
                  <a:srgbClr val="0070C1"/>
                </a:solidFill>
                <a:latin typeface="Consolas" panose="020B0609020204030204" pitchFamily="49" charset="0"/>
              </a:rPr>
              <a:t>	if</a:t>
            </a:r>
            <a:r>
              <a:rPr lang="en-US" sz="24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(y==</a:t>
            </a:r>
            <a:r>
              <a:rPr lang="en-US" sz="2400" b="0" i="0" u="none" strike="noStrike" baseline="0" dirty="0" err="1">
                <a:solidFill>
                  <a:srgbClr val="FFFFFF"/>
                </a:solidFill>
                <a:latin typeface="Consolas" panose="020B0609020204030204" pitchFamily="49" charset="0"/>
              </a:rPr>
              <a:t>nullptr</a:t>
            </a:r>
            <a:r>
              <a:rPr lang="en-US" sz="24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 &amp;&amp; </a:t>
            </a:r>
            <a:r>
              <a:rPr lang="en-US" sz="2400" b="0" i="0" u="none" strike="noStrike" baseline="0" dirty="0" err="1">
                <a:solidFill>
                  <a:srgbClr val="FFFFFF"/>
                </a:solidFill>
                <a:latin typeface="Consolas" panose="020B0609020204030204" pitchFamily="49" charset="0"/>
              </a:rPr>
              <a:t>p.y</a:t>
            </a:r>
            <a:r>
              <a:rPr lang="en-US" sz="24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!=</a:t>
            </a:r>
            <a:r>
              <a:rPr lang="en-US" sz="2400" b="0" i="0" u="none" strike="noStrike" baseline="0" dirty="0" err="1">
                <a:solidFill>
                  <a:srgbClr val="FFFFFF"/>
                </a:solidFill>
                <a:latin typeface="Consolas" panose="020B0609020204030204" pitchFamily="49" charset="0"/>
              </a:rPr>
              <a:t>nullptr</a:t>
            </a:r>
            <a:r>
              <a:rPr lang="en-US" sz="24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24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			y = new </a:t>
            </a:r>
            <a:r>
              <a:rPr lang="en-US" sz="2400" b="0" i="0" u="none" strike="noStrike" baseline="0" dirty="0">
                <a:solidFill>
                  <a:srgbClr val="0070C1"/>
                </a:solidFill>
                <a:latin typeface="Consolas" panose="020B0609020204030204" pitchFamily="49" charset="0"/>
              </a:rPr>
              <a:t>int</a:t>
            </a:r>
            <a:r>
              <a:rPr lang="en-US" sz="24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(*(</a:t>
            </a:r>
            <a:r>
              <a:rPr lang="en-US" sz="2400" b="0" i="0" u="none" strike="noStrike" baseline="0" dirty="0" err="1">
                <a:solidFill>
                  <a:srgbClr val="FFFFFF"/>
                </a:solidFill>
                <a:latin typeface="Consolas" panose="020B0609020204030204" pitchFamily="49" charset="0"/>
              </a:rPr>
              <a:t>p.y</a:t>
            </a:r>
            <a:r>
              <a:rPr lang="en-US" sz="24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));</a:t>
            </a:r>
          </a:p>
          <a:p>
            <a:pPr algn="l"/>
            <a:r>
              <a:rPr lang="en-US" sz="2400" b="0" i="0" u="none" strike="noStrike" baseline="0" dirty="0">
                <a:solidFill>
                  <a:srgbClr val="0070C1"/>
                </a:solidFill>
                <a:latin typeface="Consolas" panose="020B0609020204030204" pitchFamily="49" charset="0"/>
              </a:rPr>
              <a:t>	else if</a:t>
            </a:r>
            <a:r>
              <a:rPr lang="en-US" sz="24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(y!=</a:t>
            </a:r>
            <a:r>
              <a:rPr lang="en-US" sz="2400" b="0" i="0" u="none" strike="noStrike" baseline="0" dirty="0" err="1">
                <a:solidFill>
                  <a:srgbClr val="FFFFFF"/>
                </a:solidFill>
                <a:latin typeface="Consolas" panose="020B0609020204030204" pitchFamily="49" charset="0"/>
              </a:rPr>
              <a:t>nullptr</a:t>
            </a:r>
            <a:r>
              <a:rPr lang="en-US" sz="24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 &amp;&amp; </a:t>
            </a:r>
            <a:r>
              <a:rPr lang="en-US" sz="2400" b="0" i="0" u="none" strike="noStrike" baseline="0" dirty="0" err="1">
                <a:solidFill>
                  <a:srgbClr val="FFFFFF"/>
                </a:solidFill>
                <a:latin typeface="Consolas" panose="020B0609020204030204" pitchFamily="49" charset="0"/>
              </a:rPr>
              <a:t>p.y</a:t>
            </a:r>
            <a:r>
              <a:rPr lang="en-US" sz="24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==</a:t>
            </a:r>
            <a:r>
              <a:rPr lang="en-US" sz="2400" b="0" i="0" u="none" strike="noStrike" baseline="0" dirty="0" err="1">
                <a:solidFill>
                  <a:srgbClr val="FFFFFF"/>
                </a:solidFill>
                <a:latin typeface="Consolas" panose="020B0609020204030204" pitchFamily="49" charset="0"/>
              </a:rPr>
              <a:t>nullptr</a:t>
            </a:r>
            <a:r>
              <a:rPr lang="en-US" sz="24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){</a:t>
            </a:r>
          </a:p>
          <a:p>
            <a:pPr algn="l"/>
            <a:r>
              <a:rPr lang="en-US" sz="24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			delete y;</a:t>
            </a:r>
          </a:p>
          <a:p>
            <a:pPr algn="l"/>
            <a:r>
              <a:rPr lang="en-US" sz="24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			y = </a:t>
            </a:r>
            <a:r>
              <a:rPr lang="en-US" sz="2400" b="0" i="0" u="none" strike="noStrike" baseline="0" dirty="0" err="1">
                <a:solidFill>
                  <a:srgbClr val="FFFFFF"/>
                </a:solidFill>
                <a:latin typeface="Consolas" panose="020B0609020204030204" pitchFamily="49" charset="0"/>
              </a:rPr>
              <a:t>nullptr</a:t>
            </a:r>
            <a:r>
              <a:rPr lang="en-US" sz="24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24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		</a:t>
            </a:r>
            <a:r>
              <a:rPr lang="en-PK" sz="24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sz="2400" b="0" i="0" u="none" strike="noStrike" baseline="0" dirty="0">
                <a:solidFill>
                  <a:srgbClr val="0070C1"/>
                </a:solidFill>
                <a:latin typeface="Consolas" panose="020B0609020204030204" pitchFamily="49" charset="0"/>
              </a:rPr>
              <a:t>else if</a:t>
            </a:r>
            <a:r>
              <a:rPr lang="en-US" sz="24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(y!=</a:t>
            </a:r>
            <a:r>
              <a:rPr lang="en-US" sz="2400" b="0" i="0" u="none" strike="noStrike" baseline="0" dirty="0" err="1">
                <a:solidFill>
                  <a:srgbClr val="FFFFFF"/>
                </a:solidFill>
                <a:latin typeface="Consolas" panose="020B0609020204030204" pitchFamily="49" charset="0"/>
              </a:rPr>
              <a:t>nullptr</a:t>
            </a:r>
            <a:r>
              <a:rPr lang="en-US" sz="24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 &amp;&amp; </a:t>
            </a:r>
            <a:r>
              <a:rPr lang="en-US" sz="2400" b="0" i="0" u="none" strike="noStrike" baseline="0" dirty="0" err="1">
                <a:solidFill>
                  <a:srgbClr val="FFFFFF"/>
                </a:solidFill>
                <a:latin typeface="Consolas" panose="020B0609020204030204" pitchFamily="49" charset="0"/>
              </a:rPr>
              <a:t>p.y</a:t>
            </a:r>
            <a:r>
              <a:rPr lang="en-US" sz="24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!=</a:t>
            </a:r>
            <a:r>
              <a:rPr lang="en-US" sz="2400" b="0" i="0" u="none" strike="noStrike" baseline="0" dirty="0" err="1">
                <a:solidFill>
                  <a:srgbClr val="FFFFFF"/>
                </a:solidFill>
                <a:latin typeface="Consolas" panose="020B0609020204030204" pitchFamily="49" charset="0"/>
              </a:rPr>
              <a:t>nullptr</a:t>
            </a:r>
            <a:r>
              <a:rPr lang="en-US" sz="24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24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		*y = *(</a:t>
            </a:r>
            <a:r>
              <a:rPr lang="en-US" sz="2400" b="0" i="0" u="none" strike="noStrike" baseline="0" dirty="0" err="1">
                <a:solidFill>
                  <a:srgbClr val="FFFFFF"/>
                </a:solidFill>
                <a:latin typeface="Consolas" panose="020B0609020204030204" pitchFamily="49" charset="0"/>
              </a:rPr>
              <a:t>p.y</a:t>
            </a:r>
            <a:r>
              <a:rPr lang="en-US" sz="24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2400" dirty="0">
                <a:solidFill>
                  <a:srgbClr val="FFFFFF"/>
                </a:solidFill>
                <a:latin typeface="Consolas" panose="020B0609020204030204" pitchFamily="49" charset="0"/>
              </a:rPr>
              <a:t>	}</a:t>
            </a:r>
            <a:endParaRPr lang="en-US" sz="2400" b="0" i="0" u="none" strike="noStrike" baseline="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24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return *</a:t>
            </a:r>
            <a:r>
              <a:rPr lang="en-US" sz="2400" b="0" i="0" u="none" strike="noStrike" baseline="0" dirty="0">
                <a:solidFill>
                  <a:srgbClr val="0070C1"/>
                </a:solidFill>
                <a:latin typeface="Consolas" panose="020B0609020204030204" pitchFamily="49" charset="0"/>
              </a:rPr>
              <a:t>this</a:t>
            </a:r>
            <a:r>
              <a:rPr lang="en-US" sz="24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US" sz="2400" b="0" i="0" u="none" strike="noStrike" baseline="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l"/>
            <a:r>
              <a:rPr lang="en-PK" sz="24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45757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D1267-9952-48BE-95EF-627B2607A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Friend function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A381B-75C5-4C04-8F72-6EF0037A8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40189"/>
            <a:ext cx="8915400" cy="3777622"/>
          </a:xfrm>
        </p:spPr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Poppins" panose="020B0502040204020203" pitchFamily="2" charset="0"/>
              </a:rPr>
              <a:t>A friend function in C++ is defined as a function that can access private, protected and public members of a class.</a:t>
            </a:r>
          </a:p>
          <a:p>
            <a:endParaRPr lang="en-P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C11EDE-7BDE-4FEE-A5BA-E51CA1F08969}"/>
              </a:ext>
            </a:extLst>
          </p:cNvPr>
          <p:cNvSpPr txBox="1"/>
          <p:nvPr/>
        </p:nvSpPr>
        <p:spPr>
          <a:xfrm>
            <a:off x="2321169" y="2617155"/>
            <a:ext cx="936908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friend function is declared using the friend keyword inside the body of the class.</a:t>
            </a:r>
          </a:p>
          <a:p>
            <a:endParaRPr lang="en-US" dirty="0"/>
          </a:p>
          <a:p>
            <a:r>
              <a:rPr lang="en-US" dirty="0"/>
              <a:t>Friend Function Syntax: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className</a:t>
            </a:r>
            <a:r>
              <a:rPr lang="en-US" dirty="0"/>
              <a:t> {</a:t>
            </a:r>
          </a:p>
          <a:p>
            <a:r>
              <a:rPr lang="en-US" dirty="0"/>
              <a:t>    ... .. ...</a:t>
            </a:r>
          </a:p>
          <a:p>
            <a:r>
              <a:rPr lang="en-US" dirty="0"/>
              <a:t>    friend </a:t>
            </a:r>
            <a:r>
              <a:rPr lang="en-US" dirty="0" err="1"/>
              <a:t>returnType</a:t>
            </a:r>
            <a:r>
              <a:rPr lang="en-US" dirty="0"/>
              <a:t> </a:t>
            </a:r>
            <a:r>
              <a:rPr lang="en-US" dirty="0" err="1"/>
              <a:t>functionName</a:t>
            </a:r>
            <a:r>
              <a:rPr lang="en-US" dirty="0"/>
              <a:t>(arguments);</a:t>
            </a:r>
          </a:p>
          <a:p>
            <a:r>
              <a:rPr lang="en-US" dirty="0"/>
              <a:t>    ... .. ...</a:t>
            </a:r>
          </a:p>
          <a:p>
            <a:r>
              <a:rPr lang="en-US" dirty="0"/>
              <a:t>}</a:t>
            </a:r>
            <a:endParaRPr lang="en-PK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422E99-B5E2-4ADC-9C9B-D01D561A0E97}"/>
              </a:ext>
            </a:extLst>
          </p:cNvPr>
          <p:cNvSpPr txBox="1"/>
          <p:nvPr/>
        </p:nvSpPr>
        <p:spPr>
          <a:xfrm>
            <a:off x="1923756" y="5699320"/>
            <a:ext cx="97664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By using the keyword, the </a:t>
            </a:r>
            <a:r>
              <a:rPr lang="en-US" b="1" i="0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‘friend’ </a:t>
            </a:r>
            <a:r>
              <a:rPr lang="en-US" b="0" i="0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compiler understands that the given function is a friend function.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9059256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D67575A-0789-469C-B020-3784A40C38F6}"/>
              </a:ext>
            </a:extLst>
          </p:cNvPr>
          <p:cNvSpPr txBox="1"/>
          <p:nvPr/>
        </p:nvSpPr>
        <p:spPr>
          <a:xfrm>
            <a:off x="1772529" y="1201137"/>
            <a:ext cx="934094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600" b="1" i="0" u="none" strike="noStrike" baseline="0" dirty="0">
                <a:latin typeface="Frutiger-Bold"/>
              </a:rPr>
              <a:t>Breaching the Walls</a:t>
            </a:r>
          </a:p>
          <a:p>
            <a:pPr algn="just"/>
            <a:r>
              <a:rPr lang="en-US" sz="2000" b="0" i="0" u="none" strike="noStrike" baseline="0" dirty="0">
                <a:latin typeface="Times-Roman"/>
              </a:rPr>
              <a:t>We should note that </a:t>
            </a:r>
            <a:r>
              <a:rPr lang="en-US" sz="1600" b="0" i="0" u="none" strike="noStrike" baseline="0" dirty="0">
                <a:latin typeface="MacUSADigital-Regular"/>
              </a:rPr>
              <a:t>friend </a:t>
            </a:r>
            <a:r>
              <a:rPr lang="en-US" sz="2000" b="0" i="0" u="none" strike="noStrike" baseline="0" dirty="0">
                <a:latin typeface="Times-Roman"/>
              </a:rPr>
              <a:t>functions are controversial. During the development of C++, arguments raged over the desirability of including this feature. On the one hand, it adds flexibility to the language; on the other, it is not in keeping with </a:t>
            </a:r>
            <a:r>
              <a:rPr lang="en-US" sz="2000" b="0" i="1" u="none" strike="noStrike" baseline="0" dirty="0">
                <a:latin typeface="Times-Italic"/>
              </a:rPr>
              <a:t>data hiding</a:t>
            </a:r>
            <a:r>
              <a:rPr lang="en-US" sz="2000" b="0" i="0" u="none" strike="noStrike" baseline="0" dirty="0">
                <a:latin typeface="Times-Roman"/>
              </a:rPr>
              <a:t>, the philosophy that only member functions can access a class’s private data.</a:t>
            </a:r>
          </a:p>
          <a:p>
            <a:pPr algn="just"/>
            <a:r>
              <a:rPr lang="en-US" sz="2000" b="0" i="0" u="none" strike="noStrike" baseline="0" dirty="0">
                <a:latin typeface="Times-Roman"/>
              </a:rPr>
              <a:t>How serious is the breach of data integrity when </a:t>
            </a:r>
            <a:r>
              <a:rPr lang="en-US" sz="1600" b="0" i="0" u="none" strike="noStrike" baseline="0" dirty="0">
                <a:latin typeface="MacUSADigital-Regular"/>
              </a:rPr>
              <a:t>friend </a:t>
            </a:r>
            <a:r>
              <a:rPr lang="en-US" sz="2000" b="0" i="0" u="none" strike="noStrike" baseline="0" dirty="0">
                <a:latin typeface="Times-Roman"/>
              </a:rPr>
              <a:t>functions are used? A </a:t>
            </a:r>
            <a:r>
              <a:rPr lang="en-US" sz="1600" b="0" i="0" u="none" strike="noStrike" baseline="0" dirty="0">
                <a:latin typeface="MacUSADigital-Regular"/>
              </a:rPr>
              <a:t>friend </a:t>
            </a:r>
            <a:r>
              <a:rPr lang="en-US" sz="2000" b="0" i="0" u="none" strike="noStrike" baseline="0" dirty="0">
                <a:latin typeface="Times-Roman"/>
              </a:rPr>
              <a:t>function must be declared as such within the class whose data it will access. Thus a programmer who does not have access to the source code for the class cannot make a function into a </a:t>
            </a:r>
            <a:r>
              <a:rPr lang="en-US" sz="1600" b="0" i="0" u="none" strike="noStrike" baseline="0" dirty="0">
                <a:latin typeface="MacUSADigital-Regular"/>
              </a:rPr>
              <a:t>friend</a:t>
            </a:r>
            <a:r>
              <a:rPr lang="en-US" sz="2000" b="0" i="0" u="none" strike="noStrike" baseline="0" dirty="0">
                <a:latin typeface="Times-Roman"/>
              </a:rPr>
              <a:t>. In this respect, the integrity of the class is still protected</a:t>
            </a:r>
            <a:endParaRPr lang="en-PK" sz="2000" dirty="0"/>
          </a:p>
        </p:txBody>
      </p:sp>
    </p:spTree>
    <p:extLst>
      <p:ext uri="{BB962C8B-B14F-4D97-AF65-F5344CB8AC3E}">
        <p14:creationId xmlns:p14="http://schemas.microsoft.com/office/powerpoint/2010/main" val="17339911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CFF72D-55D2-4F10-9080-960AA5E7FCF8}"/>
              </a:ext>
            </a:extLst>
          </p:cNvPr>
          <p:cNvSpPr txBox="1"/>
          <p:nvPr/>
        </p:nvSpPr>
        <p:spPr>
          <a:xfrm>
            <a:off x="2532186" y="936566"/>
            <a:ext cx="869383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i="0" dirty="0">
                <a:solidFill>
                  <a:srgbClr val="111111"/>
                </a:solidFill>
                <a:effectLst/>
                <a:latin typeface="Poppins" panose="00000500000000000000" pitchFamily="2" charset="0"/>
              </a:rPr>
              <a:t>Use of Friend function in C++</a:t>
            </a:r>
            <a:endParaRPr lang="en-US" sz="2400" b="0" i="0" dirty="0">
              <a:solidFill>
                <a:srgbClr val="111111"/>
              </a:solidFill>
              <a:effectLst/>
              <a:latin typeface="Poppins" panose="00000500000000000000" pitchFamily="2" charset="0"/>
            </a:endParaRPr>
          </a:p>
          <a:p>
            <a:pPr algn="just"/>
            <a:r>
              <a:rPr lang="en-US" b="0" i="0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As discussed, we require friend functions whenever we have to access the private or protected members of a class. This is only the case when we do not want to use the objects of that class to access these private or protected members.</a:t>
            </a:r>
          </a:p>
          <a:p>
            <a:pPr algn="just"/>
            <a:r>
              <a:rPr lang="en-US" b="0" i="0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To understand this better, let us consider two classes: Tokyo and Rio. We might require a function, metro(), to access both these classes without any restrictions. Without the friend function, we will require the object of these classes to access all the members.</a:t>
            </a:r>
          </a:p>
        </p:txBody>
      </p:sp>
    </p:spTree>
    <p:extLst>
      <p:ext uri="{BB962C8B-B14F-4D97-AF65-F5344CB8AC3E}">
        <p14:creationId xmlns:p14="http://schemas.microsoft.com/office/powerpoint/2010/main" val="9853943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842850-5E19-46C3-933F-26F0473CC128}"/>
              </a:ext>
            </a:extLst>
          </p:cNvPr>
          <p:cNvSpPr txBox="1"/>
          <p:nvPr/>
        </p:nvSpPr>
        <p:spPr>
          <a:xfrm>
            <a:off x="2036299" y="302346"/>
            <a:ext cx="60983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MacUSADigital-Regular"/>
              </a:rPr>
              <a:t>class Distance //English Distance class</a:t>
            </a:r>
          </a:p>
          <a:p>
            <a:pPr algn="l"/>
            <a:r>
              <a:rPr lang="en-PK" sz="1800" b="0" i="0" u="none" strike="noStrike" baseline="0" dirty="0">
                <a:latin typeface="MacUSADigital-Regular"/>
              </a:rPr>
              <a:t>{</a:t>
            </a:r>
          </a:p>
          <a:p>
            <a:pPr algn="l"/>
            <a:r>
              <a:rPr lang="en-US" sz="1800" b="0" i="0" u="none" strike="noStrike" baseline="0" dirty="0">
                <a:latin typeface="MacUSADigital-Regular"/>
              </a:rPr>
              <a:t>private:</a:t>
            </a:r>
          </a:p>
          <a:p>
            <a:pPr algn="l"/>
            <a:r>
              <a:rPr lang="en-US" sz="1800" b="0" i="0" u="none" strike="noStrike" baseline="0" dirty="0">
                <a:latin typeface="MacUSADigital-Regular"/>
              </a:rPr>
              <a:t>int feet;</a:t>
            </a:r>
          </a:p>
          <a:p>
            <a:pPr algn="l"/>
            <a:r>
              <a:rPr lang="en-US" sz="1800" b="0" i="0" u="none" strike="noStrike" baseline="0" dirty="0">
                <a:latin typeface="MacUSADigital-Regular"/>
              </a:rPr>
              <a:t>float inches;</a:t>
            </a:r>
            <a:endParaRPr lang="en-PK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02B40C-DAD7-46B4-80A2-A9B5D2909544}"/>
              </a:ext>
            </a:extLst>
          </p:cNvPr>
          <p:cNvSpPr txBox="1"/>
          <p:nvPr/>
        </p:nvSpPr>
        <p:spPr>
          <a:xfrm>
            <a:off x="2036299" y="1596794"/>
            <a:ext cx="609834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MacUSADigital-Regular"/>
              </a:rPr>
              <a:t>public:</a:t>
            </a:r>
          </a:p>
          <a:p>
            <a:pPr algn="l"/>
            <a:r>
              <a:rPr lang="en-US" sz="1800" b="0" i="0" u="none" strike="noStrike" baseline="0" dirty="0">
                <a:latin typeface="MacUSADigital-Regular"/>
              </a:rPr>
              <a:t>Distance() : feet(0), inches(0.0) { } </a:t>
            </a:r>
          </a:p>
          <a:p>
            <a:pPr algn="l"/>
            <a:r>
              <a:rPr lang="en-US" sz="1800" b="0" i="0" u="none" strike="noStrike" baseline="0" dirty="0">
                <a:latin typeface="MacUSADigital-Regular"/>
              </a:rPr>
              <a:t>Distance(float </a:t>
            </a:r>
            <a:r>
              <a:rPr lang="en-US" sz="1800" b="0" i="0" u="none" strike="noStrike" baseline="0" dirty="0" err="1">
                <a:latin typeface="MacUSADigital-Regular"/>
              </a:rPr>
              <a:t>fltfeet</a:t>
            </a:r>
            <a:r>
              <a:rPr lang="en-US" sz="1800" b="0" i="0" u="none" strike="noStrike" baseline="0" dirty="0">
                <a:latin typeface="MacUSADigital-Regular"/>
              </a:rPr>
              <a:t>) {</a:t>
            </a:r>
          </a:p>
          <a:p>
            <a:pPr algn="l"/>
            <a:r>
              <a:rPr lang="en-US" dirty="0">
                <a:latin typeface="MacUSADigital-Regular"/>
              </a:rPr>
              <a:t>	</a:t>
            </a:r>
            <a:r>
              <a:rPr lang="en-US" sz="1800" b="0" i="0" u="none" strike="noStrike" baseline="0" dirty="0">
                <a:latin typeface="MacUSADigital-Regular"/>
              </a:rPr>
              <a:t>feet = </a:t>
            </a:r>
            <a:r>
              <a:rPr lang="en-US" sz="1800" b="0" i="0" u="none" strike="noStrike" baseline="0" dirty="0" err="1">
                <a:latin typeface="MacUSADigital-Regular"/>
              </a:rPr>
              <a:t>fltfeet</a:t>
            </a:r>
            <a:r>
              <a:rPr lang="en-US" sz="1800" b="0" i="0" u="none" strike="noStrike" baseline="0" dirty="0">
                <a:latin typeface="MacUSADigital-Regular"/>
              </a:rPr>
              <a:t>;</a:t>
            </a:r>
          </a:p>
          <a:p>
            <a:pPr algn="l"/>
            <a:r>
              <a:rPr lang="en-US" sz="1800" b="0" i="0" u="none" strike="noStrike" baseline="0" dirty="0">
                <a:latin typeface="MacUSADigital-Regular"/>
              </a:rPr>
              <a:t>	inches = 12*(</a:t>
            </a:r>
            <a:r>
              <a:rPr lang="en-US" sz="1800" b="0" i="0" u="none" strike="noStrike" baseline="0" dirty="0" err="1">
                <a:latin typeface="MacUSADigital-Regular"/>
              </a:rPr>
              <a:t>fltfeet</a:t>
            </a:r>
            <a:r>
              <a:rPr lang="en-US" sz="1800" b="0" i="0" u="none" strike="noStrike" baseline="0" dirty="0">
                <a:latin typeface="MacUSADigital-Regular"/>
              </a:rPr>
              <a:t>-feet);</a:t>
            </a:r>
            <a:r>
              <a:rPr lang="en-PK" sz="1800" b="0" i="0" u="none" strike="noStrike" baseline="0" dirty="0">
                <a:latin typeface="MacUSADigital-Regular"/>
              </a:rPr>
              <a:t>}</a:t>
            </a:r>
          </a:p>
          <a:p>
            <a:pPr algn="l"/>
            <a:r>
              <a:rPr lang="en-US" sz="1800" b="0" i="0" u="none" strike="noStrike" baseline="0" dirty="0">
                <a:latin typeface="MacUSADigital-Regular"/>
              </a:rPr>
              <a:t>Distance(int ft, float in) { feet = ft; inches = in; }</a:t>
            </a:r>
          </a:p>
          <a:p>
            <a:pPr algn="l"/>
            <a:r>
              <a:rPr lang="en-US" sz="1800" b="0" i="0" u="none" strike="noStrike" baseline="0" dirty="0">
                <a:latin typeface="MacUSADigital-Regular"/>
              </a:rPr>
              <a:t>void </a:t>
            </a:r>
            <a:r>
              <a:rPr lang="en-US" sz="1800" b="0" i="0" u="none" strike="noStrike" baseline="0" dirty="0" err="1">
                <a:latin typeface="MacUSADigital-Regular"/>
              </a:rPr>
              <a:t>showdist</a:t>
            </a:r>
            <a:r>
              <a:rPr lang="en-US" sz="1800" b="0" i="0" u="none" strike="noStrike" baseline="0" dirty="0">
                <a:latin typeface="MacUSADigital-Regular"/>
              </a:rPr>
              <a:t>() </a:t>
            </a:r>
          </a:p>
          <a:p>
            <a:pPr algn="l"/>
            <a:r>
              <a:rPr lang="en-US" sz="1800" b="0" i="0" u="none" strike="noStrike" baseline="0" dirty="0">
                <a:latin typeface="MacUSADigital-Regular"/>
              </a:rPr>
              <a:t>{ </a:t>
            </a:r>
            <a:r>
              <a:rPr lang="en-US" sz="1800" b="0" i="0" u="none" strike="noStrike" baseline="0" dirty="0" err="1">
                <a:latin typeface="MacUSADigital-Regular"/>
              </a:rPr>
              <a:t>cout</a:t>
            </a:r>
            <a:r>
              <a:rPr lang="en-US" sz="1800" b="0" i="0" u="none" strike="noStrike" baseline="0" dirty="0">
                <a:latin typeface="MacUSADigital-Regular"/>
              </a:rPr>
              <a:t> &lt;&lt; feet &lt;&lt; “\’-” &lt;&lt; inches &lt;&lt; ‘\”’; }</a:t>
            </a:r>
          </a:p>
          <a:p>
            <a:pPr algn="l"/>
            <a:r>
              <a:rPr lang="en-US" sz="1800" b="0" i="0" u="none" strike="noStrike" baseline="0" dirty="0">
                <a:latin typeface="MacUSADigital-Regular"/>
              </a:rPr>
              <a:t>Distance operator + (Distance d2) </a:t>
            </a:r>
          </a:p>
          <a:p>
            <a:pPr algn="l"/>
            <a:r>
              <a:rPr lang="en-PK" sz="1800" b="0" i="0" u="none" strike="noStrike" baseline="0" dirty="0">
                <a:latin typeface="MacUSADigital-Regular"/>
              </a:rPr>
              <a:t>{</a:t>
            </a:r>
          </a:p>
          <a:p>
            <a:pPr lvl="1"/>
            <a:r>
              <a:rPr lang="en-US" b="0" i="0" u="none" strike="noStrike" baseline="0" dirty="0">
                <a:latin typeface="MacUSADigital-Regular"/>
              </a:rPr>
              <a:t>int f = feet + d2.feet; </a:t>
            </a:r>
          </a:p>
          <a:p>
            <a:pPr lvl="1"/>
            <a:r>
              <a:rPr lang="en-US" b="0" i="0" u="none" strike="noStrike" baseline="0" dirty="0">
                <a:latin typeface="MacUSADigital-Regular"/>
              </a:rPr>
              <a:t>float </a:t>
            </a:r>
            <a:r>
              <a:rPr lang="en-US" b="0" i="0" u="none" strike="noStrike" baseline="0" dirty="0" err="1">
                <a:latin typeface="MacUSADigital-Regular"/>
              </a:rPr>
              <a:t>i</a:t>
            </a:r>
            <a:r>
              <a:rPr lang="en-US" b="0" i="0" u="none" strike="noStrike" baseline="0" dirty="0">
                <a:latin typeface="MacUSADigital-Regular"/>
              </a:rPr>
              <a:t> = inches + d2.inches; </a:t>
            </a:r>
          </a:p>
          <a:p>
            <a:pPr lvl="1"/>
            <a:r>
              <a:rPr lang="en-US" b="0" i="0" u="none" strike="noStrike" baseline="0" dirty="0">
                <a:latin typeface="MacUSADigital-Regular"/>
              </a:rPr>
              <a:t>if(</a:t>
            </a:r>
            <a:r>
              <a:rPr lang="en-US" b="0" i="0" u="none" strike="noStrike" baseline="0" dirty="0" err="1">
                <a:latin typeface="MacUSADigital-Regular"/>
              </a:rPr>
              <a:t>i</a:t>
            </a:r>
            <a:r>
              <a:rPr lang="en-US" b="0" i="0" u="none" strike="noStrike" baseline="0" dirty="0">
                <a:latin typeface="MacUSADigital-Regular"/>
              </a:rPr>
              <a:t> &gt;= 12.0) //if total exceeds 12.0,</a:t>
            </a:r>
          </a:p>
          <a:p>
            <a:pPr lvl="2"/>
            <a:r>
              <a:rPr lang="en-US" b="0" i="0" u="none" strike="noStrike" baseline="0" dirty="0">
                <a:latin typeface="MacUSADigital-Regular"/>
              </a:rPr>
              <a:t>{ </a:t>
            </a:r>
            <a:r>
              <a:rPr lang="en-US" b="0" i="0" u="none" strike="noStrike" baseline="0" dirty="0" err="1">
                <a:latin typeface="MacUSADigital-Regular"/>
              </a:rPr>
              <a:t>i</a:t>
            </a:r>
            <a:r>
              <a:rPr lang="en-US" b="0" i="0" u="none" strike="noStrike" baseline="0" dirty="0">
                <a:latin typeface="MacUSADigital-Regular"/>
              </a:rPr>
              <a:t> -= 12.0; f++; } </a:t>
            </a:r>
          </a:p>
          <a:p>
            <a:pPr algn="l"/>
            <a:r>
              <a:rPr lang="en-US" sz="1800" b="0" i="0" u="none" strike="noStrike" baseline="0" dirty="0">
                <a:latin typeface="MacUSADigital-Regular"/>
              </a:rPr>
              <a:t>	return Distance(</a:t>
            </a:r>
            <a:r>
              <a:rPr lang="en-US" sz="1800" b="0" i="0" u="none" strike="noStrike" baseline="0" dirty="0" err="1">
                <a:latin typeface="MacUSADigital-Regular"/>
              </a:rPr>
              <a:t>f,i</a:t>
            </a:r>
            <a:r>
              <a:rPr lang="en-US" sz="1800" b="0" i="0" u="none" strike="noStrike" baseline="0" dirty="0">
                <a:latin typeface="MacUSADigital-Regular"/>
              </a:rPr>
              <a:t>); </a:t>
            </a:r>
          </a:p>
          <a:p>
            <a:pPr algn="l"/>
            <a:r>
              <a:rPr lang="en-PK" sz="1800" b="0" i="0" u="none" strike="noStrike" baseline="0" dirty="0">
                <a:latin typeface="MacUSADigital-Regular"/>
              </a:rPr>
              <a:t>}</a:t>
            </a:r>
            <a:endParaRPr lang="en-PK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6CD321-734B-4864-A5B7-B03C8CB127A0}"/>
              </a:ext>
            </a:extLst>
          </p:cNvPr>
          <p:cNvSpPr txBox="1"/>
          <p:nvPr/>
        </p:nvSpPr>
        <p:spPr>
          <a:xfrm>
            <a:off x="7106529" y="1596794"/>
            <a:ext cx="609834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MacUSADigital-Regular"/>
              </a:rPr>
              <a:t>int main()</a:t>
            </a:r>
          </a:p>
          <a:p>
            <a:pPr algn="l"/>
            <a:r>
              <a:rPr lang="en-PK" sz="1800" b="0" i="0" u="none" strike="noStrike" baseline="0" dirty="0">
                <a:latin typeface="MacUSADigital-Regular"/>
              </a:rPr>
              <a:t>{</a:t>
            </a:r>
          </a:p>
          <a:p>
            <a:pPr lvl="1"/>
            <a:r>
              <a:rPr lang="en-US" b="0" i="0" u="none" strike="noStrike" baseline="0" dirty="0">
                <a:latin typeface="MacUSADigital-Regular"/>
              </a:rPr>
              <a:t>Distance d1 = 2.5; //constructor converts</a:t>
            </a:r>
          </a:p>
          <a:p>
            <a:pPr lvl="1"/>
            <a:r>
              <a:rPr lang="en-US" b="0" i="0" u="none" strike="noStrike" baseline="0" dirty="0">
                <a:latin typeface="MacUSADigital-Regular"/>
              </a:rPr>
              <a:t>Distance d2 = 1.25; //float feet to Distance</a:t>
            </a:r>
          </a:p>
          <a:p>
            <a:pPr lvl="1"/>
            <a:r>
              <a:rPr lang="en-US" b="0" i="0" u="none" strike="noStrike" baseline="0" dirty="0">
                <a:latin typeface="MacUSADigital-Regular"/>
              </a:rPr>
              <a:t>Distance d3;</a:t>
            </a:r>
          </a:p>
          <a:p>
            <a:pPr lvl="1"/>
            <a:r>
              <a:rPr lang="en-US" b="0" i="0" u="none" strike="noStrike" baseline="0" dirty="0" err="1">
                <a:latin typeface="MacUSADigital-Regular"/>
              </a:rPr>
              <a:t>cout</a:t>
            </a:r>
            <a:r>
              <a:rPr lang="en-US" b="0" i="0" u="none" strike="noStrike" baseline="0" dirty="0">
                <a:latin typeface="MacUSADigital-Regular"/>
              </a:rPr>
              <a:t> &lt;&lt; “\nd1 = “; d1.showdist();</a:t>
            </a:r>
          </a:p>
          <a:p>
            <a:pPr lvl="1"/>
            <a:r>
              <a:rPr lang="en-US" b="0" i="0" u="none" strike="noStrike" baseline="0" dirty="0" err="1">
                <a:latin typeface="MacUSADigital-Regular"/>
              </a:rPr>
              <a:t>cout</a:t>
            </a:r>
            <a:r>
              <a:rPr lang="en-US" b="0" i="0" u="none" strike="noStrike" baseline="0" dirty="0">
                <a:latin typeface="MacUSADigital-Regular"/>
              </a:rPr>
              <a:t> &lt;&lt; “\nd2 = “; d2.showdist();</a:t>
            </a:r>
          </a:p>
          <a:p>
            <a:pPr lvl="1"/>
            <a:r>
              <a:rPr lang="en-US" b="0" i="0" u="none" strike="noStrike" baseline="0" dirty="0">
                <a:latin typeface="MacUSADigital-Regular"/>
              </a:rPr>
              <a:t>d3 = d1 + 10.0; </a:t>
            </a:r>
          </a:p>
          <a:p>
            <a:pPr lvl="1"/>
            <a:r>
              <a:rPr lang="en-US" b="0" i="0" u="none" strike="noStrike" baseline="0" dirty="0" err="1">
                <a:latin typeface="MacUSADigital-Regular"/>
              </a:rPr>
              <a:t>cout</a:t>
            </a:r>
            <a:r>
              <a:rPr lang="en-US" b="0" i="0" u="none" strike="noStrike" baseline="0" dirty="0">
                <a:latin typeface="MacUSADigital-Regular"/>
              </a:rPr>
              <a:t> &lt;&lt; “\nd3 = “; d3.showdist();</a:t>
            </a:r>
          </a:p>
          <a:p>
            <a:pPr lvl="1"/>
            <a:r>
              <a:rPr lang="es-ES" b="0" i="0" u="none" strike="noStrike" baseline="0" dirty="0">
                <a:latin typeface="MacUSADigital-Regular"/>
              </a:rPr>
              <a:t>// d3 = 10.0 + d1; //</a:t>
            </a:r>
            <a:r>
              <a:rPr lang="es-ES" b="0" i="0" u="none" strike="noStrike" baseline="0" dirty="0" err="1">
                <a:latin typeface="MacUSADigital-Regular"/>
              </a:rPr>
              <a:t>float</a:t>
            </a:r>
            <a:r>
              <a:rPr lang="es-ES" b="0" i="0" u="none" strike="noStrike" baseline="0" dirty="0">
                <a:latin typeface="MacUSADigital-Regular"/>
              </a:rPr>
              <a:t> + </a:t>
            </a:r>
            <a:r>
              <a:rPr lang="es-ES" b="0" i="0" u="none" strike="noStrike" baseline="0" dirty="0" err="1">
                <a:latin typeface="MacUSADigital-Regular"/>
              </a:rPr>
              <a:t>Distance</a:t>
            </a:r>
            <a:r>
              <a:rPr lang="es-ES" b="0" i="0" u="none" strike="noStrike" baseline="0" dirty="0">
                <a:latin typeface="MacUSADigital-Regular"/>
              </a:rPr>
              <a:t>: ERROR</a:t>
            </a:r>
          </a:p>
          <a:p>
            <a:pPr lvl="1"/>
            <a:r>
              <a:rPr lang="en-US" b="0" i="0" u="none" strike="noStrike" baseline="0" dirty="0">
                <a:latin typeface="MacUSADigital-Regular"/>
              </a:rPr>
              <a:t>// </a:t>
            </a:r>
            <a:r>
              <a:rPr lang="en-US" b="0" i="0" u="none" strike="noStrike" baseline="0" dirty="0" err="1">
                <a:latin typeface="MacUSADigital-Regular"/>
              </a:rPr>
              <a:t>cout</a:t>
            </a:r>
            <a:r>
              <a:rPr lang="en-US" b="0" i="0" u="none" strike="noStrike" baseline="0" dirty="0">
                <a:latin typeface="MacUSADigital-Regular"/>
              </a:rPr>
              <a:t> &lt;&lt; “\nd3 = “; d3.showdist();</a:t>
            </a:r>
          </a:p>
          <a:p>
            <a:pPr lvl="1"/>
            <a:r>
              <a:rPr lang="en-US" b="0" i="0" u="none" strike="noStrike" baseline="0" dirty="0" err="1">
                <a:latin typeface="MacUSADigital-Regular"/>
              </a:rPr>
              <a:t>cout</a:t>
            </a:r>
            <a:r>
              <a:rPr lang="en-US" b="0" i="0" u="none" strike="noStrike" baseline="0" dirty="0">
                <a:latin typeface="MacUSADigital-Regular"/>
              </a:rPr>
              <a:t> &lt;&lt; </a:t>
            </a:r>
            <a:r>
              <a:rPr lang="en-US" b="0" i="0" u="none" strike="noStrike" baseline="0" dirty="0" err="1">
                <a:latin typeface="MacUSADigital-Regular"/>
              </a:rPr>
              <a:t>endl</a:t>
            </a:r>
            <a:r>
              <a:rPr lang="en-US" b="0" i="0" u="none" strike="noStrike" baseline="0" dirty="0">
                <a:latin typeface="MacUSADigital-Regular"/>
              </a:rPr>
              <a:t>;</a:t>
            </a:r>
          </a:p>
          <a:p>
            <a:pPr lvl="1"/>
            <a:r>
              <a:rPr lang="en-US" b="0" i="0" u="none" strike="noStrike" baseline="0" dirty="0">
                <a:latin typeface="MacUSADigital-Regular"/>
              </a:rPr>
              <a:t>return 0;</a:t>
            </a:r>
          </a:p>
          <a:p>
            <a:pPr algn="l"/>
            <a:r>
              <a:rPr lang="en-PK" sz="1800" b="0" i="0" u="none" strike="noStrike" baseline="0" dirty="0">
                <a:latin typeface="MacUSADigital-Regular"/>
              </a:rPr>
              <a:t>}</a:t>
            </a:r>
            <a:endParaRPr lang="en-PK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674096-AFE2-4989-B06C-125E0984BD4D}"/>
              </a:ext>
            </a:extLst>
          </p:cNvPr>
          <p:cNvSpPr txBox="1"/>
          <p:nvPr/>
        </p:nvSpPr>
        <p:spPr>
          <a:xfrm>
            <a:off x="7315201" y="5936443"/>
            <a:ext cx="48768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800" b="0" i="0" u="none" strike="noStrike" baseline="0" dirty="0">
                <a:latin typeface="MacUSADigital-Regular"/>
              </a:rPr>
              <a:t>d3 = Distance(10, 0) + d1; </a:t>
            </a:r>
            <a:r>
              <a:rPr lang="fr-FR" sz="1800" b="0" i="0" u="none" strike="noStrike" baseline="0" dirty="0" err="1">
                <a:latin typeface="MacUSADigital-Regular"/>
              </a:rPr>
              <a:t>this</a:t>
            </a:r>
            <a:r>
              <a:rPr lang="fr-FR" sz="1800" b="0" i="0" u="none" strike="noStrike" baseline="0" dirty="0">
                <a:latin typeface="MacUSADigital-Regular"/>
              </a:rPr>
              <a:t> </a:t>
            </a:r>
            <a:r>
              <a:rPr lang="fr-FR" sz="1800" b="0" i="0" u="none" strike="noStrike" baseline="0" dirty="0" err="1">
                <a:latin typeface="MacUSADigital-Regular"/>
              </a:rPr>
              <a:t>will</a:t>
            </a:r>
            <a:r>
              <a:rPr lang="fr-FR" sz="1800" b="0" i="0" u="none" strike="noStrike" baseline="0" dirty="0">
                <a:latin typeface="MacUSADigital-Regular"/>
              </a:rPr>
              <a:t> </a:t>
            </a:r>
            <a:r>
              <a:rPr lang="fr-FR" sz="1800" b="0" i="0" u="none" strike="noStrike" baseline="0" dirty="0" err="1">
                <a:latin typeface="MacUSADigital-Regular"/>
              </a:rPr>
              <a:t>work</a:t>
            </a:r>
            <a:r>
              <a:rPr lang="fr-FR" sz="1800" b="0" i="0" u="none" strike="noStrike" baseline="0" dirty="0">
                <a:latin typeface="MacUSADigital-Regular"/>
              </a:rPr>
              <a:t> but </a:t>
            </a:r>
            <a:r>
              <a:rPr lang="fr-FR" sz="1800" b="0" i="0" u="none" strike="noStrike" baseline="0" dirty="0" err="1">
                <a:latin typeface="MacUSADigital-Regular"/>
              </a:rPr>
              <a:t>this</a:t>
            </a:r>
            <a:r>
              <a:rPr lang="fr-FR" sz="1800" b="0" i="0" u="none" strike="noStrike" baseline="0" dirty="0">
                <a:latin typeface="MacUSADigital-Regular"/>
              </a:rPr>
              <a:t> </a:t>
            </a:r>
            <a:r>
              <a:rPr lang="fr-FR" sz="1800" b="0" i="0" u="none" strike="noStrike" baseline="0" dirty="0" err="1">
                <a:latin typeface="MacUSADigital-Regular"/>
              </a:rPr>
              <a:t>is</a:t>
            </a:r>
            <a:r>
              <a:rPr lang="fr-FR" sz="1800" b="0" i="0" u="none" strike="noStrike" baseline="0" dirty="0">
                <a:latin typeface="MacUSADigital-Regular"/>
              </a:rPr>
              <a:t> not good </a:t>
            </a:r>
            <a:r>
              <a:rPr lang="fr-FR" sz="1800" b="0" i="0" u="none" strike="noStrike" baseline="0" dirty="0" err="1">
                <a:latin typeface="MacUSADigital-Regular"/>
              </a:rPr>
              <a:t>so</a:t>
            </a:r>
            <a:r>
              <a:rPr lang="fr-FR" sz="1800" b="0" i="0" u="none" strike="noStrike" baseline="0" dirty="0">
                <a:latin typeface="MacUSADigital-Regular"/>
              </a:rPr>
              <a:t> </a:t>
            </a:r>
            <a:r>
              <a:rPr lang="en-US" sz="1800" b="0" i="0" u="none" strike="noStrike" baseline="0" dirty="0">
                <a:latin typeface="Times-Roman"/>
              </a:rPr>
              <a:t>As you may have guessed, a </a:t>
            </a:r>
            <a:r>
              <a:rPr lang="en-US" sz="1800" b="0" i="0" u="none" strike="noStrike" baseline="0" dirty="0">
                <a:latin typeface="MacUSADigital-Regular"/>
              </a:rPr>
              <a:t>friend </a:t>
            </a:r>
            <a:r>
              <a:rPr lang="en-US" sz="1800" b="0" i="0" u="none" strike="noStrike" baseline="0" dirty="0">
                <a:latin typeface="Times-Roman"/>
              </a:rPr>
              <a:t>can help you out of this dilemma.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5943863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842850-5E19-46C3-933F-26F0473CC128}"/>
              </a:ext>
            </a:extLst>
          </p:cNvPr>
          <p:cNvSpPr txBox="1"/>
          <p:nvPr/>
        </p:nvSpPr>
        <p:spPr>
          <a:xfrm>
            <a:off x="2036299" y="302346"/>
            <a:ext cx="60983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MacUSADigital-Regular"/>
              </a:rPr>
              <a:t>class Distance //English Distance class</a:t>
            </a:r>
          </a:p>
          <a:p>
            <a:pPr algn="l"/>
            <a:r>
              <a:rPr lang="en-PK" sz="1800" b="0" i="0" u="none" strike="noStrike" baseline="0" dirty="0">
                <a:latin typeface="MacUSADigital-Regular"/>
              </a:rPr>
              <a:t>{</a:t>
            </a:r>
          </a:p>
          <a:p>
            <a:pPr algn="l"/>
            <a:r>
              <a:rPr lang="en-US" sz="1800" b="0" i="0" u="none" strike="noStrike" baseline="0" dirty="0">
                <a:latin typeface="MacUSADigital-Regular"/>
              </a:rPr>
              <a:t>private:</a:t>
            </a:r>
          </a:p>
          <a:p>
            <a:pPr algn="l"/>
            <a:r>
              <a:rPr lang="en-US" sz="1800" b="0" i="0" u="none" strike="noStrike" baseline="0" dirty="0">
                <a:latin typeface="MacUSADigital-Regular"/>
              </a:rPr>
              <a:t>int feet;</a:t>
            </a:r>
          </a:p>
          <a:p>
            <a:pPr algn="l"/>
            <a:r>
              <a:rPr lang="en-US" sz="1800" b="0" i="0" u="none" strike="noStrike" baseline="0" dirty="0">
                <a:latin typeface="MacUSADigital-Regular"/>
              </a:rPr>
              <a:t>float inches;</a:t>
            </a:r>
            <a:endParaRPr lang="en-PK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02B40C-DAD7-46B4-80A2-A9B5D2909544}"/>
              </a:ext>
            </a:extLst>
          </p:cNvPr>
          <p:cNvSpPr txBox="1"/>
          <p:nvPr/>
        </p:nvSpPr>
        <p:spPr>
          <a:xfrm>
            <a:off x="2036299" y="1596794"/>
            <a:ext cx="609834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MacUSADigital-Regular"/>
              </a:rPr>
              <a:t>public:</a:t>
            </a:r>
          </a:p>
          <a:p>
            <a:pPr algn="l"/>
            <a:r>
              <a:rPr lang="en-US" sz="1800" b="0" i="0" u="none" strike="noStrike" baseline="0" dirty="0">
                <a:latin typeface="MacUSADigital-Regular"/>
              </a:rPr>
              <a:t>Distance() : feet(0), inches(0.0) { } </a:t>
            </a:r>
          </a:p>
          <a:p>
            <a:pPr algn="l"/>
            <a:r>
              <a:rPr lang="en-US" sz="1800" b="0" i="0" u="none" strike="noStrike" baseline="0" dirty="0">
                <a:latin typeface="MacUSADigital-Regular"/>
              </a:rPr>
              <a:t>Distance(float </a:t>
            </a:r>
            <a:r>
              <a:rPr lang="en-US" sz="1800" b="0" i="0" u="none" strike="noStrike" baseline="0" dirty="0" err="1">
                <a:latin typeface="MacUSADigital-Regular"/>
              </a:rPr>
              <a:t>fltfeet</a:t>
            </a:r>
            <a:r>
              <a:rPr lang="en-US" sz="1800" b="0" i="0" u="none" strike="noStrike" baseline="0" dirty="0">
                <a:latin typeface="MacUSADigital-Regular"/>
              </a:rPr>
              <a:t>) {</a:t>
            </a:r>
          </a:p>
          <a:p>
            <a:pPr algn="l"/>
            <a:r>
              <a:rPr lang="en-US" dirty="0">
                <a:latin typeface="MacUSADigital-Regular"/>
              </a:rPr>
              <a:t>	</a:t>
            </a:r>
            <a:r>
              <a:rPr lang="en-US" sz="1800" b="0" i="0" u="none" strike="noStrike" baseline="0" dirty="0">
                <a:latin typeface="MacUSADigital-Regular"/>
              </a:rPr>
              <a:t>feet = </a:t>
            </a:r>
            <a:r>
              <a:rPr lang="en-US" sz="1800" b="0" i="0" u="none" strike="noStrike" baseline="0" dirty="0" err="1">
                <a:latin typeface="MacUSADigital-Regular"/>
              </a:rPr>
              <a:t>static_cast</a:t>
            </a:r>
            <a:r>
              <a:rPr lang="en-US" sz="1800" b="0" i="0" u="none" strike="noStrike" baseline="0" dirty="0">
                <a:latin typeface="MacUSADigital-Regular"/>
              </a:rPr>
              <a:t>&lt;int&gt;(</a:t>
            </a:r>
            <a:r>
              <a:rPr lang="en-US" sz="1800" b="0" i="0" u="none" strike="noStrike" baseline="0" dirty="0" err="1">
                <a:latin typeface="MacUSADigital-Regular"/>
              </a:rPr>
              <a:t>fltfeet</a:t>
            </a:r>
            <a:r>
              <a:rPr lang="en-US" sz="1800" b="0" i="0" u="none" strike="noStrike" baseline="0" dirty="0">
                <a:latin typeface="MacUSADigital-Regular"/>
              </a:rPr>
              <a:t>);</a:t>
            </a:r>
          </a:p>
          <a:p>
            <a:pPr algn="l"/>
            <a:r>
              <a:rPr lang="en-US" sz="1800" b="0" i="0" u="none" strike="noStrike" baseline="0" dirty="0">
                <a:latin typeface="MacUSADigital-Regular"/>
              </a:rPr>
              <a:t>	inches = 12*(</a:t>
            </a:r>
            <a:r>
              <a:rPr lang="en-US" sz="1800" b="0" i="0" u="none" strike="noStrike" baseline="0" dirty="0" err="1">
                <a:latin typeface="MacUSADigital-Regular"/>
              </a:rPr>
              <a:t>fltfeet</a:t>
            </a:r>
            <a:r>
              <a:rPr lang="en-US" sz="1800" b="0" i="0" u="none" strike="noStrike" baseline="0" dirty="0">
                <a:latin typeface="MacUSADigital-Regular"/>
              </a:rPr>
              <a:t>-feet);</a:t>
            </a:r>
            <a:r>
              <a:rPr lang="en-PK" sz="1800" b="0" i="0" u="none" strike="noStrike" baseline="0" dirty="0">
                <a:latin typeface="MacUSADigital-Regular"/>
              </a:rPr>
              <a:t>}</a:t>
            </a:r>
          </a:p>
          <a:p>
            <a:pPr algn="l"/>
            <a:r>
              <a:rPr lang="en-US" sz="1800" b="0" i="0" u="none" strike="noStrike" baseline="0" dirty="0">
                <a:latin typeface="MacUSADigital-Regular"/>
              </a:rPr>
              <a:t>Distance(int ft, float in) { feet = ft; inches = in; }</a:t>
            </a:r>
          </a:p>
          <a:p>
            <a:pPr algn="l"/>
            <a:r>
              <a:rPr lang="en-US" sz="1800" b="0" i="0" u="none" strike="noStrike" baseline="0" dirty="0">
                <a:latin typeface="MacUSADigital-Regular"/>
              </a:rPr>
              <a:t>void </a:t>
            </a:r>
            <a:r>
              <a:rPr lang="en-US" sz="1800" b="0" i="0" u="none" strike="noStrike" baseline="0" dirty="0" err="1">
                <a:latin typeface="MacUSADigital-Regular"/>
              </a:rPr>
              <a:t>showdist</a:t>
            </a:r>
            <a:r>
              <a:rPr lang="en-US" sz="1800" b="0" i="0" u="none" strike="noStrike" baseline="0" dirty="0">
                <a:latin typeface="MacUSADigital-Regular"/>
              </a:rPr>
              <a:t>() </a:t>
            </a:r>
          </a:p>
          <a:p>
            <a:pPr algn="l"/>
            <a:r>
              <a:rPr lang="en-US" sz="1800" b="0" i="0" u="none" strike="noStrike" baseline="0" dirty="0">
                <a:latin typeface="MacUSADigital-Regular"/>
              </a:rPr>
              <a:t>{ </a:t>
            </a:r>
            <a:r>
              <a:rPr lang="en-US" sz="1800" b="0" i="0" u="none" strike="noStrike" baseline="0" dirty="0" err="1">
                <a:latin typeface="MacUSADigital-Regular"/>
              </a:rPr>
              <a:t>cout</a:t>
            </a:r>
            <a:r>
              <a:rPr lang="en-US" sz="1800" b="0" i="0" u="none" strike="noStrike" baseline="0" dirty="0">
                <a:latin typeface="MacUSADigital-Regular"/>
              </a:rPr>
              <a:t> &lt;&lt; feet &lt;&lt; “\’-” &lt;&lt; inches &lt;&lt; ‘\”’; }</a:t>
            </a:r>
          </a:p>
          <a:p>
            <a:pPr algn="l"/>
            <a:r>
              <a:rPr lang="en-US" sz="1800" b="0" i="0" u="none" strike="noStrike" baseline="0" dirty="0">
                <a:latin typeface="MacUSADigital-Regular"/>
              </a:rPr>
              <a:t>friend Distance operator + (Distance, Distance)</a:t>
            </a:r>
          </a:p>
          <a:p>
            <a:pPr algn="l"/>
            <a:r>
              <a:rPr lang="en-US" dirty="0">
                <a:latin typeface="MacUSADigital-Regular"/>
              </a:rPr>
              <a:t>}</a:t>
            </a:r>
            <a:r>
              <a:rPr lang="en-US" sz="1800" b="0" i="0" u="none" strike="noStrike" baseline="0" dirty="0">
                <a:latin typeface="MacUSADigital-Regular"/>
              </a:rPr>
              <a:t>;</a:t>
            </a:r>
            <a:endParaRPr lang="en-PK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6CD321-734B-4864-A5B7-B03C8CB127A0}"/>
              </a:ext>
            </a:extLst>
          </p:cNvPr>
          <p:cNvSpPr txBox="1"/>
          <p:nvPr/>
        </p:nvSpPr>
        <p:spPr>
          <a:xfrm>
            <a:off x="7106529" y="1596794"/>
            <a:ext cx="609834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MacUSADigital-Regular"/>
              </a:rPr>
              <a:t>int main()</a:t>
            </a:r>
          </a:p>
          <a:p>
            <a:pPr algn="l"/>
            <a:r>
              <a:rPr lang="en-PK" sz="1800" b="0" i="0" u="none" strike="noStrike" baseline="0" dirty="0">
                <a:latin typeface="MacUSADigital-Regular"/>
              </a:rPr>
              <a:t>{</a:t>
            </a:r>
          </a:p>
          <a:p>
            <a:pPr lvl="1"/>
            <a:r>
              <a:rPr lang="en-US" b="0" i="0" u="none" strike="noStrike" baseline="0" dirty="0">
                <a:latin typeface="MacUSADigital-Regular"/>
              </a:rPr>
              <a:t>Distance d1 = 2.5; //constructor converts</a:t>
            </a:r>
          </a:p>
          <a:p>
            <a:pPr lvl="1"/>
            <a:r>
              <a:rPr lang="en-US" b="0" i="0" u="none" strike="noStrike" baseline="0" dirty="0">
                <a:latin typeface="MacUSADigital-Regular"/>
              </a:rPr>
              <a:t>Distance d2 = 1.25; //float-feet to Distance</a:t>
            </a:r>
          </a:p>
          <a:p>
            <a:pPr lvl="1"/>
            <a:r>
              <a:rPr lang="en-US" b="0" i="0" u="none" strike="noStrike" baseline="0" dirty="0">
                <a:latin typeface="MacUSADigital-Regular"/>
              </a:rPr>
              <a:t>Distance d3;</a:t>
            </a:r>
          </a:p>
          <a:p>
            <a:pPr lvl="1"/>
            <a:r>
              <a:rPr lang="en-US" b="0" i="0" u="none" strike="noStrike" baseline="0" dirty="0" err="1">
                <a:latin typeface="MacUSADigital-Regular"/>
              </a:rPr>
              <a:t>cout</a:t>
            </a:r>
            <a:r>
              <a:rPr lang="en-US" b="0" i="0" u="none" strike="noStrike" baseline="0" dirty="0">
                <a:latin typeface="MacUSADigital-Regular"/>
              </a:rPr>
              <a:t> &lt;&lt; “\nd1 = “; d1.showdist();</a:t>
            </a:r>
          </a:p>
          <a:p>
            <a:pPr lvl="1"/>
            <a:r>
              <a:rPr lang="en-US" b="0" i="0" u="none" strike="noStrike" baseline="0" dirty="0" err="1">
                <a:latin typeface="MacUSADigital-Regular"/>
              </a:rPr>
              <a:t>cout</a:t>
            </a:r>
            <a:r>
              <a:rPr lang="en-US" b="0" i="0" u="none" strike="noStrike" baseline="0" dirty="0">
                <a:latin typeface="MacUSADigital-Regular"/>
              </a:rPr>
              <a:t> &lt;&lt; “\nd2 = “; d2.showdist();</a:t>
            </a:r>
          </a:p>
          <a:p>
            <a:pPr lvl="1"/>
            <a:r>
              <a:rPr lang="en-US" b="0" i="0" u="none" strike="noStrike" baseline="0" dirty="0">
                <a:latin typeface="MacUSADigital-Regular"/>
              </a:rPr>
              <a:t>d3 = d1 + 10.0; //distance + float: OK</a:t>
            </a:r>
          </a:p>
          <a:p>
            <a:pPr lvl="1"/>
            <a:r>
              <a:rPr lang="en-US" b="0" i="0" u="none" strike="noStrike" baseline="0" dirty="0" err="1">
                <a:latin typeface="MacUSADigital-Regular"/>
              </a:rPr>
              <a:t>cout</a:t>
            </a:r>
            <a:r>
              <a:rPr lang="en-US" b="0" i="0" u="none" strike="noStrike" baseline="0" dirty="0">
                <a:latin typeface="MacUSADigital-Regular"/>
              </a:rPr>
              <a:t> &lt;&lt; “\nd3 = “; d3.showdist();</a:t>
            </a:r>
          </a:p>
          <a:p>
            <a:pPr lvl="1"/>
            <a:r>
              <a:rPr lang="en-US" b="0" i="0" u="none" strike="noStrike" baseline="0" dirty="0">
                <a:latin typeface="MacUSADigital-Regular"/>
              </a:rPr>
              <a:t>d3 = 10.0 + d1; //float + Distance: OK</a:t>
            </a:r>
          </a:p>
          <a:p>
            <a:pPr lvl="1"/>
            <a:r>
              <a:rPr lang="en-US" b="0" i="0" u="none" strike="noStrike" baseline="0" dirty="0" err="1">
                <a:latin typeface="MacUSADigital-Regular"/>
              </a:rPr>
              <a:t>cout</a:t>
            </a:r>
            <a:r>
              <a:rPr lang="en-US" b="0" i="0" u="none" strike="noStrike" baseline="0" dirty="0">
                <a:latin typeface="MacUSADigital-Regular"/>
              </a:rPr>
              <a:t> &lt;&lt; “\nd3 = “; d3.showdist();</a:t>
            </a:r>
          </a:p>
          <a:p>
            <a:pPr lvl="1"/>
            <a:r>
              <a:rPr lang="en-US" b="0" i="0" u="none" strike="noStrike" baseline="0" dirty="0" err="1">
                <a:latin typeface="MacUSADigital-Regular"/>
              </a:rPr>
              <a:t>cout</a:t>
            </a:r>
            <a:r>
              <a:rPr lang="en-US" b="0" i="0" u="none" strike="noStrike" baseline="0" dirty="0">
                <a:latin typeface="MacUSADigital-Regular"/>
              </a:rPr>
              <a:t> &lt;&lt; </a:t>
            </a:r>
            <a:r>
              <a:rPr lang="en-US" b="0" i="0" u="none" strike="noStrike" baseline="0" dirty="0" err="1">
                <a:latin typeface="MacUSADigital-Regular"/>
              </a:rPr>
              <a:t>endl</a:t>
            </a:r>
            <a:r>
              <a:rPr lang="en-US" b="0" i="0" u="none" strike="noStrike" baseline="0" dirty="0">
                <a:latin typeface="MacUSADigital-Regular"/>
              </a:rPr>
              <a:t>;</a:t>
            </a:r>
          </a:p>
          <a:p>
            <a:pPr lvl="1"/>
            <a:r>
              <a:rPr lang="en-US" b="0" i="0" u="none" strike="noStrike" baseline="0" dirty="0">
                <a:latin typeface="MacUSADigital-Regular"/>
              </a:rPr>
              <a:t>return 0;</a:t>
            </a:r>
          </a:p>
          <a:p>
            <a:pPr algn="l"/>
            <a:r>
              <a:rPr lang="en-PK" sz="1800" b="0" i="0" u="none" strike="noStrike" baseline="0" dirty="0">
                <a:latin typeface="MacUSADigital-Regular"/>
              </a:rPr>
              <a:t>}</a:t>
            </a:r>
            <a:endParaRPr lang="en-P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3B51BE-44DF-4F92-8061-FAA0BDBAA1E3}"/>
              </a:ext>
            </a:extLst>
          </p:cNvPr>
          <p:cNvSpPr txBox="1"/>
          <p:nvPr/>
        </p:nvSpPr>
        <p:spPr>
          <a:xfrm>
            <a:off x="2036299" y="4459116"/>
            <a:ext cx="660478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MacUSADigital-Regular"/>
              </a:rPr>
              <a:t>Distance operator + (Distance d1, Distance d2) </a:t>
            </a:r>
            <a:r>
              <a:rPr lang="en-PK" sz="1800" b="0" i="0" u="none" strike="noStrike" baseline="0" dirty="0">
                <a:latin typeface="MacUSADigital-Regular"/>
              </a:rPr>
              <a:t>{</a:t>
            </a:r>
          </a:p>
          <a:p>
            <a:pPr lvl="1"/>
            <a:r>
              <a:rPr lang="en-US" b="0" i="0" u="none" strike="noStrike" baseline="0" dirty="0">
                <a:latin typeface="MacUSADigital-Regular"/>
              </a:rPr>
              <a:t>int f = d1.feet + d2.feet; </a:t>
            </a:r>
          </a:p>
          <a:p>
            <a:pPr lvl="1"/>
            <a:r>
              <a:rPr lang="en-US" b="0" i="0" u="none" strike="noStrike" baseline="0" dirty="0">
                <a:latin typeface="MacUSADigital-Regular"/>
              </a:rPr>
              <a:t>float </a:t>
            </a:r>
            <a:r>
              <a:rPr lang="en-US" b="0" i="0" u="none" strike="noStrike" baseline="0" dirty="0" err="1">
                <a:latin typeface="MacUSADigital-Regular"/>
              </a:rPr>
              <a:t>i</a:t>
            </a:r>
            <a:r>
              <a:rPr lang="en-US" b="0" i="0" u="none" strike="noStrike" baseline="0" dirty="0">
                <a:latin typeface="MacUSADigital-Regular"/>
              </a:rPr>
              <a:t> = d1.inches + d2.inches; </a:t>
            </a:r>
          </a:p>
          <a:p>
            <a:pPr lvl="1"/>
            <a:r>
              <a:rPr lang="en-US" b="0" i="0" u="none" strike="noStrike" baseline="0" dirty="0">
                <a:latin typeface="MacUSADigital-Regular"/>
              </a:rPr>
              <a:t>if(</a:t>
            </a:r>
            <a:r>
              <a:rPr lang="en-US" b="0" i="0" u="none" strike="noStrike" baseline="0" dirty="0" err="1">
                <a:latin typeface="MacUSADigital-Regular"/>
              </a:rPr>
              <a:t>i</a:t>
            </a:r>
            <a:r>
              <a:rPr lang="en-US" b="0" i="0" u="none" strike="noStrike" baseline="0" dirty="0">
                <a:latin typeface="MacUSADigital-Regular"/>
              </a:rPr>
              <a:t> &gt;= 12.0) //if inches exceeds 12.0,</a:t>
            </a:r>
          </a:p>
          <a:p>
            <a:pPr lvl="2"/>
            <a:r>
              <a:rPr lang="en-US" b="0" i="0" u="none" strike="noStrike" baseline="0" dirty="0">
                <a:latin typeface="MacUSADigital-Regular"/>
              </a:rPr>
              <a:t>{ </a:t>
            </a:r>
            <a:r>
              <a:rPr lang="en-US" b="0" i="0" u="none" strike="noStrike" baseline="0" dirty="0" err="1">
                <a:latin typeface="MacUSADigital-Regular"/>
              </a:rPr>
              <a:t>i</a:t>
            </a:r>
            <a:r>
              <a:rPr lang="en-US" b="0" i="0" u="none" strike="noStrike" baseline="0" dirty="0">
                <a:latin typeface="MacUSADigital-Regular"/>
              </a:rPr>
              <a:t> -= 12.0; f++; }</a:t>
            </a:r>
          </a:p>
          <a:p>
            <a:pPr lvl="1"/>
            <a:r>
              <a:rPr lang="en-US" b="0" i="0" u="none" strike="noStrike" baseline="0" dirty="0">
                <a:latin typeface="MacUSADigital-Regular"/>
              </a:rPr>
              <a:t>return Distance(</a:t>
            </a:r>
            <a:r>
              <a:rPr lang="en-US" b="0" i="0" u="none" strike="noStrike" baseline="0" dirty="0" err="1">
                <a:latin typeface="MacUSADigital-Regular"/>
              </a:rPr>
              <a:t>f,i</a:t>
            </a:r>
            <a:r>
              <a:rPr lang="en-US" b="0" i="0" u="none" strike="noStrike" baseline="0" dirty="0">
                <a:latin typeface="MacUSADigital-Regular"/>
              </a:rPr>
              <a:t>); </a:t>
            </a:r>
          </a:p>
          <a:p>
            <a:pPr algn="l"/>
            <a:r>
              <a:rPr lang="en-PK" sz="1800" b="0" i="0" u="none" strike="noStrike" baseline="0" dirty="0">
                <a:latin typeface="MacUSADigital-Regular"/>
              </a:rPr>
              <a:t>}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653312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AEC0C-9D8E-411F-95CE-816B2EB9A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  <a:t>C++ Operator 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BC127-E2FD-4462-8AAD-064022101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665" y="2133600"/>
            <a:ext cx="9703947" cy="3777622"/>
          </a:xfrm>
        </p:spPr>
        <p:txBody>
          <a:bodyPr>
            <a:normAutofit/>
          </a:bodyPr>
          <a:lstStyle/>
          <a:p>
            <a:pPr algn="just"/>
            <a:r>
              <a:rPr lang="en-US" sz="2400" b="0" i="0" dirty="0">
                <a:effectLst/>
                <a:latin typeface="euclid_circular_a"/>
              </a:rPr>
              <a:t>In C++, we can change the way operators work for user-defined types like objects and structures. This is known as </a:t>
            </a:r>
            <a:r>
              <a:rPr lang="en-US" sz="2400" b="1" i="0" dirty="0">
                <a:effectLst/>
                <a:latin typeface="euclid_circular_a"/>
              </a:rPr>
              <a:t>operator overloading</a:t>
            </a:r>
            <a:r>
              <a:rPr lang="en-US" sz="2400" b="0" i="0" dirty="0">
                <a:effectLst/>
                <a:latin typeface="euclid_circular_a"/>
              </a:rPr>
              <a:t>.</a:t>
            </a:r>
          </a:p>
          <a:p>
            <a:pPr algn="just"/>
            <a:r>
              <a:rPr lang="en-US" dirty="0"/>
              <a:t>Perform operations on class objects as performed on system defined datatypes.</a:t>
            </a:r>
            <a:endParaRPr lang="en-PK" dirty="0"/>
          </a:p>
          <a:p>
            <a:pPr marL="0" indent="0" algn="just">
              <a:buNone/>
            </a:pPr>
            <a:r>
              <a:rPr lang="en-US" dirty="0"/>
              <a:t>For Example:</a:t>
            </a:r>
          </a:p>
          <a:p>
            <a:pPr marL="0" indent="0" algn="just">
              <a:buNone/>
            </a:pP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myobj</a:t>
            </a:r>
            <a:r>
              <a:rPr lang="en-US" dirty="0"/>
              <a:t>;</a:t>
            </a:r>
          </a:p>
          <a:p>
            <a:pPr marL="0" indent="0" algn="just">
              <a:buNone/>
            </a:pPr>
            <a:r>
              <a:rPr lang="en-US" dirty="0" err="1"/>
              <a:t>myobj</a:t>
            </a:r>
            <a:r>
              <a:rPr lang="en-US" dirty="0"/>
              <a:t> == </a:t>
            </a:r>
            <a:r>
              <a:rPr lang="en-US" dirty="0" err="1"/>
              <a:t>otherobj</a:t>
            </a:r>
            <a:r>
              <a:rPr lang="en-US" dirty="0"/>
              <a:t>;</a:t>
            </a:r>
          </a:p>
          <a:p>
            <a:pPr marL="0" indent="0" algn="just">
              <a:buNone/>
            </a:pPr>
            <a:r>
              <a:rPr lang="en-US" dirty="0" err="1"/>
              <a:t>myobj</a:t>
            </a:r>
            <a:r>
              <a:rPr lang="en-US" dirty="0"/>
              <a:t>++;</a:t>
            </a:r>
          </a:p>
          <a:p>
            <a:pPr marL="0" indent="0" algn="just">
              <a:buNone/>
            </a:pPr>
            <a:r>
              <a:rPr lang="en-US" dirty="0" err="1"/>
              <a:t>myobj</a:t>
            </a:r>
            <a:r>
              <a:rPr lang="en-US" dirty="0"/>
              <a:t> = </a:t>
            </a:r>
            <a:r>
              <a:rPr lang="en-US" dirty="0" err="1"/>
              <a:t>otherobj</a:t>
            </a:r>
            <a:r>
              <a:rPr lang="en-US" dirty="0"/>
              <a:t> +</a:t>
            </a:r>
            <a:r>
              <a:rPr lang="en-PK" dirty="0"/>
              <a:t>3;</a:t>
            </a:r>
          </a:p>
          <a:p>
            <a:pPr marL="0" indent="0" algn="just">
              <a:buNone/>
            </a:pP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763792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friend Classes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06778" y="1443841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MacUSADigital-Regular"/>
              </a:rPr>
              <a:t>#include &lt;</a:t>
            </a:r>
            <a:r>
              <a:rPr lang="en-US" dirty="0" err="1">
                <a:latin typeface="MacUSADigital-Regular"/>
              </a:rPr>
              <a:t>iostream</a:t>
            </a:r>
            <a:r>
              <a:rPr lang="en-US" dirty="0">
                <a:latin typeface="MacUSADigital-Regular"/>
              </a:rPr>
              <a:t>&gt;</a:t>
            </a:r>
          </a:p>
          <a:p>
            <a:r>
              <a:rPr lang="en-US" dirty="0">
                <a:latin typeface="MacUSADigital-Regular"/>
              </a:rPr>
              <a:t>using namespace </a:t>
            </a:r>
            <a:r>
              <a:rPr lang="en-US" dirty="0" err="1">
                <a:latin typeface="MacUSADigital-Regular"/>
              </a:rPr>
              <a:t>std</a:t>
            </a:r>
            <a:r>
              <a:rPr lang="en-US" dirty="0">
                <a:latin typeface="MacUSADigital-Regular"/>
              </a:rPr>
              <a:t>;</a:t>
            </a:r>
          </a:p>
          <a:p>
            <a:r>
              <a:rPr lang="en-US" dirty="0">
                <a:latin typeface="MacUSADigital-Regular"/>
              </a:rPr>
              <a:t>class alpha</a:t>
            </a:r>
          </a:p>
          <a:p>
            <a:r>
              <a:rPr lang="en-US" dirty="0">
                <a:latin typeface="MacUSADigital-Regular"/>
              </a:rPr>
              <a:t>{</a:t>
            </a:r>
          </a:p>
          <a:p>
            <a:r>
              <a:rPr lang="en-US" dirty="0">
                <a:latin typeface="MacUSADigital-Regular"/>
              </a:rPr>
              <a:t>private:</a:t>
            </a:r>
          </a:p>
          <a:p>
            <a:r>
              <a:rPr lang="en-US" dirty="0" err="1">
                <a:latin typeface="MacUSADigital-Regular"/>
              </a:rPr>
              <a:t>int</a:t>
            </a:r>
            <a:r>
              <a:rPr lang="en-US" dirty="0">
                <a:latin typeface="MacUSADigital-Regular"/>
              </a:rPr>
              <a:t> data1;</a:t>
            </a:r>
          </a:p>
          <a:p>
            <a:r>
              <a:rPr lang="en-US" dirty="0">
                <a:latin typeface="MacUSADigital-Regular"/>
              </a:rPr>
              <a:t>public:</a:t>
            </a:r>
          </a:p>
          <a:p>
            <a:r>
              <a:rPr lang="en-US" dirty="0">
                <a:latin typeface="MacUSADigital-Regular"/>
              </a:rPr>
              <a:t>alpha() : data1(99) { } //constructor</a:t>
            </a:r>
          </a:p>
          <a:p>
            <a:r>
              <a:rPr lang="en-US" dirty="0">
                <a:latin typeface="MacUSADigital-Regular"/>
              </a:rPr>
              <a:t>friend class beta; //beta is a friend class</a:t>
            </a:r>
          </a:p>
          <a:p>
            <a:r>
              <a:rPr lang="en-US" dirty="0">
                <a:latin typeface="MacUSADigital-Regular"/>
              </a:rPr>
              <a:t>};</a:t>
            </a:r>
          </a:p>
          <a:p>
            <a:r>
              <a:rPr lang="en-US" dirty="0">
                <a:latin typeface="MacUSADigital-Regular"/>
              </a:rPr>
              <a:t>class beta</a:t>
            </a:r>
          </a:p>
          <a:p>
            <a:r>
              <a:rPr lang="en-US" dirty="0">
                <a:latin typeface="MacUSADigital-Regular"/>
              </a:rPr>
              <a:t>{ //all member functions can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276109" y="1443841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MacUSADigital-Regular"/>
              </a:rPr>
              <a:t>public: //access private alpha data</a:t>
            </a:r>
          </a:p>
          <a:p>
            <a:r>
              <a:rPr lang="en-US" dirty="0">
                <a:latin typeface="MacUSADigital-Regular"/>
              </a:rPr>
              <a:t>void func1(alpha a) { </a:t>
            </a:r>
            <a:r>
              <a:rPr lang="en-US" dirty="0" err="1">
                <a:latin typeface="MacUSADigital-Regular"/>
              </a:rPr>
              <a:t>cout</a:t>
            </a:r>
            <a:r>
              <a:rPr lang="en-US" dirty="0">
                <a:latin typeface="MacUSADigital-Regular"/>
              </a:rPr>
              <a:t> &lt;&lt; “\ndata1=” &lt;&lt; a.data1; }</a:t>
            </a:r>
          </a:p>
          <a:p>
            <a:r>
              <a:rPr lang="en-US" dirty="0">
                <a:latin typeface="MacUSADigital-Regular"/>
              </a:rPr>
              <a:t>void func2(alpha a) { </a:t>
            </a:r>
            <a:r>
              <a:rPr lang="en-US" dirty="0" err="1">
                <a:latin typeface="MacUSADigital-Regular"/>
              </a:rPr>
              <a:t>cout</a:t>
            </a:r>
            <a:r>
              <a:rPr lang="en-US" dirty="0">
                <a:latin typeface="MacUSADigital-Regular"/>
              </a:rPr>
              <a:t> &lt;&lt; “\ndata1=” &lt;&lt; a.data1; }</a:t>
            </a:r>
          </a:p>
          <a:p>
            <a:r>
              <a:rPr lang="en-US" dirty="0">
                <a:latin typeface="MacUSADigital-Regular"/>
              </a:rPr>
              <a:t>};</a:t>
            </a:r>
          </a:p>
          <a:p>
            <a:r>
              <a:rPr lang="en-US" dirty="0">
                <a:latin typeface="MacUSADigital-Regular"/>
              </a:rPr>
              <a:t>////////////////////////////////////////////////////////////////</a:t>
            </a:r>
          </a:p>
          <a:p>
            <a:r>
              <a:rPr lang="en-US" dirty="0" err="1">
                <a:latin typeface="MacUSADigital-Regular"/>
              </a:rPr>
              <a:t>int</a:t>
            </a:r>
            <a:r>
              <a:rPr lang="en-US" dirty="0">
                <a:latin typeface="MacUSADigital-Regular"/>
              </a:rPr>
              <a:t> main()</a:t>
            </a:r>
          </a:p>
          <a:p>
            <a:r>
              <a:rPr lang="en-US" dirty="0">
                <a:latin typeface="MacUSADigital-Regular"/>
              </a:rPr>
              <a:t>{</a:t>
            </a:r>
          </a:p>
          <a:p>
            <a:r>
              <a:rPr lang="en-US" dirty="0">
                <a:latin typeface="MacUSADigital-Regular"/>
              </a:rPr>
              <a:t>alpha a;</a:t>
            </a:r>
          </a:p>
          <a:p>
            <a:r>
              <a:rPr lang="en-US" dirty="0">
                <a:latin typeface="MacUSADigital-Regular"/>
              </a:rPr>
              <a:t>beta b;</a:t>
            </a:r>
          </a:p>
          <a:p>
            <a:r>
              <a:rPr lang="en-US" dirty="0">
                <a:latin typeface="MacUSADigital-Regular"/>
              </a:rPr>
              <a:t>b.func1(a);</a:t>
            </a:r>
          </a:p>
          <a:p>
            <a:r>
              <a:rPr lang="en-US" dirty="0">
                <a:latin typeface="MacUSADigital-Regular"/>
              </a:rPr>
              <a:t>b.func2(a);</a:t>
            </a:r>
          </a:p>
          <a:p>
            <a:r>
              <a:rPr lang="en-US" dirty="0" err="1">
                <a:latin typeface="MacUSADigital-Regular"/>
              </a:rPr>
              <a:t>cout</a:t>
            </a:r>
            <a:r>
              <a:rPr lang="en-US" dirty="0">
                <a:latin typeface="MacUSADigital-Regular"/>
              </a:rPr>
              <a:t> &lt;&lt; </a:t>
            </a:r>
            <a:r>
              <a:rPr lang="en-US" dirty="0" err="1">
                <a:latin typeface="MacUSADigital-Regular"/>
              </a:rPr>
              <a:t>endl</a:t>
            </a:r>
            <a:r>
              <a:rPr lang="en-US" dirty="0">
                <a:latin typeface="MacUSADigital-Regular"/>
              </a:rPr>
              <a:t>;</a:t>
            </a:r>
          </a:p>
          <a:p>
            <a:r>
              <a:rPr lang="en-US" dirty="0">
                <a:latin typeface="MacUSADigital-Regular"/>
              </a:rPr>
              <a:t>return 0;</a:t>
            </a:r>
          </a:p>
          <a:p>
            <a:r>
              <a:rPr lang="en-US" dirty="0">
                <a:latin typeface="MacUSADigital-Regular"/>
              </a:rPr>
              <a:t>}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54728" y="5655117"/>
            <a:ext cx="100999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In class </a:t>
            </a:r>
            <a:r>
              <a:rPr lang="en-US" sz="1400" dirty="0">
                <a:latin typeface="MacUSADigital-Regular"/>
              </a:rPr>
              <a:t>alpha </a:t>
            </a:r>
            <a:r>
              <a:rPr lang="en-US" dirty="0">
                <a:latin typeface="Times-Roman"/>
              </a:rPr>
              <a:t>the entire class </a:t>
            </a:r>
            <a:r>
              <a:rPr lang="en-US" sz="1400" dirty="0">
                <a:latin typeface="MacUSADigital-Regular"/>
              </a:rPr>
              <a:t>beta </a:t>
            </a:r>
            <a:r>
              <a:rPr lang="en-US" dirty="0">
                <a:latin typeface="Times-Roman"/>
              </a:rPr>
              <a:t>is proclaimed a </a:t>
            </a:r>
            <a:r>
              <a:rPr lang="en-US" sz="1400" dirty="0">
                <a:latin typeface="MacUSADigital-Regular"/>
              </a:rPr>
              <a:t>friend</a:t>
            </a:r>
            <a:r>
              <a:rPr lang="en-US" dirty="0">
                <a:latin typeface="Times-Roman"/>
              </a:rPr>
              <a:t>. Now all the member functions of</a:t>
            </a:r>
          </a:p>
          <a:p>
            <a:r>
              <a:rPr lang="en-US" sz="1400" dirty="0">
                <a:latin typeface="MacUSADigital-Regular"/>
              </a:rPr>
              <a:t>beta </a:t>
            </a:r>
            <a:r>
              <a:rPr lang="en-US" dirty="0">
                <a:latin typeface="Times-Roman"/>
              </a:rPr>
              <a:t>can access the private data of </a:t>
            </a:r>
            <a:r>
              <a:rPr lang="en-US" sz="1400" dirty="0">
                <a:latin typeface="MacUSADigital-Regular"/>
              </a:rPr>
              <a:t>alpha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7175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3D21C-4729-45A5-B51D-D2C240CCB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4790" y="216147"/>
            <a:ext cx="8911687" cy="1280890"/>
          </a:xfrm>
        </p:spPr>
        <p:txBody>
          <a:bodyPr/>
          <a:lstStyle/>
          <a:p>
            <a:r>
              <a:rPr lang="en-US" dirty="0"/>
              <a:t>Overload a binary operator using non member function</a:t>
            </a:r>
            <a:endParaRPr lang="en-P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EA6053-83E0-45BD-A081-349F81F4C74E}"/>
              </a:ext>
            </a:extLst>
          </p:cNvPr>
          <p:cNvSpPr txBox="1"/>
          <p:nvPr/>
        </p:nvSpPr>
        <p:spPr>
          <a:xfrm>
            <a:off x="2015783" y="1497037"/>
            <a:ext cx="6098344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K" sz="1400" dirty="0"/>
              <a:t>class Complex</a:t>
            </a:r>
          </a:p>
          <a:p>
            <a:r>
              <a:rPr lang="en-PK" sz="1400" dirty="0"/>
              <a:t>{</a:t>
            </a:r>
          </a:p>
          <a:p>
            <a:r>
              <a:rPr lang="en-PK" sz="1400" dirty="0"/>
              <a:t>	private:</a:t>
            </a:r>
          </a:p>
          <a:p>
            <a:r>
              <a:rPr lang="en-PK" sz="1400" dirty="0"/>
              <a:t>		float real;</a:t>
            </a:r>
          </a:p>
          <a:p>
            <a:r>
              <a:rPr lang="en-PK" sz="1400" dirty="0"/>
              <a:t>		float </a:t>
            </a:r>
            <a:r>
              <a:rPr lang="en-PK" sz="1400" dirty="0" err="1"/>
              <a:t>imag</a:t>
            </a:r>
            <a:r>
              <a:rPr lang="en-PK" sz="1400" dirty="0"/>
              <a:t>;</a:t>
            </a:r>
          </a:p>
          <a:p>
            <a:r>
              <a:rPr lang="en-PK" sz="1400" dirty="0"/>
              <a:t>	public:</a:t>
            </a:r>
          </a:p>
          <a:p>
            <a:r>
              <a:rPr lang="en-PK" sz="1400" dirty="0"/>
              <a:t>		Complex(){}</a:t>
            </a:r>
          </a:p>
          <a:p>
            <a:r>
              <a:rPr lang="en-PK" sz="1400" dirty="0"/>
              <a:t>		Complex(float r, float </a:t>
            </a:r>
            <a:r>
              <a:rPr lang="en-PK" sz="1400" dirty="0" err="1"/>
              <a:t>i</a:t>
            </a:r>
            <a:r>
              <a:rPr lang="en-PK" sz="1400" dirty="0"/>
              <a:t>)</a:t>
            </a:r>
          </a:p>
          <a:p>
            <a:r>
              <a:rPr lang="en-PK" sz="1400" dirty="0"/>
              <a:t>		{</a:t>
            </a:r>
          </a:p>
          <a:p>
            <a:r>
              <a:rPr lang="en-PK" sz="1400" dirty="0"/>
              <a:t>			real = r;</a:t>
            </a:r>
          </a:p>
          <a:p>
            <a:r>
              <a:rPr lang="en-PK" sz="1400" dirty="0"/>
              <a:t>			</a:t>
            </a:r>
            <a:r>
              <a:rPr lang="en-PK" sz="1400" dirty="0" err="1"/>
              <a:t>imag</a:t>
            </a:r>
            <a:r>
              <a:rPr lang="en-PK" sz="1400" dirty="0"/>
              <a:t> = </a:t>
            </a:r>
            <a:r>
              <a:rPr lang="en-PK" sz="1400" dirty="0" err="1"/>
              <a:t>i</a:t>
            </a:r>
            <a:r>
              <a:rPr lang="en-PK" sz="1400" dirty="0"/>
              <a:t>;</a:t>
            </a:r>
          </a:p>
          <a:p>
            <a:r>
              <a:rPr lang="en-PK" sz="1400" dirty="0"/>
              <a:t>		}</a:t>
            </a:r>
          </a:p>
          <a:p>
            <a:r>
              <a:rPr lang="en-PK" sz="1400" dirty="0"/>
              <a:t>		void display()</a:t>
            </a:r>
          </a:p>
          <a:p>
            <a:r>
              <a:rPr lang="en-PK" sz="1400" dirty="0"/>
              <a:t>		{</a:t>
            </a:r>
          </a:p>
          <a:p>
            <a:r>
              <a:rPr lang="en-PK" sz="1400" dirty="0"/>
              <a:t>			</a:t>
            </a:r>
            <a:r>
              <a:rPr lang="en-PK" sz="1400" dirty="0" err="1"/>
              <a:t>cout</a:t>
            </a:r>
            <a:r>
              <a:rPr lang="en-PK" sz="1400" dirty="0"/>
              <a:t>&lt;&lt;real&lt;&lt;"+</a:t>
            </a:r>
            <a:r>
              <a:rPr lang="en-PK" sz="1400" dirty="0" err="1"/>
              <a:t>i</a:t>
            </a:r>
            <a:r>
              <a:rPr lang="en-PK" sz="1400" dirty="0"/>
              <a:t>"&lt;&lt;</a:t>
            </a:r>
            <a:r>
              <a:rPr lang="en-PK" sz="1400" dirty="0" err="1"/>
              <a:t>imag</a:t>
            </a:r>
            <a:r>
              <a:rPr lang="en-PK" sz="1400" dirty="0"/>
              <a:t>;</a:t>
            </a:r>
          </a:p>
          <a:p>
            <a:r>
              <a:rPr lang="en-PK" sz="1400" dirty="0"/>
              <a:t>		}</a:t>
            </a:r>
          </a:p>
          <a:p>
            <a:r>
              <a:rPr lang="en-PK" sz="1400" dirty="0"/>
              <a:t>		friend Complex operator +(Complex &amp;, Complex &amp;);</a:t>
            </a:r>
          </a:p>
          <a:p>
            <a:r>
              <a:rPr lang="en-PK" sz="1400" dirty="0"/>
              <a:t>};</a:t>
            </a:r>
          </a:p>
          <a:p>
            <a:r>
              <a:rPr lang="en-PK" sz="1400" dirty="0"/>
              <a:t>Complex operator +(Complex &amp;c1, Complex &amp;c2)</a:t>
            </a:r>
          </a:p>
          <a:p>
            <a:r>
              <a:rPr lang="en-PK" sz="1400" dirty="0"/>
              <a:t>{</a:t>
            </a:r>
          </a:p>
          <a:p>
            <a:r>
              <a:rPr lang="en-PK" sz="1400" dirty="0"/>
              <a:t>	Complex temp;</a:t>
            </a:r>
          </a:p>
          <a:p>
            <a:r>
              <a:rPr lang="en-PK" sz="1400" dirty="0"/>
              <a:t>	</a:t>
            </a:r>
            <a:r>
              <a:rPr lang="en-PK" sz="1400" dirty="0" err="1"/>
              <a:t>temp.real</a:t>
            </a:r>
            <a:r>
              <a:rPr lang="en-PK" sz="1400" dirty="0"/>
              <a:t> = c1.real + c2.real;</a:t>
            </a:r>
          </a:p>
          <a:p>
            <a:r>
              <a:rPr lang="en-PK" sz="1400" dirty="0"/>
              <a:t>	</a:t>
            </a:r>
            <a:r>
              <a:rPr lang="en-PK" sz="1400" dirty="0" err="1"/>
              <a:t>temp.imag</a:t>
            </a:r>
            <a:r>
              <a:rPr lang="en-PK" sz="1400" dirty="0"/>
              <a:t> = c1.imag + c2.imag;</a:t>
            </a:r>
          </a:p>
          <a:p>
            <a:r>
              <a:rPr lang="en-PK" sz="1400" dirty="0"/>
              <a:t>	return temp;</a:t>
            </a:r>
          </a:p>
          <a:p>
            <a:r>
              <a:rPr lang="en-PK" sz="1400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08B1AD-A98B-42B2-B863-487811C75D35}"/>
              </a:ext>
            </a:extLst>
          </p:cNvPr>
          <p:cNvSpPr txBox="1"/>
          <p:nvPr/>
        </p:nvSpPr>
        <p:spPr>
          <a:xfrm>
            <a:off x="8114127" y="1497037"/>
            <a:ext cx="363298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K" sz="1800" dirty="0"/>
              <a:t>int main()</a:t>
            </a:r>
          </a:p>
          <a:p>
            <a:r>
              <a:rPr lang="en-PK" sz="1800" dirty="0"/>
              <a:t>{</a:t>
            </a:r>
          </a:p>
          <a:p>
            <a:r>
              <a:rPr lang="en-PK" sz="1800" dirty="0"/>
              <a:t>	Complex c1(3, 4);</a:t>
            </a:r>
          </a:p>
          <a:p>
            <a:r>
              <a:rPr lang="en-PK" sz="1800" dirty="0"/>
              <a:t>	Complex c2(4, 6);</a:t>
            </a:r>
          </a:p>
          <a:p>
            <a:r>
              <a:rPr lang="en-PK" sz="1800" dirty="0"/>
              <a:t>	Complex c3 = c1+c2;</a:t>
            </a:r>
          </a:p>
          <a:p>
            <a:r>
              <a:rPr lang="en-PK" sz="1800" dirty="0"/>
              <a:t>	c3.display();</a:t>
            </a:r>
          </a:p>
          <a:p>
            <a:r>
              <a:rPr lang="en-PK" sz="1800" dirty="0"/>
              <a:t>	return 0;</a:t>
            </a:r>
          </a:p>
          <a:p>
            <a:r>
              <a:rPr lang="en-PK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940313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FBF5A-22C9-4D6F-9BCF-347EB0919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3097" y="0"/>
            <a:ext cx="8911687" cy="1280890"/>
          </a:xfrm>
        </p:spPr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function is friendly for two classes.</a:t>
            </a:r>
            <a:endParaRPr lang="en-PK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AD677F-3D7E-4FB8-A4AF-26B20BBB8A62}"/>
              </a:ext>
            </a:extLst>
          </p:cNvPr>
          <p:cNvSpPr txBox="1"/>
          <p:nvPr/>
        </p:nvSpPr>
        <p:spPr>
          <a:xfrm>
            <a:off x="1853419" y="1418407"/>
            <a:ext cx="6098344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#include&lt;iostream&gt;</a:t>
            </a:r>
          </a:p>
          <a:p>
            <a:r>
              <a:rPr lang="en-US" sz="1400" dirty="0"/>
              <a:t>using namespace std;</a:t>
            </a:r>
          </a:p>
          <a:p>
            <a:r>
              <a:rPr lang="en-US" sz="1400" dirty="0"/>
              <a:t>class B; //forward declaration.</a:t>
            </a:r>
          </a:p>
          <a:p>
            <a:r>
              <a:rPr lang="en-US" sz="1400" dirty="0"/>
              <a:t>class A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  int x;</a:t>
            </a:r>
          </a:p>
          <a:p>
            <a:r>
              <a:rPr lang="en-US" sz="1400" dirty="0"/>
              <a:t>    public:</a:t>
            </a:r>
          </a:p>
          <a:p>
            <a:r>
              <a:rPr lang="en-US" sz="1400" dirty="0"/>
              <a:t>         void </a:t>
            </a:r>
            <a:r>
              <a:rPr lang="en-US" sz="1400" dirty="0" err="1"/>
              <a:t>setdata</a:t>
            </a:r>
            <a:r>
              <a:rPr lang="en-US" sz="1400" dirty="0"/>
              <a:t> (int </a:t>
            </a:r>
            <a:r>
              <a:rPr lang="en-US" sz="1400" dirty="0" err="1"/>
              <a:t>i</a:t>
            </a:r>
            <a:r>
              <a:rPr lang="en-US" sz="1400" dirty="0"/>
              <a:t>)</a:t>
            </a:r>
          </a:p>
          <a:p>
            <a:r>
              <a:rPr lang="en-US" sz="1400" dirty="0"/>
              <a:t>           {</a:t>
            </a:r>
          </a:p>
          <a:p>
            <a:r>
              <a:rPr lang="en-US" sz="1400" dirty="0"/>
              <a:t>              x=</a:t>
            </a:r>
            <a:r>
              <a:rPr lang="en-US" sz="1400" dirty="0" err="1"/>
              <a:t>i</a:t>
            </a:r>
            <a:r>
              <a:rPr lang="en-US" sz="1400" dirty="0"/>
              <a:t>;</a:t>
            </a:r>
          </a:p>
          <a:p>
            <a:r>
              <a:rPr lang="en-US" sz="1400" dirty="0"/>
              <a:t>           }</a:t>
            </a:r>
          </a:p>
          <a:p>
            <a:r>
              <a:rPr lang="en-US" sz="1400" dirty="0"/>
              <a:t>    friend void max (A, B); //friend function.</a:t>
            </a:r>
          </a:p>
          <a:p>
            <a:r>
              <a:rPr lang="en-US" sz="1400" dirty="0"/>
              <a:t>} 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D049A3-E6D7-4FF0-8A89-69E999141110}"/>
              </a:ext>
            </a:extLst>
          </p:cNvPr>
          <p:cNvSpPr txBox="1"/>
          <p:nvPr/>
        </p:nvSpPr>
        <p:spPr>
          <a:xfrm>
            <a:off x="6411350" y="1418407"/>
            <a:ext cx="6098344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void max (A </a:t>
            </a:r>
            <a:r>
              <a:rPr lang="en-US" sz="1600" dirty="0" err="1"/>
              <a:t>a</a:t>
            </a:r>
            <a:r>
              <a:rPr lang="en-US" sz="1600" dirty="0"/>
              <a:t>, B b)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   if (</a:t>
            </a:r>
            <a:r>
              <a:rPr lang="en-US" sz="1600" dirty="0" err="1"/>
              <a:t>a.x</a:t>
            </a:r>
            <a:r>
              <a:rPr lang="en-US" sz="1600" dirty="0"/>
              <a:t> &gt;= </a:t>
            </a:r>
            <a:r>
              <a:rPr lang="en-US" sz="1600" dirty="0" err="1"/>
              <a:t>b.y</a:t>
            </a:r>
            <a:r>
              <a:rPr lang="en-US" sz="1600" dirty="0"/>
              <a:t>)</a:t>
            </a:r>
          </a:p>
          <a:p>
            <a:r>
              <a:rPr lang="en-US" sz="1600" dirty="0"/>
              <a:t>         std:: </a:t>
            </a:r>
            <a:r>
              <a:rPr lang="en-US" sz="1600" dirty="0" err="1"/>
              <a:t>cout</a:t>
            </a:r>
            <a:r>
              <a:rPr lang="en-US" sz="1600" dirty="0"/>
              <a:t>&lt;&lt; </a:t>
            </a:r>
            <a:r>
              <a:rPr lang="en-US" sz="1600" dirty="0" err="1"/>
              <a:t>a.x</a:t>
            </a:r>
            <a:r>
              <a:rPr lang="en-US" sz="1600" dirty="0"/>
              <a:t> &lt;&lt; std::</a:t>
            </a:r>
            <a:r>
              <a:rPr lang="en-US" sz="1600" dirty="0" err="1"/>
              <a:t>endl</a:t>
            </a:r>
            <a:r>
              <a:rPr lang="en-US" sz="1600" dirty="0"/>
              <a:t>;</a:t>
            </a:r>
          </a:p>
          <a:p>
            <a:r>
              <a:rPr lang="en-US" sz="1600" dirty="0"/>
              <a:t>   else</a:t>
            </a:r>
          </a:p>
          <a:p>
            <a:r>
              <a:rPr lang="en-US" sz="1600" dirty="0"/>
              <a:t>         std::</a:t>
            </a:r>
            <a:r>
              <a:rPr lang="en-US" sz="1600" dirty="0" err="1"/>
              <a:t>cout</a:t>
            </a:r>
            <a:r>
              <a:rPr lang="en-US" sz="1600" dirty="0"/>
              <a:t>&lt;&lt; </a:t>
            </a:r>
            <a:r>
              <a:rPr lang="en-US" sz="1600" dirty="0" err="1"/>
              <a:t>b.y</a:t>
            </a:r>
            <a:r>
              <a:rPr lang="en-US" sz="1600" dirty="0"/>
              <a:t> &lt;&lt; std::</a:t>
            </a:r>
            <a:r>
              <a:rPr lang="en-US" sz="1600" dirty="0" err="1"/>
              <a:t>endl</a:t>
            </a:r>
            <a:r>
              <a:rPr lang="en-US" sz="1600" dirty="0"/>
              <a:t>;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  int main ()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   A </a:t>
            </a:r>
            <a:r>
              <a:rPr lang="en-US" sz="1600" dirty="0" err="1"/>
              <a:t>a</a:t>
            </a:r>
            <a:r>
              <a:rPr lang="en-US" sz="1600" dirty="0"/>
              <a:t>;</a:t>
            </a:r>
          </a:p>
          <a:p>
            <a:r>
              <a:rPr lang="en-US" sz="1600" dirty="0"/>
              <a:t>   B </a:t>
            </a:r>
            <a:r>
              <a:rPr lang="en-US" sz="1600" dirty="0" err="1"/>
              <a:t>b</a:t>
            </a:r>
            <a:r>
              <a:rPr lang="en-US" sz="1600" dirty="0"/>
              <a:t>;</a:t>
            </a:r>
          </a:p>
          <a:p>
            <a:r>
              <a:rPr lang="en-US" sz="1600" dirty="0"/>
              <a:t>    a. </a:t>
            </a:r>
            <a:r>
              <a:rPr lang="en-US" sz="1600" dirty="0" err="1"/>
              <a:t>setdata</a:t>
            </a:r>
            <a:r>
              <a:rPr lang="en-US" sz="1600" dirty="0"/>
              <a:t> (10);</a:t>
            </a:r>
          </a:p>
          <a:p>
            <a:r>
              <a:rPr lang="en-US" sz="1600" dirty="0"/>
              <a:t>    b. </a:t>
            </a:r>
            <a:r>
              <a:rPr lang="en-US" sz="1600" dirty="0" err="1"/>
              <a:t>setdata</a:t>
            </a:r>
            <a:r>
              <a:rPr lang="en-US" sz="1600" dirty="0"/>
              <a:t> (20);</a:t>
            </a:r>
          </a:p>
          <a:p>
            <a:r>
              <a:rPr lang="en-US" sz="1600" dirty="0"/>
              <a:t>    max (a, b);</a:t>
            </a:r>
          </a:p>
          <a:p>
            <a:r>
              <a:rPr lang="en-US" sz="1600" dirty="0"/>
              <a:t>    return 0;</a:t>
            </a:r>
          </a:p>
          <a:p>
            <a:r>
              <a:rPr lang="en-US" sz="1600" dirty="0"/>
              <a:t>}</a:t>
            </a:r>
            <a:endParaRPr lang="en-PK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43371C-19FA-4E30-870E-A00BF5837C25}"/>
              </a:ext>
            </a:extLst>
          </p:cNvPr>
          <p:cNvSpPr txBox="1"/>
          <p:nvPr/>
        </p:nvSpPr>
        <p:spPr>
          <a:xfrm>
            <a:off x="1853419" y="4173007"/>
            <a:ext cx="625308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class B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     int y;</a:t>
            </a:r>
          </a:p>
          <a:p>
            <a:r>
              <a:rPr lang="en-US" sz="1600" dirty="0"/>
              <a:t>     public:</a:t>
            </a:r>
          </a:p>
          <a:p>
            <a:r>
              <a:rPr lang="en-US" sz="1600" dirty="0"/>
              <a:t>          void </a:t>
            </a:r>
            <a:r>
              <a:rPr lang="en-US" sz="1600" dirty="0" err="1"/>
              <a:t>setdata</a:t>
            </a:r>
            <a:r>
              <a:rPr lang="en-US" sz="1600" dirty="0"/>
              <a:t> (int </a:t>
            </a:r>
            <a:r>
              <a:rPr lang="en-US" sz="1600" dirty="0" err="1"/>
              <a:t>i</a:t>
            </a:r>
            <a:r>
              <a:rPr lang="en-US" sz="1600" dirty="0"/>
              <a:t>)</a:t>
            </a:r>
          </a:p>
          <a:p>
            <a:r>
              <a:rPr lang="en-US" sz="1600" dirty="0"/>
              <a:t>            {</a:t>
            </a:r>
          </a:p>
          <a:p>
            <a:r>
              <a:rPr lang="en-US" sz="1600" dirty="0"/>
              <a:t>               y=</a:t>
            </a:r>
            <a:r>
              <a:rPr lang="en-US" sz="1600" dirty="0" err="1"/>
              <a:t>i</a:t>
            </a:r>
            <a:r>
              <a:rPr lang="en-US" sz="1600" dirty="0"/>
              <a:t>;</a:t>
            </a:r>
          </a:p>
          <a:p>
            <a:r>
              <a:rPr lang="en-US" sz="1600" dirty="0"/>
              <a:t>            }</a:t>
            </a:r>
          </a:p>
          <a:p>
            <a:r>
              <a:rPr lang="en-US" sz="1600" dirty="0"/>
              <a:t>     friend void max (A, B);</a:t>
            </a:r>
          </a:p>
          <a:p>
            <a:r>
              <a:rPr lang="en-US" sz="16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8484745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092768-8C4C-483D-AA2E-E67F1535B8E2}"/>
              </a:ext>
            </a:extLst>
          </p:cNvPr>
          <p:cNvSpPr txBox="1"/>
          <p:nvPr/>
        </p:nvSpPr>
        <p:spPr>
          <a:xfrm>
            <a:off x="1434662" y="243512"/>
            <a:ext cx="10484070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We must know the following things before we start overloading these operators. </a:t>
            </a:r>
            <a:br>
              <a:rPr lang="en-US" sz="2400" dirty="0"/>
            </a:br>
            <a:r>
              <a:rPr lang="en-US" sz="2400" b="1" i="0" dirty="0">
                <a:solidFill>
                  <a:srgbClr val="273239"/>
                </a:solidFill>
                <a:effectLst/>
                <a:latin typeface="urw-din"/>
              </a:rPr>
              <a:t>1) </a:t>
            </a:r>
            <a:r>
              <a:rPr lang="en-US" sz="2400" b="0" i="0" dirty="0" err="1">
                <a:solidFill>
                  <a:srgbClr val="273239"/>
                </a:solidFill>
                <a:effectLst/>
                <a:latin typeface="urw-din"/>
              </a:rPr>
              <a:t>cout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 is an object of </a:t>
            </a:r>
            <a:r>
              <a:rPr lang="en-US" sz="2400" b="0" i="0" dirty="0" err="1">
                <a:solidFill>
                  <a:srgbClr val="273239"/>
                </a:solidFill>
                <a:effectLst/>
                <a:latin typeface="urw-din"/>
              </a:rPr>
              <a:t>ostream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 class and </a:t>
            </a:r>
            <a:r>
              <a:rPr lang="en-US" sz="2400" b="0" i="0" dirty="0" err="1">
                <a:solidFill>
                  <a:srgbClr val="273239"/>
                </a:solidFill>
                <a:effectLst/>
                <a:latin typeface="urw-din"/>
              </a:rPr>
              <a:t>cin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 is an object of </a:t>
            </a:r>
            <a:r>
              <a:rPr lang="en-US" sz="2400" b="0" i="0" dirty="0" err="1">
                <a:solidFill>
                  <a:srgbClr val="273239"/>
                </a:solidFill>
                <a:effectLst/>
                <a:latin typeface="urw-din"/>
              </a:rPr>
              <a:t>istream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 class </a:t>
            </a:r>
            <a:br>
              <a:rPr lang="en-US" sz="2400" dirty="0"/>
            </a:br>
            <a:r>
              <a:rPr lang="en-US" sz="2400" b="1" i="0" dirty="0">
                <a:solidFill>
                  <a:srgbClr val="273239"/>
                </a:solidFill>
                <a:effectLst/>
                <a:latin typeface="urw-din"/>
              </a:rPr>
              <a:t>2) 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These operators must be overloaded as a global function. And if we want to allow them to access private data members of the class, we must make them friend. </a:t>
            </a:r>
            <a:br>
              <a:rPr lang="en-US" sz="2400" dirty="0"/>
            </a:br>
            <a:r>
              <a:rPr lang="en-US" sz="2400" b="1" i="0" dirty="0">
                <a:solidFill>
                  <a:srgbClr val="273239"/>
                </a:solidFill>
                <a:effectLst/>
                <a:latin typeface="urw-din"/>
              </a:rPr>
              <a:t>Why these operators must be overloaded as global?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 </a:t>
            </a:r>
            <a:br>
              <a:rPr lang="en-US" sz="2400" dirty="0"/>
            </a:br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In operator overloading, if an operator is overloaded as a member, then it must be a member of the object on the left side of the operator. For example, consider the statement “ob1 + ob2” (let ob1 and ob2 be objects of two different classes). To make this statement compile, we must overload ‘+’ in a class of ‘ob1’ or make ‘+’ a global function. </a:t>
            </a:r>
            <a:br>
              <a:rPr lang="en-US" sz="2400" dirty="0"/>
            </a:br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The operators ‘&lt;&lt;‘ and ‘&gt;&gt;’ are called like ‘</a:t>
            </a:r>
            <a:r>
              <a:rPr lang="en-US" sz="2400" b="0" i="0" dirty="0" err="1">
                <a:solidFill>
                  <a:srgbClr val="273239"/>
                </a:solidFill>
                <a:effectLst/>
                <a:latin typeface="urw-din"/>
              </a:rPr>
              <a:t>cout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 &lt;&lt; ob1’ and ‘</a:t>
            </a:r>
            <a:r>
              <a:rPr lang="en-US" sz="2400" b="0" i="0" dirty="0" err="1">
                <a:solidFill>
                  <a:srgbClr val="273239"/>
                </a:solidFill>
                <a:effectLst/>
                <a:latin typeface="urw-din"/>
              </a:rPr>
              <a:t>cin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 &gt;&gt; ob1’. So if we want to make them a member method, then they must be made members of </a:t>
            </a:r>
            <a:r>
              <a:rPr lang="en-US" sz="2400" b="0" i="0" dirty="0" err="1">
                <a:solidFill>
                  <a:srgbClr val="273239"/>
                </a:solidFill>
                <a:effectLst/>
                <a:latin typeface="urw-din"/>
              </a:rPr>
              <a:t>ostream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 and </a:t>
            </a:r>
            <a:r>
              <a:rPr lang="en-US" sz="2400" b="0" i="0" dirty="0" err="1">
                <a:solidFill>
                  <a:srgbClr val="273239"/>
                </a:solidFill>
                <a:effectLst/>
                <a:latin typeface="urw-din"/>
              </a:rPr>
              <a:t>istream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 classes, which is not a good option most of the time. Therefore, these operators are overloaded as global functions with two parameters, </a:t>
            </a:r>
            <a:r>
              <a:rPr lang="en-US" sz="2400" b="0" i="0" dirty="0" err="1">
                <a:solidFill>
                  <a:srgbClr val="273239"/>
                </a:solidFill>
                <a:effectLst/>
                <a:latin typeface="urw-din"/>
              </a:rPr>
              <a:t>cout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 and object of user-defined class.</a:t>
            </a:r>
            <a:br>
              <a:rPr lang="en-US" sz="2400" dirty="0"/>
            </a:b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2733579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6AF29F3-DB34-4FE4-AE54-A3E991BDC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201" y="903922"/>
            <a:ext cx="9561253" cy="446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703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A6EBFD-DF9C-4CB6-9B4A-401D040BF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073" y="1962809"/>
            <a:ext cx="8450653" cy="201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866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4A223-E6F6-4689-9570-4095CAC95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that can be overloaded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230DB7-6FCA-43D3-B706-3ACD8A0AE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874" y="1681895"/>
            <a:ext cx="9701719" cy="435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381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9E89573-21C8-46D4-9ED2-463E1AE8D7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144"/>
          <a:stretch/>
        </p:blipFill>
        <p:spPr>
          <a:xfrm>
            <a:off x="1142973" y="995949"/>
            <a:ext cx="10646126" cy="512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577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D8CFD1-7A76-41BE-88B7-E7B03A286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844" y="729599"/>
            <a:ext cx="8310196" cy="539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030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FC83C-74DE-4B51-8B9F-7EA62AF03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 Unary Operators</a:t>
            </a:r>
            <a:endParaRPr lang="en-P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B429F4-F8DE-4E87-A013-E70F0F1F9264}"/>
              </a:ext>
            </a:extLst>
          </p:cNvPr>
          <p:cNvSpPr txBox="1"/>
          <p:nvPr/>
        </p:nvSpPr>
        <p:spPr>
          <a:xfrm>
            <a:off x="2144958" y="1714721"/>
            <a:ext cx="496941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class Counter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private:</a:t>
            </a:r>
          </a:p>
          <a:p>
            <a:pPr lvl="1"/>
            <a:r>
              <a:rPr lang="en-US" dirty="0"/>
              <a:t>unsigned int count; //count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Counter() : count(0) //constructor</a:t>
            </a:r>
          </a:p>
          <a:p>
            <a:r>
              <a:rPr lang="en-US" dirty="0"/>
              <a:t>	{ }</a:t>
            </a:r>
          </a:p>
          <a:p>
            <a:r>
              <a:rPr lang="en-US" dirty="0"/>
              <a:t>unsigned int </a:t>
            </a:r>
            <a:r>
              <a:rPr lang="en-US" dirty="0" err="1"/>
              <a:t>get_count</a:t>
            </a:r>
            <a:r>
              <a:rPr lang="en-US" dirty="0"/>
              <a:t>() //return count</a:t>
            </a:r>
          </a:p>
          <a:p>
            <a:r>
              <a:rPr lang="en-US" dirty="0"/>
              <a:t>	{ return count; }</a:t>
            </a:r>
          </a:p>
          <a:p>
            <a:r>
              <a:rPr lang="en-US" dirty="0"/>
              <a:t>void operator ++ () //increment (prefix)</a:t>
            </a:r>
          </a:p>
          <a:p>
            <a:pPr lvl="1"/>
            <a:r>
              <a:rPr lang="en-US" dirty="0"/>
              <a:t>{</a:t>
            </a:r>
          </a:p>
          <a:p>
            <a:pPr lvl="1"/>
            <a:r>
              <a:rPr lang="en-US" dirty="0"/>
              <a:t>++count;</a:t>
            </a:r>
          </a:p>
          <a:p>
            <a:pPr lvl="1"/>
            <a:r>
              <a:rPr lang="en-US" dirty="0"/>
              <a:t>}</a:t>
            </a:r>
          </a:p>
          <a:p>
            <a:r>
              <a:rPr lang="en-US" dirty="0"/>
              <a:t>};</a:t>
            </a:r>
            <a:endParaRPr lang="en-PK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EE2E82-69C9-4991-BE3E-1BD08BBDF464}"/>
              </a:ext>
            </a:extLst>
          </p:cNvPr>
          <p:cNvSpPr txBox="1"/>
          <p:nvPr/>
        </p:nvSpPr>
        <p:spPr>
          <a:xfrm>
            <a:off x="7266915" y="2010142"/>
            <a:ext cx="462966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int main()</a:t>
            </a:r>
          </a:p>
          <a:p>
            <a:r>
              <a:rPr lang="en-US" dirty="0"/>
              <a:t>{</a:t>
            </a:r>
          </a:p>
          <a:p>
            <a:pPr lvl="1"/>
            <a:r>
              <a:rPr lang="en-US" dirty="0"/>
              <a:t>Counter c1, c2; </a:t>
            </a:r>
            <a:r>
              <a:rPr lang="en-US" sz="1400" dirty="0"/>
              <a:t>//define and initialize</a:t>
            </a:r>
          </a:p>
          <a:p>
            <a:pPr lvl="1"/>
            <a:r>
              <a:rPr lang="en-US" dirty="0" err="1"/>
              <a:t>cout</a:t>
            </a:r>
            <a:r>
              <a:rPr lang="en-US" dirty="0"/>
              <a:t> &lt;&lt; c1.get_count(); </a:t>
            </a:r>
          </a:p>
          <a:p>
            <a:pPr lvl="1"/>
            <a:r>
              <a:rPr lang="en-US" dirty="0" err="1"/>
              <a:t>cout</a:t>
            </a:r>
            <a:r>
              <a:rPr lang="en-US" dirty="0"/>
              <a:t> &lt;&lt; c2.get_count();</a:t>
            </a:r>
          </a:p>
          <a:p>
            <a:pPr lvl="1"/>
            <a:r>
              <a:rPr lang="en-US" dirty="0"/>
              <a:t>++c1; </a:t>
            </a:r>
          </a:p>
          <a:p>
            <a:pPr lvl="1"/>
            <a:r>
              <a:rPr lang="en-US" dirty="0"/>
              <a:t>++c2; </a:t>
            </a:r>
          </a:p>
          <a:p>
            <a:pPr lvl="1"/>
            <a:r>
              <a:rPr lang="en-US" dirty="0"/>
              <a:t>++c2;</a:t>
            </a:r>
          </a:p>
          <a:p>
            <a:pPr lvl="1"/>
            <a:r>
              <a:rPr lang="en-US" dirty="0" err="1"/>
              <a:t>cout</a:t>
            </a:r>
            <a:r>
              <a:rPr lang="en-US" dirty="0"/>
              <a:t> &lt;&lt; c1.get_count(); </a:t>
            </a:r>
            <a:r>
              <a:rPr lang="en-US" dirty="0" err="1"/>
              <a:t>cout</a:t>
            </a:r>
            <a:r>
              <a:rPr lang="en-US" dirty="0"/>
              <a:t> &lt;&lt;c2.get_count()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}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75061148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46981</TotalTime>
  <Words>3915</Words>
  <Application>Microsoft Office PowerPoint</Application>
  <PresentationFormat>Widescreen</PresentationFormat>
  <Paragraphs>586</Paragraphs>
  <Slides>33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7" baseType="lpstr">
      <vt:lpstr>Arial</vt:lpstr>
      <vt:lpstr>Calibri</vt:lpstr>
      <vt:lpstr>Century Gothic</vt:lpstr>
      <vt:lpstr>Consolas</vt:lpstr>
      <vt:lpstr>euclid_circular_a</vt:lpstr>
      <vt:lpstr>Frutiger-Bold</vt:lpstr>
      <vt:lpstr>MacUSADigital-Regular</vt:lpstr>
      <vt:lpstr>Poppins</vt:lpstr>
      <vt:lpstr>Times New Roman</vt:lpstr>
      <vt:lpstr>Times-Italic</vt:lpstr>
      <vt:lpstr>Times-Roman</vt:lpstr>
      <vt:lpstr>urw-din</vt:lpstr>
      <vt:lpstr>Wingdings 3</vt:lpstr>
      <vt:lpstr>Wisp</vt:lpstr>
      <vt:lpstr>Point to ponder in copy constructor</vt:lpstr>
      <vt:lpstr>PowerPoint Presentation</vt:lpstr>
      <vt:lpstr>C++ Operator Overloading</vt:lpstr>
      <vt:lpstr>PowerPoint Presentation</vt:lpstr>
      <vt:lpstr>PowerPoint Presentation</vt:lpstr>
      <vt:lpstr>Operators that can be overloaded</vt:lpstr>
      <vt:lpstr>PowerPoint Presentation</vt:lpstr>
      <vt:lpstr>PowerPoint Presentation</vt:lpstr>
      <vt:lpstr>Overloading Unary Operators</vt:lpstr>
      <vt:lpstr>Overloading Unary Operators</vt:lpstr>
      <vt:lpstr>Operator Return Values</vt:lpstr>
      <vt:lpstr>Nameless Temporary Objects</vt:lpstr>
      <vt:lpstr>Postfix Notation</vt:lpstr>
      <vt:lpstr>Postfix Notation</vt:lpstr>
      <vt:lpstr>Overloading Binary Operators</vt:lpstr>
      <vt:lpstr>Overloading Binary Operators</vt:lpstr>
      <vt:lpstr>Overloading Binary Operators</vt:lpstr>
      <vt:lpstr>Using this for Returning Values</vt:lpstr>
      <vt:lpstr>PowerPoint Presentation</vt:lpstr>
      <vt:lpstr>Task</vt:lpstr>
      <vt:lpstr>Binary Operator == is equal to</vt:lpstr>
      <vt:lpstr>Binary Operator != not equal to</vt:lpstr>
      <vt:lpstr>Binary Operator != not equal to</vt:lpstr>
      <vt:lpstr>Binary Operator = Assignment</vt:lpstr>
      <vt:lpstr>Friend function</vt:lpstr>
      <vt:lpstr>PowerPoint Presentation</vt:lpstr>
      <vt:lpstr>PowerPoint Presentation</vt:lpstr>
      <vt:lpstr>PowerPoint Presentation</vt:lpstr>
      <vt:lpstr>PowerPoint Presentation</vt:lpstr>
      <vt:lpstr>friend Classes</vt:lpstr>
      <vt:lpstr>Overload a binary operator using non member function</vt:lpstr>
      <vt:lpstr>function is friendly for two classes.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</dc:title>
  <dc:creator>Arooj Khalil</dc:creator>
  <cp:lastModifiedBy>Arooj Khalil</cp:lastModifiedBy>
  <cp:revision>797</cp:revision>
  <dcterms:created xsi:type="dcterms:W3CDTF">2020-04-12T15:15:05Z</dcterms:created>
  <dcterms:modified xsi:type="dcterms:W3CDTF">2023-03-09T07:48:25Z</dcterms:modified>
</cp:coreProperties>
</file>