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42"/>
  </p:notesMasterIdLst>
  <p:sldIdLst>
    <p:sldId id="469" r:id="rId2"/>
    <p:sldId id="470" r:id="rId3"/>
    <p:sldId id="475" r:id="rId4"/>
    <p:sldId id="472" r:id="rId5"/>
    <p:sldId id="473" r:id="rId6"/>
    <p:sldId id="471" r:id="rId7"/>
    <p:sldId id="476" r:id="rId8"/>
    <p:sldId id="477" r:id="rId9"/>
    <p:sldId id="478" r:id="rId10"/>
    <p:sldId id="479" r:id="rId11"/>
    <p:sldId id="480" r:id="rId12"/>
    <p:sldId id="481" r:id="rId13"/>
    <p:sldId id="482" r:id="rId14"/>
    <p:sldId id="490" r:id="rId15"/>
    <p:sldId id="491" r:id="rId16"/>
    <p:sldId id="492" r:id="rId17"/>
    <p:sldId id="493" r:id="rId18"/>
    <p:sldId id="494" r:id="rId19"/>
    <p:sldId id="483" r:id="rId20"/>
    <p:sldId id="484" r:id="rId21"/>
    <p:sldId id="485" r:id="rId22"/>
    <p:sldId id="486" r:id="rId23"/>
    <p:sldId id="487" r:id="rId24"/>
    <p:sldId id="488" r:id="rId25"/>
    <p:sldId id="489" r:id="rId26"/>
    <p:sldId id="495"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50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608"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7/28/2022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7A5CD257-9886-403F-BF56-EFEB94012F85}" type="slidenum">
              <a:rPr lang="en-US" smtClean="0"/>
              <a:t>2</a:t>
            </a:fld>
            <a:endParaRPr lang="en-US" dirty="0"/>
          </a:p>
        </p:txBody>
      </p:sp>
    </p:spTree>
    <p:extLst>
      <p:ext uri="{BB962C8B-B14F-4D97-AF65-F5344CB8AC3E}">
        <p14:creationId xmlns:p14="http://schemas.microsoft.com/office/powerpoint/2010/main" val="48199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7A5CD257-9886-403F-BF56-EFEB94012F85}" type="slidenum">
              <a:rPr lang="en-US" smtClean="0"/>
              <a:t>13</a:t>
            </a:fld>
            <a:endParaRPr lang="en-US" dirty="0"/>
          </a:p>
        </p:txBody>
      </p:sp>
    </p:spTree>
    <p:extLst>
      <p:ext uri="{BB962C8B-B14F-4D97-AF65-F5344CB8AC3E}">
        <p14:creationId xmlns:p14="http://schemas.microsoft.com/office/powerpoint/2010/main" val="76505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dirty="0">
                <a:solidFill>
                  <a:srgbClr val="282829"/>
                </a:solidFill>
                <a:effectLst/>
                <a:latin typeface="-apple-system"/>
              </a:rPr>
              <a:t>We didn’t have to reimplement the </a:t>
            </a:r>
            <a:r>
              <a:rPr lang="en-US" b="0" i="0" dirty="0" err="1">
                <a:solidFill>
                  <a:srgbClr val="282829"/>
                </a:solidFill>
                <a:effectLst/>
                <a:latin typeface="-apple-system"/>
              </a:rPr>
              <a:t>getFace</a:t>
            </a:r>
            <a:r>
              <a:rPr lang="en-US" b="0" i="0" dirty="0">
                <a:solidFill>
                  <a:srgbClr val="282829"/>
                </a:solidFill>
                <a:effectLst/>
                <a:latin typeface="-apple-system"/>
              </a:rPr>
              <a:t> or </a:t>
            </a:r>
            <a:r>
              <a:rPr lang="en-US" b="0" i="0" dirty="0" err="1">
                <a:solidFill>
                  <a:srgbClr val="282829"/>
                </a:solidFill>
                <a:effectLst/>
                <a:latin typeface="-apple-system"/>
              </a:rPr>
              <a:t>getValue</a:t>
            </a:r>
            <a:r>
              <a:rPr lang="en-US" b="0" i="0" dirty="0">
                <a:solidFill>
                  <a:srgbClr val="282829"/>
                </a:solidFill>
                <a:effectLst/>
                <a:latin typeface="-apple-system"/>
              </a:rPr>
              <a:t> method because that’s taken care of in the abstract class Card.</a:t>
            </a:r>
          </a:p>
          <a:p>
            <a:pPr algn="l" rtl="0"/>
            <a:r>
              <a:rPr lang="en-US" b="0" i="0" dirty="0">
                <a:solidFill>
                  <a:srgbClr val="282829"/>
                </a:solidFill>
                <a:effectLst/>
                <a:latin typeface="-apple-system"/>
              </a:rPr>
              <a:t>And I can use the same Card class as a parent for any card game that I make, just reimplementing the </a:t>
            </a:r>
            <a:r>
              <a:rPr lang="en-US" b="0" i="0" dirty="0" err="1">
                <a:solidFill>
                  <a:srgbClr val="282829"/>
                </a:solidFill>
                <a:effectLst/>
                <a:latin typeface="-apple-system"/>
              </a:rPr>
              <a:t>getValue</a:t>
            </a:r>
            <a:r>
              <a:rPr lang="en-US" b="0" i="0" dirty="0">
                <a:solidFill>
                  <a:srgbClr val="282829"/>
                </a:solidFill>
                <a:effectLst/>
                <a:latin typeface="-apple-system"/>
              </a:rPr>
              <a:t> method for whatever game I build.</a:t>
            </a:r>
          </a:p>
          <a:p>
            <a:endParaRPr lang="x-none" dirty="0"/>
          </a:p>
        </p:txBody>
      </p:sp>
      <p:sp>
        <p:nvSpPr>
          <p:cNvPr id="4" name="Slide Number Placeholder 3"/>
          <p:cNvSpPr>
            <a:spLocks noGrp="1"/>
          </p:cNvSpPr>
          <p:nvPr>
            <p:ph type="sldNum" sz="quarter" idx="5"/>
          </p:nvPr>
        </p:nvSpPr>
        <p:spPr/>
        <p:txBody>
          <a:bodyPr/>
          <a:lstStyle/>
          <a:p>
            <a:fld id="{7A5CD257-9886-403F-BF56-EFEB94012F85}" type="slidenum">
              <a:rPr lang="en-US" smtClean="0"/>
              <a:t>21</a:t>
            </a:fld>
            <a:endParaRPr lang="en-US" dirty="0"/>
          </a:p>
        </p:txBody>
      </p:sp>
    </p:spTree>
    <p:extLst>
      <p:ext uri="{BB962C8B-B14F-4D97-AF65-F5344CB8AC3E}">
        <p14:creationId xmlns:p14="http://schemas.microsoft.com/office/powerpoint/2010/main" val="43480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7A5CD257-9886-403F-BF56-EFEB94012F85}" type="slidenum">
              <a:rPr lang="en-US" smtClean="0"/>
              <a:t>23</a:t>
            </a:fld>
            <a:endParaRPr lang="en-US" dirty="0"/>
          </a:p>
        </p:txBody>
      </p:sp>
    </p:spTree>
    <p:extLst>
      <p:ext uri="{BB962C8B-B14F-4D97-AF65-F5344CB8AC3E}">
        <p14:creationId xmlns:p14="http://schemas.microsoft.com/office/powerpoint/2010/main" val="121711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7/28/2022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7/28/2022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for Virtual Functions</a:t>
            </a:r>
            <a:endParaRPr lang="en-US" dirty="0"/>
          </a:p>
        </p:txBody>
      </p:sp>
      <p:sp>
        <p:nvSpPr>
          <p:cNvPr id="3" name="Content Placeholder 2"/>
          <p:cNvSpPr>
            <a:spLocks noGrp="1"/>
          </p:cNvSpPr>
          <p:nvPr>
            <p:ph idx="1"/>
          </p:nvPr>
        </p:nvSpPr>
        <p:spPr/>
        <p:txBody>
          <a:bodyPr/>
          <a:lstStyle/>
          <a:p>
            <a:r>
              <a:rPr lang="en-US" dirty="0"/>
              <a:t>Virtual functions cannot be static and also cannot be a friend function of another class.</a:t>
            </a:r>
          </a:p>
          <a:p>
            <a:r>
              <a:rPr lang="en-US" dirty="0"/>
              <a:t>Virtual functions should be accessed using pointer or reference of base class type to achieve run time polymorphism</a:t>
            </a:r>
          </a:p>
          <a:p>
            <a:r>
              <a:rPr lang="en-US" dirty="0"/>
              <a:t>The prototype of virtual functions should be same in base as well as derived class.</a:t>
            </a:r>
          </a:p>
          <a:p>
            <a:r>
              <a:rPr lang="en-US" dirty="0"/>
              <a:t>They are always defined in base class and overridden in derived class. It is not mandatory for derived class to override (or re-define the virtual function), in that case base class version of function is used.</a:t>
            </a:r>
          </a:p>
        </p:txBody>
      </p:sp>
    </p:spTree>
    <p:extLst>
      <p:ext uri="{BB962C8B-B14F-4D97-AF65-F5344CB8AC3E}">
        <p14:creationId xmlns:p14="http://schemas.microsoft.com/office/powerpoint/2010/main" val="286568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3DED9-D9AB-F6F0-E150-628C056BE2C8}"/>
              </a:ext>
            </a:extLst>
          </p:cNvPr>
          <p:cNvSpPr>
            <a:spLocks noGrp="1"/>
          </p:cNvSpPr>
          <p:nvPr>
            <p:ph type="title"/>
          </p:nvPr>
        </p:nvSpPr>
        <p:spPr/>
        <p:txBody>
          <a:bodyPr/>
          <a:lstStyle/>
          <a:p>
            <a:r>
              <a:rPr lang="en-US" dirty="0"/>
              <a:t>Virtual Destructor</a:t>
            </a:r>
            <a:br>
              <a:rPr lang="en-US" dirty="0"/>
            </a:br>
            <a:endParaRPr lang="x-none" dirty="0"/>
          </a:p>
        </p:txBody>
      </p:sp>
      <p:pic>
        <p:nvPicPr>
          <p:cNvPr id="5" name="Picture 4">
            <a:extLst>
              <a:ext uri="{FF2B5EF4-FFF2-40B4-BE49-F238E27FC236}">
                <a16:creationId xmlns:a16="http://schemas.microsoft.com/office/drawing/2014/main" xmlns="" id="{76850CBF-2F61-AEC9-F39E-68371E012E21}"/>
              </a:ext>
            </a:extLst>
          </p:cNvPr>
          <p:cNvPicPr>
            <a:picLocks noChangeAspect="1"/>
          </p:cNvPicPr>
          <p:nvPr/>
        </p:nvPicPr>
        <p:blipFill>
          <a:blip r:embed="rId2"/>
          <a:stretch>
            <a:fillRect/>
          </a:stretch>
        </p:blipFill>
        <p:spPr>
          <a:xfrm>
            <a:off x="1685119" y="1738969"/>
            <a:ext cx="9938445" cy="4494921"/>
          </a:xfrm>
          <a:prstGeom prst="rect">
            <a:avLst/>
          </a:prstGeom>
        </p:spPr>
      </p:pic>
    </p:spTree>
    <p:extLst>
      <p:ext uri="{BB962C8B-B14F-4D97-AF65-F5344CB8AC3E}">
        <p14:creationId xmlns:p14="http://schemas.microsoft.com/office/powerpoint/2010/main" val="305717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3DED9-D9AB-F6F0-E150-628C056BE2C8}"/>
              </a:ext>
            </a:extLst>
          </p:cNvPr>
          <p:cNvSpPr>
            <a:spLocks noGrp="1"/>
          </p:cNvSpPr>
          <p:nvPr>
            <p:ph type="title"/>
          </p:nvPr>
        </p:nvSpPr>
        <p:spPr>
          <a:xfrm>
            <a:off x="2480384" y="407963"/>
            <a:ext cx="8911687" cy="1280890"/>
          </a:xfrm>
        </p:spPr>
        <p:txBody>
          <a:bodyPr/>
          <a:lstStyle/>
          <a:p>
            <a:r>
              <a:rPr lang="en-US" dirty="0"/>
              <a:t>Virtual Destructor</a:t>
            </a:r>
            <a:br>
              <a:rPr lang="en-US" dirty="0"/>
            </a:br>
            <a:endParaRPr lang="x-none" dirty="0"/>
          </a:p>
        </p:txBody>
      </p:sp>
      <p:pic>
        <p:nvPicPr>
          <p:cNvPr id="4" name="Picture 3">
            <a:extLst>
              <a:ext uri="{FF2B5EF4-FFF2-40B4-BE49-F238E27FC236}">
                <a16:creationId xmlns:a16="http://schemas.microsoft.com/office/drawing/2014/main" xmlns="" id="{247B7632-4756-8634-C28B-8D7F82577B30}"/>
              </a:ext>
            </a:extLst>
          </p:cNvPr>
          <p:cNvPicPr>
            <a:picLocks noChangeAspect="1"/>
          </p:cNvPicPr>
          <p:nvPr/>
        </p:nvPicPr>
        <p:blipFill rotWithShape="1">
          <a:blip r:embed="rId2"/>
          <a:srcRect t="19520" b="9273"/>
          <a:stretch/>
        </p:blipFill>
        <p:spPr>
          <a:xfrm>
            <a:off x="266368" y="1389783"/>
            <a:ext cx="11659263" cy="5060254"/>
          </a:xfrm>
          <a:prstGeom prst="rect">
            <a:avLst/>
          </a:prstGeom>
        </p:spPr>
      </p:pic>
    </p:spTree>
    <p:extLst>
      <p:ext uri="{BB962C8B-B14F-4D97-AF65-F5344CB8AC3E}">
        <p14:creationId xmlns:p14="http://schemas.microsoft.com/office/powerpoint/2010/main" val="393376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3DED9-D9AB-F6F0-E150-628C056BE2C8}"/>
              </a:ext>
            </a:extLst>
          </p:cNvPr>
          <p:cNvSpPr>
            <a:spLocks noGrp="1"/>
          </p:cNvSpPr>
          <p:nvPr>
            <p:ph type="title"/>
          </p:nvPr>
        </p:nvSpPr>
        <p:spPr>
          <a:xfrm>
            <a:off x="2480384" y="407963"/>
            <a:ext cx="8911687" cy="1280890"/>
          </a:xfrm>
        </p:spPr>
        <p:txBody>
          <a:bodyPr/>
          <a:lstStyle/>
          <a:p>
            <a:r>
              <a:rPr lang="en-US" dirty="0"/>
              <a:t>Virtual Destructor</a:t>
            </a:r>
            <a:br>
              <a:rPr lang="en-US" dirty="0"/>
            </a:br>
            <a:endParaRPr lang="x-none" dirty="0"/>
          </a:p>
        </p:txBody>
      </p:sp>
      <p:grpSp>
        <p:nvGrpSpPr>
          <p:cNvPr id="7" name="Group 6">
            <a:extLst>
              <a:ext uri="{FF2B5EF4-FFF2-40B4-BE49-F238E27FC236}">
                <a16:creationId xmlns:a16="http://schemas.microsoft.com/office/drawing/2014/main" xmlns="" id="{4D898AE6-AD93-6F06-3A6C-A599EBB1388A}"/>
              </a:ext>
            </a:extLst>
          </p:cNvPr>
          <p:cNvGrpSpPr/>
          <p:nvPr/>
        </p:nvGrpSpPr>
        <p:grpSpPr>
          <a:xfrm>
            <a:off x="1506489" y="1243305"/>
            <a:ext cx="10225966" cy="5614695"/>
            <a:chOff x="1717504" y="1566862"/>
            <a:chExt cx="9381905" cy="4883175"/>
          </a:xfrm>
        </p:grpSpPr>
        <p:pic>
          <p:nvPicPr>
            <p:cNvPr id="5" name="Picture 4">
              <a:extLst>
                <a:ext uri="{FF2B5EF4-FFF2-40B4-BE49-F238E27FC236}">
                  <a16:creationId xmlns:a16="http://schemas.microsoft.com/office/drawing/2014/main" xmlns="" id="{48B90555-3468-574B-07EC-601CCB3ACC04}"/>
                </a:ext>
              </a:extLst>
            </p:cNvPr>
            <p:cNvPicPr>
              <a:picLocks noChangeAspect="1"/>
            </p:cNvPicPr>
            <p:nvPr/>
          </p:nvPicPr>
          <p:blipFill>
            <a:blip r:embed="rId2"/>
            <a:stretch>
              <a:fillRect/>
            </a:stretch>
          </p:blipFill>
          <p:spPr>
            <a:xfrm>
              <a:off x="1717504" y="1566862"/>
              <a:ext cx="9379193" cy="4883175"/>
            </a:xfrm>
            <a:prstGeom prst="rect">
              <a:avLst/>
            </a:prstGeom>
          </p:spPr>
        </p:pic>
        <p:sp>
          <p:nvSpPr>
            <p:cNvPr id="6" name="Rectangle 5">
              <a:extLst>
                <a:ext uri="{FF2B5EF4-FFF2-40B4-BE49-F238E27FC236}">
                  <a16:creationId xmlns:a16="http://schemas.microsoft.com/office/drawing/2014/main" xmlns="" id="{7B8BFDB7-2B6B-71AF-C996-330252012190}"/>
                </a:ext>
              </a:extLst>
            </p:cNvPr>
            <p:cNvSpPr/>
            <p:nvPr/>
          </p:nvSpPr>
          <p:spPr>
            <a:xfrm>
              <a:off x="10213145" y="1566863"/>
              <a:ext cx="886264" cy="21610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190491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3DED9-D9AB-F6F0-E150-628C056BE2C8}"/>
              </a:ext>
            </a:extLst>
          </p:cNvPr>
          <p:cNvSpPr>
            <a:spLocks noGrp="1"/>
          </p:cNvSpPr>
          <p:nvPr>
            <p:ph type="title"/>
          </p:nvPr>
        </p:nvSpPr>
        <p:spPr>
          <a:xfrm>
            <a:off x="2480384" y="407963"/>
            <a:ext cx="8911687" cy="1280890"/>
          </a:xfrm>
        </p:spPr>
        <p:txBody>
          <a:bodyPr/>
          <a:lstStyle/>
          <a:p>
            <a:r>
              <a:rPr lang="en-US" dirty="0"/>
              <a:t>Virtual Destructor</a:t>
            </a:r>
            <a:br>
              <a:rPr lang="en-US" dirty="0"/>
            </a:br>
            <a:endParaRPr lang="x-none" dirty="0"/>
          </a:p>
        </p:txBody>
      </p:sp>
      <p:sp>
        <p:nvSpPr>
          <p:cNvPr id="8" name="object 1">
            <a:extLst>
              <a:ext uri="{FF2B5EF4-FFF2-40B4-BE49-F238E27FC236}">
                <a16:creationId xmlns:a16="http://schemas.microsoft.com/office/drawing/2014/main" xmlns="" id="{FE4EC725-9712-008D-FBE4-53545CD07412}"/>
              </a:ext>
            </a:extLst>
          </p:cNvPr>
          <p:cNvSpPr/>
          <p:nvPr/>
        </p:nvSpPr>
        <p:spPr>
          <a:xfrm>
            <a:off x="0" y="0"/>
            <a:ext cx="12179300" cy="6844321"/>
          </a:xfrm>
          <a:prstGeom prst="rect">
            <a:avLst/>
          </a:prstGeom>
          <a:blipFill>
            <a:blip r:embed="rId3" cstate="print"/>
            <a:stretch>
              <a:fillRect/>
            </a:stretch>
          </a:blipFill>
        </p:spPr>
        <p:txBody>
          <a:bodyPr wrap="square" lIns="0" tIns="0" rIns="0" bIns="0" rtlCol="0">
            <a:spAutoFit/>
          </a:bodyPr>
          <a:lstStyle/>
          <a:p>
            <a:endParaRPr/>
          </a:p>
        </p:txBody>
      </p:sp>
      <p:sp>
        <p:nvSpPr>
          <p:cNvPr id="9" name="object 4">
            <a:extLst>
              <a:ext uri="{FF2B5EF4-FFF2-40B4-BE49-F238E27FC236}">
                <a16:creationId xmlns:a16="http://schemas.microsoft.com/office/drawing/2014/main" xmlns="" id="{44414BB8-0330-BEFD-23CC-38C4B2911685}"/>
              </a:ext>
            </a:extLst>
          </p:cNvPr>
          <p:cNvSpPr txBox="1"/>
          <p:nvPr/>
        </p:nvSpPr>
        <p:spPr>
          <a:xfrm>
            <a:off x="11082528" y="694164"/>
            <a:ext cx="641895" cy="2655663"/>
          </a:xfrm>
          <a:prstGeom prst="rect">
            <a:avLst/>
          </a:prstGeom>
        </p:spPr>
        <p:txBody>
          <a:bodyPr vert="horz" wrap="square" lIns="0" tIns="0" rIns="0" bIns="0" rtlCol="0">
            <a:spAutoFit/>
          </a:bodyPr>
          <a:lstStyle/>
          <a:p>
            <a:pPr marL="0" marR="0">
              <a:lnSpc>
                <a:spcPts val="2500"/>
              </a:lnSpc>
              <a:spcBef>
                <a:spcPts val="0"/>
              </a:spcBef>
              <a:spcAft>
                <a:spcPts val="0"/>
              </a:spcAft>
            </a:pPr>
            <a:r>
              <a:rPr sz="2400" b="1" dirty="0">
                <a:solidFill>
                  <a:srgbClr val="FFFFFF"/>
                </a:solidFill>
                <a:latin typeface="Calibri"/>
                <a:cs typeface="Calibri"/>
              </a:rPr>
              <a:t>A</a:t>
            </a:r>
          </a:p>
          <a:p>
            <a:pPr marL="6095" marR="0">
              <a:lnSpc>
                <a:spcPts val="2500"/>
              </a:lnSpc>
              <a:spcBef>
                <a:spcPts val="6763"/>
              </a:spcBef>
              <a:spcAft>
                <a:spcPts val="0"/>
              </a:spcAft>
            </a:pPr>
            <a:r>
              <a:rPr sz="2400" b="1" dirty="0">
                <a:solidFill>
                  <a:srgbClr val="FFFFFF"/>
                </a:solidFill>
                <a:latin typeface="Calibri"/>
                <a:cs typeface="Calibri"/>
              </a:rPr>
              <a:t>B</a:t>
            </a:r>
          </a:p>
          <a:p>
            <a:pPr marL="10667" marR="0">
              <a:lnSpc>
                <a:spcPts val="2500"/>
              </a:lnSpc>
              <a:spcBef>
                <a:spcPts val="6425"/>
              </a:spcBef>
              <a:spcAft>
                <a:spcPts val="0"/>
              </a:spcAft>
            </a:pPr>
            <a:r>
              <a:rPr sz="2400" b="1" dirty="0">
                <a:solidFill>
                  <a:srgbClr val="FFFFFF"/>
                </a:solidFill>
                <a:latin typeface="Calibri"/>
                <a:cs typeface="Calibri"/>
              </a:rPr>
              <a:t>C</a:t>
            </a:r>
          </a:p>
        </p:txBody>
      </p:sp>
      <p:sp>
        <p:nvSpPr>
          <p:cNvPr id="10" name="object 5">
            <a:extLst>
              <a:ext uri="{FF2B5EF4-FFF2-40B4-BE49-F238E27FC236}">
                <a16:creationId xmlns:a16="http://schemas.microsoft.com/office/drawing/2014/main" xmlns="" id="{651B2F2E-A4CE-0782-6394-2F8EF5B45839}"/>
              </a:ext>
            </a:extLst>
          </p:cNvPr>
          <p:cNvSpPr txBox="1"/>
          <p:nvPr/>
        </p:nvSpPr>
        <p:spPr>
          <a:xfrm>
            <a:off x="928190" y="1682632"/>
            <a:ext cx="2057903" cy="269304"/>
          </a:xfrm>
          <a:prstGeom prst="rect">
            <a:avLst/>
          </a:prstGeom>
        </p:spPr>
        <p:txBody>
          <a:bodyPr vert="horz" wrap="square" lIns="0" tIns="0" rIns="0" bIns="0" rtlCol="0">
            <a:spAutoFit/>
          </a:bodyPr>
          <a:lstStyle/>
          <a:p>
            <a:pPr marL="0" marR="0">
              <a:lnSpc>
                <a:spcPts val="2088"/>
              </a:lnSpc>
              <a:spcBef>
                <a:spcPts val="0"/>
              </a:spcBef>
              <a:spcAft>
                <a:spcPts val="0"/>
              </a:spcAft>
            </a:pPr>
            <a:r>
              <a:rPr sz="2000" dirty="0">
                <a:solidFill>
                  <a:srgbClr val="000000"/>
                </a:solidFill>
                <a:latin typeface="Consolas"/>
                <a:cs typeface="Consolas"/>
              </a:rPr>
              <a:t>void</a:t>
            </a:r>
            <a:r>
              <a:rPr sz="2000" spc="-25" dirty="0">
                <a:solidFill>
                  <a:srgbClr val="000000"/>
                </a:solidFill>
                <a:latin typeface="Consolas"/>
                <a:cs typeface="Consolas"/>
              </a:rPr>
              <a:t> </a:t>
            </a:r>
            <a:r>
              <a:rPr sz="2000" dirty="0">
                <a:solidFill>
                  <a:srgbClr val="000000"/>
                </a:solidFill>
                <a:latin typeface="Consolas"/>
                <a:cs typeface="Consolas"/>
              </a:rPr>
              <a:t>main(){</a:t>
            </a:r>
          </a:p>
        </p:txBody>
      </p:sp>
      <p:sp>
        <p:nvSpPr>
          <p:cNvPr id="11" name="object 6">
            <a:extLst>
              <a:ext uri="{FF2B5EF4-FFF2-40B4-BE49-F238E27FC236}">
                <a16:creationId xmlns:a16="http://schemas.microsoft.com/office/drawing/2014/main" xmlns="" id="{0F5F624E-51EC-8E79-B6EF-FAF9FEB8BB64}"/>
              </a:ext>
            </a:extLst>
          </p:cNvPr>
          <p:cNvSpPr txBox="1"/>
          <p:nvPr/>
        </p:nvSpPr>
        <p:spPr>
          <a:xfrm>
            <a:off x="1385287" y="1960046"/>
            <a:ext cx="8033246" cy="269304"/>
          </a:xfrm>
          <a:prstGeom prst="rect">
            <a:avLst/>
          </a:prstGeom>
        </p:spPr>
        <p:txBody>
          <a:bodyPr vert="horz" wrap="square" lIns="0" tIns="0" rIns="0" bIns="0" rtlCol="0">
            <a:spAutoFit/>
          </a:bodyPr>
          <a:lstStyle/>
          <a:p>
            <a:pPr marL="0" marR="0">
              <a:lnSpc>
                <a:spcPts val="2088"/>
              </a:lnSpc>
              <a:spcBef>
                <a:spcPts val="0"/>
              </a:spcBef>
              <a:spcAft>
                <a:spcPts val="0"/>
              </a:spcAft>
            </a:pPr>
            <a:r>
              <a:rPr sz="2000" dirty="0">
                <a:solidFill>
                  <a:srgbClr val="000000"/>
                </a:solidFill>
                <a:latin typeface="Consolas"/>
                <a:cs typeface="Consolas"/>
              </a:rPr>
              <a:t>B</a:t>
            </a:r>
            <a:r>
              <a:rPr sz="2000" spc="-15" dirty="0">
                <a:solidFill>
                  <a:srgbClr val="000000"/>
                </a:solidFill>
                <a:latin typeface="Consolas"/>
                <a:cs typeface="Consolas"/>
              </a:rPr>
              <a:t> </a:t>
            </a:r>
            <a:r>
              <a:rPr sz="2000" dirty="0">
                <a:solidFill>
                  <a:srgbClr val="000000"/>
                </a:solidFill>
                <a:latin typeface="Consolas"/>
                <a:cs typeface="Consolas"/>
              </a:rPr>
              <a:t>* b1 = new B(9,</a:t>
            </a:r>
            <a:r>
              <a:rPr sz="2000" spc="-15" dirty="0">
                <a:solidFill>
                  <a:srgbClr val="000000"/>
                </a:solidFill>
                <a:latin typeface="Consolas"/>
                <a:cs typeface="Consolas"/>
              </a:rPr>
              <a:t> </a:t>
            </a:r>
            <a:r>
              <a:rPr sz="2000" dirty="0">
                <a:solidFill>
                  <a:srgbClr val="000000"/>
                </a:solidFill>
                <a:latin typeface="Consolas"/>
                <a:cs typeface="Consolas"/>
              </a:rPr>
              <a:t>10);</a:t>
            </a:r>
            <a:r>
              <a:rPr sz="2000" spc="-12" dirty="0">
                <a:solidFill>
                  <a:srgbClr val="000000"/>
                </a:solidFill>
                <a:latin typeface="Consolas"/>
                <a:cs typeface="Consolas"/>
              </a:rPr>
              <a:t> </a:t>
            </a:r>
            <a:r>
              <a:rPr sz="2000" dirty="0">
                <a:solidFill>
                  <a:srgbClr val="538235"/>
                </a:solidFill>
                <a:latin typeface="Consolas"/>
                <a:cs typeface="Consolas"/>
              </a:rPr>
              <a:t>//B’s</a:t>
            </a:r>
            <a:r>
              <a:rPr sz="2000" spc="-18" dirty="0">
                <a:solidFill>
                  <a:srgbClr val="538235"/>
                </a:solidFill>
                <a:latin typeface="Consolas"/>
                <a:cs typeface="Consolas"/>
              </a:rPr>
              <a:t> </a:t>
            </a:r>
            <a:r>
              <a:rPr sz="2000" dirty="0">
                <a:solidFill>
                  <a:srgbClr val="538235"/>
                </a:solidFill>
                <a:latin typeface="Consolas"/>
                <a:cs typeface="Consolas"/>
              </a:rPr>
              <a:t>pointer</a:t>
            </a:r>
            <a:r>
              <a:rPr sz="2000" spc="-14" dirty="0">
                <a:solidFill>
                  <a:srgbClr val="538235"/>
                </a:solidFill>
                <a:latin typeface="Consolas"/>
                <a:cs typeface="Consolas"/>
              </a:rPr>
              <a:t> </a:t>
            </a:r>
            <a:r>
              <a:rPr sz="2000" dirty="0">
                <a:solidFill>
                  <a:srgbClr val="538235"/>
                </a:solidFill>
                <a:latin typeface="Consolas"/>
                <a:cs typeface="Consolas"/>
              </a:rPr>
              <a:t>to B’s</a:t>
            </a:r>
            <a:r>
              <a:rPr sz="2000" spc="-12" dirty="0">
                <a:solidFill>
                  <a:srgbClr val="538235"/>
                </a:solidFill>
                <a:latin typeface="Consolas"/>
                <a:cs typeface="Consolas"/>
              </a:rPr>
              <a:t> </a:t>
            </a:r>
            <a:r>
              <a:rPr sz="2000" dirty="0">
                <a:solidFill>
                  <a:srgbClr val="538235"/>
                </a:solidFill>
                <a:latin typeface="Consolas"/>
                <a:cs typeface="Consolas"/>
              </a:rPr>
              <a:t>object</a:t>
            </a:r>
          </a:p>
        </p:txBody>
      </p:sp>
      <p:sp>
        <p:nvSpPr>
          <p:cNvPr id="12" name="object 7">
            <a:extLst>
              <a:ext uri="{FF2B5EF4-FFF2-40B4-BE49-F238E27FC236}">
                <a16:creationId xmlns:a16="http://schemas.microsoft.com/office/drawing/2014/main" xmlns="" id="{FB6FC970-2FFC-D9E9-F642-593DFE3973DF}"/>
              </a:ext>
            </a:extLst>
          </p:cNvPr>
          <p:cNvSpPr txBox="1"/>
          <p:nvPr/>
        </p:nvSpPr>
        <p:spPr>
          <a:xfrm>
            <a:off x="1385287" y="2237460"/>
            <a:ext cx="5142697" cy="269304"/>
          </a:xfrm>
          <a:prstGeom prst="rect">
            <a:avLst/>
          </a:prstGeom>
        </p:spPr>
        <p:txBody>
          <a:bodyPr vert="horz" wrap="square" lIns="0" tIns="0" rIns="0" bIns="0" rtlCol="0">
            <a:spAutoFit/>
          </a:bodyPr>
          <a:lstStyle/>
          <a:p>
            <a:pPr marL="0" marR="0">
              <a:lnSpc>
                <a:spcPts val="2088"/>
              </a:lnSpc>
              <a:spcBef>
                <a:spcPts val="0"/>
              </a:spcBef>
              <a:spcAft>
                <a:spcPts val="0"/>
              </a:spcAft>
            </a:pPr>
            <a:r>
              <a:rPr sz="2000" dirty="0">
                <a:solidFill>
                  <a:srgbClr val="000000"/>
                </a:solidFill>
                <a:latin typeface="Consolas"/>
                <a:cs typeface="Consolas"/>
              </a:rPr>
              <a:t>b1-&gt;print();</a:t>
            </a:r>
            <a:r>
              <a:rPr sz="2000" spc="-46" dirty="0">
                <a:solidFill>
                  <a:srgbClr val="000000"/>
                </a:solidFill>
                <a:latin typeface="Consolas"/>
                <a:cs typeface="Consolas"/>
              </a:rPr>
              <a:t> </a:t>
            </a:r>
            <a:r>
              <a:rPr sz="2000" dirty="0">
                <a:solidFill>
                  <a:srgbClr val="538235"/>
                </a:solidFill>
                <a:latin typeface="Consolas"/>
                <a:cs typeface="Consolas"/>
              </a:rPr>
              <a:t>//B’s</a:t>
            </a:r>
            <a:r>
              <a:rPr sz="2000" spc="-18" dirty="0">
                <a:solidFill>
                  <a:srgbClr val="538235"/>
                </a:solidFill>
                <a:latin typeface="Consolas"/>
                <a:cs typeface="Consolas"/>
              </a:rPr>
              <a:t> </a:t>
            </a:r>
            <a:r>
              <a:rPr sz="2000" dirty="0">
                <a:solidFill>
                  <a:srgbClr val="538235"/>
                </a:solidFill>
                <a:latin typeface="Consolas"/>
                <a:cs typeface="Consolas"/>
              </a:rPr>
              <a:t>print</a:t>
            </a:r>
            <a:r>
              <a:rPr sz="2000" spc="-18" dirty="0">
                <a:solidFill>
                  <a:srgbClr val="538235"/>
                </a:solidFill>
                <a:latin typeface="Consolas"/>
                <a:cs typeface="Consolas"/>
              </a:rPr>
              <a:t> </a:t>
            </a:r>
            <a:r>
              <a:rPr sz="2000" dirty="0">
                <a:solidFill>
                  <a:srgbClr val="538235"/>
                </a:solidFill>
                <a:latin typeface="Consolas"/>
                <a:cs typeface="Consolas"/>
              </a:rPr>
              <a:t>called.</a:t>
            </a:r>
          </a:p>
        </p:txBody>
      </p:sp>
      <p:sp>
        <p:nvSpPr>
          <p:cNvPr id="13" name="object 8">
            <a:extLst>
              <a:ext uri="{FF2B5EF4-FFF2-40B4-BE49-F238E27FC236}">
                <a16:creationId xmlns:a16="http://schemas.microsoft.com/office/drawing/2014/main" xmlns="" id="{780009AA-F26D-F9B1-2C69-9015E7A7845E}"/>
              </a:ext>
            </a:extLst>
          </p:cNvPr>
          <p:cNvSpPr txBox="1"/>
          <p:nvPr/>
        </p:nvSpPr>
        <p:spPr>
          <a:xfrm>
            <a:off x="7693076" y="2396311"/>
            <a:ext cx="581521" cy="243656"/>
          </a:xfrm>
          <a:prstGeom prst="rect">
            <a:avLst/>
          </a:prstGeom>
        </p:spPr>
        <p:txBody>
          <a:bodyPr vert="horz" wrap="square" lIns="0" tIns="0" rIns="0" bIns="0" rtlCol="0">
            <a:spAutoFit/>
          </a:bodyPr>
          <a:lstStyle/>
          <a:p>
            <a:pPr marL="0" marR="0">
              <a:lnSpc>
                <a:spcPts val="1875"/>
              </a:lnSpc>
              <a:spcBef>
                <a:spcPts val="0"/>
              </a:spcBef>
              <a:spcAft>
                <a:spcPts val="0"/>
              </a:spcAft>
            </a:pPr>
            <a:r>
              <a:rPr sz="1800" b="1" dirty="0">
                <a:solidFill>
                  <a:srgbClr val="001F5F"/>
                </a:solidFill>
                <a:latin typeface="Calibri"/>
                <a:cs typeface="Calibri"/>
              </a:rPr>
              <a:t>b1</a:t>
            </a:r>
          </a:p>
        </p:txBody>
      </p:sp>
      <p:sp>
        <p:nvSpPr>
          <p:cNvPr id="14" name="object 9">
            <a:extLst>
              <a:ext uri="{FF2B5EF4-FFF2-40B4-BE49-F238E27FC236}">
                <a16:creationId xmlns:a16="http://schemas.microsoft.com/office/drawing/2014/main" xmlns="" id="{C1701A88-F08E-85AB-8A66-A36FA08B41C5}"/>
              </a:ext>
            </a:extLst>
          </p:cNvPr>
          <p:cNvSpPr txBox="1"/>
          <p:nvPr/>
        </p:nvSpPr>
        <p:spPr>
          <a:xfrm>
            <a:off x="8578672" y="2399283"/>
            <a:ext cx="1380478" cy="243656"/>
          </a:xfrm>
          <a:prstGeom prst="rect">
            <a:avLst/>
          </a:prstGeom>
        </p:spPr>
        <p:txBody>
          <a:bodyPr vert="horz" wrap="square" lIns="0" tIns="0" rIns="0" bIns="0" rtlCol="0">
            <a:spAutoFit/>
          </a:bodyPr>
          <a:lstStyle/>
          <a:p>
            <a:pPr marL="0" marR="0">
              <a:lnSpc>
                <a:spcPts val="1875"/>
              </a:lnSpc>
              <a:spcBef>
                <a:spcPts val="0"/>
              </a:spcBef>
              <a:spcAft>
                <a:spcPts val="0"/>
              </a:spcAft>
            </a:pPr>
            <a:r>
              <a:rPr sz="1800" b="1" dirty="0">
                <a:solidFill>
                  <a:srgbClr val="FFFFFF"/>
                </a:solidFill>
                <a:latin typeface="Calibri"/>
                <a:cs typeface="Calibri"/>
              </a:rPr>
              <a:t>b=10</a:t>
            </a:r>
            <a:r>
              <a:rPr sz="1800" b="1" spc="1364" dirty="0">
                <a:solidFill>
                  <a:srgbClr val="FFFFFF"/>
                </a:solidFill>
                <a:latin typeface="Calibri"/>
                <a:cs typeface="Calibri"/>
              </a:rPr>
              <a:t> </a:t>
            </a:r>
            <a:r>
              <a:rPr sz="1800" b="1" dirty="0">
                <a:solidFill>
                  <a:srgbClr val="FFFFFF"/>
                </a:solidFill>
                <a:latin typeface="Calibri"/>
                <a:cs typeface="Calibri"/>
              </a:rPr>
              <a:t>a=9</a:t>
            </a:r>
          </a:p>
        </p:txBody>
      </p:sp>
      <p:sp>
        <p:nvSpPr>
          <p:cNvPr id="15" name="object 10">
            <a:extLst>
              <a:ext uri="{FF2B5EF4-FFF2-40B4-BE49-F238E27FC236}">
                <a16:creationId xmlns:a16="http://schemas.microsoft.com/office/drawing/2014/main" xmlns="" id="{5A040141-6727-6A73-819E-EDE4CFD0D970}"/>
              </a:ext>
            </a:extLst>
          </p:cNvPr>
          <p:cNvSpPr txBox="1"/>
          <p:nvPr/>
        </p:nvSpPr>
        <p:spPr>
          <a:xfrm>
            <a:off x="1385287" y="2790506"/>
            <a:ext cx="8676273" cy="551433"/>
          </a:xfrm>
          <a:prstGeom prst="rect">
            <a:avLst/>
          </a:prstGeom>
        </p:spPr>
        <p:txBody>
          <a:bodyPr vert="horz" wrap="square" lIns="0" tIns="0" rIns="0" bIns="0" rtlCol="0">
            <a:spAutoFit/>
          </a:bodyPr>
          <a:lstStyle/>
          <a:p>
            <a:pPr marL="0" marR="0">
              <a:lnSpc>
                <a:spcPts val="2088"/>
              </a:lnSpc>
              <a:spcBef>
                <a:spcPts val="0"/>
              </a:spcBef>
              <a:spcAft>
                <a:spcPts val="0"/>
              </a:spcAft>
            </a:pPr>
            <a:r>
              <a:rPr sz="2000" dirty="0">
                <a:solidFill>
                  <a:srgbClr val="000000"/>
                </a:solidFill>
                <a:latin typeface="Consolas"/>
                <a:cs typeface="Consolas"/>
              </a:rPr>
              <a:t>B</a:t>
            </a:r>
            <a:r>
              <a:rPr sz="2000" spc="-15" dirty="0">
                <a:solidFill>
                  <a:srgbClr val="000000"/>
                </a:solidFill>
                <a:latin typeface="Consolas"/>
                <a:cs typeface="Consolas"/>
              </a:rPr>
              <a:t> </a:t>
            </a:r>
            <a:r>
              <a:rPr sz="2000" dirty="0">
                <a:solidFill>
                  <a:srgbClr val="000000"/>
                </a:solidFill>
                <a:latin typeface="Consolas"/>
                <a:cs typeface="Consolas"/>
              </a:rPr>
              <a:t>* b2 = new C(5,</a:t>
            </a:r>
            <a:r>
              <a:rPr sz="2000" spc="-12" dirty="0">
                <a:solidFill>
                  <a:srgbClr val="000000"/>
                </a:solidFill>
                <a:latin typeface="Consolas"/>
                <a:cs typeface="Consolas"/>
              </a:rPr>
              <a:t> </a:t>
            </a:r>
            <a:r>
              <a:rPr sz="2000" dirty="0">
                <a:solidFill>
                  <a:srgbClr val="000000"/>
                </a:solidFill>
                <a:latin typeface="Consolas"/>
                <a:cs typeface="Consolas"/>
              </a:rPr>
              <a:t>60, 70);</a:t>
            </a:r>
            <a:r>
              <a:rPr sz="2000" spc="-17" dirty="0">
                <a:solidFill>
                  <a:srgbClr val="000000"/>
                </a:solidFill>
                <a:latin typeface="Consolas"/>
                <a:cs typeface="Consolas"/>
              </a:rPr>
              <a:t> </a:t>
            </a:r>
            <a:r>
              <a:rPr sz="2000" dirty="0">
                <a:solidFill>
                  <a:srgbClr val="538235"/>
                </a:solidFill>
                <a:latin typeface="Consolas"/>
                <a:cs typeface="Consolas"/>
              </a:rPr>
              <a:t>//B’s</a:t>
            </a:r>
            <a:r>
              <a:rPr sz="2000" spc="-18" dirty="0">
                <a:solidFill>
                  <a:srgbClr val="538235"/>
                </a:solidFill>
                <a:latin typeface="Consolas"/>
                <a:cs typeface="Consolas"/>
              </a:rPr>
              <a:t> </a:t>
            </a:r>
            <a:r>
              <a:rPr sz="2000" dirty="0">
                <a:solidFill>
                  <a:srgbClr val="538235"/>
                </a:solidFill>
                <a:latin typeface="Consolas"/>
                <a:cs typeface="Consolas"/>
              </a:rPr>
              <a:t>pointer</a:t>
            </a:r>
            <a:r>
              <a:rPr sz="2000" spc="-25" dirty="0">
                <a:solidFill>
                  <a:srgbClr val="538235"/>
                </a:solidFill>
                <a:latin typeface="Consolas"/>
                <a:cs typeface="Consolas"/>
              </a:rPr>
              <a:t> </a:t>
            </a:r>
            <a:r>
              <a:rPr sz="2000" dirty="0">
                <a:solidFill>
                  <a:srgbClr val="538235"/>
                </a:solidFill>
                <a:latin typeface="Consolas"/>
                <a:cs typeface="Consolas"/>
              </a:rPr>
              <a:t>to C’s object</a:t>
            </a:r>
          </a:p>
          <a:p>
            <a:pPr marL="0" marR="0">
              <a:lnSpc>
                <a:spcPts val="2088"/>
              </a:lnSpc>
              <a:spcBef>
                <a:spcPts val="96"/>
              </a:spcBef>
              <a:spcAft>
                <a:spcPts val="0"/>
              </a:spcAft>
            </a:pPr>
            <a:r>
              <a:rPr sz="2000" dirty="0">
                <a:solidFill>
                  <a:srgbClr val="000000"/>
                </a:solidFill>
                <a:latin typeface="Consolas"/>
                <a:cs typeface="Consolas"/>
              </a:rPr>
              <a:t>b1-&gt;print();</a:t>
            </a:r>
            <a:r>
              <a:rPr sz="2000" spc="-46" dirty="0">
                <a:solidFill>
                  <a:srgbClr val="000000"/>
                </a:solidFill>
                <a:latin typeface="Consolas"/>
                <a:cs typeface="Consolas"/>
              </a:rPr>
              <a:t> </a:t>
            </a:r>
            <a:r>
              <a:rPr sz="2000" dirty="0">
                <a:solidFill>
                  <a:srgbClr val="FF0000"/>
                </a:solidFill>
                <a:latin typeface="Consolas"/>
                <a:cs typeface="Consolas"/>
              </a:rPr>
              <a:t>//C’s</a:t>
            </a:r>
            <a:r>
              <a:rPr sz="2000" spc="-18" dirty="0">
                <a:solidFill>
                  <a:srgbClr val="FF0000"/>
                </a:solidFill>
                <a:latin typeface="Consolas"/>
                <a:cs typeface="Consolas"/>
              </a:rPr>
              <a:t> </a:t>
            </a:r>
            <a:r>
              <a:rPr sz="2000" dirty="0">
                <a:solidFill>
                  <a:srgbClr val="FF0000"/>
                </a:solidFill>
                <a:latin typeface="Consolas"/>
                <a:cs typeface="Consolas"/>
              </a:rPr>
              <a:t>print</a:t>
            </a:r>
            <a:r>
              <a:rPr sz="2000" spc="-18" dirty="0">
                <a:solidFill>
                  <a:srgbClr val="FF0000"/>
                </a:solidFill>
                <a:latin typeface="Consolas"/>
                <a:cs typeface="Consolas"/>
              </a:rPr>
              <a:t> </a:t>
            </a:r>
            <a:r>
              <a:rPr sz="2000" dirty="0">
                <a:solidFill>
                  <a:srgbClr val="FF0000"/>
                </a:solidFill>
                <a:latin typeface="Consolas"/>
                <a:cs typeface="Consolas"/>
              </a:rPr>
              <a:t>called.</a:t>
            </a:r>
          </a:p>
        </p:txBody>
      </p:sp>
      <p:sp>
        <p:nvSpPr>
          <p:cNvPr id="16" name="object 11">
            <a:extLst>
              <a:ext uri="{FF2B5EF4-FFF2-40B4-BE49-F238E27FC236}">
                <a16:creationId xmlns:a16="http://schemas.microsoft.com/office/drawing/2014/main" xmlns="" id="{96555866-F178-72BE-5B1E-1E82D4427913}"/>
              </a:ext>
            </a:extLst>
          </p:cNvPr>
          <p:cNvSpPr txBox="1"/>
          <p:nvPr/>
        </p:nvSpPr>
        <p:spPr>
          <a:xfrm>
            <a:off x="7693076" y="3211499"/>
            <a:ext cx="582206" cy="243656"/>
          </a:xfrm>
          <a:prstGeom prst="rect">
            <a:avLst/>
          </a:prstGeom>
        </p:spPr>
        <p:txBody>
          <a:bodyPr vert="horz" wrap="square" lIns="0" tIns="0" rIns="0" bIns="0" rtlCol="0">
            <a:spAutoFit/>
          </a:bodyPr>
          <a:lstStyle/>
          <a:p>
            <a:pPr marL="0" marR="0">
              <a:lnSpc>
                <a:spcPts val="1875"/>
              </a:lnSpc>
              <a:spcBef>
                <a:spcPts val="0"/>
              </a:spcBef>
              <a:spcAft>
                <a:spcPts val="0"/>
              </a:spcAft>
            </a:pPr>
            <a:r>
              <a:rPr sz="1800" b="1" dirty="0">
                <a:solidFill>
                  <a:srgbClr val="001F5F"/>
                </a:solidFill>
                <a:latin typeface="Calibri"/>
                <a:cs typeface="Calibri"/>
              </a:rPr>
              <a:t>b2</a:t>
            </a:r>
          </a:p>
        </p:txBody>
      </p:sp>
      <p:sp>
        <p:nvSpPr>
          <p:cNvPr id="17" name="object 12">
            <a:extLst>
              <a:ext uri="{FF2B5EF4-FFF2-40B4-BE49-F238E27FC236}">
                <a16:creationId xmlns:a16="http://schemas.microsoft.com/office/drawing/2014/main" xmlns="" id="{C563100E-D45F-821B-EAEF-9DA86180080A}"/>
              </a:ext>
            </a:extLst>
          </p:cNvPr>
          <p:cNvSpPr txBox="1"/>
          <p:nvPr/>
        </p:nvSpPr>
        <p:spPr>
          <a:xfrm>
            <a:off x="8564956" y="3216071"/>
            <a:ext cx="1939633" cy="243656"/>
          </a:xfrm>
          <a:prstGeom prst="rect">
            <a:avLst/>
          </a:prstGeom>
        </p:spPr>
        <p:txBody>
          <a:bodyPr vert="horz" wrap="square" lIns="0" tIns="0" rIns="0" bIns="0" rtlCol="0">
            <a:spAutoFit/>
          </a:bodyPr>
          <a:lstStyle/>
          <a:p>
            <a:pPr marL="0" marR="0">
              <a:lnSpc>
                <a:spcPts val="1875"/>
              </a:lnSpc>
              <a:spcBef>
                <a:spcPts val="0"/>
              </a:spcBef>
              <a:spcAft>
                <a:spcPts val="0"/>
              </a:spcAft>
            </a:pPr>
            <a:r>
              <a:rPr sz="1800" b="1" dirty="0">
                <a:solidFill>
                  <a:srgbClr val="FFFFFF"/>
                </a:solidFill>
                <a:latin typeface="Calibri"/>
                <a:cs typeface="Calibri"/>
              </a:rPr>
              <a:t>c=70</a:t>
            </a:r>
            <a:r>
              <a:rPr sz="1800" b="1" spc="513" dirty="0">
                <a:solidFill>
                  <a:srgbClr val="FFFFFF"/>
                </a:solidFill>
                <a:latin typeface="Calibri"/>
                <a:cs typeface="Calibri"/>
              </a:rPr>
              <a:t> </a:t>
            </a:r>
            <a:r>
              <a:rPr sz="1800" b="1" dirty="0">
                <a:solidFill>
                  <a:srgbClr val="FFFFFF"/>
                </a:solidFill>
                <a:latin typeface="Calibri"/>
                <a:cs typeface="Calibri"/>
              </a:rPr>
              <a:t>b=60</a:t>
            </a:r>
            <a:r>
              <a:rPr sz="1800" b="1" spc="1364" dirty="0">
                <a:solidFill>
                  <a:srgbClr val="FFFFFF"/>
                </a:solidFill>
                <a:latin typeface="Calibri"/>
                <a:cs typeface="Calibri"/>
              </a:rPr>
              <a:t> </a:t>
            </a:r>
            <a:r>
              <a:rPr sz="1800" b="1" dirty="0">
                <a:solidFill>
                  <a:srgbClr val="FFFFFF"/>
                </a:solidFill>
                <a:latin typeface="Calibri"/>
                <a:cs typeface="Calibri"/>
              </a:rPr>
              <a:t>a=5</a:t>
            </a:r>
          </a:p>
        </p:txBody>
      </p:sp>
      <p:sp>
        <p:nvSpPr>
          <p:cNvPr id="18" name="object 13">
            <a:extLst>
              <a:ext uri="{FF2B5EF4-FFF2-40B4-BE49-F238E27FC236}">
                <a16:creationId xmlns:a16="http://schemas.microsoft.com/office/drawing/2014/main" xmlns="" id="{6D991702-A8BF-B481-DFF3-4ACA0F9B1C59}"/>
              </a:ext>
            </a:extLst>
          </p:cNvPr>
          <p:cNvSpPr txBox="1"/>
          <p:nvPr/>
        </p:nvSpPr>
        <p:spPr>
          <a:xfrm>
            <a:off x="1385287" y="3621220"/>
            <a:ext cx="9320179" cy="820738"/>
          </a:xfrm>
          <a:prstGeom prst="rect">
            <a:avLst/>
          </a:prstGeom>
        </p:spPr>
        <p:txBody>
          <a:bodyPr vert="horz" wrap="square" lIns="0" tIns="0" rIns="0" bIns="0" rtlCol="0">
            <a:spAutoFit/>
          </a:bodyPr>
          <a:lstStyle/>
          <a:p>
            <a:pPr marL="0" marR="0">
              <a:lnSpc>
                <a:spcPts val="2088"/>
              </a:lnSpc>
              <a:spcBef>
                <a:spcPts val="0"/>
              </a:spcBef>
              <a:spcAft>
                <a:spcPts val="0"/>
              </a:spcAft>
            </a:pPr>
            <a:r>
              <a:rPr sz="2000" dirty="0">
                <a:solidFill>
                  <a:srgbClr val="000000"/>
                </a:solidFill>
                <a:latin typeface="Consolas"/>
                <a:cs typeface="Consolas"/>
              </a:rPr>
              <a:t>B</a:t>
            </a:r>
            <a:r>
              <a:rPr sz="2000" spc="-15" dirty="0">
                <a:solidFill>
                  <a:srgbClr val="000000"/>
                </a:solidFill>
                <a:latin typeface="Consolas"/>
                <a:cs typeface="Consolas"/>
              </a:rPr>
              <a:t> </a:t>
            </a:r>
            <a:r>
              <a:rPr sz="2000" dirty="0">
                <a:solidFill>
                  <a:srgbClr val="000000"/>
                </a:solidFill>
                <a:latin typeface="Consolas"/>
                <a:cs typeface="Consolas"/>
              </a:rPr>
              <a:t>* b3 = new A(2);</a:t>
            </a:r>
            <a:r>
              <a:rPr sz="2000" spc="-15" dirty="0">
                <a:solidFill>
                  <a:srgbClr val="000000"/>
                </a:solidFill>
                <a:latin typeface="Consolas"/>
                <a:cs typeface="Consolas"/>
              </a:rPr>
              <a:t> </a:t>
            </a:r>
            <a:r>
              <a:rPr sz="2000" dirty="0">
                <a:solidFill>
                  <a:srgbClr val="FF0000"/>
                </a:solidFill>
                <a:latin typeface="Consolas"/>
                <a:cs typeface="Consolas"/>
              </a:rPr>
              <a:t>//Error:</a:t>
            </a:r>
            <a:r>
              <a:rPr sz="2000" spc="-25" dirty="0">
                <a:solidFill>
                  <a:srgbClr val="FF0000"/>
                </a:solidFill>
                <a:latin typeface="Consolas"/>
                <a:cs typeface="Consolas"/>
              </a:rPr>
              <a:t> </a:t>
            </a:r>
            <a:r>
              <a:rPr sz="2000" dirty="0">
                <a:solidFill>
                  <a:srgbClr val="FF0000"/>
                </a:solidFill>
                <a:latin typeface="Consolas"/>
                <a:cs typeface="Consolas"/>
              </a:rPr>
              <a:t>B’s</a:t>
            </a:r>
            <a:r>
              <a:rPr sz="2000" spc="-10" dirty="0">
                <a:solidFill>
                  <a:srgbClr val="FF0000"/>
                </a:solidFill>
                <a:latin typeface="Consolas"/>
                <a:cs typeface="Consolas"/>
              </a:rPr>
              <a:t> </a:t>
            </a:r>
            <a:r>
              <a:rPr sz="2000" dirty="0">
                <a:solidFill>
                  <a:srgbClr val="FF0000"/>
                </a:solidFill>
                <a:latin typeface="Consolas"/>
                <a:cs typeface="Consolas"/>
              </a:rPr>
              <a:t>pointer</a:t>
            </a:r>
            <a:r>
              <a:rPr sz="2000" spc="-14" dirty="0">
                <a:solidFill>
                  <a:srgbClr val="FF0000"/>
                </a:solidFill>
                <a:latin typeface="Consolas"/>
                <a:cs typeface="Consolas"/>
              </a:rPr>
              <a:t> </a:t>
            </a:r>
            <a:r>
              <a:rPr sz="2000" dirty="0">
                <a:solidFill>
                  <a:srgbClr val="FF0000"/>
                </a:solidFill>
                <a:latin typeface="Consolas"/>
                <a:cs typeface="Consolas"/>
              </a:rPr>
              <a:t>to A’s</a:t>
            </a:r>
            <a:r>
              <a:rPr sz="2000" spc="-12" dirty="0">
                <a:solidFill>
                  <a:srgbClr val="FF0000"/>
                </a:solidFill>
                <a:latin typeface="Consolas"/>
                <a:cs typeface="Consolas"/>
              </a:rPr>
              <a:t> </a:t>
            </a:r>
            <a:r>
              <a:rPr sz="2000" dirty="0">
                <a:solidFill>
                  <a:srgbClr val="FF0000"/>
                </a:solidFill>
                <a:latin typeface="Consolas"/>
                <a:cs typeface="Consolas"/>
              </a:rPr>
              <a:t>object</a:t>
            </a:r>
          </a:p>
          <a:p>
            <a:pPr marL="0" marR="0">
              <a:lnSpc>
                <a:spcPts val="2088"/>
              </a:lnSpc>
              <a:spcBef>
                <a:spcPts val="96"/>
              </a:spcBef>
              <a:spcAft>
                <a:spcPts val="0"/>
              </a:spcAft>
            </a:pPr>
            <a:r>
              <a:rPr sz="2000" dirty="0">
                <a:solidFill>
                  <a:srgbClr val="FF0000"/>
                </a:solidFill>
                <a:latin typeface="Consolas"/>
                <a:cs typeface="Consolas"/>
              </a:rPr>
              <a:t>//Every</a:t>
            </a:r>
            <a:r>
              <a:rPr sz="2000" spc="-37" dirty="0">
                <a:solidFill>
                  <a:srgbClr val="FF0000"/>
                </a:solidFill>
                <a:latin typeface="Consolas"/>
                <a:cs typeface="Consolas"/>
              </a:rPr>
              <a:t> </a:t>
            </a:r>
            <a:r>
              <a:rPr sz="2000" dirty="0">
                <a:solidFill>
                  <a:srgbClr val="FF0000"/>
                </a:solidFill>
                <a:latin typeface="Consolas"/>
                <a:cs typeface="Consolas"/>
              </a:rPr>
              <a:t>derived</a:t>
            </a:r>
            <a:r>
              <a:rPr sz="2000" spc="-14" dirty="0">
                <a:solidFill>
                  <a:srgbClr val="FF0000"/>
                </a:solidFill>
                <a:latin typeface="Consolas"/>
                <a:cs typeface="Consolas"/>
              </a:rPr>
              <a:t> </a:t>
            </a:r>
            <a:r>
              <a:rPr sz="2000" dirty="0">
                <a:solidFill>
                  <a:srgbClr val="FF0000"/>
                </a:solidFill>
                <a:latin typeface="Consolas"/>
                <a:cs typeface="Consolas"/>
              </a:rPr>
              <a:t>is a base</a:t>
            </a:r>
            <a:r>
              <a:rPr sz="2000" spc="-12" dirty="0">
                <a:solidFill>
                  <a:srgbClr val="FF0000"/>
                </a:solidFill>
                <a:latin typeface="Consolas"/>
                <a:cs typeface="Consolas"/>
              </a:rPr>
              <a:t> </a:t>
            </a:r>
            <a:r>
              <a:rPr sz="2000" dirty="0">
                <a:solidFill>
                  <a:srgbClr val="FF0000"/>
                </a:solidFill>
                <a:latin typeface="Consolas"/>
                <a:cs typeface="Consolas"/>
              </a:rPr>
              <a:t>but every</a:t>
            </a:r>
            <a:r>
              <a:rPr sz="2000" spc="-18" dirty="0">
                <a:solidFill>
                  <a:srgbClr val="FF0000"/>
                </a:solidFill>
                <a:latin typeface="Consolas"/>
                <a:cs typeface="Consolas"/>
              </a:rPr>
              <a:t> </a:t>
            </a:r>
            <a:r>
              <a:rPr sz="2000" dirty="0">
                <a:solidFill>
                  <a:srgbClr val="FF0000"/>
                </a:solidFill>
                <a:latin typeface="Consolas"/>
                <a:cs typeface="Consolas"/>
              </a:rPr>
              <a:t>base</a:t>
            </a:r>
            <a:r>
              <a:rPr sz="2000" spc="-10" dirty="0">
                <a:solidFill>
                  <a:srgbClr val="FF0000"/>
                </a:solidFill>
                <a:latin typeface="Consolas"/>
                <a:cs typeface="Consolas"/>
              </a:rPr>
              <a:t> </a:t>
            </a:r>
            <a:r>
              <a:rPr sz="2000" dirty="0">
                <a:solidFill>
                  <a:srgbClr val="FF0000"/>
                </a:solidFill>
                <a:latin typeface="Consolas"/>
                <a:cs typeface="Consolas"/>
              </a:rPr>
              <a:t>is not a derived.</a:t>
            </a:r>
          </a:p>
          <a:p>
            <a:pPr marL="0" marR="0">
              <a:lnSpc>
                <a:spcPts val="2088"/>
              </a:lnSpc>
              <a:spcBef>
                <a:spcPts val="32"/>
              </a:spcBef>
              <a:spcAft>
                <a:spcPts val="0"/>
              </a:spcAft>
            </a:pPr>
            <a:r>
              <a:rPr sz="2000" dirty="0">
                <a:solidFill>
                  <a:srgbClr val="001F5F"/>
                </a:solidFill>
                <a:latin typeface="Consolas"/>
                <a:cs typeface="Consolas"/>
              </a:rPr>
              <a:t>//Allowed</a:t>
            </a:r>
            <a:r>
              <a:rPr sz="2000" spc="-43" dirty="0">
                <a:solidFill>
                  <a:srgbClr val="001F5F"/>
                </a:solidFill>
                <a:latin typeface="Consolas"/>
                <a:cs typeface="Consolas"/>
              </a:rPr>
              <a:t> </a:t>
            </a:r>
            <a:r>
              <a:rPr sz="2000" dirty="0">
                <a:solidFill>
                  <a:srgbClr val="001F5F"/>
                </a:solidFill>
                <a:latin typeface="Consolas"/>
                <a:cs typeface="Consolas"/>
              </a:rPr>
              <a:t>if explicit</a:t>
            </a:r>
            <a:r>
              <a:rPr sz="2000" spc="-25" dirty="0">
                <a:solidFill>
                  <a:srgbClr val="001F5F"/>
                </a:solidFill>
                <a:latin typeface="Consolas"/>
                <a:cs typeface="Consolas"/>
              </a:rPr>
              <a:t> </a:t>
            </a:r>
            <a:r>
              <a:rPr sz="2000" dirty="0">
                <a:solidFill>
                  <a:srgbClr val="001F5F"/>
                </a:solidFill>
                <a:latin typeface="Consolas"/>
                <a:cs typeface="Consolas"/>
              </a:rPr>
              <a:t>cast made</a:t>
            </a:r>
          </a:p>
        </p:txBody>
      </p:sp>
      <p:sp>
        <p:nvSpPr>
          <p:cNvPr id="19" name="object 14">
            <a:extLst>
              <a:ext uri="{FF2B5EF4-FFF2-40B4-BE49-F238E27FC236}">
                <a16:creationId xmlns:a16="http://schemas.microsoft.com/office/drawing/2014/main" xmlns="" id="{607F9BF0-E649-33FF-5A96-065922F74688}"/>
              </a:ext>
            </a:extLst>
          </p:cNvPr>
          <p:cNvSpPr txBox="1"/>
          <p:nvPr/>
        </p:nvSpPr>
        <p:spPr>
          <a:xfrm>
            <a:off x="1385287" y="4729093"/>
            <a:ext cx="10440575" cy="551433"/>
          </a:xfrm>
          <a:prstGeom prst="rect">
            <a:avLst/>
          </a:prstGeom>
        </p:spPr>
        <p:txBody>
          <a:bodyPr vert="horz" wrap="square" lIns="0" tIns="0" rIns="0" bIns="0" rtlCol="0">
            <a:spAutoFit/>
          </a:bodyPr>
          <a:lstStyle/>
          <a:p>
            <a:pPr marL="0" marR="0">
              <a:lnSpc>
                <a:spcPts val="2088"/>
              </a:lnSpc>
              <a:spcBef>
                <a:spcPts val="0"/>
              </a:spcBef>
              <a:spcAft>
                <a:spcPts val="0"/>
              </a:spcAft>
            </a:pPr>
            <a:r>
              <a:rPr sz="2000" dirty="0">
                <a:solidFill>
                  <a:srgbClr val="000000"/>
                </a:solidFill>
                <a:latin typeface="Consolas"/>
                <a:cs typeface="Consolas"/>
              </a:rPr>
              <a:t>delete</a:t>
            </a:r>
            <a:r>
              <a:rPr sz="2000" spc="-28" dirty="0">
                <a:solidFill>
                  <a:srgbClr val="000000"/>
                </a:solidFill>
                <a:latin typeface="Consolas"/>
                <a:cs typeface="Consolas"/>
              </a:rPr>
              <a:t> </a:t>
            </a:r>
            <a:r>
              <a:rPr sz="2000" dirty="0">
                <a:solidFill>
                  <a:srgbClr val="000000"/>
                </a:solidFill>
                <a:latin typeface="Consolas"/>
                <a:cs typeface="Consolas"/>
              </a:rPr>
              <a:t>b1;</a:t>
            </a:r>
            <a:r>
              <a:rPr sz="2000" spc="-12" dirty="0">
                <a:solidFill>
                  <a:srgbClr val="000000"/>
                </a:solidFill>
                <a:latin typeface="Consolas"/>
                <a:cs typeface="Consolas"/>
              </a:rPr>
              <a:t> </a:t>
            </a:r>
            <a:r>
              <a:rPr sz="2000" dirty="0">
                <a:solidFill>
                  <a:srgbClr val="538235"/>
                </a:solidFill>
                <a:latin typeface="Consolas"/>
                <a:cs typeface="Consolas"/>
              </a:rPr>
              <a:t>//B’s</a:t>
            </a:r>
            <a:r>
              <a:rPr sz="2000" spc="-18" dirty="0">
                <a:solidFill>
                  <a:srgbClr val="538235"/>
                </a:solidFill>
                <a:latin typeface="Consolas"/>
                <a:cs typeface="Consolas"/>
              </a:rPr>
              <a:t> </a:t>
            </a:r>
            <a:r>
              <a:rPr sz="2000" dirty="0">
                <a:solidFill>
                  <a:srgbClr val="538235"/>
                </a:solidFill>
                <a:latin typeface="Consolas"/>
                <a:cs typeface="Consolas"/>
              </a:rPr>
              <a:t>destructor</a:t>
            </a:r>
            <a:r>
              <a:rPr sz="2000" spc="-28" dirty="0">
                <a:solidFill>
                  <a:srgbClr val="538235"/>
                </a:solidFill>
                <a:latin typeface="Consolas"/>
                <a:cs typeface="Consolas"/>
              </a:rPr>
              <a:t> </a:t>
            </a:r>
            <a:r>
              <a:rPr sz="2000" dirty="0">
                <a:solidFill>
                  <a:srgbClr val="538235"/>
                </a:solidFill>
                <a:latin typeface="Consolas"/>
                <a:cs typeface="Consolas"/>
              </a:rPr>
              <a:t>called,</a:t>
            </a:r>
            <a:r>
              <a:rPr sz="2000" spc="-25" dirty="0">
                <a:solidFill>
                  <a:srgbClr val="538235"/>
                </a:solidFill>
                <a:latin typeface="Consolas"/>
                <a:cs typeface="Consolas"/>
              </a:rPr>
              <a:t> </a:t>
            </a:r>
            <a:r>
              <a:rPr sz="2000" dirty="0">
                <a:solidFill>
                  <a:srgbClr val="538235"/>
                </a:solidFill>
                <a:latin typeface="Consolas"/>
                <a:cs typeface="Consolas"/>
              </a:rPr>
              <a:t>which</a:t>
            </a:r>
            <a:r>
              <a:rPr sz="2000" spc="-18" dirty="0">
                <a:solidFill>
                  <a:srgbClr val="538235"/>
                </a:solidFill>
                <a:latin typeface="Consolas"/>
                <a:cs typeface="Consolas"/>
              </a:rPr>
              <a:t> </a:t>
            </a:r>
            <a:r>
              <a:rPr sz="2000" dirty="0">
                <a:solidFill>
                  <a:srgbClr val="538235"/>
                </a:solidFill>
                <a:latin typeface="Consolas"/>
                <a:cs typeface="Consolas"/>
              </a:rPr>
              <a:t>also</a:t>
            </a:r>
            <a:r>
              <a:rPr sz="2000" spc="-12" dirty="0">
                <a:solidFill>
                  <a:srgbClr val="538235"/>
                </a:solidFill>
                <a:latin typeface="Consolas"/>
                <a:cs typeface="Consolas"/>
              </a:rPr>
              <a:t> </a:t>
            </a:r>
            <a:r>
              <a:rPr sz="2000" dirty="0">
                <a:solidFill>
                  <a:srgbClr val="538235"/>
                </a:solidFill>
                <a:latin typeface="Consolas"/>
                <a:cs typeface="Consolas"/>
              </a:rPr>
              <a:t>calls</a:t>
            </a:r>
            <a:r>
              <a:rPr sz="2000" spc="-18" dirty="0">
                <a:solidFill>
                  <a:srgbClr val="538235"/>
                </a:solidFill>
                <a:latin typeface="Consolas"/>
                <a:cs typeface="Consolas"/>
              </a:rPr>
              <a:t> </a:t>
            </a:r>
            <a:r>
              <a:rPr sz="2000" dirty="0">
                <a:solidFill>
                  <a:srgbClr val="538235"/>
                </a:solidFill>
                <a:latin typeface="Consolas"/>
                <a:cs typeface="Consolas"/>
              </a:rPr>
              <a:t>A’s</a:t>
            </a:r>
          </a:p>
          <a:p>
            <a:pPr marL="0" marR="0">
              <a:lnSpc>
                <a:spcPts val="2088"/>
              </a:lnSpc>
              <a:spcBef>
                <a:spcPts val="84"/>
              </a:spcBef>
              <a:spcAft>
                <a:spcPts val="0"/>
              </a:spcAft>
            </a:pPr>
            <a:r>
              <a:rPr sz="2000" dirty="0">
                <a:solidFill>
                  <a:srgbClr val="000000"/>
                </a:solidFill>
                <a:latin typeface="Consolas"/>
                <a:cs typeface="Consolas"/>
              </a:rPr>
              <a:t>delete</a:t>
            </a:r>
            <a:r>
              <a:rPr sz="2000" spc="-28" dirty="0">
                <a:solidFill>
                  <a:srgbClr val="000000"/>
                </a:solidFill>
                <a:latin typeface="Consolas"/>
                <a:cs typeface="Consolas"/>
              </a:rPr>
              <a:t> </a:t>
            </a:r>
            <a:r>
              <a:rPr sz="2000" dirty="0">
                <a:solidFill>
                  <a:srgbClr val="000000"/>
                </a:solidFill>
                <a:latin typeface="Consolas"/>
                <a:cs typeface="Consolas"/>
              </a:rPr>
              <a:t>b2;</a:t>
            </a:r>
            <a:r>
              <a:rPr sz="2000" spc="-12" dirty="0">
                <a:solidFill>
                  <a:srgbClr val="000000"/>
                </a:solidFill>
                <a:latin typeface="Consolas"/>
                <a:cs typeface="Consolas"/>
              </a:rPr>
              <a:t> </a:t>
            </a:r>
            <a:r>
              <a:rPr sz="2000" dirty="0">
                <a:solidFill>
                  <a:srgbClr val="538235"/>
                </a:solidFill>
                <a:latin typeface="Consolas"/>
                <a:cs typeface="Consolas"/>
              </a:rPr>
              <a:t>//C’s</a:t>
            </a:r>
            <a:r>
              <a:rPr sz="2000" spc="-18" dirty="0">
                <a:solidFill>
                  <a:srgbClr val="538235"/>
                </a:solidFill>
                <a:latin typeface="Consolas"/>
                <a:cs typeface="Consolas"/>
              </a:rPr>
              <a:t> </a:t>
            </a:r>
            <a:r>
              <a:rPr sz="2000" dirty="0">
                <a:solidFill>
                  <a:srgbClr val="538235"/>
                </a:solidFill>
                <a:latin typeface="Consolas"/>
                <a:cs typeface="Consolas"/>
              </a:rPr>
              <a:t>destructor</a:t>
            </a:r>
            <a:r>
              <a:rPr sz="2000" spc="-28" dirty="0">
                <a:solidFill>
                  <a:srgbClr val="538235"/>
                </a:solidFill>
                <a:latin typeface="Consolas"/>
                <a:cs typeface="Consolas"/>
              </a:rPr>
              <a:t> </a:t>
            </a:r>
            <a:r>
              <a:rPr sz="2000" dirty="0">
                <a:solidFill>
                  <a:srgbClr val="538235"/>
                </a:solidFill>
                <a:latin typeface="Consolas"/>
                <a:cs typeface="Consolas"/>
              </a:rPr>
              <a:t>called,</a:t>
            </a:r>
            <a:r>
              <a:rPr sz="2000" spc="-25" dirty="0">
                <a:solidFill>
                  <a:srgbClr val="538235"/>
                </a:solidFill>
                <a:latin typeface="Consolas"/>
                <a:cs typeface="Consolas"/>
              </a:rPr>
              <a:t> </a:t>
            </a:r>
            <a:r>
              <a:rPr sz="2000" dirty="0">
                <a:solidFill>
                  <a:srgbClr val="538235"/>
                </a:solidFill>
                <a:latin typeface="Consolas"/>
                <a:cs typeface="Consolas"/>
              </a:rPr>
              <a:t>which</a:t>
            </a:r>
            <a:r>
              <a:rPr sz="2000" spc="-18" dirty="0">
                <a:solidFill>
                  <a:srgbClr val="538235"/>
                </a:solidFill>
                <a:latin typeface="Consolas"/>
                <a:cs typeface="Consolas"/>
              </a:rPr>
              <a:t> </a:t>
            </a:r>
            <a:r>
              <a:rPr sz="2000" dirty="0">
                <a:solidFill>
                  <a:srgbClr val="538235"/>
                </a:solidFill>
                <a:latin typeface="Consolas"/>
                <a:cs typeface="Consolas"/>
              </a:rPr>
              <a:t>also</a:t>
            </a:r>
            <a:r>
              <a:rPr sz="2000" spc="-12" dirty="0">
                <a:solidFill>
                  <a:srgbClr val="538235"/>
                </a:solidFill>
                <a:latin typeface="Consolas"/>
                <a:cs typeface="Consolas"/>
              </a:rPr>
              <a:t> </a:t>
            </a:r>
            <a:r>
              <a:rPr sz="2000" dirty="0">
                <a:solidFill>
                  <a:srgbClr val="538235"/>
                </a:solidFill>
                <a:latin typeface="Consolas"/>
                <a:cs typeface="Consolas"/>
              </a:rPr>
              <a:t>calls</a:t>
            </a:r>
            <a:r>
              <a:rPr sz="2000" spc="-18" dirty="0">
                <a:solidFill>
                  <a:srgbClr val="538235"/>
                </a:solidFill>
                <a:latin typeface="Consolas"/>
                <a:cs typeface="Consolas"/>
              </a:rPr>
              <a:t> </a:t>
            </a:r>
            <a:r>
              <a:rPr sz="2000" dirty="0">
                <a:solidFill>
                  <a:srgbClr val="538235"/>
                </a:solidFill>
                <a:latin typeface="Consolas"/>
                <a:cs typeface="Consolas"/>
              </a:rPr>
              <a:t>B’s then</a:t>
            </a:r>
            <a:r>
              <a:rPr sz="2000" spc="-15" dirty="0">
                <a:solidFill>
                  <a:srgbClr val="538235"/>
                </a:solidFill>
                <a:latin typeface="Consolas"/>
                <a:cs typeface="Consolas"/>
              </a:rPr>
              <a:t> </a:t>
            </a:r>
            <a:r>
              <a:rPr sz="2000" dirty="0">
                <a:solidFill>
                  <a:srgbClr val="538235"/>
                </a:solidFill>
                <a:latin typeface="Consolas"/>
                <a:cs typeface="Consolas"/>
              </a:rPr>
              <a:t>A’s</a:t>
            </a:r>
          </a:p>
        </p:txBody>
      </p:sp>
      <p:sp>
        <p:nvSpPr>
          <p:cNvPr id="20" name="object 15">
            <a:extLst>
              <a:ext uri="{FF2B5EF4-FFF2-40B4-BE49-F238E27FC236}">
                <a16:creationId xmlns:a16="http://schemas.microsoft.com/office/drawing/2014/main" xmlns="" id="{BCBA4989-AC9C-F7C2-4478-6B9D9DF7363D}"/>
              </a:ext>
            </a:extLst>
          </p:cNvPr>
          <p:cNvSpPr txBox="1"/>
          <p:nvPr/>
        </p:nvSpPr>
        <p:spPr>
          <a:xfrm>
            <a:off x="928190" y="5622162"/>
            <a:ext cx="520929" cy="269304"/>
          </a:xfrm>
          <a:prstGeom prst="rect">
            <a:avLst/>
          </a:prstGeom>
        </p:spPr>
        <p:txBody>
          <a:bodyPr vert="horz" wrap="square" lIns="0" tIns="0" rIns="0" bIns="0" rtlCol="0">
            <a:spAutoFit/>
          </a:bodyPr>
          <a:lstStyle/>
          <a:p>
            <a:pPr marL="0" marR="0">
              <a:lnSpc>
                <a:spcPts val="2088"/>
              </a:lnSpc>
              <a:spcBef>
                <a:spcPts val="0"/>
              </a:spcBef>
              <a:spcAft>
                <a:spcPts val="0"/>
              </a:spcAft>
            </a:pPr>
            <a:r>
              <a:rPr sz="2000" dirty="0">
                <a:solidFill>
                  <a:srgbClr val="000000"/>
                </a:solidFill>
                <a:latin typeface="Consolas"/>
                <a:cs typeface="Consolas"/>
              </a:rPr>
              <a:t>}</a:t>
            </a:r>
          </a:p>
        </p:txBody>
      </p:sp>
      <p:sp>
        <p:nvSpPr>
          <p:cNvPr id="21" name="Slide Number Placeholder 17">
            <a:extLst>
              <a:ext uri="{FF2B5EF4-FFF2-40B4-BE49-F238E27FC236}">
                <a16:creationId xmlns:a16="http://schemas.microsoft.com/office/drawing/2014/main" xmlns="" id="{B94EC78E-D8CD-A24B-D68E-20BDC646244D}"/>
              </a:ext>
            </a:extLst>
          </p:cNvPr>
          <p:cNvSpPr>
            <a:spLocks noGrp="1"/>
          </p:cNvSpPr>
          <p:nvPr>
            <p:ph type="sldNum" sz="quarter" idx="12"/>
          </p:nvPr>
        </p:nvSpPr>
        <p:spPr>
          <a:xfrm>
            <a:off x="5438394" y="9944862"/>
            <a:ext cx="1737264" cy="534670"/>
          </a:xfrm>
        </p:spPr>
        <p:txBody>
          <a:bodyPr/>
          <a:lstStyle/>
          <a:p>
            <a:fld id="{80F073CC-40D5-4B23-8DF0-9BD0A0C12F2C}" type="slidenum">
              <a:rPr lang="en-US" smtClean="0"/>
              <a:pPr/>
              <a:t>13</a:t>
            </a:fld>
            <a:endParaRPr lang="en-US"/>
          </a:p>
        </p:txBody>
      </p:sp>
      <p:sp>
        <p:nvSpPr>
          <p:cNvPr id="22" name="Title 1">
            <a:extLst>
              <a:ext uri="{FF2B5EF4-FFF2-40B4-BE49-F238E27FC236}">
                <a16:creationId xmlns:a16="http://schemas.microsoft.com/office/drawing/2014/main" xmlns="" id="{64B75FA0-ADB9-E1E5-425E-7AA02BE4AD88}"/>
              </a:ext>
            </a:extLst>
          </p:cNvPr>
          <p:cNvSpPr txBox="1">
            <a:spLocks/>
          </p:cNvSpPr>
          <p:nvPr/>
        </p:nvSpPr>
        <p:spPr>
          <a:xfrm>
            <a:off x="766875" y="9549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Virtual Destructor</a:t>
            </a:r>
            <a:br>
              <a:rPr lang="en-US"/>
            </a:br>
            <a:endParaRPr lang="x-none" dirty="0"/>
          </a:p>
        </p:txBody>
      </p:sp>
    </p:spTree>
    <p:extLst>
      <p:ext uri="{BB962C8B-B14F-4D97-AF65-F5344CB8AC3E}">
        <p14:creationId xmlns:p14="http://schemas.microsoft.com/office/powerpoint/2010/main" val="399864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F2CFB-CEE4-E2AF-F9A8-A97DE8B20CED}"/>
              </a:ext>
            </a:extLst>
          </p:cNvPr>
          <p:cNvSpPr>
            <a:spLocks noGrp="1"/>
          </p:cNvSpPr>
          <p:nvPr>
            <p:ph type="title"/>
          </p:nvPr>
        </p:nvSpPr>
        <p:spPr/>
        <p:txBody>
          <a:bodyPr/>
          <a:lstStyle/>
          <a:p>
            <a:r>
              <a:rPr lang="en-US" b="1" i="0" dirty="0">
                <a:solidFill>
                  <a:srgbClr val="2D3140"/>
                </a:solidFill>
                <a:effectLst/>
                <a:latin typeface="Open Sans" panose="020B0606030504020204" pitchFamily="34" charset="0"/>
              </a:rPr>
              <a:t>virtual table and </a:t>
            </a:r>
            <a:r>
              <a:rPr lang="en-US" b="1" i="0" dirty="0" err="1">
                <a:solidFill>
                  <a:srgbClr val="2D3140"/>
                </a:solidFill>
                <a:effectLst/>
                <a:latin typeface="Open Sans" panose="020B0606030504020204" pitchFamily="34" charset="0"/>
              </a:rPr>
              <a:t>vptr</a:t>
            </a:r>
            <a:endParaRPr lang="x-none" b="1" dirty="0"/>
          </a:p>
        </p:txBody>
      </p:sp>
      <p:sp>
        <p:nvSpPr>
          <p:cNvPr id="5" name="TextBox 4">
            <a:extLst>
              <a:ext uri="{FF2B5EF4-FFF2-40B4-BE49-F238E27FC236}">
                <a16:creationId xmlns:a16="http://schemas.microsoft.com/office/drawing/2014/main" xmlns="" id="{B836DF7B-E1DC-298E-60A2-ED108B0E0868}"/>
              </a:ext>
            </a:extLst>
          </p:cNvPr>
          <p:cNvSpPr txBox="1"/>
          <p:nvPr/>
        </p:nvSpPr>
        <p:spPr>
          <a:xfrm>
            <a:off x="2592925" y="1581834"/>
            <a:ext cx="7988968" cy="646331"/>
          </a:xfrm>
          <a:prstGeom prst="rect">
            <a:avLst/>
          </a:prstGeom>
          <a:noFill/>
        </p:spPr>
        <p:txBody>
          <a:bodyPr wrap="square">
            <a:spAutoFit/>
          </a:bodyPr>
          <a:lstStyle/>
          <a:p>
            <a:r>
              <a:rPr lang="en-US" b="0" i="0" dirty="0">
                <a:solidFill>
                  <a:srgbClr val="2D3140"/>
                </a:solidFill>
                <a:effectLst/>
                <a:latin typeface="Open Sans" panose="020B0606030504020204" pitchFamily="34" charset="0"/>
              </a:rPr>
              <a:t> The </a:t>
            </a:r>
            <a:r>
              <a:rPr lang="en-US" b="1" i="0" dirty="0">
                <a:solidFill>
                  <a:srgbClr val="2D3140"/>
                </a:solidFill>
                <a:effectLst/>
                <a:latin typeface="Open Sans" panose="020B0606030504020204" pitchFamily="34" charset="0"/>
              </a:rPr>
              <a:t>virtual table</a:t>
            </a:r>
            <a:r>
              <a:rPr lang="en-US" b="0" i="0" dirty="0">
                <a:solidFill>
                  <a:srgbClr val="2D3140"/>
                </a:solidFill>
                <a:effectLst/>
                <a:latin typeface="Open Sans" panose="020B0606030504020204" pitchFamily="34" charset="0"/>
              </a:rPr>
              <a:t> is a lookup table of functions used to resolve function calls in a dynamic/late binding manner.</a:t>
            </a:r>
            <a:endParaRPr lang="x-none" dirty="0"/>
          </a:p>
        </p:txBody>
      </p:sp>
      <p:sp>
        <p:nvSpPr>
          <p:cNvPr id="7" name="TextBox 6">
            <a:extLst>
              <a:ext uri="{FF2B5EF4-FFF2-40B4-BE49-F238E27FC236}">
                <a16:creationId xmlns:a16="http://schemas.microsoft.com/office/drawing/2014/main" xmlns="" id="{EA7B5CE4-CF22-966D-DED8-16630B3C829E}"/>
              </a:ext>
            </a:extLst>
          </p:cNvPr>
          <p:cNvSpPr txBox="1"/>
          <p:nvPr/>
        </p:nvSpPr>
        <p:spPr>
          <a:xfrm>
            <a:off x="2592925" y="2278848"/>
            <a:ext cx="7818401" cy="1754326"/>
          </a:xfrm>
          <a:prstGeom prst="rect">
            <a:avLst/>
          </a:prstGeom>
          <a:noFill/>
        </p:spPr>
        <p:txBody>
          <a:bodyPr wrap="square">
            <a:spAutoFit/>
          </a:bodyPr>
          <a:lstStyle/>
          <a:p>
            <a:pPr algn="just"/>
            <a:r>
              <a:rPr lang="en-US" b="0" i="0" dirty="0">
                <a:solidFill>
                  <a:srgbClr val="2D3140"/>
                </a:solidFill>
                <a:effectLst/>
                <a:latin typeface="Open Sans" panose="020B0606030504020204" pitchFamily="34" charset="0"/>
              </a:rPr>
              <a:t>First, every class that uses virtual functions (or is derived from a class that uses virtual functions) is given its own virtual table. This table is simply a static array that the compiler sets up at compile time. A virtual table contains one entry for each virtual function that can be called by objects of the class. Each entry in this table is simply a function pointer that points to function accessible by that class.</a:t>
            </a:r>
            <a:endParaRPr lang="x-none" dirty="0"/>
          </a:p>
        </p:txBody>
      </p:sp>
      <p:sp>
        <p:nvSpPr>
          <p:cNvPr id="9" name="TextBox 8">
            <a:extLst>
              <a:ext uri="{FF2B5EF4-FFF2-40B4-BE49-F238E27FC236}">
                <a16:creationId xmlns:a16="http://schemas.microsoft.com/office/drawing/2014/main" xmlns="" id="{1CEF65CE-AC4C-B17E-5237-3625B8A9080A}"/>
              </a:ext>
            </a:extLst>
          </p:cNvPr>
          <p:cNvSpPr txBox="1"/>
          <p:nvPr/>
        </p:nvSpPr>
        <p:spPr>
          <a:xfrm>
            <a:off x="2592925" y="4083857"/>
            <a:ext cx="7818400" cy="1200329"/>
          </a:xfrm>
          <a:prstGeom prst="rect">
            <a:avLst/>
          </a:prstGeom>
          <a:noFill/>
        </p:spPr>
        <p:txBody>
          <a:bodyPr wrap="square">
            <a:spAutoFit/>
          </a:bodyPr>
          <a:lstStyle/>
          <a:p>
            <a:pPr algn="just"/>
            <a:r>
              <a:rPr lang="en-US" b="0" i="0" dirty="0">
                <a:solidFill>
                  <a:srgbClr val="2D3140"/>
                </a:solidFill>
                <a:effectLst/>
                <a:latin typeface="Open Sans" panose="020B0606030504020204" pitchFamily="34" charset="0"/>
              </a:rPr>
              <a:t>Second, the compiler also adds a hidden pointer that is a member of the base class, which we will call *__</a:t>
            </a:r>
            <a:r>
              <a:rPr lang="en-US" b="0" i="0" dirty="0" err="1">
                <a:solidFill>
                  <a:srgbClr val="2D3140"/>
                </a:solidFill>
                <a:effectLst/>
                <a:latin typeface="Open Sans" panose="020B0606030504020204" pitchFamily="34" charset="0"/>
              </a:rPr>
              <a:t>vptr</a:t>
            </a:r>
            <a:r>
              <a:rPr lang="en-US" b="0" i="0" dirty="0">
                <a:solidFill>
                  <a:srgbClr val="2D3140"/>
                </a:solidFill>
                <a:effectLst/>
                <a:latin typeface="Open Sans" panose="020B0606030504020204" pitchFamily="34" charset="0"/>
              </a:rPr>
              <a:t>. *__</a:t>
            </a:r>
            <a:r>
              <a:rPr lang="en-US" b="0" i="0" dirty="0" err="1">
                <a:solidFill>
                  <a:srgbClr val="2D3140"/>
                </a:solidFill>
                <a:effectLst/>
                <a:latin typeface="Open Sans" panose="020B0606030504020204" pitchFamily="34" charset="0"/>
              </a:rPr>
              <a:t>vptr</a:t>
            </a:r>
            <a:r>
              <a:rPr lang="en-US" b="0" i="0" dirty="0">
                <a:solidFill>
                  <a:srgbClr val="2D3140"/>
                </a:solidFill>
                <a:effectLst/>
                <a:latin typeface="Open Sans" panose="020B0606030504020204" pitchFamily="34" charset="0"/>
              </a:rPr>
              <a:t> is set (automatically) when a class instance is created so that it points to the virtual table for that class.</a:t>
            </a:r>
            <a:endParaRPr lang="x-none" dirty="0"/>
          </a:p>
        </p:txBody>
      </p:sp>
    </p:spTree>
    <p:extLst>
      <p:ext uri="{BB962C8B-B14F-4D97-AF65-F5344CB8AC3E}">
        <p14:creationId xmlns:p14="http://schemas.microsoft.com/office/powerpoint/2010/main" val="221771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F2CFB-CEE4-E2AF-F9A8-A97DE8B20CED}"/>
              </a:ext>
            </a:extLst>
          </p:cNvPr>
          <p:cNvSpPr>
            <a:spLocks noGrp="1"/>
          </p:cNvSpPr>
          <p:nvPr>
            <p:ph type="title"/>
          </p:nvPr>
        </p:nvSpPr>
        <p:spPr/>
        <p:txBody>
          <a:bodyPr/>
          <a:lstStyle/>
          <a:p>
            <a:r>
              <a:rPr lang="en-US" b="1" i="0" dirty="0">
                <a:solidFill>
                  <a:srgbClr val="2D3140"/>
                </a:solidFill>
                <a:effectLst/>
                <a:latin typeface="Open Sans" panose="020B0606030504020204" pitchFamily="34" charset="0"/>
              </a:rPr>
              <a:t>virtual table and </a:t>
            </a:r>
            <a:r>
              <a:rPr lang="en-US" b="1" i="0" dirty="0" err="1">
                <a:solidFill>
                  <a:srgbClr val="2D3140"/>
                </a:solidFill>
                <a:effectLst/>
                <a:latin typeface="Open Sans" panose="020B0606030504020204" pitchFamily="34" charset="0"/>
              </a:rPr>
              <a:t>vptr</a:t>
            </a:r>
            <a:endParaRPr lang="x-none" b="1" dirty="0"/>
          </a:p>
        </p:txBody>
      </p:sp>
      <p:sp>
        <p:nvSpPr>
          <p:cNvPr id="8" name="TextBox 7">
            <a:extLst>
              <a:ext uri="{FF2B5EF4-FFF2-40B4-BE49-F238E27FC236}">
                <a16:creationId xmlns:a16="http://schemas.microsoft.com/office/drawing/2014/main" xmlns="" id="{992ECE3E-3EBD-0526-760C-01AE38843B87}"/>
              </a:ext>
            </a:extLst>
          </p:cNvPr>
          <p:cNvSpPr txBox="1"/>
          <p:nvPr/>
        </p:nvSpPr>
        <p:spPr>
          <a:xfrm>
            <a:off x="2991853" y="1264555"/>
            <a:ext cx="6208294" cy="5355312"/>
          </a:xfrm>
          <a:prstGeom prst="rect">
            <a:avLst/>
          </a:prstGeom>
          <a:noFill/>
        </p:spPr>
        <p:txBody>
          <a:bodyPr wrap="square">
            <a:spAutoFit/>
          </a:bodyPr>
          <a:lstStyle/>
          <a:p>
            <a:r>
              <a:rPr lang="en-US" dirty="0"/>
              <a:t>class Base</a:t>
            </a:r>
          </a:p>
          <a:p>
            <a:r>
              <a:rPr lang="en-US" dirty="0"/>
              <a:t>{</a:t>
            </a:r>
          </a:p>
          <a:p>
            <a:r>
              <a:rPr lang="en-US" dirty="0"/>
              <a:t>public:</a:t>
            </a:r>
          </a:p>
          <a:p>
            <a:r>
              <a:rPr lang="en-US" dirty="0"/>
              <a:t>    </a:t>
            </a:r>
            <a:r>
              <a:rPr lang="en-US" dirty="0" err="1"/>
              <a:t>VirtualTable</a:t>
            </a:r>
            <a:r>
              <a:rPr lang="en-US" dirty="0"/>
              <a:t>* __</a:t>
            </a:r>
            <a:r>
              <a:rPr lang="en-US" dirty="0" err="1"/>
              <a:t>vptr</a:t>
            </a:r>
            <a:r>
              <a:rPr lang="en-US" dirty="0"/>
              <a:t>;</a:t>
            </a:r>
          </a:p>
          <a:p>
            <a:r>
              <a:rPr lang="en-US" dirty="0"/>
              <a:t>    virtual void function1() {};</a:t>
            </a:r>
          </a:p>
          <a:p>
            <a:r>
              <a:rPr lang="en-US" dirty="0"/>
              <a:t>    virtual void function2() {};</a:t>
            </a:r>
          </a:p>
          <a:p>
            <a:r>
              <a:rPr lang="en-US" dirty="0"/>
              <a:t>};</a:t>
            </a:r>
          </a:p>
          <a:p>
            <a:endParaRPr lang="en-US" dirty="0"/>
          </a:p>
          <a:p>
            <a:r>
              <a:rPr lang="en-US" dirty="0"/>
              <a:t>class D1: public Base</a:t>
            </a:r>
          </a:p>
          <a:p>
            <a:r>
              <a:rPr lang="en-US" dirty="0"/>
              <a:t>{</a:t>
            </a:r>
          </a:p>
          <a:p>
            <a:r>
              <a:rPr lang="en-US" dirty="0"/>
              <a:t>public:</a:t>
            </a:r>
          </a:p>
          <a:p>
            <a:r>
              <a:rPr lang="en-US" dirty="0"/>
              <a:t>    virtual void function1() {};</a:t>
            </a:r>
          </a:p>
          <a:p>
            <a:r>
              <a:rPr lang="en-US" dirty="0"/>
              <a:t>};</a:t>
            </a:r>
          </a:p>
          <a:p>
            <a:endParaRPr lang="en-US" dirty="0"/>
          </a:p>
          <a:p>
            <a:r>
              <a:rPr lang="en-US" dirty="0"/>
              <a:t>class D2: public Base</a:t>
            </a:r>
          </a:p>
          <a:p>
            <a:r>
              <a:rPr lang="en-US" dirty="0"/>
              <a:t>{</a:t>
            </a:r>
          </a:p>
          <a:p>
            <a:r>
              <a:rPr lang="en-US" dirty="0"/>
              <a:t>public:</a:t>
            </a:r>
          </a:p>
          <a:p>
            <a:r>
              <a:rPr lang="en-US" dirty="0"/>
              <a:t>    virtual void function2() {};</a:t>
            </a:r>
          </a:p>
          <a:p>
            <a:r>
              <a:rPr lang="en-US" dirty="0"/>
              <a:t>};</a:t>
            </a:r>
            <a:endParaRPr lang="x-none" dirty="0"/>
          </a:p>
        </p:txBody>
      </p:sp>
    </p:spTree>
    <p:extLst>
      <p:ext uri="{BB962C8B-B14F-4D97-AF65-F5344CB8AC3E}">
        <p14:creationId xmlns:p14="http://schemas.microsoft.com/office/powerpoint/2010/main" val="128746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F2CFB-CEE4-E2AF-F9A8-A97DE8B20CED}"/>
              </a:ext>
            </a:extLst>
          </p:cNvPr>
          <p:cNvSpPr>
            <a:spLocks noGrp="1"/>
          </p:cNvSpPr>
          <p:nvPr>
            <p:ph type="title"/>
          </p:nvPr>
        </p:nvSpPr>
        <p:spPr>
          <a:xfrm>
            <a:off x="2304168" y="0"/>
            <a:ext cx="8911687" cy="1280890"/>
          </a:xfrm>
        </p:spPr>
        <p:txBody>
          <a:bodyPr/>
          <a:lstStyle/>
          <a:p>
            <a:r>
              <a:rPr lang="en-US" b="1" i="0" dirty="0">
                <a:solidFill>
                  <a:srgbClr val="2D3140"/>
                </a:solidFill>
                <a:effectLst/>
                <a:latin typeface="Open Sans" panose="020B0606030504020204" pitchFamily="34" charset="0"/>
              </a:rPr>
              <a:t>virtual table and </a:t>
            </a:r>
            <a:r>
              <a:rPr lang="en-US" b="1" i="0" dirty="0" err="1">
                <a:solidFill>
                  <a:srgbClr val="2D3140"/>
                </a:solidFill>
                <a:effectLst/>
                <a:latin typeface="Open Sans" panose="020B0606030504020204" pitchFamily="34" charset="0"/>
              </a:rPr>
              <a:t>vptr</a:t>
            </a:r>
            <a:endParaRPr lang="x-none" b="1" dirty="0"/>
          </a:p>
        </p:txBody>
      </p:sp>
      <p:pic>
        <p:nvPicPr>
          <p:cNvPr id="3074" name="Picture 2">
            <a:extLst>
              <a:ext uri="{FF2B5EF4-FFF2-40B4-BE49-F238E27FC236}">
                <a16:creationId xmlns:a16="http://schemas.microsoft.com/office/drawing/2014/main" xmlns="" id="{D6284251-72EC-E9C4-9CE3-4E36F7518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84" y="647243"/>
            <a:ext cx="6721642" cy="621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328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70718-290E-70DA-A2CF-55405AB7F70A}"/>
              </a:ext>
            </a:extLst>
          </p:cNvPr>
          <p:cNvSpPr>
            <a:spLocks noGrp="1"/>
          </p:cNvSpPr>
          <p:nvPr>
            <p:ph type="title"/>
          </p:nvPr>
        </p:nvSpPr>
        <p:spPr/>
        <p:txBody>
          <a:bodyPr/>
          <a:lstStyle/>
          <a:p>
            <a:r>
              <a:rPr lang="en-US" dirty="0"/>
              <a:t>Upcasting</a:t>
            </a:r>
            <a:endParaRPr lang="x-none" dirty="0"/>
          </a:p>
        </p:txBody>
      </p:sp>
      <p:sp>
        <p:nvSpPr>
          <p:cNvPr id="3" name="Content Placeholder 2">
            <a:extLst>
              <a:ext uri="{FF2B5EF4-FFF2-40B4-BE49-F238E27FC236}">
                <a16:creationId xmlns:a16="http://schemas.microsoft.com/office/drawing/2014/main" xmlns="" id="{05073C9D-8E6D-B8D4-560D-D3CDCD8F79F5}"/>
              </a:ext>
            </a:extLst>
          </p:cNvPr>
          <p:cNvSpPr>
            <a:spLocks noGrp="1"/>
          </p:cNvSpPr>
          <p:nvPr>
            <p:ph idx="1"/>
          </p:nvPr>
        </p:nvSpPr>
        <p:spPr>
          <a:xfrm>
            <a:off x="2589212" y="1279065"/>
            <a:ext cx="8915400" cy="1295400"/>
          </a:xfrm>
        </p:spPr>
        <p:txBody>
          <a:bodyPr/>
          <a:lstStyle/>
          <a:p>
            <a:pPr marL="0" indent="0">
              <a:buNone/>
            </a:pPr>
            <a:r>
              <a:rPr lang="en-US" dirty="0"/>
              <a:t>Simple assigning base class pointers to the child object or base class as an alias  to child class object.</a:t>
            </a:r>
            <a:endParaRPr lang="x-none" dirty="0"/>
          </a:p>
        </p:txBody>
      </p:sp>
      <p:sp>
        <p:nvSpPr>
          <p:cNvPr id="4" name="Title 1">
            <a:extLst>
              <a:ext uri="{FF2B5EF4-FFF2-40B4-BE49-F238E27FC236}">
                <a16:creationId xmlns:a16="http://schemas.microsoft.com/office/drawing/2014/main" xmlns="" id="{D5044F6A-DE34-71A3-A95B-A2FE104C98A9}"/>
              </a:ext>
            </a:extLst>
          </p:cNvPr>
          <p:cNvSpPr txBox="1">
            <a:spLocks/>
          </p:cNvSpPr>
          <p:nvPr/>
        </p:nvSpPr>
        <p:spPr>
          <a:xfrm>
            <a:off x="2589212" y="2148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Downcasting</a:t>
            </a:r>
            <a:endParaRPr lang="x-none" dirty="0"/>
          </a:p>
        </p:txBody>
      </p:sp>
      <p:sp>
        <p:nvSpPr>
          <p:cNvPr id="6" name="TextBox 5">
            <a:extLst>
              <a:ext uri="{FF2B5EF4-FFF2-40B4-BE49-F238E27FC236}">
                <a16:creationId xmlns:a16="http://schemas.microsoft.com/office/drawing/2014/main" xmlns="" id="{548D1266-0C37-FAC6-9966-79E744153DB5}"/>
              </a:ext>
            </a:extLst>
          </p:cNvPr>
          <p:cNvSpPr txBox="1"/>
          <p:nvPr/>
        </p:nvSpPr>
        <p:spPr>
          <a:xfrm>
            <a:off x="2585499" y="2817575"/>
            <a:ext cx="8515638" cy="646331"/>
          </a:xfrm>
          <a:prstGeom prst="rect">
            <a:avLst/>
          </a:prstGeom>
          <a:noFill/>
        </p:spPr>
        <p:txBody>
          <a:bodyPr wrap="square">
            <a:spAutoFit/>
          </a:bodyPr>
          <a:lstStyle/>
          <a:p>
            <a:r>
              <a:rPr lang="en-US" b="0" i="0" dirty="0">
                <a:solidFill>
                  <a:srgbClr val="333333"/>
                </a:solidFill>
                <a:effectLst/>
                <a:latin typeface="+mj-lt"/>
              </a:rPr>
              <a:t>It manually cast the base class's object to the derived class's object, so we must specify the explicit typecast.</a:t>
            </a:r>
            <a:endParaRPr lang="x-none" dirty="0">
              <a:latin typeface="+mj-lt"/>
            </a:endParaRPr>
          </a:p>
        </p:txBody>
      </p:sp>
    </p:spTree>
    <p:extLst>
      <p:ext uri="{BB962C8B-B14F-4D97-AF65-F5344CB8AC3E}">
        <p14:creationId xmlns:p14="http://schemas.microsoft.com/office/powerpoint/2010/main" val="2192104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5044F6A-DE34-71A3-A95B-A2FE104C98A9}"/>
              </a:ext>
            </a:extLst>
          </p:cNvPr>
          <p:cNvSpPr txBox="1">
            <a:spLocks/>
          </p:cNvSpPr>
          <p:nvPr/>
        </p:nvSpPr>
        <p:spPr>
          <a:xfrm>
            <a:off x="1947528"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Downcasting</a:t>
            </a:r>
            <a:endParaRPr lang="x-none" dirty="0"/>
          </a:p>
        </p:txBody>
      </p:sp>
      <p:sp>
        <p:nvSpPr>
          <p:cNvPr id="6" name="TextBox 5">
            <a:extLst>
              <a:ext uri="{FF2B5EF4-FFF2-40B4-BE49-F238E27FC236}">
                <a16:creationId xmlns:a16="http://schemas.microsoft.com/office/drawing/2014/main" xmlns="" id="{548D1266-0C37-FAC6-9966-79E744153DB5}"/>
              </a:ext>
            </a:extLst>
          </p:cNvPr>
          <p:cNvSpPr txBox="1"/>
          <p:nvPr/>
        </p:nvSpPr>
        <p:spPr>
          <a:xfrm>
            <a:off x="1943815" y="669465"/>
            <a:ext cx="8515638" cy="707886"/>
          </a:xfrm>
          <a:prstGeom prst="rect">
            <a:avLst/>
          </a:prstGeom>
          <a:noFill/>
        </p:spPr>
        <p:txBody>
          <a:bodyPr wrap="square">
            <a:spAutoFit/>
          </a:bodyPr>
          <a:lstStyle/>
          <a:p>
            <a:r>
              <a:rPr lang="en-US" sz="2000" b="0" i="0" dirty="0">
                <a:solidFill>
                  <a:srgbClr val="333333"/>
                </a:solidFill>
                <a:effectLst/>
                <a:latin typeface="inter-regular"/>
              </a:rPr>
              <a:t>It manually cast the base class's object to the derived class's object, so we must specify the explicit typecast</a:t>
            </a:r>
            <a:endParaRPr lang="x-none" sz="2000" dirty="0"/>
          </a:p>
        </p:txBody>
      </p:sp>
      <p:sp>
        <p:nvSpPr>
          <p:cNvPr id="13" name="TextBox 12">
            <a:extLst>
              <a:ext uri="{FF2B5EF4-FFF2-40B4-BE49-F238E27FC236}">
                <a16:creationId xmlns:a16="http://schemas.microsoft.com/office/drawing/2014/main" xmlns="" id="{F4BC5F25-B3E6-D050-AB45-9AD925236B8D}"/>
              </a:ext>
            </a:extLst>
          </p:cNvPr>
          <p:cNvSpPr txBox="1"/>
          <p:nvPr/>
        </p:nvSpPr>
        <p:spPr>
          <a:xfrm>
            <a:off x="1590889" y="1315796"/>
            <a:ext cx="6096000" cy="5632311"/>
          </a:xfrm>
          <a:prstGeom prst="rect">
            <a:avLst/>
          </a:prstGeom>
          <a:noFill/>
        </p:spPr>
        <p:txBody>
          <a:bodyPr wrap="square">
            <a:spAutoFit/>
          </a:bodyPr>
          <a:lstStyle/>
          <a:p>
            <a:r>
              <a:rPr lang="en-US" dirty="0"/>
              <a:t>class Parent  </a:t>
            </a:r>
          </a:p>
          <a:p>
            <a:r>
              <a:rPr lang="en-US" dirty="0"/>
              <a:t>{  </a:t>
            </a:r>
          </a:p>
          <a:p>
            <a:r>
              <a:rPr lang="en-US" dirty="0"/>
              <a:t>    public:  </a:t>
            </a:r>
          </a:p>
          <a:p>
            <a:r>
              <a:rPr lang="en-US" dirty="0"/>
              <a:t>        void base()  </a:t>
            </a:r>
          </a:p>
          <a:p>
            <a:r>
              <a:rPr lang="en-US" dirty="0"/>
              <a:t>        {  </a:t>
            </a:r>
          </a:p>
          <a:p>
            <a:r>
              <a:rPr lang="en-US" dirty="0"/>
              <a:t>            </a:t>
            </a:r>
            <a:r>
              <a:rPr lang="en-US" dirty="0" err="1"/>
              <a:t>cout</a:t>
            </a:r>
            <a:r>
              <a:rPr lang="en-US" dirty="0"/>
              <a:t> &lt;&lt; " It is the function of the Parent class "&lt;&lt; </a:t>
            </a:r>
            <a:r>
              <a:rPr lang="en-US" dirty="0" err="1"/>
              <a:t>endl</a:t>
            </a:r>
            <a:r>
              <a:rPr lang="en-US" dirty="0"/>
              <a:t>;   </a:t>
            </a:r>
          </a:p>
          <a:p>
            <a:r>
              <a:rPr lang="en-US" dirty="0"/>
              <a:t>        }  </a:t>
            </a:r>
          </a:p>
          <a:p>
            <a:r>
              <a:rPr lang="en-US" dirty="0"/>
              <a:t>};  </a:t>
            </a:r>
          </a:p>
          <a:p>
            <a:r>
              <a:rPr lang="en-US" dirty="0"/>
              <a:t>  </a:t>
            </a:r>
          </a:p>
          <a:p>
            <a:r>
              <a:rPr lang="en-US" dirty="0"/>
              <a:t>class Child : public Parent  </a:t>
            </a:r>
          </a:p>
          <a:p>
            <a:r>
              <a:rPr lang="en-US" dirty="0"/>
              <a:t>{  </a:t>
            </a:r>
          </a:p>
          <a:p>
            <a:r>
              <a:rPr lang="en-US" dirty="0"/>
              <a:t>    public:  </a:t>
            </a:r>
          </a:p>
          <a:p>
            <a:r>
              <a:rPr lang="en-US" dirty="0"/>
              <a:t>        void derive()  </a:t>
            </a:r>
          </a:p>
          <a:p>
            <a:r>
              <a:rPr lang="en-US" dirty="0"/>
              <a:t>        {  </a:t>
            </a:r>
          </a:p>
          <a:p>
            <a:r>
              <a:rPr lang="en-US" dirty="0"/>
              <a:t>            </a:t>
            </a:r>
            <a:r>
              <a:rPr lang="en-US" dirty="0" err="1"/>
              <a:t>cout</a:t>
            </a:r>
            <a:r>
              <a:rPr lang="en-US" dirty="0"/>
              <a:t> &lt;&lt; " it is the function of the Child class " &lt;&lt;</a:t>
            </a:r>
            <a:r>
              <a:rPr lang="en-US" dirty="0" err="1"/>
              <a:t>endl</a:t>
            </a:r>
            <a:r>
              <a:rPr lang="en-US" dirty="0"/>
              <a:t>;  </a:t>
            </a:r>
          </a:p>
          <a:p>
            <a:r>
              <a:rPr lang="en-US" dirty="0"/>
              <a:t>        }  </a:t>
            </a:r>
          </a:p>
          <a:p>
            <a:r>
              <a:rPr lang="en-US" dirty="0"/>
              <a:t>};  </a:t>
            </a:r>
          </a:p>
          <a:p>
            <a:endParaRPr lang="en-US" dirty="0"/>
          </a:p>
        </p:txBody>
      </p:sp>
      <p:sp>
        <p:nvSpPr>
          <p:cNvPr id="15" name="TextBox 14">
            <a:extLst>
              <a:ext uri="{FF2B5EF4-FFF2-40B4-BE49-F238E27FC236}">
                <a16:creationId xmlns:a16="http://schemas.microsoft.com/office/drawing/2014/main" xmlns="" id="{D77CF275-6397-9148-B64B-80EE88420FCE}"/>
              </a:ext>
            </a:extLst>
          </p:cNvPr>
          <p:cNvSpPr txBox="1"/>
          <p:nvPr/>
        </p:nvSpPr>
        <p:spPr>
          <a:xfrm>
            <a:off x="7196472" y="1155375"/>
            <a:ext cx="6096000" cy="3416320"/>
          </a:xfrm>
          <a:prstGeom prst="rect">
            <a:avLst/>
          </a:prstGeom>
          <a:noFill/>
        </p:spPr>
        <p:txBody>
          <a:bodyPr wrap="square">
            <a:spAutoFit/>
          </a:bodyPr>
          <a:lstStyle/>
          <a:p>
            <a:r>
              <a:rPr lang="en-US" dirty="0"/>
              <a:t>int main ()  </a:t>
            </a:r>
          </a:p>
          <a:p>
            <a:r>
              <a:rPr lang="en-US" dirty="0"/>
              <a:t>{  </a:t>
            </a:r>
          </a:p>
          <a:p>
            <a:r>
              <a:rPr lang="en-US" dirty="0"/>
              <a:t>    Parent </a:t>
            </a:r>
            <a:r>
              <a:rPr lang="en-US" dirty="0" err="1"/>
              <a:t>pobj</a:t>
            </a:r>
            <a:r>
              <a:rPr lang="en-US" dirty="0"/>
              <a:t>; // create Parent's object  </a:t>
            </a:r>
          </a:p>
          <a:p>
            <a:r>
              <a:rPr lang="en-US" dirty="0"/>
              <a:t>    Child *</a:t>
            </a:r>
            <a:r>
              <a:rPr lang="en-US" dirty="0" err="1"/>
              <a:t>cobj</a:t>
            </a:r>
            <a:r>
              <a:rPr lang="en-US" dirty="0"/>
              <a:t>; // create Child's object  </a:t>
            </a:r>
          </a:p>
          <a:p>
            <a:r>
              <a:rPr lang="en-US" dirty="0"/>
              <a:t>      </a:t>
            </a:r>
          </a:p>
          <a:p>
            <a:r>
              <a:rPr lang="en-US" dirty="0"/>
              <a:t>    // explicit type cast is required in</a:t>
            </a:r>
          </a:p>
          <a:p>
            <a:r>
              <a:rPr lang="en-US" dirty="0"/>
              <a:t>      </a:t>
            </a:r>
            <a:r>
              <a:rPr lang="en-US" dirty="0" err="1"/>
              <a:t>downcasting</a:t>
            </a:r>
            <a:r>
              <a:rPr lang="en-US" dirty="0"/>
              <a:t>  </a:t>
            </a:r>
          </a:p>
          <a:p>
            <a:r>
              <a:rPr lang="en-US" dirty="0"/>
              <a:t>    </a:t>
            </a:r>
            <a:r>
              <a:rPr lang="en-US" dirty="0" err="1"/>
              <a:t>cobj</a:t>
            </a:r>
            <a:r>
              <a:rPr lang="en-US" dirty="0"/>
              <a:t> = (Child *) &amp;</a:t>
            </a:r>
            <a:r>
              <a:rPr lang="en-US" dirty="0" err="1"/>
              <a:t>pobj</a:t>
            </a:r>
            <a:r>
              <a:rPr lang="en-US" dirty="0"/>
              <a:t>;  </a:t>
            </a:r>
          </a:p>
          <a:p>
            <a:r>
              <a:rPr lang="en-US" dirty="0"/>
              <a:t>    </a:t>
            </a:r>
            <a:r>
              <a:rPr lang="en-US" dirty="0" err="1"/>
              <a:t>cobj</a:t>
            </a:r>
            <a:r>
              <a:rPr lang="en-US" dirty="0"/>
              <a:t> -&gt; derive();  </a:t>
            </a:r>
          </a:p>
          <a:p>
            <a:r>
              <a:rPr lang="en-US" dirty="0"/>
              <a:t>      </a:t>
            </a:r>
          </a:p>
          <a:p>
            <a:r>
              <a:rPr lang="en-US" dirty="0"/>
              <a:t>    return 0;  </a:t>
            </a:r>
          </a:p>
          <a:p>
            <a:r>
              <a:rPr lang="en-US" dirty="0"/>
              <a:t>} </a:t>
            </a:r>
            <a:endParaRPr lang="x-none" dirty="0"/>
          </a:p>
        </p:txBody>
      </p:sp>
    </p:spTree>
    <p:extLst>
      <p:ext uri="{BB962C8B-B14F-4D97-AF65-F5344CB8AC3E}">
        <p14:creationId xmlns:p14="http://schemas.microsoft.com/office/powerpoint/2010/main" val="224518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DCF72-FCD2-A62D-9E8D-A6EF30AA1ECE}"/>
              </a:ext>
            </a:extLst>
          </p:cNvPr>
          <p:cNvSpPr>
            <a:spLocks noGrp="1"/>
          </p:cNvSpPr>
          <p:nvPr>
            <p:ph type="title"/>
          </p:nvPr>
        </p:nvSpPr>
        <p:spPr/>
        <p:txBody>
          <a:bodyPr/>
          <a:lstStyle/>
          <a:p>
            <a:r>
              <a:rPr lang="en-US" dirty="0"/>
              <a:t>Classes we have worked on till now are concrete classes.</a:t>
            </a:r>
            <a:endParaRPr lang="x-none" dirty="0"/>
          </a:p>
        </p:txBody>
      </p:sp>
    </p:spTree>
    <p:extLst>
      <p:ext uri="{BB962C8B-B14F-4D97-AF65-F5344CB8AC3E}">
        <p14:creationId xmlns:p14="http://schemas.microsoft.com/office/powerpoint/2010/main" val="287232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5A47697-D2EA-0E87-2FCB-7E31AE60FEBA}"/>
              </a:ext>
            </a:extLst>
          </p:cNvPr>
          <p:cNvSpPr txBox="1"/>
          <p:nvPr/>
        </p:nvSpPr>
        <p:spPr>
          <a:xfrm>
            <a:off x="1431385" y="61954"/>
            <a:ext cx="6098344" cy="6986528"/>
          </a:xfrm>
          <a:prstGeom prst="rect">
            <a:avLst/>
          </a:prstGeom>
          <a:noFill/>
        </p:spPr>
        <p:txBody>
          <a:bodyPr wrap="square">
            <a:spAutoFit/>
          </a:bodyPr>
          <a:lstStyle/>
          <a:p>
            <a:endParaRPr lang="x-none" sz="1400" dirty="0"/>
          </a:p>
          <a:p>
            <a:r>
              <a:rPr lang="x-none" sz="1400" dirty="0"/>
              <a:t>class Shape</a:t>
            </a:r>
          </a:p>
          <a:p>
            <a:r>
              <a:rPr lang="x-none" sz="1400" dirty="0"/>
              <a:t>{</a:t>
            </a:r>
          </a:p>
          <a:p>
            <a:r>
              <a:rPr lang="x-none" sz="1400" dirty="0"/>
              <a:t>public:</a:t>
            </a:r>
          </a:p>
          <a:p>
            <a:r>
              <a:rPr lang="x-none" sz="1400" dirty="0"/>
              <a:t>	Shape(int l=0, int w=0)</a:t>
            </a:r>
          </a:p>
          <a:p>
            <a:r>
              <a:rPr lang="x-none" sz="1400" dirty="0"/>
              <a:t>	{</a:t>
            </a:r>
          </a:p>
          <a:p>
            <a:r>
              <a:rPr lang="x-none" sz="1400" dirty="0"/>
              <a:t>		length = l;</a:t>
            </a:r>
          </a:p>
          <a:p>
            <a:r>
              <a:rPr lang="x-none" sz="1400" dirty="0"/>
              <a:t>		width = w;</a:t>
            </a:r>
          </a:p>
          <a:p>
            <a:r>
              <a:rPr lang="x-none" sz="1400" dirty="0"/>
              <a:t>	} // default constructor</a:t>
            </a:r>
          </a:p>
          <a:p>
            <a:r>
              <a:rPr lang="x-none" sz="1400" dirty="0"/>
              <a:t>	virtual int </a:t>
            </a:r>
            <a:r>
              <a:rPr lang="x-none" sz="1400" dirty="0" err="1"/>
              <a:t>get_Area</a:t>
            </a:r>
            <a:r>
              <a:rPr lang="x-none" sz="1400" dirty="0"/>
              <a:t>()</a:t>
            </a:r>
          </a:p>
          <a:p>
            <a:r>
              <a:rPr lang="x-none" sz="1400" dirty="0"/>
              <a:t>	{</a:t>
            </a:r>
          </a:p>
          <a:p>
            <a:r>
              <a:rPr lang="x-none" sz="1400" dirty="0"/>
              <a:t>		</a:t>
            </a:r>
            <a:r>
              <a:rPr lang="x-none" sz="1400" dirty="0" err="1"/>
              <a:t>cout</a:t>
            </a:r>
            <a:r>
              <a:rPr lang="x-none" sz="1400" dirty="0"/>
              <a:t> &lt;&lt; "This is call to parent class area" &lt;&lt; </a:t>
            </a:r>
            <a:r>
              <a:rPr lang="x-none" sz="1400" dirty="0" err="1"/>
              <a:t>endl</a:t>
            </a:r>
            <a:r>
              <a:rPr lang="x-none" sz="1400" dirty="0"/>
              <a:t>;</a:t>
            </a:r>
          </a:p>
          <a:p>
            <a:r>
              <a:rPr lang="x-none" sz="1400" dirty="0"/>
              <a:t>		return 0;</a:t>
            </a:r>
          </a:p>
          <a:p>
            <a:r>
              <a:rPr lang="x-none" sz="1400" dirty="0"/>
              <a:t>	}</a:t>
            </a:r>
          </a:p>
          <a:p>
            <a:r>
              <a:rPr lang="x-none" sz="1400" dirty="0"/>
              <a:t>protected:</a:t>
            </a:r>
          </a:p>
          <a:p>
            <a:r>
              <a:rPr lang="x-none" sz="1400" dirty="0"/>
              <a:t>	int length, width;</a:t>
            </a:r>
          </a:p>
          <a:p>
            <a:r>
              <a:rPr lang="x-none" sz="1400" dirty="0"/>
              <a:t>};</a:t>
            </a:r>
          </a:p>
          <a:p>
            <a:r>
              <a:rPr lang="x-none" sz="1400" dirty="0"/>
              <a:t>// Derived class</a:t>
            </a:r>
          </a:p>
          <a:p>
            <a:r>
              <a:rPr lang="x-none" sz="1400" dirty="0"/>
              <a:t>class Square : public Shape</a:t>
            </a:r>
          </a:p>
          <a:p>
            <a:r>
              <a:rPr lang="x-none" sz="1400" dirty="0"/>
              <a:t>{</a:t>
            </a:r>
          </a:p>
          <a:p>
            <a:r>
              <a:rPr lang="x-none" sz="1400" dirty="0"/>
              <a:t>public:</a:t>
            </a:r>
          </a:p>
          <a:p>
            <a:r>
              <a:rPr lang="x-none" sz="1400" dirty="0"/>
              <a:t>	Square(int l = 0, int w = 0): Shape(l, w)</a:t>
            </a:r>
          </a:p>
          <a:p>
            <a:r>
              <a:rPr lang="x-none" sz="1400" dirty="0"/>
              <a:t>	{</a:t>
            </a:r>
          </a:p>
          <a:p>
            <a:r>
              <a:rPr lang="x-none" sz="1400" dirty="0"/>
              <a:t>	} // declaring and initializing derived class</a:t>
            </a:r>
          </a:p>
          <a:p>
            <a:r>
              <a:rPr lang="x-none" sz="1400" dirty="0"/>
              <a:t>	// constructor</a:t>
            </a:r>
          </a:p>
          <a:p>
            <a:r>
              <a:rPr lang="x-none" sz="1400" dirty="0"/>
              <a:t>	int </a:t>
            </a:r>
            <a:r>
              <a:rPr lang="x-none" sz="1400" dirty="0" err="1"/>
              <a:t>get_Area</a:t>
            </a:r>
            <a:r>
              <a:rPr lang="x-none" sz="1400" dirty="0"/>
              <a:t>()</a:t>
            </a:r>
          </a:p>
          <a:p>
            <a:r>
              <a:rPr lang="x-none" sz="1400" dirty="0"/>
              <a:t>	{</a:t>
            </a:r>
          </a:p>
          <a:p>
            <a:r>
              <a:rPr lang="x-none" sz="1400" dirty="0"/>
              <a:t>		</a:t>
            </a:r>
            <a:r>
              <a:rPr lang="x-none" sz="1400" dirty="0" err="1"/>
              <a:t>cout</a:t>
            </a:r>
            <a:r>
              <a:rPr lang="x-none" sz="1400" dirty="0"/>
              <a:t> &lt;&lt; "Square area: " &lt;&lt; length * width &lt;&lt; </a:t>
            </a:r>
            <a:r>
              <a:rPr lang="x-none" sz="1400" dirty="0" err="1"/>
              <a:t>endl</a:t>
            </a:r>
            <a:r>
              <a:rPr lang="x-none" sz="1400" dirty="0"/>
              <a:t>;</a:t>
            </a:r>
          </a:p>
          <a:p>
            <a:r>
              <a:rPr lang="x-none" sz="1400" dirty="0"/>
              <a:t>		return (length * width);</a:t>
            </a:r>
          </a:p>
          <a:p>
            <a:r>
              <a:rPr lang="x-none" sz="1400" dirty="0"/>
              <a:t>	}</a:t>
            </a:r>
          </a:p>
          <a:p>
            <a:r>
              <a:rPr lang="x-none" sz="1400" dirty="0"/>
              <a:t>};</a:t>
            </a:r>
          </a:p>
        </p:txBody>
      </p:sp>
      <p:sp>
        <p:nvSpPr>
          <p:cNvPr id="7" name="TextBox 6">
            <a:extLst>
              <a:ext uri="{FF2B5EF4-FFF2-40B4-BE49-F238E27FC236}">
                <a16:creationId xmlns:a16="http://schemas.microsoft.com/office/drawing/2014/main" xmlns="" id="{1621DDD9-AA71-24AE-EED9-87952B52775C}"/>
              </a:ext>
            </a:extLst>
          </p:cNvPr>
          <p:cNvSpPr txBox="1"/>
          <p:nvPr/>
        </p:nvSpPr>
        <p:spPr>
          <a:xfrm>
            <a:off x="6833382" y="455849"/>
            <a:ext cx="5358618" cy="6340197"/>
          </a:xfrm>
          <a:prstGeom prst="rect">
            <a:avLst/>
          </a:prstGeom>
          <a:noFill/>
        </p:spPr>
        <p:txBody>
          <a:bodyPr wrap="square">
            <a:spAutoFit/>
          </a:bodyPr>
          <a:lstStyle/>
          <a:p>
            <a:r>
              <a:rPr lang="x-none" sz="1400" dirty="0"/>
              <a:t>// Derived class</a:t>
            </a:r>
          </a:p>
          <a:p>
            <a:r>
              <a:rPr lang="x-none" sz="1400" dirty="0"/>
              <a:t>class Rectangle : public Shape</a:t>
            </a:r>
          </a:p>
          <a:p>
            <a:r>
              <a:rPr lang="x-none" sz="1400" dirty="0"/>
              <a:t>{</a:t>
            </a:r>
            <a:endParaRPr lang="en-US" sz="1400" dirty="0"/>
          </a:p>
          <a:p>
            <a:r>
              <a:rPr lang="x-none" sz="1400" dirty="0"/>
              <a:t>public:</a:t>
            </a:r>
          </a:p>
          <a:p>
            <a:r>
              <a:rPr lang="x-none" sz="1400" dirty="0"/>
              <a:t>	Rectangle(int l = 0, int w = 0): Shape(l, w)</a:t>
            </a:r>
          </a:p>
          <a:p>
            <a:r>
              <a:rPr lang="x-none" sz="1400" dirty="0"/>
              <a:t>	{</a:t>
            </a:r>
          </a:p>
          <a:p>
            <a:r>
              <a:rPr lang="x-none" sz="1400" dirty="0"/>
              <a:t>	} // declaring and initializing derived class</a:t>
            </a:r>
          </a:p>
          <a:p>
            <a:r>
              <a:rPr lang="x-none" sz="1400" dirty="0"/>
              <a:t>	// constructor</a:t>
            </a:r>
          </a:p>
          <a:p>
            <a:r>
              <a:rPr lang="x-none" sz="1400" dirty="0"/>
              <a:t>	int </a:t>
            </a:r>
            <a:r>
              <a:rPr lang="x-none" sz="1400" dirty="0" err="1"/>
              <a:t>get_Area</a:t>
            </a:r>
            <a:r>
              <a:rPr lang="x-none" sz="1400" dirty="0"/>
              <a:t>()</a:t>
            </a:r>
          </a:p>
          <a:p>
            <a:r>
              <a:rPr lang="x-none" sz="1400" dirty="0"/>
              <a:t>	{</a:t>
            </a:r>
          </a:p>
          <a:p>
            <a:r>
              <a:rPr lang="x-none" sz="1400" dirty="0"/>
              <a:t>		</a:t>
            </a:r>
            <a:r>
              <a:rPr lang="x-none" sz="1400" dirty="0" err="1"/>
              <a:t>cout</a:t>
            </a:r>
            <a:r>
              <a:rPr lang="x-none" sz="1400" dirty="0"/>
              <a:t> &lt;&lt; "Rectangle area: " &lt;&lt; length * width&lt;&lt; </a:t>
            </a:r>
            <a:r>
              <a:rPr lang="x-none" sz="1400" dirty="0" err="1"/>
              <a:t>endl</a:t>
            </a:r>
            <a:r>
              <a:rPr lang="x-none" sz="1400" dirty="0"/>
              <a:t>;</a:t>
            </a:r>
          </a:p>
          <a:p>
            <a:r>
              <a:rPr lang="x-none" sz="1400" dirty="0"/>
              <a:t>		return (length * width);</a:t>
            </a:r>
          </a:p>
          <a:p>
            <a:r>
              <a:rPr lang="x-none" sz="1400" dirty="0"/>
              <a:t>	}</a:t>
            </a:r>
          </a:p>
          <a:p>
            <a:r>
              <a:rPr lang="x-none" sz="1400" dirty="0"/>
              <a:t>};</a:t>
            </a:r>
          </a:p>
          <a:p>
            <a:r>
              <a:rPr lang="x-none" sz="1400" dirty="0"/>
              <a:t>int main(void)</a:t>
            </a:r>
          </a:p>
          <a:p>
            <a:r>
              <a:rPr lang="x-none" sz="1400" dirty="0"/>
              <a:t>{</a:t>
            </a:r>
          </a:p>
          <a:p>
            <a:r>
              <a:rPr lang="x-none" sz="1400" dirty="0"/>
              <a:t>	Shape* s;</a:t>
            </a:r>
          </a:p>
          <a:p>
            <a:r>
              <a:rPr lang="x-none" sz="1400" dirty="0"/>
              <a:t>	Square sq(5, 5); // making object of child class </a:t>
            </a:r>
            <a:r>
              <a:rPr lang="x-none" sz="1400" dirty="0" err="1"/>
              <a:t>Sqaure</a:t>
            </a:r>
            <a:endParaRPr lang="x-none" sz="1400" dirty="0"/>
          </a:p>
          <a:p>
            <a:r>
              <a:rPr lang="x-none" sz="1400" dirty="0"/>
              <a:t>	Rectangle rec(4, 5); // making object of child class Rectangle</a:t>
            </a:r>
          </a:p>
          <a:p>
            <a:endParaRPr lang="x-none" sz="1400" dirty="0"/>
          </a:p>
          <a:p>
            <a:r>
              <a:rPr lang="x-none" sz="1400" dirty="0"/>
              <a:t>	s = &amp;sq;</a:t>
            </a:r>
          </a:p>
          <a:p>
            <a:r>
              <a:rPr lang="x-none" sz="1400" dirty="0"/>
              <a:t>	s-&gt;</a:t>
            </a:r>
            <a:r>
              <a:rPr lang="x-none" sz="1400" dirty="0" err="1"/>
              <a:t>get_Area</a:t>
            </a:r>
            <a:r>
              <a:rPr lang="x-none" sz="1400" dirty="0"/>
              <a:t>();</a:t>
            </a:r>
          </a:p>
          <a:p>
            <a:r>
              <a:rPr lang="x-none" sz="1400" dirty="0"/>
              <a:t>	s = &amp;rec;</a:t>
            </a:r>
          </a:p>
          <a:p>
            <a:r>
              <a:rPr lang="x-none" sz="1400" dirty="0"/>
              <a:t>	s-&gt;</a:t>
            </a:r>
            <a:r>
              <a:rPr lang="x-none" sz="1400" dirty="0" err="1"/>
              <a:t>get_Area</a:t>
            </a:r>
            <a:r>
              <a:rPr lang="x-none" sz="1400" dirty="0"/>
              <a:t>();</a:t>
            </a:r>
          </a:p>
          <a:p>
            <a:endParaRPr lang="x-none" sz="1400" dirty="0"/>
          </a:p>
          <a:p>
            <a:r>
              <a:rPr lang="x-none" sz="1400" dirty="0"/>
              <a:t>	return 0;</a:t>
            </a:r>
          </a:p>
          <a:p>
            <a:r>
              <a:rPr lang="x-none" sz="1400" dirty="0"/>
              <a:t>}</a:t>
            </a:r>
          </a:p>
        </p:txBody>
      </p:sp>
    </p:spTree>
    <p:extLst>
      <p:ext uri="{BB962C8B-B14F-4D97-AF65-F5344CB8AC3E}">
        <p14:creationId xmlns:p14="http://schemas.microsoft.com/office/powerpoint/2010/main" val="395854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DCF72-FCD2-A62D-9E8D-A6EF30AA1ECE}"/>
              </a:ext>
            </a:extLst>
          </p:cNvPr>
          <p:cNvSpPr>
            <a:spLocks noGrp="1"/>
          </p:cNvSpPr>
          <p:nvPr>
            <p:ph type="title"/>
          </p:nvPr>
        </p:nvSpPr>
        <p:spPr>
          <a:xfrm>
            <a:off x="2761738" y="314621"/>
            <a:ext cx="4609733" cy="1280890"/>
          </a:xfrm>
        </p:spPr>
        <p:txBody>
          <a:bodyPr/>
          <a:lstStyle/>
          <a:p>
            <a:r>
              <a:rPr lang="en-US" dirty="0"/>
              <a:t>Abstract classes</a:t>
            </a:r>
            <a:endParaRPr lang="x-none" dirty="0"/>
          </a:p>
        </p:txBody>
      </p:sp>
      <p:sp>
        <p:nvSpPr>
          <p:cNvPr id="6" name="TextBox 5">
            <a:extLst>
              <a:ext uri="{FF2B5EF4-FFF2-40B4-BE49-F238E27FC236}">
                <a16:creationId xmlns:a16="http://schemas.microsoft.com/office/drawing/2014/main" xmlns="" id="{83CA31DB-29DC-FFB5-1579-434D8D892A5A}"/>
              </a:ext>
            </a:extLst>
          </p:cNvPr>
          <p:cNvSpPr txBox="1"/>
          <p:nvPr/>
        </p:nvSpPr>
        <p:spPr>
          <a:xfrm>
            <a:off x="2408505" y="1305341"/>
            <a:ext cx="7797019" cy="4247317"/>
          </a:xfrm>
          <a:prstGeom prst="rect">
            <a:avLst/>
          </a:prstGeom>
          <a:noFill/>
        </p:spPr>
        <p:txBody>
          <a:bodyPr wrap="square">
            <a:spAutoFit/>
          </a:bodyPr>
          <a:lstStyle/>
          <a:p>
            <a:r>
              <a:rPr lang="en-US" b="1" dirty="0">
                <a:solidFill>
                  <a:srgbClr val="FF0000"/>
                </a:solidFill>
              </a:rPr>
              <a:t>Abstract class is a concept not a real object</a:t>
            </a:r>
            <a:r>
              <a:rPr lang="en-US" dirty="0"/>
              <a:t>,</a:t>
            </a:r>
            <a:endParaRPr lang="x-none" dirty="0"/>
          </a:p>
          <a:p>
            <a:r>
              <a:rPr lang="en-US" dirty="0"/>
              <a:t>Class Shape{</a:t>
            </a:r>
          </a:p>
          <a:p>
            <a:r>
              <a:rPr lang="en-US" dirty="0"/>
              <a:t>Point p;</a:t>
            </a:r>
          </a:p>
          <a:p>
            <a:r>
              <a:rPr lang="en-US" dirty="0"/>
              <a:t>public:</a:t>
            </a:r>
          </a:p>
          <a:p>
            <a:r>
              <a:rPr lang="en-US" dirty="0"/>
              <a:t>	Shape(int x=0,int y=0)</a:t>
            </a:r>
            <a:r>
              <a:rPr lang="x-none" dirty="0"/>
              <a:t>:</a:t>
            </a:r>
            <a:r>
              <a:rPr lang="en-US" dirty="0"/>
              <a:t>p(</a:t>
            </a:r>
            <a:r>
              <a:rPr lang="en-US" dirty="0" err="1"/>
              <a:t>x,y</a:t>
            </a:r>
            <a:r>
              <a:rPr lang="en-US" dirty="0"/>
              <a:t>){}</a:t>
            </a:r>
          </a:p>
          <a:p>
            <a:r>
              <a:rPr lang="en-US" dirty="0"/>
              <a:t>	virtual void draw(){//What to draw?}</a:t>
            </a:r>
          </a:p>
          <a:p>
            <a:r>
              <a:rPr lang="en-US" dirty="0"/>
              <a:t>};</a:t>
            </a:r>
          </a:p>
          <a:p>
            <a:r>
              <a:rPr lang="en-US" dirty="0"/>
              <a:t>Class Vehicle{</a:t>
            </a:r>
          </a:p>
          <a:p>
            <a:r>
              <a:rPr lang="en-US" dirty="0"/>
              <a:t>public:</a:t>
            </a:r>
          </a:p>
          <a:p>
            <a:r>
              <a:rPr lang="en-US" dirty="0"/>
              <a:t>	virtual void drive(){// What to drive?}</a:t>
            </a:r>
          </a:p>
          <a:p>
            <a:r>
              <a:rPr lang="en-US" dirty="0"/>
              <a:t>};</a:t>
            </a:r>
          </a:p>
          <a:p>
            <a:r>
              <a:rPr lang="en-US" dirty="0"/>
              <a:t>Class Animal{</a:t>
            </a:r>
          </a:p>
          <a:p>
            <a:r>
              <a:rPr lang="en-US" dirty="0"/>
              <a:t>public:</a:t>
            </a:r>
          </a:p>
          <a:p>
            <a:r>
              <a:rPr lang="en-US" dirty="0"/>
              <a:t>	Virtual void speak(){// What to speak?}</a:t>
            </a:r>
          </a:p>
          <a:p>
            <a:r>
              <a:rPr lang="en-US" dirty="0"/>
              <a:t>};</a:t>
            </a:r>
          </a:p>
        </p:txBody>
      </p:sp>
      <p:pic>
        <p:nvPicPr>
          <p:cNvPr id="8" name="Picture 7">
            <a:extLst>
              <a:ext uri="{FF2B5EF4-FFF2-40B4-BE49-F238E27FC236}">
                <a16:creationId xmlns:a16="http://schemas.microsoft.com/office/drawing/2014/main" xmlns="" id="{EDC07D2C-D2AF-ABB9-35F5-DC60ED6169C6}"/>
              </a:ext>
            </a:extLst>
          </p:cNvPr>
          <p:cNvPicPr>
            <a:picLocks noChangeAspect="1"/>
          </p:cNvPicPr>
          <p:nvPr/>
        </p:nvPicPr>
        <p:blipFill rotWithShape="1">
          <a:blip r:embed="rId2"/>
          <a:srcRect t="35929"/>
          <a:stretch/>
        </p:blipFill>
        <p:spPr>
          <a:xfrm>
            <a:off x="8043840" y="2461846"/>
            <a:ext cx="3479310" cy="3829002"/>
          </a:xfrm>
          <a:prstGeom prst="rect">
            <a:avLst/>
          </a:prstGeom>
        </p:spPr>
      </p:pic>
    </p:spTree>
    <p:extLst>
      <p:ext uri="{BB962C8B-B14F-4D97-AF65-F5344CB8AC3E}">
        <p14:creationId xmlns:p14="http://schemas.microsoft.com/office/powerpoint/2010/main" val="323715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DCF72-FCD2-A62D-9E8D-A6EF30AA1ECE}"/>
              </a:ext>
            </a:extLst>
          </p:cNvPr>
          <p:cNvSpPr>
            <a:spLocks noGrp="1"/>
          </p:cNvSpPr>
          <p:nvPr>
            <p:ph type="title"/>
          </p:nvPr>
        </p:nvSpPr>
        <p:spPr>
          <a:xfrm>
            <a:off x="2761738" y="314621"/>
            <a:ext cx="4609733" cy="1280890"/>
          </a:xfrm>
        </p:spPr>
        <p:txBody>
          <a:bodyPr/>
          <a:lstStyle/>
          <a:p>
            <a:r>
              <a:rPr lang="en-US" dirty="0"/>
              <a:t>Abstract classes</a:t>
            </a:r>
            <a:endParaRPr lang="x-none" dirty="0"/>
          </a:p>
        </p:txBody>
      </p:sp>
      <p:sp>
        <p:nvSpPr>
          <p:cNvPr id="6" name="TextBox 5">
            <a:extLst>
              <a:ext uri="{FF2B5EF4-FFF2-40B4-BE49-F238E27FC236}">
                <a16:creationId xmlns:a16="http://schemas.microsoft.com/office/drawing/2014/main" xmlns="" id="{83CA31DB-29DC-FFB5-1579-434D8D892A5A}"/>
              </a:ext>
            </a:extLst>
          </p:cNvPr>
          <p:cNvSpPr txBox="1"/>
          <p:nvPr/>
        </p:nvSpPr>
        <p:spPr>
          <a:xfrm>
            <a:off x="1986476" y="955066"/>
            <a:ext cx="9619370" cy="1015663"/>
          </a:xfrm>
          <a:prstGeom prst="rect">
            <a:avLst/>
          </a:prstGeom>
          <a:noFill/>
        </p:spPr>
        <p:txBody>
          <a:bodyPr wrap="square">
            <a:spAutoFit/>
          </a:bodyPr>
          <a:lstStyle/>
          <a:p>
            <a:pPr algn="just"/>
            <a:r>
              <a:rPr lang="en-US" sz="2000" b="0" i="0" dirty="0">
                <a:solidFill>
                  <a:srgbClr val="282829"/>
                </a:solidFill>
                <a:effectLst/>
                <a:latin typeface="-apple-system"/>
              </a:rPr>
              <a:t>Think about a playing card. It doesn’t matter what game we’re playing, all cards have a few things that are the same. The suit &amp; the face. But, cards also have some sort of the value to the game they’re being used in. But for that, you need to know the game.</a:t>
            </a:r>
            <a:endParaRPr lang="en-US" sz="2000" dirty="0"/>
          </a:p>
        </p:txBody>
      </p:sp>
      <p:sp>
        <p:nvSpPr>
          <p:cNvPr id="7" name="TextBox 6">
            <a:extLst>
              <a:ext uri="{FF2B5EF4-FFF2-40B4-BE49-F238E27FC236}">
                <a16:creationId xmlns:a16="http://schemas.microsoft.com/office/drawing/2014/main" xmlns="" id="{077B5117-D05B-43EB-95F7-2CF7206A1C87}"/>
              </a:ext>
            </a:extLst>
          </p:cNvPr>
          <p:cNvSpPr txBox="1"/>
          <p:nvPr/>
        </p:nvSpPr>
        <p:spPr>
          <a:xfrm>
            <a:off x="938616" y="2328545"/>
            <a:ext cx="5480648" cy="3108543"/>
          </a:xfrm>
          <a:prstGeom prst="rect">
            <a:avLst/>
          </a:prstGeom>
          <a:noFill/>
        </p:spPr>
        <p:txBody>
          <a:bodyPr wrap="square">
            <a:spAutoFit/>
          </a:bodyPr>
          <a:lstStyle/>
          <a:p>
            <a:r>
              <a:rPr lang="en-US" sz="1600" dirty="0"/>
              <a:t>class Card { </a:t>
            </a:r>
          </a:p>
          <a:p>
            <a:r>
              <a:rPr lang="en-US" sz="1600" dirty="0"/>
              <a:t>	protected:</a:t>
            </a:r>
          </a:p>
          <a:p>
            <a:pPr lvl="1"/>
            <a:r>
              <a:rPr lang="en-US" sz="1600" dirty="0"/>
              <a:t>	 int face; </a:t>
            </a:r>
          </a:p>
          <a:p>
            <a:pPr lvl="1"/>
            <a:r>
              <a:rPr lang="en-US" sz="1600" dirty="0"/>
              <a:t>	 String suit; </a:t>
            </a:r>
          </a:p>
          <a:p>
            <a:r>
              <a:rPr lang="en-US" sz="1600" dirty="0"/>
              <a:t> </a:t>
            </a:r>
          </a:p>
          <a:p>
            <a:r>
              <a:rPr lang="en-US" sz="1600" dirty="0"/>
              <a:t>	public :</a:t>
            </a:r>
          </a:p>
          <a:p>
            <a:r>
              <a:rPr lang="en-US" sz="1600" dirty="0"/>
              <a:t>		Card() { /* Implementation not shown */ } </a:t>
            </a:r>
          </a:p>
          <a:p>
            <a:r>
              <a:rPr lang="en-US" sz="1600" dirty="0"/>
              <a:t>		 int </a:t>
            </a:r>
            <a:r>
              <a:rPr lang="en-US" sz="1600" dirty="0" err="1"/>
              <a:t>getFace</a:t>
            </a:r>
            <a:r>
              <a:rPr lang="en-US" sz="1600" dirty="0"/>
              <a:t>() { return face; } </a:t>
            </a:r>
          </a:p>
          <a:p>
            <a:r>
              <a:rPr lang="en-US" sz="1600" dirty="0"/>
              <a:t>		 String </a:t>
            </a:r>
            <a:r>
              <a:rPr lang="en-US" sz="1600" dirty="0" err="1"/>
              <a:t>getSuit</a:t>
            </a:r>
            <a:r>
              <a:rPr lang="en-US" sz="1600" dirty="0"/>
              <a:t>() { return suit; } </a:t>
            </a:r>
          </a:p>
          <a:p>
            <a:r>
              <a:rPr lang="en-US" sz="1600" dirty="0"/>
              <a:t> </a:t>
            </a:r>
          </a:p>
          <a:p>
            <a:r>
              <a:rPr lang="en-US" sz="1600" dirty="0"/>
              <a:t>		 virtual int </a:t>
            </a:r>
            <a:r>
              <a:rPr lang="en-US" sz="1600" dirty="0" err="1"/>
              <a:t>getValue</a:t>
            </a:r>
            <a:r>
              <a:rPr lang="en-US" sz="1600" dirty="0"/>
              <a:t>()=0;  </a:t>
            </a:r>
          </a:p>
          <a:p>
            <a:r>
              <a:rPr lang="en-US" sz="1600" dirty="0"/>
              <a:t>} </a:t>
            </a:r>
            <a:endParaRPr lang="x-none" sz="1600" dirty="0"/>
          </a:p>
        </p:txBody>
      </p:sp>
      <p:cxnSp>
        <p:nvCxnSpPr>
          <p:cNvPr id="10" name="Straight Arrow Connector 9">
            <a:extLst>
              <a:ext uri="{FF2B5EF4-FFF2-40B4-BE49-F238E27FC236}">
                <a16:creationId xmlns:a16="http://schemas.microsoft.com/office/drawing/2014/main" xmlns="" id="{A042177A-F820-2E5E-CF9D-9F8B4BE88CCB}"/>
              </a:ext>
            </a:extLst>
          </p:cNvPr>
          <p:cNvCxnSpPr/>
          <p:nvPr/>
        </p:nvCxnSpPr>
        <p:spPr>
          <a:xfrm flipV="1">
            <a:off x="5884985" y="2731183"/>
            <a:ext cx="1111348" cy="90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4A8B5A4E-E469-2013-E32D-F70104B61FC2}"/>
              </a:ext>
            </a:extLst>
          </p:cNvPr>
          <p:cNvSpPr txBox="1"/>
          <p:nvPr/>
        </p:nvSpPr>
        <p:spPr>
          <a:xfrm>
            <a:off x="6996333" y="1998149"/>
            <a:ext cx="6098344" cy="1354217"/>
          </a:xfrm>
          <a:prstGeom prst="rect">
            <a:avLst/>
          </a:prstGeom>
          <a:noFill/>
        </p:spPr>
        <p:txBody>
          <a:bodyPr wrap="square">
            <a:spAutoFit/>
          </a:bodyPr>
          <a:lstStyle/>
          <a:p>
            <a:r>
              <a:rPr lang="en-US" sz="1600" dirty="0"/>
              <a:t>class </a:t>
            </a:r>
            <a:r>
              <a:rPr lang="en-US" sz="1600" dirty="0" err="1"/>
              <a:t>BlackJackCard</a:t>
            </a:r>
            <a:r>
              <a:rPr lang="en-US" sz="1600" dirty="0"/>
              <a:t> : public Card { </a:t>
            </a:r>
          </a:p>
          <a:p>
            <a:r>
              <a:rPr lang="en-US" sz="1600" dirty="0"/>
              <a:t>	public: int </a:t>
            </a:r>
            <a:r>
              <a:rPr lang="en-US" sz="1600" dirty="0" err="1"/>
              <a:t>getValue</a:t>
            </a:r>
            <a:r>
              <a:rPr lang="en-US" sz="1600" dirty="0"/>
              <a:t>() { </a:t>
            </a:r>
          </a:p>
          <a:p>
            <a:r>
              <a:rPr lang="en-US" sz="1600" dirty="0"/>
              <a:t>		return </a:t>
            </a:r>
            <a:r>
              <a:rPr lang="en-US" sz="1600" dirty="0" err="1"/>
              <a:t>getFace</a:t>
            </a:r>
            <a:r>
              <a:rPr lang="en-US" sz="1600" dirty="0"/>
              <a:t>() &gt;= 10 ? 10 : </a:t>
            </a:r>
            <a:r>
              <a:rPr lang="en-US" sz="1600" dirty="0" err="1"/>
              <a:t>getFace</a:t>
            </a:r>
            <a:r>
              <a:rPr lang="en-US" sz="1600" dirty="0"/>
              <a:t>();  </a:t>
            </a:r>
          </a:p>
          <a:p>
            <a:r>
              <a:rPr lang="en-US" sz="1600" dirty="0"/>
              <a:t>	} </a:t>
            </a:r>
          </a:p>
          <a:p>
            <a:r>
              <a:rPr lang="en-US" sz="1600" dirty="0"/>
              <a:t>}</a:t>
            </a:r>
            <a:endParaRPr lang="x-none" sz="1600" dirty="0"/>
          </a:p>
        </p:txBody>
      </p:sp>
      <p:cxnSp>
        <p:nvCxnSpPr>
          <p:cNvPr id="13" name="Straight Arrow Connector 12">
            <a:extLst>
              <a:ext uri="{FF2B5EF4-FFF2-40B4-BE49-F238E27FC236}">
                <a16:creationId xmlns:a16="http://schemas.microsoft.com/office/drawing/2014/main" xmlns="" id="{2499E865-209A-AFF6-AC29-AD42F6A4CB3F}"/>
              </a:ext>
            </a:extLst>
          </p:cNvPr>
          <p:cNvCxnSpPr>
            <a:cxnSpLocks/>
          </p:cNvCxnSpPr>
          <p:nvPr/>
        </p:nvCxnSpPr>
        <p:spPr>
          <a:xfrm>
            <a:off x="5682176" y="4208511"/>
            <a:ext cx="1474176" cy="68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66CD204B-7614-0818-2C32-006496281ED8}"/>
              </a:ext>
            </a:extLst>
          </p:cNvPr>
          <p:cNvSpPr txBox="1"/>
          <p:nvPr/>
        </p:nvSpPr>
        <p:spPr>
          <a:xfrm>
            <a:off x="6096000" y="4895557"/>
            <a:ext cx="6625882" cy="1569660"/>
          </a:xfrm>
          <a:prstGeom prst="rect">
            <a:avLst/>
          </a:prstGeom>
          <a:noFill/>
        </p:spPr>
        <p:txBody>
          <a:bodyPr wrap="square">
            <a:spAutoFit/>
          </a:bodyPr>
          <a:lstStyle/>
          <a:p>
            <a:r>
              <a:rPr lang="en-US" sz="1600" dirty="0"/>
              <a:t>class </a:t>
            </a:r>
            <a:r>
              <a:rPr lang="en-US" sz="1600" dirty="0" err="1"/>
              <a:t>CrazyEightsCard</a:t>
            </a:r>
            <a:r>
              <a:rPr lang="en-US" sz="1600" dirty="0"/>
              <a:t> : Public Card { </a:t>
            </a:r>
          </a:p>
          <a:p>
            <a:r>
              <a:rPr lang="en-US" sz="1600" dirty="0"/>
              <a:t>	public: int </a:t>
            </a:r>
            <a:r>
              <a:rPr lang="en-US" sz="1600" dirty="0" err="1"/>
              <a:t>getValue</a:t>
            </a:r>
            <a:r>
              <a:rPr lang="en-US" sz="1600" dirty="0"/>
              <a:t>() { </a:t>
            </a:r>
          </a:p>
          <a:p>
            <a:r>
              <a:rPr lang="en-US" sz="1600" dirty="0"/>
              <a:t>		// I haven't played crazy eights in years and have </a:t>
            </a:r>
          </a:p>
          <a:p>
            <a:r>
              <a:rPr lang="en-US" sz="1600" dirty="0"/>
              <a:t>		// no idea what would really go here :) </a:t>
            </a:r>
          </a:p>
          <a:p>
            <a:r>
              <a:rPr lang="en-US" sz="1600" dirty="0"/>
              <a:t>	} </a:t>
            </a:r>
          </a:p>
          <a:p>
            <a:r>
              <a:rPr lang="en-US" sz="1600" dirty="0"/>
              <a:t>} </a:t>
            </a:r>
            <a:endParaRPr lang="x-none" sz="1600" dirty="0"/>
          </a:p>
        </p:txBody>
      </p:sp>
    </p:spTree>
    <p:extLst>
      <p:ext uri="{BB962C8B-B14F-4D97-AF65-F5344CB8AC3E}">
        <p14:creationId xmlns:p14="http://schemas.microsoft.com/office/powerpoint/2010/main" val="351246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868892E6-EA7D-3BEB-2651-D8D5B4403DAB}"/>
              </a:ext>
            </a:extLst>
          </p:cNvPr>
          <p:cNvGrpSpPr/>
          <p:nvPr/>
        </p:nvGrpSpPr>
        <p:grpSpPr>
          <a:xfrm>
            <a:off x="1412820" y="526268"/>
            <a:ext cx="10285695" cy="5805463"/>
            <a:chOff x="1688591" y="609851"/>
            <a:chExt cx="10068389" cy="5638298"/>
          </a:xfrm>
        </p:grpSpPr>
        <p:pic>
          <p:nvPicPr>
            <p:cNvPr id="5" name="Picture 4">
              <a:extLst>
                <a:ext uri="{FF2B5EF4-FFF2-40B4-BE49-F238E27FC236}">
                  <a16:creationId xmlns:a16="http://schemas.microsoft.com/office/drawing/2014/main" xmlns="" id="{F14A0A6D-EB73-8609-1811-3E6BD2C4D768}"/>
                </a:ext>
              </a:extLst>
            </p:cNvPr>
            <p:cNvPicPr>
              <a:picLocks noChangeAspect="1"/>
            </p:cNvPicPr>
            <p:nvPr/>
          </p:nvPicPr>
          <p:blipFill>
            <a:blip r:embed="rId2"/>
            <a:stretch>
              <a:fillRect/>
            </a:stretch>
          </p:blipFill>
          <p:spPr>
            <a:xfrm>
              <a:off x="1688591" y="609851"/>
              <a:ext cx="10068389" cy="5638298"/>
            </a:xfrm>
            <a:prstGeom prst="rect">
              <a:avLst/>
            </a:prstGeom>
          </p:spPr>
        </p:pic>
        <p:sp>
          <p:nvSpPr>
            <p:cNvPr id="6" name="Rectangle 5">
              <a:extLst>
                <a:ext uri="{FF2B5EF4-FFF2-40B4-BE49-F238E27FC236}">
                  <a16:creationId xmlns:a16="http://schemas.microsoft.com/office/drawing/2014/main" xmlns="" id="{510DE67B-FB04-2B23-2020-81358359B0DD}"/>
                </a:ext>
              </a:extLst>
            </p:cNvPr>
            <p:cNvSpPr/>
            <p:nvPr/>
          </p:nvSpPr>
          <p:spPr>
            <a:xfrm>
              <a:off x="1860884" y="802105"/>
              <a:ext cx="4026569" cy="7700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242062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65151656-191E-87FA-4FD3-7618F7590A8F}"/>
              </a:ext>
            </a:extLst>
          </p:cNvPr>
          <p:cNvPicPr>
            <a:picLocks noChangeAspect="1"/>
          </p:cNvPicPr>
          <p:nvPr/>
        </p:nvPicPr>
        <p:blipFill>
          <a:blip r:embed="rId3"/>
          <a:stretch>
            <a:fillRect/>
          </a:stretch>
        </p:blipFill>
        <p:spPr>
          <a:xfrm>
            <a:off x="751770" y="419726"/>
            <a:ext cx="11095199" cy="6018547"/>
          </a:xfrm>
          <a:prstGeom prst="rect">
            <a:avLst/>
          </a:prstGeom>
        </p:spPr>
      </p:pic>
    </p:spTree>
    <p:extLst>
      <p:ext uri="{BB962C8B-B14F-4D97-AF65-F5344CB8AC3E}">
        <p14:creationId xmlns:p14="http://schemas.microsoft.com/office/powerpoint/2010/main" val="12348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1F4DCC-C290-C1DB-8ACE-DD6C5A83D0FB}"/>
              </a:ext>
            </a:extLst>
          </p:cNvPr>
          <p:cNvSpPr>
            <a:spLocks noGrp="1"/>
          </p:cNvSpPr>
          <p:nvPr>
            <p:ph idx="1"/>
          </p:nvPr>
        </p:nvSpPr>
        <p:spPr>
          <a:xfrm>
            <a:off x="1700462" y="148389"/>
            <a:ext cx="10365623" cy="6561221"/>
          </a:xfrm>
        </p:spPr>
        <p:txBody>
          <a:bodyPr>
            <a:normAutofit/>
          </a:bodyPr>
          <a:lstStyle/>
          <a:p>
            <a:pPr marL="0" indent="0" algn="l">
              <a:buNone/>
            </a:pPr>
            <a:r>
              <a:rPr lang="en-US" sz="2000" b="0" i="0" u="none" strike="noStrike" baseline="0" dirty="0">
                <a:solidFill>
                  <a:srgbClr val="000000"/>
                </a:solidFill>
                <a:latin typeface="FEFE2B45743"/>
              </a:rPr>
              <a:t>class</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Shape{</a:t>
            </a:r>
          </a:p>
          <a:p>
            <a:pPr marL="0" indent="0" algn="l">
              <a:buNone/>
            </a:pPr>
            <a:r>
              <a:rPr lang="en-US" sz="2000" b="0" i="0" u="none" strike="noStrike" baseline="0" dirty="0">
                <a:solidFill>
                  <a:srgbClr val="000000"/>
                </a:solidFill>
                <a:latin typeface="FEFE2B45743"/>
              </a:rPr>
              <a:t>Int x;</a:t>
            </a:r>
          </a:p>
          <a:p>
            <a:pPr marL="0" indent="0" algn="l">
              <a:buNone/>
            </a:pPr>
            <a:r>
              <a:rPr lang="en-US" sz="2000" dirty="0">
                <a:solidFill>
                  <a:srgbClr val="000000"/>
                </a:solidFill>
                <a:latin typeface="FEFE2B45743"/>
              </a:rPr>
              <a:t>Int y</a:t>
            </a:r>
            <a:r>
              <a:rPr lang="en-US" sz="2000" b="0" i="0" u="none" strike="noStrike" baseline="0" dirty="0">
                <a:solidFill>
                  <a:srgbClr val="000000"/>
                </a:solidFill>
                <a:latin typeface="FEFE2B45743"/>
              </a:rPr>
              <a:t>;</a:t>
            </a:r>
          </a:p>
          <a:p>
            <a:pPr marL="0" indent="0" algn="l">
              <a:buNone/>
            </a:pPr>
            <a:r>
              <a:rPr lang="en-US" sz="2000" b="0" i="0" u="none" strike="noStrike" baseline="0" dirty="0">
                <a:solidFill>
                  <a:srgbClr val="000000"/>
                </a:solidFill>
                <a:latin typeface="FEFE2B45743"/>
              </a:rPr>
              <a:t>public:</a:t>
            </a:r>
          </a:p>
          <a:p>
            <a:pPr marL="400050" lvl="1" indent="0">
              <a:buNone/>
            </a:pPr>
            <a:r>
              <a:rPr lang="es-ES" sz="1800" b="0" i="0" u="none" strike="noStrike" baseline="0" dirty="0" err="1">
                <a:solidFill>
                  <a:srgbClr val="000000"/>
                </a:solidFill>
                <a:latin typeface="FEFE2B45743"/>
              </a:rPr>
              <a:t>Shape</a:t>
            </a:r>
            <a:r>
              <a:rPr lang="es-ES" sz="1800" b="0" i="0" u="none" strike="noStrike" baseline="0" dirty="0">
                <a:solidFill>
                  <a:srgbClr val="000000"/>
                </a:solidFill>
                <a:latin typeface="FEFE2B45743"/>
              </a:rPr>
              <a:t>(</a:t>
            </a:r>
            <a:r>
              <a:rPr lang="es-ES" sz="1800" b="0" i="0" u="none" strike="noStrike" baseline="0" dirty="0" err="1">
                <a:solidFill>
                  <a:srgbClr val="000000"/>
                </a:solidFill>
                <a:latin typeface="FEFE2B45743"/>
              </a:rPr>
              <a:t>int</a:t>
            </a:r>
            <a:r>
              <a:rPr lang="es-ES" sz="1800" b="0" i="0" u="none" strike="noStrike" baseline="0" dirty="0">
                <a:solidFill>
                  <a:srgbClr val="000000"/>
                </a:solidFill>
                <a:latin typeface="FEFE2B45743"/>
              </a:rPr>
              <a:t> x=0, </a:t>
            </a:r>
            <a:r>
              <a:rPr lang="es-ES" sz="1800" b="0" i="0" u="none" strike="noStrike" baseline="0" dirty="0" err="1">
                <a:solidFill>
                  <a:srgbClr val="000000"/>
                </a:solidFill>
                <a:latin typeface="FEFE2B45743"/>
              </a:rPr>
              <a:t>int</a:t>
            </a:r>
            <a:r>
              <a:rPr lang="es-ES" sz="1800" b="0" i="0" u="none" strike="noStrike" baseline="0" dirty="0">
                <a:solidFill>
                  <a:srgbClr val="000000"/>
                </a:solidFill>
                <a:latin typeface="FEFE2B45743"/>
              </a:rPr>
              <a:t> y=0) :p(</a:t>
            </a:r>
            <a:r>
              <a:rPr lang="es-ES" sz="1800" b="0" i="0" u="none" strike="noStrike" baseline="0" dirty="0" err="1">
                <a:solidFill>
                  <a:srgbClr val="000000"/>
                </a:solidFill>
                <a:latin typeface="FEFE2B45743"/>
              </a:rPr>
              <a:t>x,y</a:t>
            </a:r>
            <a:r>
              <a:rPr lang="es-ES" sz="1800" b="0" i="0" u="none" strike="noStrike" baseline="0" dirty="0">
                <a:solidFill>
                  <a:srgbClr val="000000"/>
                </a:solidFill>
                <a:latin typeface="FEFE2B45743"/>
              </a:rPr>
              <a:t>){}</a:t>
            </a:r>
          </a:p>
          <a:p>
            <a:pPr marL="0" indent="0" algn="l">
              <a:buNone/>
            </a:pPr>
            <a:r>
              <a:rPr lang="en-US" sz="2000" b="0" i="0" u="none" strike="noStrike" baseline="0" dirty="0">
                <a:solidFill>
                  <a:srgbClr val="FF0000"/>
                </a:solidFill>
                <a:latin typeface="FEF86AD24A8"/>
              </a:rPr>
              <a:t>	virtual </a:t>
            </a:r>
            <a:r>
              <a:rPr lang="en-US" sz="2000" b="0" i="0" u="none" strike="noStrike" baseline="0" dirty="0">
                <a:solidFill>
                  <a:srgbClr val="000000"/>
                </a:solidFill>
                <a:latin typeface="FEFE2B45743"/>
              </a:rPr>
              <a:t>void</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draw()</a:t>
            </a:r>
            <a:r>
              <a:rPr lang="x-none" sz="2000" b="0" i="0" u="none" strike="noStrike" baseline="0" dirty="0">
                <a:solidFill>
                  <a:srgbClr val="000000"/>
                </a:solidFill>
                <a:latin typeface="FEFE2B45743"/>
              </a:rPr>
              <a:t> </a:t>
            </a:r>
            <a:r>
              <a:rPr lang="x-none" sz="2000" b="0" i="0" u="none" strike="noStrike" baseline="0" dirty="0">
                <a:solidFill>
                  <a:srgbClr val="FF0000"/>
                </a:solidFill>
                <a:latin typeface="FEFE2B45743"/>
              </a:rPr>
              <a:t>= 0</a:t>
            </a:r>
            <a:r>
              <a:rPr lang="x-none" sz="2000" b="0" i="0" u="none" strike="noStrike" baseline="0" dirty="0">
                <a:solidFill>
                  <a:srgbClr val="000000"/>
                </a:solidFill>
                <a:latin typeface="FEFE2B45743"/>
              </a:rPr>
              <a:t>; </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Pure</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virtual</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function</a:t>
            </a:r>
          </a:p>
          <a:p>
            <a:pPr marL="0" indent="0" algn="l">
              <a:buNone/>
            </a:pPr>
            <a:r>
              <a:rPr lang="x-none" sz="2000" b="0" i="0" u="none" strike="noStrike" baseline="0" dirty="0">
                <a:solidFill>
                  <a:srgbClr val="000000"/>
                </a:solidFill>
                <a:latin typeface="FEFE2B45743"/>
              </a:rPr>
              <a:t>};</a:t>
            </a:r>
          </a:p>
          <a:p>
            <a:pPr marL="0" indent="0" algn="l">
              <a:buNone/>
            </a:pPr>
            <a:r>
              <a:rPr lang="en-US" sz="2000" b="0" i="0" u="none" strike="noStrike" baseline="0" dirty="0">
                <a:solidFill>
                  <a:srgbClr val="000000"/>
                </a:solidFill>
                <a:latin typeface="FEFE2B45743"/>
              </a:rPr>
              <a:t>class</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Vehicle{</a:t>
            </a:r>
          </a:p>
          <a:p>
            <a:pPr marL="0" indent="0" algn="l">
              <a:buNone/>
            </a:pPr>
            <a:r>
              <a:rPr lang="en-US" sz="2000" b="0" i="0" u="none" strike="noStrike" baseline="0" dirty="0">
                <a:solidFill>
                  <a:srgbClr val="000000"/>
                </a:solidFill>
                <a:latin typeface="FEFE2B45743"/>
              </a:rPr>
              <a:t>public:</a:t>
            </a:r>
          </a:p>
          <a:p>
            <a:pPr marL="0" indent="0" algn="l">
              <a:buNone/>
            </a:pPr>
            <a:r>
              <a:rPr lang="en-US" sz="2000" b="0" i="0" u="none" strike="noStrike" baseline="0" dirty="0">
                <a:solidFill>
                  <a:srgbClr val="FF0000"/>
                </a:solidFill>
                <a:latin typeface="FEF86AD24A8"/>
              </a:rPr>
              <a:t>	virtual </a:t>
            </a:r>
            <a:r>
              <a:rPr lang="en-US" sz="2000" b="0" i="0" u="none" strike="noStrike" baseline="0" dirty="0">
                <a:solidFill>
                  <a:srgbClr val="000000"/>
                </a:solidFill>
                <a:latin typeface="FEFE2B45743"/>
              </a:rPr>
              <a:t>void</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drive()</a:t>
            </a:r>
            <a:r>
              <a:rPr lang="x-none" sz="2000" b="0" i="0" u="none" strike="noStrike" baseline="0" dirty="0">
                <a:solidFill>
                  <a:srgbClr val="000000"/>
                </a:solidFill>
                <a:latin typeface="FEFE2B45743"/>
              </a:rPr>
              <a:t> </a:t>
            </a:r>
            <a:r>
              <a:rPr lang="x-none" sz="2000" b="0" i="0" u="none" strike="noStrike" baseline="0" dirty="0">
                <a:solidFill>
                  <a:srgbClr val="FF0000"/>
                </a:solidFill>
                <a:latin typeface="FEFE2B45743"/>
              </a:rPr>
              <a:t>= 0</a:t>
            </a:r>
            <a:r>
              <a:rPr lang="x-none" sz="2000" b="0" i="0" u="none" strike="noStrike" baseline="0" dirty="0">
                <a:solidFill>
                  <a:srgbClr val="000000"/>
                </a:solidFill>
                <a:latin typeface="FEFE2B45743"/>
              </a:rPr>
              <a:t>; </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Pure</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virtual</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function</a:t>
            </a:r>
          </a:p>
          <a:p>
            <a:pPr marL="0" indent="0" algn="l">
              <a:buNone/>
            </a:pPr>
            <a:r>
              <a:rPr lang="x-none" sz="2000" b="0" i="0" u="none" strike="noStrike" baseline="0" dirty="0">
                <a:solidFill>
                  <a:srgbClr val="000000"/>
                </a:solidFill>
                <a:latin typeface="FEFE2B45743"/>
              </a:rPr>
              <a:t>};</a:t>
            </a:r>
          </a:p>
          <a:p>
            <a:pPr marL="0" indent="0" algn="l">
              <a:buNone/>
            </a:pPr>
            <a:r>
              <a:rPr lang="en-US" sz="2000" b="0" i="0" u="none" strike="noStrike" baseline="0" dirty="0">
                <a:solidFill>
                  <a:srgbClr val="000000"/>
                </a:solidFill>
                <a:latin typeface="FEFE2B45743"/>
              </a:rPr>
              <a:t>class</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Animal{</a:t>
            </a:r>
          </a:p>
          <a:p>
            <a:pPr marL="0" indent="0" algn="l">
              <a:buNone/>
            </a:pPr>
            <a:r>
              <a:rPr lang="en-US" sz="2000" b="0" i="0" u="none" strike="noStrike" baseline="0" dirty="0">
                <a:solidFill>
                  <a:srgbClr val="000000"/>
                </a:solidFill>
                <a:latin typeface="FEFE2B45743"/>
              </a:rPr>
              <a:t>public:</a:t>
            </a:r>
          </a:p>
          <a:p>
            <a:pPr marL="0" indent="0" algn="l">
              <a:buNone/>
            </a:pPr>
            <a:r>
              <a:rPr lang="en-US" sz="2000" b="0" i="0" u="none" strike="noStrike" baseline="0" dirty="0">
                <a:solidFill>
                  <a:srgbClr val="FF0000"/>
                </a:solidFill>
                <a:latin typeface="FEF86AD24A8"/>
              </a:rPr>
              <a:t>	virtual </a:t>
            </a:r>
            <a:r>
              <a:rPr lang="en-US" sz="2000" b="0" i="0" u="none" strike="noStrike" baseline="0" dirty="0">
                <a:solidFill>
                  <a:srgbClr val="000000"/>
                </a:solidFill>
                <a:latin typeface="FEFE2B45743"/>
              </a:rPr>
              <a:t>void</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speak() </a:t>
            </a:r>
            <a:r>
              <a:rPr lang="en-US" sz="2000" b="0" i="0" u="none" strike="noStrike" baseline="0" dirty="0">
                <a:solidFill>
                  <a:srgbClr val="FF0000"/>
                </a:solidFill>
                <a:latin typeface="FEFE2B45743"/>
              </a:rPr>
              <a:t>=</a:t>
            </a:r>
            <a:r>
              <a:rPr lang="x-none" sz="2000" b="0" i="0" u="none" strike="noStrike" baseline="0" dirty="0">
                <a:solidFill>
                  <a:srgbClr val="FF0000"/>
                </a:solidFill>
                <a:latin typeface="FEFE2B45743"/>
              </a:rPr>
              <a:t> 0</a:t>
            </a:r>
            <a:r>
              <a:rPr lang="x-none" sz="2000" b="0" i="0" u="none" strike="noStrike" baseline="0" dirty="0">
                <a:solidFill>
                  <a:srgbClr val="000000"/>
                </a:solidFill>
                <a:latin typeface="FEFE2B45743"/>
              </a:rPr>
              <a:t>; </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Pure</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virtual</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function</a:t>
            </a:r>
          </a:p>
          <a:p>
            <a:pPr marL="0" indent="0" algn="l">
              <a:buNone/>
            </a:pPr>
            <a:r>
              <a:rPr lang="x-none" sz="2000" b="0" i="0" u="none" strike="noStrike" baseline="0" dirty="0">
                <a:solidFill>
                  <a:srgbClr val="000000"/>
                </a:solidFill>
                <a:latin typeface="FEFE2B45743"/>
              </a:rPr>
              <a:t>};</a:t>
            </a:r>
            <a:endParaRPr lang="x-none" sz="2000" dirty="0"/>
          </a:p>
        </p:txBody>
      </p:sp>
    </p:spTree>
    <p:extLst>
      <p:ext uri="{BB962C8B-B14F-4D97-AF65-F5344CB8AC3E}">
        <p14:creationId xmlns:p14="http://schemas.microsoft.com/office/powerpoint/2010/main" val="321979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1F4DCC-C290-C1DB-8ACE-DD6C5A83D0FB}"/>
              </a:ext>
            </a:extLst>
          </p:cNvPr>
          <p:cNvSpPr>
            <a:spLocks noGrp="1"/>
          </p:cNvSpPr>
          <p:nvPr>
            <p:ph idx="1"/>
          </p:nvPr>
        </p:nvSpPr>
        <p:spPr>
          <a:xfrm>
            <a:off x="1700462" y="148389"/>
            <a:ext cx="10365623" cy="6396789"/>
          </a:xfrm>
        </p:spPr>
        <p:txBody>
          <a:bodyPr>
            <a:normAutofit/>
          </a:bodyPr>
          <a:lstStyle/>
          <a:p>
            <a:pPr marL="0" indent="0" algn="l">
              <a:buNone/>
            </a:pPr>
            <a:r>
              <a:rPr lang="en-US" sz="2400" b="0" i="0" u="none" strike="noStrike" baseline="0" dirty="0">
                <a:solidFill>
                  <a:srgbClr val="000000"/>
                </a:solidFill>
                <a:latin typeface="FEFE2B45743"/>
              </a:rPr>
              <a:t>void</a:t>
            </a:r>
            <a:r>
              <a:rPr lang="x-none" sz="2400" b="0" i="0" u="none" strike="noStrike" baseline="0" dirty="0">
                <a:solidFill>
                  <a:srgbClr val="000000"/>
                </a:solidFill>
                <a:latin typeface="FEFE2B45743"/>
              </a:rPr>
              <a:t> </a:t>
            </a:r>
            <a:r>
              <a:rPr lang="en-US" sz="2400" b="0" i="0" u="none" strike="noStrike" baseline="0" dirty="0">
                <a:solidFill>
                  <a:srgbClr val="000000"/>
                </a:solidFill>
                <a:latin typeface="FEFE2B45743"/>
              </a:rPr>
              <a:t>main(){</a:t>
            </a:r>
          </a:p>
          <a:p>
            <a:pPr marL="400050" lvl="1" indent="0">
              <a:buNone/>
            </a:pPr>
            <a:r>
              <a:rPr lang="en-US" sz="2000" b="0" i="0" u="none" strike="noStrike" baseline="0" dirty="0">
                <a:solidFill>
                  <a:srgbClr val="000000"/>
                </a:solidFill>
                <a:latin typeface="FEFE2B45743"/>
              </a:rPr>
              <a:t>Shape</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s</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new</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Shape(3,</a:t>
            </a:r>
            <a:r>
              <a:rPr lang="x-none" sz="2000" b="0" i="0" u="none" strike="noStrike" baseline="0" dirty="0">
                <a:solidFill>
                  <a:srgbClr val="000000"/>
                </a:solidFill>
                <a:latin typeface="FEFE2B45743"/>
              </a:rPr>
              <a:t> 2); </a:t>
            </a:r>
            <a:r>
              <a:rPr lang="x-none" sz="2000" b="0" i="0" u="none" strike="noStrike" baseline="0" dirty="0">
                <a:solidFill>
                  <a:srgbClr val="FF0000"/>
                </a:solidFill>
                <a:latin typeface="FEF86AD24A8"/>
              </a:rPr>
              <a:t>//</a:t>
            </a:r>
            <a:r>
              <a:rPr lang="en-US" sz="2000" b="0" i="0" u="none" strike="noStrike" baseline="0" dirty="0">
                <a:solidFill>
                  <a:srgbClr val="FF0000"/>
                </a:solidFill>
                <a:latin typeface="FEF86AD24A8"/>
              </a:rPr>
              <a:t>Error: cannot create object of abstract class.</a:t>
            </a:r>
          </a:p>
          <a:p>
            <a:pPr marL="400050" lvl="1" indent="0">
              <a:buNone/>
            </a:pP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Can</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still</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point</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to</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derived</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class</a:t>
            </a:r>
            <a:r>
              <a:rPr lang="x-none" sz="2000" b="0" i="0" u="none" strike="noStrike" baseline="0" dirty="0">
                <a:solidFill>
                  <a:srgbClr val="548335"/>
                </a:solidFill>
                <a:latin typeface="FEFE2B45743"/>
              </a:rPr>
              <a:t> </a:t>
            </a:r>
            <a:r>
              <a:rPr lang="en-US" sz="2000" b="0" i="0" u="none" strike="noStrike" baseline="0" dirty="0">
                <a:solidFill>
                  <a:srgbClr val="548335"/>
                </a:solidFill>
                <a:latin typeface="FEFE2B45743"/>
              </a:rPr>
              <a:t>objects.</a:t>
            </a:r>
          </a:p>
          <a:p>
            <a:pPr marL="400050" lvl="1" indent="0">
              <a:buNone/>
            </a:pPr>
            <a:r>
              <a:rPr lang="en-US" sz="2000" b="0" i="0" u="none" strike="noStrike" baseline="0" dirty="0">
                <a:solidFill>
                  <a:srgbClr val="000000"/>
                </a:solidFill>
                <a:latin typeface="FEFE2B45743"/>
              </a:rPr>
              <a:t>Shape</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s2</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new</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Circle(3,</a:t>
            </a:r>
            <a:r>
              <a:rPr lang="x-none" sz="2000" b="0" i="0" u="none" strike="noStrike" baseline="0" dirty="0">
                <a:solidFill>
                  <a:srgbClr val="000000"/>
                </a:solidFill>
                <a:latin typeface="FEFE2B45743"/>
              </a:rPr>
              <a:t> 2, 5.5);</a:t>
            </a:r>
          </a:p>
          <a:p>
            <a:pPr marL="400050" lvl="1" indent="0">
              <a:buNone/>
            </a:pPr>
            <a:r>
              <a:rPr lang="en-US" sz="2000" b="0" i="0" u="none" strike="noStrike" baseline="0" dirty="0">
                <a:solidFill>
                  <a:srgbClr val="000000"/>
                </a:solidFill>
                <a:latin typeface="FEFE2B45743"/>
              </a:rPr>
              <a:t>s2-&gt;draw(); </a:t>
            </a:r>
            <a:r>
              <a:rPr lang="en-US" sz="2000" b="0" i="0" u="none" strike="noStrike" baseline="0" dirty="0">
                <a:solidFill>
                  <a:srgbClr val="548335"/>
                </a:solidFill>
                <a:latin typeface="FEFE2B45743"/>
              </a:rPr>
              <a:t>// Draw a circle</a:t>
            </a:r>
          </a:p>
          <a:p>
            <a:pPr marL="400050" lvl="1" indent="0">
              <a:buNone/>
            </a:pPr>
            <a:r>
              <a:rPr lang="en-US" sz="2000" b="0" i="0" u="none" strike="noStrike" baseline="0" dirty="0">
                <a:solidFill>
                  <a:srgbClr val="000000"/>
                </a:solidFill>
                <a:latin typeface="FEFE2B45743"/>
              </a:rPr>
              <a:t>Shape</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s3</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new</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Rectangle(3,</a:t>
            </a:r>
            <a:r>
              <a:rPr lang="x-none" sz="2000" b="0" i="0" u="none" strike="noStrike" baseline="0" dirty="0">
                <a:solidFill>
                  <a:srgbClr val="000000"/>
                </a:solidFill>
                <a:latin typeface="FEFE2B45743"/>
              </a:rPr>
              <a:t> 2, 5.5, 6);</a:t>
            </a:r>
          </a:p>
          <a:p>
            <a:pPr marL="400050" lvl="1" indent="0">
              <a:buNone/>
            </a:pPr>
            <a:r>
              <a:rPr lang="en-US" sz="2000" b="0" i="0" u="none" strike="noStrike" baseline="0" dirty="0">
                <a:solidFill>
                  <a:srgbClr val="000000"/>
                </a:solidFill>
                <a:latin typeface="FEFE2B45743"/>
              </a:rPr>
              <a:t>s3-&gt;draw(); </a:t>
            </a:r>
            <a:r>
              <a:rPr lang="en-US" sz="2000" b="0" i="0" u="none" strike="noStrike" baseline="0" dirty="0">
                <a:solidFill>
                  <a:srgbClr val="548335"/>
                </a:solidFill>
                <a:latin typeface="FEFE2B45743"/>
              </a:rPr>
              <a:t>// Draw a Rectangle</a:t>
            </a:r>
          </a:p>
          <a:p>
            <a:pPr marL="400050" lvl="1" indent="0">
              <a:buNone/>
            </a:pPr>
            <a:r>
              <a:rPr lang="en-US" sz="2000" b="0" i="0" u="none" strike="noStrike" baseline="0" dirty="0">
                <a:solidFill>
                  <a:srgbClr val="000000"/>
                </a:solidFill>
                <a:latin typeface="FEFE2B45743"/>
              </a:rPr>
              <a:t>Animal</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a</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new</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Animal;</a:t>
            </a:r>
            <a:r>
              <a:rPr lang="x-none" sz="2000" b="0" i="0" u="none" strike="noStrike" baseline="0" dirty="0">
                <a:solidFill>
                  <a:srgbClr val="FF0000"/>
                </a:solidFill>
                <a:latin typeface="FEF86AD24A8"/>
              </a:rPr>
              <a:t>//</a:t>
            </a:r>
            <a:r>
              <a:rPr lang="en-US" sz="2000" b="0" i="0" u="none" strike="noStrike" baseline="0" dirty="0">
                <a:solidFill>
                  <a:srgbClr val="FF0000"/>
                </a:solidFill>
                <a:latin typeface="FEF86AD24A8"/>
              </a:rPr>
              <a:t>Error</a:t>
            </a:r>
          </a:p>
          <a:p>
            <a:pPr marL="400050" lvl="1" indent="0">
              <a:buNone/>
            </a:pPr>
            <a:r>
              <a:rPr lang="en-US" sz="2000" b="0" i="0" u="none" strike="noStrike" baseline="0" dirty="0">
                <a:solidFill>
                  <a:srgbClr val="000000"/>
                </a:solidFill>
                <a:latin typeface="FEFE2B45743"/>
              </a:rPr>
              <a:t>Animal</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a2</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new</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Lion;</a:t>
            </a:r>
          </a:p>
          <a:p>
            <a:pPr marL="400050" lvl="1" indent="0">
              <a:buNone/>
            </a:pPr>
            <a:r>
              <a:rPr lang="en-US" sz="2000" b="0" i="0" u="none" strike="noStrike" baseline="0" dirty="0">
                <a:solidFill>
                  <a:srgbClr val="000000"/>
                </a:solidFill>
                <a:latin typeface="FEFE2B45743"/>
              </a:rPr>
              <a:t>a2-&gt;speak(); </a:t>
            </a:r>
            <a:r>
              <a:rPr lang="en-US" sz="2000" b="0" i="0" u="none" strike="noStrike" baseline="0" dirty="0">
                <a:solidFill>
                  <a:srgbClr val="548335"/>
                </a:solidFill>
                <a:latin typeface="FEFE2B45743"/>
              </a:rPr>
              <a:t>// Lion Roars</a:t>
            </a:r>
          </a:p>
          <a:p>
            <a:pPr marL="400050" lvl="1" indent="0">
              <a:buNone/>
            </a:pPr>
            <a:r>
              <a:rPr lang="en-US" sz="2000" b="0" i="0" u="none" strike="noStrike" baseline="0" dirty="0">
                <a:solidFill>
                  <a:srgbClr val="000000"/>
                </a:solidFill>
                <a:latin typeface="FEFE2B45743"/>
              </a:rPr>
              <a:t>Vehicle</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v</a:t>
            </a:r>
            <a:r>
              <a:rPr lang="x-none" sz="2000" b="0" i="0" u="none" strike="noStrike" baseline="0" dirty="0">
                <a:solidFill>
                  <a:srgbClr val="000000"/>
                </a:solidFill>
                <a:latin typeface="FEFE2B45743"/>
              </a:rPr>
              <a:t> = </a:t>
            </a:r>
            <a:r>
              <a:rPr lang="en-US" sz="2000" b="0" i="0" u="none" strike="noStrike" baseline="0" dirty="0">
                <a:solidFill>
                  <a:srgbClr val="000000"/>
                </a:solidFill>
                <a:latin typeface="FEFE2B45743"/>
              </a:rPr>
              <a:t>new</a:t>
            </a:r>
            <a:r>
              <a:rPr lang="x-none" sz="2000" b="0" i="0" u="none" strike="noStrike" baseline="0" dirty="0">
                <a:solidFill>
                  <a:srgbClr val="000000"/>
                </a:solidFill>
                <a:latin typeface="FEFE2B45743"/>
              </a:rPr>
              <a:t> </a:t>
            </a:r>
            <a:r>
              <a:rPr lang="en-US" sz="2000" b="0" i="0" u="none" strike="noStrike" baseline="0" dirty="0">
                <a:solidFill>
                  <a:srgbClr val="000000"/>
                </a:solidFill>
                <a:latin typeface="FEFE2B45743"/>
              </a:rPr>
              <a:t>Vehicle;</a:t>
            </a:r>
            <a:r>
              <a:rPr lang="x-none" sz="2000" b="0" i="0" u="none" strike="noStrike" baseline="0" dirty="0">
                <a:solidFill>
                  <a:srgbClr val="000000"/>
                </a:solidFill>
                <a:latin typeface="FEFE2B45743"/>
              </a:rPr>
              <a:t> </a:t>
            </a:r>
            <a:r>
              <a:rPr lang="x-none" sz="2000" b="0" i="0" u="none" strike="noStrike" baseline="0" dirty="0">
                <a:solidFill>
                  <a:srgbClr val="FF0000"/>
                </a:solidFill>
                <a:latin typeface="FEF86AD24A8"/>
              </a:rPr>
              <a:t>//</a:t>
            </a:r>
            <a:r>
              <a:rPr lang="en-US" sz="2000" b="0" i="0" u="none" strike="noStrike" baseline="0" dirty="0">
                <a:solidFill>
                  <a:srgbClr val="FF0000"/>
                </a:solidFill>
                <a:latin typeface="FEF86AD24A8"/>
              </a:rPr>
              <a:t>Error</a:t>
            </a:r>
          </a:p>
          <a:p>
            <a:pPr marL="0" indent="0" algn="l">
              <a:buNone/>
            </a:pPr>
            <a:r>
              <a:rPr lang="x-none" sz="2400" b="0" i="0" u="none" strike="noStrike" baseline="0" dirty="0">
                <a:solidFill>
                  <a:srgbClr val="000000"/>
                </a:solidFill>
                <a:latin typeface="FEFA57FDBDD"/>
              </a:rPr>
              <a:t>}</a:t>
            </a:r>
            <a:endParaRPr lang="x-none" sz="2800" dirty="0"/>
          </a:p>
        </p:txBody>
      </p:sp>
    </p:spTree>
    <p:extLst>
      <p:ext uri="{BB962C8B-B14F-4D97-AF65-F5344CB8AC3E}">
        <p14:creationId xmlns:p14="http://schemas.microsoft.com/office/powerpoint/2010/main" val="4252362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59ECF359-831D-6BEF-B83E-F0AD70DB2EEA}"/>
              </a:ext>
            </a:extLst>
          </p:cNvPr>
          <p:cNvGrpSpPr/>
          <p:nvPr/>
        </p:nvGrpSpPr>
        <p:grpSpPr>
          <a:xfrm>
            <a:off x="727982" y="619352"/>
            <a:ext cx="11147468" cy="5619296"/>
            <a:chOff x="727982" y="619352"/>
            <a:chExt cx="11147468" cy="5619296"/>
          </a:xfrm>
        </p:grpSpPr>
        <p:pic>
          <p:nvPicPr>
            <p:cNvPr id="6" name="Picture 5">
              <a:extLst>
                <a:ext uri="{FF2B5EF4-FFF2-40B4-BE49-F238E27FC236}">
                  <a16:creationId xmlns:a16="http://schemas.microsoft.com/office/drawing/2014/main" xmlns="" id="{91BA7608-5530-6B94-EC66-B031DC4C1788}"/>
                </a:ext>
              </a:extLst>
            </p:cNvPr>
            <p:cNvPicPr>
              <a:picLocks noChangeAspect="1"/>
            </p:cNvPicPr>
            <p:nvPr/>
          </p:nvPicPr>
          <p:blipFill>
            <a:blip r:embed="rId2"/>
            <a:stretch>
              <a:fillRect/>
            </a:stretch>
          </p:blipFill>
          <p:spPr>
            <a:xfrm>
              <a:off x="727982" y="619352"/>
              <a:ext cx="11147468" cy="5619296"/>
            </a:xfrm>
            <a:prstGeom prst="rect">
              <a:avLst/>
            </a:prstGeom>
          </p:spPr>
        </p:pic>
        <p:sp>
          <p:nvSpPr>
            <p:cNvPr id="7" name="Oval 6">
              <a:extLst>
                <a:ext uri="{FF2B5EF4-FFF2-40B4-BE49-F238E27FC236}">
                  <a16:creationId xmlns:a16="http://schemas.microsoft.com/office/drawing/2014/main" xmlns="" id="{4E2406A7-FE75-A693-10BA-26B7E45DBC74}"/>
                </a:ext>
              </a:extLst>
            </p:cNvPr>
            <p:cNvSpPr/>
            <p:nvPr/>
          </p:nvSpPr>
          <p:spPr>
            <a:xfrm>
              <a:off x="819376" y="812799"/>
              <a:ext cx="3018972" cy="82731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34823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E1D9E4C-88EE-2C94-B2A0-237566440699}"/>
              </a:ext>
            </a:extLst>
          </p:cNvPr>
          <p:cNvGrpSpPr/>
          <p:nvPr/>
        </p:nvGrpSpPr>
        <p:grpSpPr>
          <a:xfrm>
            <a:off x="733741" y="701675"/>
            <a:ext cx="11249845" cy="5873296"/>
            <a:chOff x="733741" y="701675"/>
            <a:chExt cx="11249845" cy="5873296"/>
          </a:xfrm>
        </p:grpSpPr>
        <p:pic>
          <p:nvPicPr>
            <p:cNvPr id="3" name="Picture 2">
              <a:extLst>
                <a:ext uri="{FF2B5EF4-FFF2-40B4-BE49-F238E27FC236}">
                  <a16:creationId xmlns:a16="http://schemas.microsoft.com/office/drawing/2014/main" xmlns="" id="{9E11C130-EC49-F0AD-D0AC-0D1C5AFF8A5D}"/>
                </a:ext>
              </a:extLst>
            </p:cNvPr>
            <p:cNvPicPr>
              <a:picLocks noChangeAspect="1"/>
            </p:cNvPicPr>
            <p:nvPr/>
          </p:nvPicPr>
          <p:blipFill>
            <a:blip r:embed="rId2"/>
            <a:stretch>
              <a:fillRect/>
            </a:stretch>
          </p:blipFill>
          <p:spPr>
            <a:xfrm>
              <a:off x="733741" y="701675"/>
              <a:ext cx="11249845" cy="5873296"/>
            </a:xfrm>
            <a:prstGeom prst="rect">
              <a:avLst/>
            </a:prstGeom>
          </p:spPr>
        </p:pic>
        <p:sp>
          <p:nvSpPr>
            <p:cNvPr id="5" name="Oval 4">
              <a:extLst>
                <a:ext uri="{FF2B5EF4-FFF2-40B4-BE49-F238E27FC236}">
                  <a16:creationId xmlns:a16="http://schemas.microsoft.com/office/drawing/2014/main" xmlns="" id="{EC7EB9F5-B291-D6CC-8E93-41009319DB81}"/>
                </a:ext>
              </a:extLst>
            </p:cNvPr>
            <p:cNvSpPr/>
            <p:nvPr/>
          </p:nvSpPr>
          <p:spPr>
            <a:xfrm>
              <a:off x="733741" y="1132113"/>
              <a:ext cx="3018972" cy="82731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grpSp>
    </p:spTree>
    <p:extLst>
      <p:ext uri="{BB962C8B-B14F-4D97-AF65-F5344CB8AC3E}">
        <p14:creationId xmlns:p14="http://schemas.microsoft.com/office/powerpoint/2010/main" val="31297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922C605C-1A30-AB3B-7AA4-2314FF735057}"/>
              </a:ext>
            </a:extLst>
          </p:cNvPr>
          <p:cNvGrpSpPr/>
          <p:nvPr/>
        </p:nvGrpSpPr>
        <p:grpSpPr>
          <a:xfrm>
            <a:off x="649711" y="602910"/>
            <a:ext cx="11204950" cy="5652180"/>
            <a:chOff x="649711" y="602910"/>
            <a:chExt cx="11204950" cy="5652180"/>
          </a:xfrm>
        </p:grpSpPr>
        <p:pic>
          <p:nvPicPr>
            <p:cNvPr id="4" name="Picture 3">
              <a:extLst>
                <a:ext uri="{FF2B5EF4-FFF2-40B4-BE49-F238E27FC236}">
                  <a16:creationId xmlns:a16="http://schemas.microsoft.com/office/drawing/2014/main" xmlns="" id="{B4087619-6A66-8BCC-3AB3-8B8CEF8BDC89}"/>
                </a:ext>
              </a:extLst>
            </p:cNvPr>
            <p:cNvPicPr>
              <a:picLocks noChangeAspect="1"/>
            </p:cNvPicPr>
            <p:nvPr/>
          </p:nvPicPr>
          <p:blipFill>
            <a:blip r:embed="rId2"/>
            <a:stretch>
              <a:fillRect/>
            </a:stretch>
          </p:blipFill>
          <p:spPr>
            <a:xfrm>
              <a:off x="649711" y="602910"/>
              <a:ext cx="11204950" cy="5652180"/>
            </a:xfrm>
            <a:prstGeom prst="rect">
              <a:avLst/>
            </a:prstGeom>
          </p:spPr>
        </p:pic>
        <p:sp>
          <p:nvSpPr>
            <p:cNvPr id="5" name="Oval 4">
              <a:extLst>
                <a:ext uri="{FF2B5EF4-FFF2-40B4-BE49-F238E27FC236}">
                  <a16:creationId xmlns:a16="http://schemas.microsoft.com/office/drawing/2014/main" xmlns="" id="{03898A07-E6D3-BF62-6861-F914782BD851}"/>
                </a:ext>
              </a:extLst>
            </p:cNvPr>
            <p:cNvSpPr/>
            <p:nvPr/>
          </p:nvSpPr>
          <p:spPr>
            <a:xfrm>
              <a:off x="833890" y="740227"/>
              <a:ext cx="3018972" cy="82731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2743410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43678F41-586A-20A9-C2D6-41C0C2FF0DBD}"/>
              </a:ext>
            </a:extLst>
          </p:cNvPr>
          <p:cNvGrpSpPr/>
          <p:nvPr/>
        </p:nvGrpSpPr>
        <p:grpSpPr>
          <a:xfrm>
            <a:off x="819376" y="710066"/>
            <a:ext cx="11228329" cy="5182734"/>
            <a:chOff x="674233" y="521380"/>
            <a:chExt cx="11228329" cy="5182734"/>
          </a:xfrm>
        </p:grpSpPr>
        <p:pic>
          <p:nvPicPr>
            <p:cNvPr id="3" name="Picture 2">
              <a:extLst>
                <a:ext uri="{FF2B5EF4-FFF2-40B4-BE49-F238E27FC236}">
                  <a16:creationId xmlns:a16="http://schemas.microsoft.com/office/drawing/2014/main" xmlns="" id="{A043CCE9-986B-9A83-D12A-4746C9BA2467}"/>
                </a:ext>
              </a:extLst>
            </p:cNvPr>
            <p:cNvPicPr>
              <a:picLocks noChangeAspect="1"/>
            </p:cNvPicPr>
            <p:nvPr/>
          </p:nvPicPr>
          <p:blipFill>
            <a:blip r:embed="rId2"/>
            <a:stretch>
              <a:fillRect/>
            </a:stretch>
          </p:blipFill>
          <p:spPr>
            <a:xfrm>
              <a:off x="674233" y="521380"/>
              <a:ext cx="11228329" cy="5182734"/>
            </a:xfrm>
            <a:prstGeom prst="rect">
              <a:avLst/>
            </a:prstGeom>
          </p:spPr>
        </p:pic>
        <p:sp>
          <p:nvSpPr>
            <p:cNvPr id="5" name="Oval 4">
              <a:extLst>
                <a:ext uri="{FF2B5EF4-FFF2-40B4-BE49-F238E27FC236}">
                  <a16:creationId xmlns:a16="http://schemas.microsoft.com/office/drawing/2014/main" xmlns="" id="{CD296BC2-7C2F-E105-A3A1-74EA5BF1766E}"/>
                </a:ext>
              </a:extLst>
            </p:cNvPr>
            <p:cNvSpPr/>
            <p:nvPr/>
          </p:nvSpPr>
          <p:spPr>
            <a:xfrm>
              <a:off x="674233" y="624113"/>
              <a:ext cx="3018972" cy="82731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125911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4326" y="266021"/>
            <a:ext cx="9185563" cy="2031325"/>
          </a:xfrm>
          <a:prstGeom prst="rect">
            <a:avLst/>
          </a:prstGeom>
        </p:spPr>
        <p:txBody>
          <a:bodyPr wrap="squar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var(--font-din)"/>
                <a:ea typeface="+mn-ea"/>
                <a:cs typeface="+mn-cs"/>
              </a:rPr>
              <a:t>In the above function:</a:t>
            </a:r>
            <a:endParaRPr kumimoji="0" lang="en-US" sz="1800" b="0" i="0" u="none" strike="noStrike" kern="1200" cap="none" spc="0" normalizeH="0" baseline="0" noProof="0" dirty="0">
              <a:ln>
                <a:noFill/>
              </a:ln>
              <a:solidFill>
                <a:prstClr val="black"/>
              </a:solidFill>
              <a:effectLst/>
              <a:uLnTx/>
              <a:uFillTx/>
              <a:latin typeface="var(--font-din)"/>
              <a:ea typeface="+mn-ea"/>
              <a:cs typeface="+mn-cs"/>
            </a:endParaRPr>
          </a:p>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var(--font-din)"/>
                <a:ea typeface="+mn-ea"/>
                <a:cs typeface="+mn-cs"/>
              </a:rPr>
              <a:t>we store the address of each child class </a:t>
            </a:r>
            <a:r>
              <a:rPr kumimoji="0" lang="en-US" sz="1800" b="1" i="0" u="none" strike="noStrike" kern="1200" cap="none" spc="0" normalizeH="0" baseline="0" noProof="0" dirty="0">
                <a:ln>
                  <a:noFill/>
                </a:ln>
                <a:solidFill>
                  <a:prstClr val="black"/>
                </a:solidFill>
                <a:effectLst/>
                <a:uLnTx/>
                <a:uFillTx/>
                <a:latin typeface="var(--font-din)"/>
                <a:ea typeface="+mn-ea"/>
                <a:cs typeface="+mn-cs"/>
              </a:rPr>
              <a:t>Rectangle</a:t>
            </a:r>
            <a:r>
              <a:rPr kumimoji="0" lang="en-US" sz="1800" b="0" i="0" u="none" strike="noStrike" kern="1200" cap="none" spc="0" normalizeH="0" baseline="0" noProof="0" dirty="0">
                <a:ln>
                  <a:noFill/>
                </a:ln>
                <a:solidFill>
                  <a:prstClr val="black"/>
                </a:solidFill>
                <a:effectLst/>
                <a:uLnTx/>
                <a:uFillTx/>
                <a:latin typeface="var(--font-din)"/>
                <a:ea typeface="+mn-ea"/>
                <a:cs typeface="+mn-cs"/>
              </a:rPr>
              <a:t> and </a:t>
            </a:r>
            <a:r>
              <a:rPr kumimoji="0" lang="en-US" sz="1800" b="1" i="0" u="none" strike="noStrike" kern="1200" cap="none" spc="0" normalizeH="0" baseline="0" noProof="0" dirty="0">
                <a:ln>
                  <a:noFill/>
                </a:ln>
                <a:solidFill>
                  <a:prstClr val="black"/>
                </a:solidFill>
                <a:effectLst/>
                <a:uLnTx/>
                <a:uFillTx/>
                <a:latin typeface="var(--font-din)"/>
                <a:ea typeface="+mn-ea"/>
                <a:cs typeface="+mn-cs"/>
              </a:rPr>
              <a:t>Square</a:t>
            </a:r>
            <a:r>
              <a:rPr kumimoji="0" lang="en-US" sz="1800" b="0" i="0" u="none" strike="noStrike" kern="1200" cap="none" spc="0" normalizeH="0" baseline="0" noProof="0" dirty="0">
                <a:ln>
                  <a:noFill/>
                </a:ln>
                <a:solidFill>
                  <a:prstClr val="black"/>
                </a:solidFill>
                <a:effectLst/>
                <a:uLnTx/>
                <a:uFillTx/>
                <a:latin typeface="var(--font-din)"/>
                <a:ea typeface="+mn-ea"/>
                <a:cs typeface="+mn-cs"/>
              </a:rPr>
              <a:t> object in </a:t>
            </a:r>
            <a:r>
              <a:rPr kumimoji="0" lang="en-US" sz="1800" b="1" i="0" u="none" strike="noStrike" kern="1200" cap="none" spc="0" normalizeH="0" baseline="0" noProof="0" dirty="0">
                <a:ln>
                  <a:noFill/>
                </a:ln>
                <a:solidFill>
                  <a:prstClr val="black"/>
                </a:solidFill>
                <a:effectLst/>
                <a:uLnTx/>
                <a:uFillTx/>
                <a:latin typeface="var(--font-din)"/>
                <a:ea typeface="+mn-ea"/>
                <a:cs typeface="+mn-cs"/>
              </a:rPr>
              <a:t>s</a:t>
            </a:r>
            <a:r>
              <a:rPr kumimoji="0" lang="en-US" sz="1800" b="0" i="0" u="none" strike="noStrike" kern="1200" cap="none" spc="0" normalizeH="0" baseline="0" noProof="0" dirty="0">
                <a:ln>
                  <a:noFill/>
                </a:ln>
                <a:solidFill>
                  <a:prstClr val="black"/>
                </a:solidFill>
                <a:effectLst/>
                <a:uLnTx/>
                <a:uFillTx/>
                <a:latin typeface="var(--font-din)"/>
                <a:ea typeface="+mn-ea"/>
                <a:cs typeface="+mn-cs"/>
              </a:rPr>
              <a:t> and</a:t>
            </a:r>
          </a:p>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var(--font-din)"/>
                <a:ea typeface="+mn-ea"/>
                <a:cs typeface="+mn-cs"/>
              </a:rPr>
              <a:t>then we call the </a:t>
            </a:r>
            <a:r>
              <a:rPr kumimoji="0" lang="en-US" sz="1800" b="1" i="0" u="none" strike="noStrike" kern="1200" cap="none" spc="0" normalizeH="0" baseline="0" noProof="0" dirty="0" err="1">
                <a:ln>
                  <a:noFill/>
                </a:ln>
                <a:solidFill>
                  <a:prstClr val="black"/>
                </a:solidFill>
                <a:effectLst/>
                <a:uLnTx/>
                <a:uFillTx/>
                <a:latin typeface="var(--font-din)"/>
                <a:ea typeface="+mn-ea"/>
                <a:cs typeface="+mn-cs"/>
              </a:rPr>
              <a:t>get_Area</a:t>
            </a:r>
            <a:r>
              <a:rPr kumimoji="0" lang="en-US" sz="1800" b="1" i="0" u="none" strike="noStrike" kern="1200" cap="none" spc="0" normalizeH="0" baseline="0" noProof="0" dirty="0">
                <a:ln>
                  <a:noFill/>
                </a:ln>
                <a:solidFill>
                  <a:prstClr val="black"/>
                </a:solidFill>
                <a:effectLst/>
                <a:uLnTx/>
                <a:uFillTx/>
                <a:latin typeface="var(--font-din)"/>
                <a:ea typeface="+mn-ea"/>
                <a:cs typeface="+mn-cs"/>
              </a:rPr>
              <a:t>()</a:t>
            </a:r>
            <a:r>
              <a:rPr kumimoji="0" lang="en-US" sz="1800" b="0" i="0" u="none" strike="noStrike" kern="1200" cap="none" spc="0" normalizeH="0" baseline="0" noProof="0" dirty="0">
                <a:ln>
                  <a:noFill/>
                </a:ln>
                <a:solidFill>
                  <a:prstClr val="black"/>
                </a:solidFill>
                <a:effectLst/>
                <a:uLnTx/>
                <a:uFillTx/>
                <a:latin typeface="var(--font-din)"/>
                <a:ea typeface="+mn-ea"/>
                <a:cs typeface="+mn-cs"/>
              </a:rPr>
              <a:t> function on it,</a:t>
            </a:r>
          </a:p>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var(--font-din)"/>
                <a:ea typeface="+mn-ea"/>
                <a:cs typeface="+mn-cs"/>
              </a:rPr>
              <a:t>ideally, it should have called the respective </a:t>
            </a:r>
            <a:r>
              <a:rPr kumimoji="0" lang="en-US" sz="1800" b="1" i="0" u="none" strike="noStrike" kern="1200" cap="none" spc="0" normalizeH="0" baseline="0" noProof="0" dirty="0" err="1">
                <a:ln>
                  <a:noFill/>
                </a:ln>
                <a:solidFill>
                  <a:prstClr val="black"/>
                </a:solidFill>
                <a:effectLst/>
                <a:uLnTx/>
                <a:uFillTx/>
                <a:latin typeface="var(--font-din)"/>
                <a:ea typeface="+mn-ea"/>
                <a:cs typeface="+mn-cs"/>
              </a:rPr>
              <a:t>get_Area</a:t>
            </a:r>
            <a:r>
              <a:rPr kumimoji="0" lang="en-US" sz="1800" b="1" i="0" u="none" strike="noStrike" kern="1200" cap="none" spc="0" normalizeH="0" baseline="0" noProof="0" dirty="0">
                <a:ln>
                  <a:noFill/>
                </a:ln>
                <a:solidFill>
                  <a:prstClr val="black"/>
                </a:solidFill>
                <a:effectLst/>
                <a:uLnTx/>
                <a:uFillTx/>
                <a:latin typeface="var(--font-din)"/>
                <a:ea typeface="+mn-ea"/>
                <a:cs typeface="+mn-cs"/>
              </a:rPr>
              <a:t>()</a:t>
            </a:r>
            <a:r>
              <a:rPr kumimoji="0" lang="en-US" sz="1800" b="0" i="0" u="none" strike="noStrike" kern="1200" cap="none" spc="0" normalizeH="0" baseline="0" noProof="0" dirty="0">
                <a:ln>
                  <a:noFill/>
                </a:ln>
                <a:solidFill>
                  <a:prstClr val="black"/>
                </a:solidFill>
                <a:effectLst/>
                <a:uLnTx/>
                <a:uFillTx/>
                <a:latin typeface="var(--font-din)"/>
                <a:ea typeface="+mn-ea"/>
                <a:cs typeface="+mn-cs"/>
              </a:rPr>
              <a:t> functions of the child classes but</a:t>
            </a:r>
          </a:p>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var(--font-din)"/>
                <a:ea typeface="+mn-ea"/>
                <a:cs typeface="+mn-cs"/>
              </a:rPr>
              <a:t>instead it calls the </a:t>
            </a:r>
            <a:r>
              <a:rPr kumimoji="0" lang="en-US" sz="1800" b="1" i="0" u="none" strike="noStrike" kern="1200" cap="none" spc="0" normalizeH="0" baseline="0" noProof="0" dirty="0" err="1">
                <a:ln>
                  <a:noFill/>
                </a:ln>
                <a:solidFill>
                  <a:prstClr val="black"/>
                </a:solidFill>
                <a:effectLst/>
                <a:uLnTx/>
                <a:uFillTx/>
                <a:latin typeface="var(--font-din)"/>
                <a:ea typeface="+mn-ea"/>
                <a:cs typeface="+mn-cs"/>
              </a:rPr>
              <a:t>get_Area</a:t>
            </a:r>
            <a:r>
              <a:rPr kumimoji="0" lang="en-US" sz="1800" b="1" i="0" u="none" strike="noStrike" kern="1200" cap="none" spc="0" normalizeH="0" baseline="0" noProof="0" dirty="0">
                <a:ln>
                  <a:noFill/>
                </a:ln>
                <a:solidFill>
                  <a:prstClr val="black"/>
                </a:solidFill>
                <a:effectLst/>
                <a:uLnTx/>
                <a:uFillTx/>
                <a:latin typeface="var(--font-din)"/>
                <a:ea typeface="+mn-ea"/>
                <a:cs typeface="+mn-cs"/>
              </a:rPr>
              <a:t>()</a:t>
            </a:r>
            <a:r>
              <a:rPr kumimoji="0" lang="en-US" sz="1800" b="0" i="0" u="none" strike="noStrike" kern="1200" cap="none" spc="0" normalizeH="0" baseline="0" noProof="0" dirty="0">
                <a:ln>
                  <a:noFill/>
                </a:ln>
                <a:solidFill>
                  <a:prstClr val="black"/>
                </a:solidFill>
                <a:effectLst/>
                <a:uLnTx/>
                <a:uFillTx/>
                <a:latin typeface="var(--font-din)"/>
                <a:ea typeface="+mn-ea"/>
                <a:cs typeface="+mn-cs"/>
              </a:rPr>
              <a:t> defined in the base class.</a:t>
            </a:r>
          </a:p>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var(--font-din)"/>
                <a:ea typeface="+mn-ea"/>
                <a:cs typeface="+mn-cs"/>
              </a:rPr>
              <a:t>This happens due static linkage which means the call to</a:t>
            </a:r>
            <a:r>
              <a:rPr kumimoji="0" lang="en-US" sz="1800" b="1" i="0" u="none" strike="noStrike" kern="1200" cap="none" spc="0" normalizeH="0" baseline="0" noProof="0" dirty="0">
                <a:ln>
                  <a:noFill/>
                </a:ln>
                <a:solidFill>
                  <a:prstClr val="black"/>
                </a:solidFill>
                <a:effectLst/>
                <a:uLnTx/>
                <a:uFillTx/>
                <a:latin typeface="var(--font-din)"/>
                <a:ea typeface="+mn-ea"/>
                <a:cs typeface="+mn-cs"/>
              </a:rPr>
              <a:t> </a:t>
            </a:r>
            <a:r>
              <a:rPr kumimoji="0" lang="en-US" sz="1800" b="1" i="0" u="none" strike="noStrike" kern="1200" cap="none" spc="0" normalizeH="0" baseline="0" noProof="0" dirty="0" err="1">
                <a:ln>
                  <a:noFill/>
                </a:ln>
                <a:solidFill>
                  <a:prstClr val="black"/>
                </a:solidFill>
                <a:effectLst/>
                <a:uLnTx/>
                <a:uFillTx/>
                <a:latin typeface="var(--font-din)"/>
                <a:ea typeface="+mn-ea"/>
                <a:cs typeface="+mn-cs"/>
              </a:rPr>
              <a:t>get_Area</a:t>
            </a:r>
            <a:r>
              <a:rPr kumimoji="0" lang="en-US" sz="1800" b="1" i="0" u="none" strike="noStrike" kern="1200" cap="none" spc="0" normalizeH="0" baseline="0" noProof="0" dirty="0">
                <a:ln>
                  <a:noFill/>
                </a:ln>
                <a:solidFill>
                  <a:prstClr val="black"/>
                </a:solidFill>
                <a:effectLst/>
                <a:uLnTx/>
                <a:uFillTx/>
                <a:latin typeface="var(--font-din)"/>
                <a:ea typeface="+mn-ea"/>
                <a:cs typeface="+mn-cs"/>
              </a:rPr>
              <a:t>()</a:t>
            </a:r>
            <a:r>
              <a:rPr kumimoji="0" lang="en-US" sz="1800" b="0" i="0" u="none" strike="noStrike" kern="1200" cap="none" spc="0" normalizeH="0" baseline="0" noProof="0" dirty="0">
                <a:ln>
                  <a:noFill/>
                </a:ln>
                <a:solidFill>
                  <a:prstClr val="black"/>
                </a:solidFill>
                <a:effectLst/>
                <a:uLnTx/>
                <a:uFillTx/>
                <a:latin typeface="var(--font-din)"/>
                <a:ea typeface="+mn-ea"/>
                <a:cs typeface="+mn-cs"/>
              </a:rPr>
              <a:t> is getting set only once by the compiler which is in the base class.</a:t>
            </a:r>
          </a:p>
        </p:txBody>
      </p:sp>
      <p:sp>
        <p:nvSpPr>
          <p:cNvPr id="5" name="Rectangle 4"/>
          <p:cNvSpPr/>
          <p:nvPr/>
        </p:nvSpPr>
        <p:spPr>
          <a:xfrm>
            <a:off x="1690254" y="3591389"/>
            <a:ext cx="10224655" cy="258532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urw-din"/>
                <a:ea typeface="+mn-ea"/>
                <a:cs typeface="+mn-cs"/>
              </a:rPr>
              <a:t> Consider an employee management software for an organization.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r>
            <a:b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prstClr val="black"/>
                </a:solidFill>
                <a:effectLst/>
                <a:uLnTx/>
                <a:uFillTx/>
                <a:latin typeface="urw-din"/>
                <a:ea typeface="+mn-ea"/>
                <a:cs typeface="+mn-cs"/>
              </a:rPr>
              <a:t>Let the code has a simple base class </a:t>
            </a:r>
            <a:r>
              <a:rPr kumimoji="0" lang="en-US" sz="1800" b="0" i="1" u="none" strike="noStrike" kern="1200" cap="none" spc="0" normalizeH="0" baseline="0" noProof="0" dirty="0">
                <a:ln>
                  <a:noFill/>
                </a:ln>
                <a:solidFill>
                  <a:prstClr val="black"/>
                </a:solidFill>
                <a:effectLst/>
                <a:uLnTx/>
                <a:uFillTx/>
                <a:latin typeface="urw-din"/>
                <a:ea typeface="+mn-ea"/>
                <a:cs typeface="+mn-cs"/>
              </a:rPr>
              <a:t>Employee </a:t>
            </a:r>
            <a:r>
              <a:rPr kumimoji="0" lang="en-US" sz="1800" b="0" i="0" u="none" strike="noStrike" kern="1200" cap="none" spc="0" normalizeH="0" baseline="0" noProof="0" dirty="0">
                <a:ln>
                  <a:noFill/>
                </a:ln>
                <a:solidFill>
                  <a:prstClr val="black"/>
                </a:solidFill>
                <a:effectLst/>
                <a:uLnTx/>
                <a:uFillTx/>
                <a:latin typeface="urw-din"/>
                <a:ea typeface="+mn-ea"/>
                <a:cs typeface="+mn-cs"/>
              </a:rPr>
              <a:t>, the class contains virtual functions like </a:t>
            </a:r>
            <a:r>
              <a:rPr kumimoji="0" lang="en-US" sz="1800" b="0" i="1" u="none" strike="noStrike" kern="1200" cap="none" spc="0" normalizeH="0" baseline="0" noProof="0" dirty="0" err="1">
                <a:ln>
                  <a:noFill/>
                </a:ln>
                <a:solidFill>
                  <a:prstClr val="black"/>
                </a:solidFill>
                <a:effectLst/>
                <a:uLnTx/>
                <a:uFillTx/>
                <a:latin typeface="urw-din"/>
                <a:ea typeface="+mn-ea"/>
                <a:cs typeface="+mn-cs"/>
              </a:rPr>
              <a:t>raiseSalary</a:t>
            </a:r>
            <a:r>
              <a:rPr kumimoji="0" lang="en-US" sz="1800" b="0" i="1" u="none" strike="noStrike" kern="1200" cap="none" spc="0" normalizeH="0" baseline="0" noProof="0" dirty="0">
                <a:ln>
                  <a:noFill/>
                </a:ln>
                <a:solidFill>
                  <a:prstClr val="black"/>
                </a:solidFill>
                <a:effectLst/>
                <a:uLnTx/>
                <a:uFillTx/>
                <a:latin typeface="urw-din"/>
                <a:ea typeface="+mn-ea"/>
                <a:cs typeface="+mn-cs"/>
              </a:rPr>
              <a:t>()</a:t>
            </a:r>
            <a:r>
              <a:rPr kumimoji="0" lang="en-US" sz="1800" b="0" i="0" u="none" strike="noStrike" kern="1200" cap="none" spc="0" normalizeH="0" baseline="0" noProof="0" dirty="0">
                <a:ln>
                  <a:noFill/>
                </a:ln>
                <a:solidFill>
                  <a:prstClr val="black"/>
                </a:solidFill>
                <a:effectLst/>
                <a:uLnTx/>
                <a:uFillTx/>
                <a:latin typeface="urw-din"/>
                <a:ea typeface="+mn-ea"/>
                <a:cs typeface="+mn-cs"/>
              </a:rPr>
              <a:t>, </a:t>
            </a:r>
            <a:r>
              <a:rPr kumimoji="0" lang="en-US" sz="1800" b="0" i="1" u="none" strike="noStrike" kern="1200" cap="none" spc="0" normalizeH="0" baseline="0" noProof="0" dirty="0">
                <a:ln>
                  <a:noFill/>
                </a:ln>
                <a:solidFill>
                  <a:prstClr val="black"/>
                </a:solidFill>
                <a:effectLst/>
                <a:uLnTx/>
                <a:uFillTx/>
                <a:latin typeface="urw-din"/>
                <a:ea typeface="+mn-ea"/>
                <a:cs typeface="+mn-cs"/>
              </a:rPr>
              <a:t>transfer()</a:t>
            </a:r>
            <a:r>
              <a:rPr kumimoji="0" lang="en-US" sz="1800" b="0" i="0" u="none" strike="noStrike" kern="1200" cap="none" spc="0" normalizeH="0" baseline="0" noProof="0" dirty="0">
                <a:ln>
                  <a:noFill/>
                </a:ln>
                <a:solidFill>
                  <a:prstClr val="black"/>
                </a:solidFill>
                <a:effectLst/>
                <a:uLnTx/>
                <a:uFillTx/>
                <a:latin typeface="urw-din"/>
                <a:ea typeface="+mn-ea"/>
                <a:cs typeface="+mn-cs"/>
              </a:rPr>
              <a:t>, </a:t>
            </a:r>
            <a:r>
              <a:rPr kumimoji="0" lang="en-US" sz="1800" b="0" i="1" u="none" strike="noStrike" kern="1200" cap="none" spc="0" normalizeH="0" baseline="0" noProof="0" dirty="0">
                <a:ln>
                  <a:noFill/>
                </a:ln>
                <a:solidFill>
                  <a:prstClr val="black"/>
                </a:solidFill>
                <a:effectLst/>
                <a:uLnTx/>
                <a:uFillTx/>
                <a:latin typeface="urw-din"/>
                <a:ea typeface="+mn-ea"/>
                <a:cs typeface="+mn-cs"/>
              </a:rPr>
              <a:t>promote()</a:t>
            </a:r>
            <a:r>
              <a:rPr kumimoji="0" lang="en-US" sz="1800" b="0" i="0" u="none" strike="noStrike" kern="1200" cap="none" spc="0" normalizeH="0" baseline="0" noProof="0" dirty="0">
                <a:ln>
                  <a:noFill/>
                </a:ln>
                <a:solidFill>
                  <a:prstClr val="black"/>
                </a:solidFill>
                <a:effectLst/>
                <a:uLnTx/>
                <a:uFillTx/>
                <a:latin typeface="urw-din"/>
                <a:ea typeface="+mn-ea"/>
                <a:cs typeface="+mn-cs"/>
              </a:rPr>
              <a:t>, etc. Different types of employees like </a:t>
            </a:r>
            <a:r>
              <a:rPr kumimoji="0" lang="en-US" sz="1800" b="0" i="1" u="none" strike="noStrike" kern="1200" cap="none" spc="0" normalizeH="0" baseline="0" noProof="0" dirty="0">
                <a:ln>
                  <a:noFill/>
                </a:ln>
                <a:solidFill>
                  <a:prstClr val="black"/>
                </a:solidFill>
                <a:effectLst/>
                <a:uLnTx/>
                <a:uFillTx/>
                <a:latin typeface="urw-din"/>
                <a:ea typeface="+mn-ea"/>
                <a:cs typeface="+mn-cs"/>
              </a:rPr>
              <a:t>Manager</a:t>
            </a:r>
            <a:r>
              <a:rPr kumimoji="0" lang="en-US" sz="1800" b="0" i="0" u="none" strike="noStrike" kern="1200" cap="none" spc="0" normalizeH="0" baseline="0" noProof="0" dirty="0">
                <a:ln>
                  <a:noFill/>
                </a:ln>
                <a:solidFill>
                  <a:prstClr val="black"/>
                </a:solidFill>
                <a:effectLst/>
                <a:uLnTx/>
                <a:uFillTx/>
                <a:latin typeface="urw-din"/>
                <a:ea typeface="+mn-ea"/>
                <a:cs typeface="+mn-cs"/>
              </a:rPr>
              <a:t>, </a:t>
            </a:r>
            <a:r>
              <a:rPr kumimoji="0" lang="en-US" sz="1800" b="0" i="1" u="none" strike="noStrike" kern="1200" cap="none" spc="0" normalizeH="0" baseline="0" noProof="0" dirty="0">
                <a:ln>
                  <a:noFill/>
                </a:ln>
                <a:solidFill>
                  <a:prstClr val="black"/>
                </a:solidFill>
                <a:effectLst/>
                <a:uLnTx/>
                <a:uFillTx/>
                <a:latin typeface="urw-din"/>
                <a:ea typeface="+mn-ea"/>
                <a:cs typeface="+mn-cs"/>
              </a:rPr>
              <a:t>Engineer</a:t>
            </a:r>
            <a:r>
              <a:rPr kumimoji="0" lang="en-US" sz="1800" b="0" i="0" u="none" strike="noStrike" kern="1200" cap="none" spc="0" normalizeH="0" baseline="0" noProof="0" dirty="0">
                <a:ln>
                  <a:noFill/>
                </a:ln>
                <a:solidFill>
                  <a:prstClr val="black"/>
                </a:solidFill>
                <a:effectLst/>
                <a:uLnTx/>
                <a:uFillTx/>
                <a:latin typeface="urw-din"/>
                <a:ea typeface="+mn-ea"/>
                <a:cs typeface="+mn-cs"/>
              </a:rPr>
              <a:t>, etc. may have their own implementations of the virtual functions present in base class </a:t>
            </a:r>
            <a:r>
              <a:rPr kumimoji="0" lang="en-US" sz="1800" b="0" i="1" u="none" strike="noStrike" kern="1200" cap="none" spc="0" normalizeH="0" baseline="0" noProof="0" dirty="0">
                <a:ln>
                  <a:noFill/>
                </a:ln>
                <a:solidFill>
                  <a:prstClr val="black"/>
                </a:solidFill>
                <a:effectLst/>
                <a:uLnTx/>
                <a:uFillTx/>
                <a:latin typeface="urw-din"/>
                <a:ea typeface="+mn-ea"/>
                <a:cs typeface="+mn-cs"/>
              </a:rPr>
              <a:t>Employee</a:t>
            </a:r>
            <a:r>
              <a:rPr kumimoji="0" lang="en-US" sz="1800" b="0" i="0" u="none" strike="noStrike" kern="1200" cap="none" spc="0" normalizeH="0" baseline="0" noProof="0" dirty="0">
                <a:ln>
                  <a:noFill/>
                </a:ln>
                <a:solidFill>
                  <a:prstClr val="black"/>
                </a:solidFill>
                <a:effectLst/>
                <a:uLnTx/>
                <a:uFillTx/>
                <a:latin typeface="urw-din"/>
                <a:ea typeface="+mn-ea"/>
                <a:cs typeface="+mn-cs"/>
              </a:rPr>
              <a:t>.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r>
            <a:b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prstClr val="black"/>
                </a:solidFill>
                <a:effectLst/>
                <a:uLnTx/>
                <a:uFillTx/>
                <a:latin typeface="urw-din"/>
                <a:ea typeface="+mn-ea"/>
                <a:cs typeface="+mn-cs"/>
              </a:rPr>
              <a:t>In our complete software, we just need to pass a list of employees everywhere and call appropriate functions without even knowing the type of employee. For example, we can easily raise the salary of all employees by iterating through the list of employees. Every type of employee may have its own logic in its class, but we don’t need to worry about them because if </a:t>
            </a:r>
            <a:r>
              <a:rPr kumimoji="0" lang="en-US" sz="1800" b="0" i="1" u="none" strike="noStrike" kern="1200" cap="none" spc="0" normalizeH="0" baseline="0" noProof="0" dirty="0" err="1">
                <a:ln>
                  <a:noFill/>
                </a:ln>
                <a:solidFill>
                  <a:prstClr val="black"/>
                </a:solidFill>
                <a:effectLst/>
                <a:uLnTx/>
                <a:uFillTx/>
                <a:latin typeface="urw-din"/>
                <a:ea typeface="+mn-ea"/>
                <a:cs typeface="+mn-cs"/>
              </a:rPr>
              <a:t>raiseSalary</a:t>
            </a:r>
            <a:r>
              <a:rPr kumimoji="0" lang="en-US" sz="1800" b="0" i="1" u="none" strike="noStrike" kern="1200" cap="none" spc="0" normalizeH="0" baseline="0" noProof="0" dirty="0">
                <a:ln>
                  <a:noFill/>
                </a:ln>
                <a:solidFill>
                  <a:prstClr val="black"/>
                </a:solidFill>
                <a:effectLst/>
                <a:uLnTx/>
                <a:uFillTx/>
                <a:latin typeface="urw-din"/>
                <a:ea typeface="+mn-ea"/>
                <a:cs typeface="+mn-cs"/>
              </a:rPr>
              <a:t>()</a:t>
            </a:r>
            <a:r>
              <a:rPr kumimoji="0" lang="en-US" sz="1800" b="0" i="0" u="none" strike="noStrike" kern="1200" cap="none" spc="0" normalizeH="0" baseline="0" noProof="0" dirty="0">
                <a:ln>
                  <a:noFill/>
                </a:ln>
                <a:solidFill>
                  <a:prstClr val="black"/>
                </a:solidFill>
                <a:effectLst/>
                <a:uLnTx/>
                <a:uFillTx/>
                <a:latin typeface="urw-din"/>
                <a:ea typeface="+mn-ea"/>
                <a:cs typeface="+mn-cs"/>
              </a:rPr>
              <a:t> is present for a specific employee type, only that function would be called.</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Rectangle 5"/>
          <p:cNvSpPr/>
          <p:nvPr/>
        </p:nvSpPr>
        <p:spPr>
          <a:xfrm>
            <a:off x="1801091" y="2454764"/>
            <a:ext cx="10238509"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urw-din"/>
                <a:ea typeface="+mn-ea"/>
                <a:cs typeface="+mn-cs"/>
              </a:rPr>
              <a:t>What is the use?</a:t>
            </a:r>
            <a:r>
              <a:rPr kumimoji="0" lang="en-US" sz="1800" b="0" i="0" u="none" strike="noStrike" kern="1200" cap="none" spc="0" normalizeH="0" baseline="0" noProof="0" dirty="0">
                <a:ln>
                  <a:noFill/>
                </a:ln>
                <a:solidFill>
                  <a:prstClr val="black"/>
                </a:solidFill>
                <a:effectLst/>
                <a:uLnTx/>
                <a:uFillTx/>
                <a:latin typeface="urw-din"/>
                <a:ea typeface="+mn-ea"/>
                <a:cs typeface="+mn-cs"/>
              </a:rPr>
              <a:t>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r>
            <a:b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prstClr val="black"/>
                </a:solidFill>
                <a:effectLst/>
                <a:uLnTx/>
                <a:uFillTx/>
                <a:latin typeface="urw-din"/>
                <a:ea typeface="+mn-ea"/>
                <a:cs typeface="+mn-cs"/>
              </a:rPr>
              <a:t>Virtual functions allow us to create a list of base class pointers and call methods of any of the derived classes without even knowing kind of derived class object. </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7420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5198A01-0A3E-0515-D53B-E865F4F3DB56}"/>
              </a:ext>
            </a:extLst>
          </p:cNvPr>
          <p:cNvPicPr>
            <a:picLocks noChangeAspect="1"/>
          </p:cNvPicPr>
          <p:nvPr/>
        </p:nvPicPr>
        <p:blipFill>
          <a:blip r:embed="rId2"/>
          <a:stretch>
            <a:fillRect/>
          </a:stretch>
        </p:blipFill>
        <p:spPr>
          <a:xfrm>
            <a:off x="1601107" y="1113291"/>
            <a:ext cx="10331710" cy="5062538"/>
          </a:xfrm>
          <a:prstGeom prst="rect">
            <a:avLst/>
          </a:prstGeom>
        </p:spPr>
      </p:pic>
    </p:spTree>
    <p:extLst>
      <p:ext uri="{BB962C8B-B14F-4D97-AF65-F5344CB8AC3E}">
        <p14:creationId xmlns:p14="http://schemas.microsoft.com/office/powerpoint/2010/main" val="259612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D8BBDB0B-CA80-FC47-F2B3-415F0E8D508C}"/>
              </a:ext>
            </a:extLst>
          </p:cNvPr>
          <p:cNvGrpSpPr/>
          <p:nvPr/>
        </p:nvGrpSpPr>
        <p:grpSpPr>
          <a:xfrm>
            <a:off x="1915887" y="556758"/>
            <a:ext cx="9318170" cy="5785985"/>
            <a:chOff x="2256289" y="556758"/>
            <a:chExt cx="8467349" cy="5357813"/>
          </a:xfrm>
        </p:grpSpPr>
        <p:pic>
          <p:nvPicPr>
            <p:cNvPr id="3" name="Picture 2">
              <a:extLst>
                <a:ext uri="{FF2B5EF4-FFF2-40B4-BE49-F238E27FC236}">
                  <a16:creationId xmlns:a16="http://schemas.microsoft.com/office/drawing/2014/main" xmlns="" id="{583C5FBA-ABB1-4B49-638E-4081AD47B228}"/>
                </a:ext>
              </a:extLst>
            </p:cNvPr>
            <p:cNvPicPr>
              <a:picLocks noChangeAspect="1"/>
            </p:cNvPicPr>
            <p:nvPr/>
          </p:nvPicPr>
          <p:blipFill>
            <a:blip r:embed="rId2"/>
            <a:stretch>
              <a:fillRect/>
            </a:stretch>
          </p:blipFill>
          <p:spPr>
            <a:xfrm>
              <a:off x="2653846" y="556758"/>
              <a:ext cx="8069792" cy="5357813"/>
            </a:xfrm>
            <a:prstGeom prst="rect">
              <a:avLst/>
            </a:prstGeom>
          </p:spPr>
        </p:pic>
        <p:sp>
          <p:nvSpPr>
            <p:cNvPr id="5" name="Oval 4">
              <a:extLst>
                <a:ext uri="{FF2B5EF4-FFF2-40B4-BE49-F238E27FC236}">
                  <a16:creationId xmlns:a16="http://schemas.microsoft.com/office/drawing/2014/main" xmlns="" id="{953443C2-8248-BF5D-5E18-74542026D8D1}"/>
                </a:ext>
              </a:extLst>
            </p:cNvPr>
            <p:cNvSpPr/>
            <p:nvPr/>
          </p:nvSpPr>
          <p:spPr>
            <a:xfrm>
              <a:off x="2256289" y="791028"/>
              <a:ext cx="3018972" cy="827315"/>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3333905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600FBF2C-507C-566A-CD5F-976B8103D3D2}"/>
              </a:ext>
            </a:extLst>
          </p:cNvPr>
          <p:cNvGrpSpPr/>
          <p:nvPr/>
        </p:nvGrpSpPr>
        <p:grpSpPr>
          <a:xfrm>
            <a:off x="1553030" y="736200"/>
            <a:ext cx="9551008" cy="4938885"/>
            <a:chOff x="1553030" y="736200"/>
            <a:chExt cx="9551008" cy="4938885"/>
          </a:xfrm>
        </p:grpSpPr>
        <p:pic>
          <p:nvPicPr>
            <p:cNvPr id="4" name="Picture 3">
              <a:extLst>
                <a:ext uri="{FF2B5EF4-FFF2-40B4-BE49-F238E27FC236}">
                  <a16:creationId xmlns:a16="http://schemas.microsoft.com/office/drawing/2014/main" xmlns="" id="{9D535309-BD69-DE3C-62CA-79294EFFAFC9}"/>
                </a:ext>
              </a:extLst>
            </p:cNvPr>
            <p:cNvPicPr>
              <a:picLocks noChangeAspect="1"/>
            </p:cNvPicPr>
            <p:nvPr/>
          </p:nvPicPr>
          <p:blipFill>
            <a:blip r:embed="rId2"/>
            <a:stretch>
              <a:fillRect/>
            </a:stretch>
          </p:blipFill>
          <p:spPr>
            <a:xfrm>
              <a:off x="2321151" y="907596"/>
              <a:ext cx="8782887" cy="4767489"/>
            </a:xfrm>
            <a:prstGeom prst="rect">
              <a:avLst/>
            </a:prstGeom>
          </p:spPr>
        </p:pic>
        <p:sp>
          <p:nvSpPr>
            <p:cNvPr id="7" name="Oval 6">
              <a:extLst>
                <a:ext uri="{FF2B5EF4-FFF2-40B4-BE49-F238E27FC236}">
                  <a16:creationId xmlns:a16="http://schemas.microsoft.com/office/drawing/2014/main" xmlns="" id="{74118608-9F7E-2AF4-703E-71D006844ECD}"/>
                </a:ext>
              </a:extLst>
            </p:cNvPr>
            <p:cNvSpPr/>
            <p:nvPr/>
          </p:nvSpPr>
          <p:spPr>
            <a:xfrm>
              <a:off x="1553030" y="736200"/>
              <a:ext cx="3322326" cy="89343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246093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BAC6150-8A22-3D0D-30D5-4D9C5C260520}"/>
              </a:ext>
            </a:extLst>
          </p:cNvPr>
          <p:cNvPicPr>
            <a:picLocks noChangeAspect="1"/>
          </p:cNvPicPr>
          <p:nvPr/>
        </p:nvPicPr>
        <p:blipFill>
          <a:blip r:embed="rId2"/>
          <a:stretch>
            <a:fillRect/>
          </a:stretch>
        </p:blipFill>
        <p:spPr>
          <a:xfrm>
            <a:off x="1530350" y="575808"/>
            <a:ext cx="10356248" cy="5287963"/>
          </a:xfrm>
          <a:prstGeom prst="rect">
            <a:avLst/>
          </a:prstGeom>
        </p:spPr>
      </p:pic>
    </p:spTree>
    <p:extLst>
      <p:ext uri="{BB962C8B-B14F-4D97-AF65-F5344CB8AC3E}">
        <p14:creationId xmlns:p14="http://schemas.microsoft.com/office/powerpoint/2010/main" val="2796203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47261CA-5A20-F455-B688-B134BED1A30C}"/>
              </a:ext>
            </a:extLst>
          </p:cNvPr>
          <p:cNvPicPr>
            <a:picLocks noChangeAspect="1"/>
          </p:cNvPicPr>
          <p:nvPr/>
        </p:nvPicPr>
        <p:blipFill>
          <a:blip r:embed="rId2"/>
          <a:stretch>
            <a:fillRect/>
          </a:stretch>
        </p:blipFill>
        <p:spPr>
          <a:xfrm>
            <a:off x="1549303" y="1096168"/>
            <a:ext cx="10076640" cy="4665663"/>
          </a:xfrm>
          <a:prstGeom prst="rect">
            <a:avLst/>
          </a:prstGeom>
        </p:spPr>
      </p:pic>
    </p:spTree>
    <p:extLst>
      <p:ext uri="{BB962C8B-B14F-4D97-AF65-F5344CB8AC3E}">
        <p14:creationId xmlns:p14="http://schemas.microsoft.com/office/powerpoint/2010/main" val="856298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8F1AB307-4E49-6754-946C-F86ECC5525D3}"/>
              </a:ext>
            </a:extLst>
          </p:cNvPr>
          <p:cNvGrpSpPr/>
          <p:nvPr/>
        </p:nvGrpSpPr>
        <p:grpSpPr>
          <a:xfrm>
            <a:off x="1741716" y="793749"/>
            <a:ext cx="10072913" cy="5563508"/>
            <a:chOff x="1741716" y="793749"/>
            <a:chExt cx="10072913" cy="5563508"/>
          </a:xfrm>
        </p:grpSpPr>
        <p:pic>
          <p:nvPicPr>
            <p:cNvPr id="3" name="Picture 2">
              <a:extLst>
                <a:ext uri="{FF2B5EF4-FFF2-40B4-BE49-F238E27FC236}">
                  <a16:creationId xmlns:a16="http://schemas.microsoft.com/office/drawing/2014/main" xmlns="" id="{EB22B685-0F6C-69DE-6D58-D697FFBB59C1}"/>
                </a:ext>
              </a:extLst>
            </p:cNvPr>
            <p:cNvPicPr>
              <a:picLocks noChangeAspect="1"/>
            </p:cNvPicPr>
            <p:nvPr/>
          </p:nvPicPr>
          <p:blipFill>
            <a:blip r:embed="rId2"/>
            <a:stretch>
              <a:fillRect/>
            </a:stretch>
          </p:blipFill>
          <p:spPr>
            <a:xfrm>
              <a:off x="2181450" y="793749"/>
              <a:ext cx="9633179" cy="5563508"/>
            </a:xfrm>
            <a:prstGeom prst="rect">
              <a:avLst/>
            </a:prstGeom>
          </p:spPr>
        </p:pic>
        <p:sp>
          <p:nvSpPr>
            <p:cNvPr id="5" name="Oval 4">
              <a:extLst>
                <a:ext uri="{FF2B5EF4-FFF2-40B4-BE49-F238E27FC236}">
                  <a16:creationId xmlns:a16="http://schemas.microsoft.com/office/drawing/2014/main" xmlns="" id="{4298315E-97DB-9E01-3894-A62011DBDCA2}"/>
                </a:ext>
              </a:extLst>
            </p:cNvPr>
            <p:cNvSpPr/>
            <p:nvPr/>
          </p:nvSpPr>
          <p:spPr>
            <a:xfrm>
              <a:off x="1741716" y="793749"/>
              <a:ext cx="4354284" cy="89343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Tree>
    <p:extLst>
      <p:ext uri="{BB962C8B-B14F-4D97-AF65-F5344CB8AC3E}">
        <p14:creationId xmlns:p14="http://schemas.microsoft.com/office/powerpoint/2010/main" val="2932537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DBA33B39-C517-DB5F-51B8-023DA45EAB10}"/>
              </a:ext>
            </a:extLst>
          </p:cNvPr>
          <p:cNvSpPr txBox="1"/>
          <p:nvPr/>
        </p:nvSpPr>
        <p:spPr>
          <a:xfrm>
            <a:off x="2394857" y="620876"/>
            <a:ext cx="6096000" cy="523220"/>
          </a:xfrm>
          <a:prstGeom prst="rect">
            <a:avLst/>
          </a:prstGeom>
          <a:noFill/>
        </p:spPr>
        <p:txBody>
          <a:bodyPr wrap="square">
            <a:spAutoFit/>
          </a:bodyPr>
          <a:lstStyle/>
          <a:p>
            <a:r>
              <a:rPr lang="en-US" sz="2800" dirty="0"/>
              <a:t>Down casting References</a:t>
            </a:r>
            <a:endParaRPr lang="x-none" sz="2800" dirty="0"/>
          </a:p>
        </p:txBody>
      </p:sp>
      <p:grpSp>
        <p:nvGrpSpPr>
          <p:cNvPr id="17" name="Group 16">
            <a:extLst>
              <a:ext uri="{FF2B5EF4-FFF2-40B4-BE49-F238E27FC236}">
                <a16:creationId xmlns:a16="http://schemas.microsoft.com/office/drawing/2014/main" xmlns="" id="{8EF92C08-4AB2-1487-EB8F-682DC43A36E5}"/>
              </a:ext>
            </a:extLst>
          </p:cNvPr>
          <p:cNvGrpSpPr/>
          <p:nvPr/>
        </p:nvGrpSpPr>
        <p:grpSpPr>
          <a:xfrm>
            <a:off x="2151062" y="1866557"/>
            <a:ext cx="8648450" cy="4445227"/>
            <a:chOff x="2151062" y="1866557"/>
            <a:chExt cx="8648450" cy="4445227"/>
          </a:xfrm>
        </p:grpSpPr>
        <p:grpSp>
          <p:nvGrpSpPr>
            <p:cNvPr id="15" name="Group 14">
              <a:extLst>
                <a:ext uri="{FF2B5EF4-FFF2-40B4-BE49-F238E27FC236}">
                  <a16:creationId xmlns:a16="http://schemas.microsoft.com/office/drawing/2014/main" xmlns="" id="{B070F4EF-36C5-7F21-5EDE-58D203499DD8}"/>
                </a:ext>
              </a:extLst>
            </p:cNvPr>
            <p:cNvGrpSpPr/>
            <p:nvPr/>
          </p:nvGrpSpPr>
          <p:grpSpPr>
            <a:xfrm>
              <a:off x="2151062" y="1866557"/>
              <a:ext cx="8648450" cy="4445227"/>
              <a:chOff x="2209120" y="1926544"/>
              <a:chExt cx="8648450" cy="4445227"/>
            </a:xfrm>
          </p:grpSpPr>
          <p:grpSp>
            <p:nvGrpSpPr>
              <p:cNvPr id="12" name="Group 11">
                <a:extLst>
                  <a:ext uri="{FF2B5EF4-FFF2-40B4-BE49-F238E27FC236}">
                    <a16:creationId xmlns:a16="http://schemas.microsoft.com/office/drawing/2014/main" xmlns="" id="{EC9BB15A-0F47-F4A2-74A7-3535C94D1BBB}"/>
                  </a:ext>
                </a:extLst>
              </p:cNvPr>
              <p:cNvGrpSpPr/>
              <p:nvPr/>
            </p:nvGrpSpPr>
            <p:grpSpPr>
              <a:xfrm>
                <a:off x="2209120" y="1926544"/>
                <a:ext cx="8648450" cy="4445227"/>
                <a:chOff x="2209120" y="1926544"/>
                <a:chExt cx="8648450" cy="4445227"/>
              </a:xfrm>
            </p:grpSpPr>
            <p:pic>
              <p:nvPicPr>
                <p:cNvPr id="4" name="Picture 3">
                  <a:extLst>
                    <a:ext uri="{FF2B5EF4-FFF2-40B4-BE49-F238E27FC236}">
                      <a16:creationId xmlns:a16="http://schemas.microsoft.com/office/drawing/2014/main" xmlns="" id="{E47C19DC-0D96-0818-5038-7DF8EDB54DEE}"/>
                    </a:ext>
                  </a:extLst>
                </p:cNvPr>
                <p:cNvPicPr>
                  <a:picLocks noChangeAspect="1"/>
                </p:cNvPicPr>
                <p:nvPr/>
              </p:nvPicPr>
              <p:blipFill>
                <a:blip r:embed="rId2"/>
                <a:stretch>
                  <a:fillRect/>
                </a:stretch>
              </p:blipFill>
              <p:spPr>
                <a:xfrm>
                  <a:off x="2209120" y="1926544"/>
                  <a:ext cx="8648450" cy="4445227"/>
                </a:xfrm>
                <a:prstGeom prst="rect">
                  <a:avLst/>
                </a:prstGeom>
              </p:spPr>
            </p:pic>
            <p:sp>
              <p:nvSpPr>
                <p:cNvPr id="11" name="Rectangle 10">
                  <a:extLst>
                    <a:ext uri="{FF2B5EF4-FFF2-40B4-BE49-F238E27FC236}">
                      <a16:creationId xmlns:a16="http://schemas.microsoft.com/office/drawing/2014/main" xmlns="" id="{8D292636-787C-B1C8-22E6-FC6225C1A607}"/>
                    </a:ext>
                  </a:extLst>
                </p:cNvPr>
                <p:cNvSpPr/>
                <p:nvPr/>
              </p:nvSpPr>
              <p:spPr>
                <a:xfrm>
                  <a:off x="2873829" y="2975429"/>
                  <a:ext cx="537028" cy="42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
            <p:nvSpPr>
              <p:cNvPr id="13" name="Rectangle 12">
                <a:extLst>
                  <a:ext uri="{FF2B5EF4-FFF2-40B4-BE49-F238E27FC236}">
                    <a16:creationId xmlns:a16="http://schemas.microsoft.com/office/drawing/2014/main" xmlns="" id="{F58A12A9-0A79-3530-2688-69C58031DBE7}"/>
                  </a:ext>
                </a:extLst>
              </p:cNvPr>
              <p:cNvSpPr/>
              <p:nvPr/>
            </p:nvSpPr>
            <p:spPr>
              <a:xfrm>
                <a:off x="2757715" y="3910277"/>
                <a:ext cx="537028" cy="42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4" name="Rectangle 13">
                <a:extLst>
                  <a:ext uri="{FF2B5EF4-FFF2-40B4-BE49-F238E27FC236}">
                    <a16:creationId xmlns:a16="http://schemas.microsoft.com/office/drawing/2014/main" xmlns="" id="{0C93C6A0-4C02-76A1-045B-25D96378AB0C}"/>
                  </a:ext>
                </a:extLst>
              </p:cNvPr>
              <p:cNvSpPr/>
              <p:nvPr/>
            </p:nvSpPr>
            <p:spPr>
              <a:xfrm>
                <a:off x="2445659" y="4612896"/>
                <a:ext cx="537028" cy="42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grpSp>
        <p:sp>
          <p:nvSpPr>
            <p:cNvPr id="16" name="Rectangle 15">
              <a:extLst>
                <a:ext uri="{FF2B5EF4-FFF2-40B4-BE49-F238E27FC236}">
                  <a16:creationId xmlns:a16="http://schemas.microsoft.com/office/drawing/2014/main" xmlns="" id="{201D0941-0302-1E3F-53E0-D30F2FAFC5C9}"/>
                </a:ext>
              </a:extLst>
            </p:cNvPr>
            <p:cNvSpPr/>
            <p:nvPr/>
          </p:nvSpPr>
          <p:spPr>
            <a:xfrm>
              <a:off x="3095850" y="3933917"/>
              <a:ext cx="6033635" cy="8512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x-none" dirty="0"/>
            </a:p>
          </p:txBody>
        </p:sp>
      </p:grpSp>
    </p:spTree>
    <p:extLst>
      <p:ext uri="{BB962C8B-B14F-4D97-AF65-F5344CB8AC3E}">
        <p14:creationId xmlns:p14="http://schemas.microsoft.com/office/powerpoint/2010/main" val="444158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8C5E9-224C-9BBC-71A6-5A9056318527}"/>
              </a:ext>
            </a:extLst>
          </p:cNvPr>
          <p:cNvSpPr>
            <a:spLocks noGrp="1"/>
          </p:cNvSpPr>
          <p:nvPr>
            <p:ph type="title"/>
          </p:nvPr>
        </p:nvSpPr>
        <p:spPr/>
        <p:txBody>
          <a:bodyPr/>
          <a:lstStyle/>
          <a:p>
            <a:r>
              <a:rPr lang="en-US" dirty="0"/>
              <a:t>Interface</a:t>
            </a:r>
            <a:endParaRPr lang="x-none" dirty="0"/>
          </a:p>
        </p:txBody>
      </p:sp>
      <p:pic>
        <p:nvPicPr>
          <p:cNvPr id="5" name="Picture 4">
            <a:extLst>
              <a:ext uri="{FF2B5EF4-FFF2-40B4-BE49-F238E27FC236}">
                <a16:creationId xmlns:a16="http://schemas.microsoft.com/office/drawing/2014/main" xmlns="" id="{8268F19D-0DF5-4B6F-41EA-38A29A799225}"/>
              </a:ext>
            </a:extLst>
          </p:cNvPr>
          <p:cNvPicPr>
            <a:picLocks noChangeAspect="1"/>
          </p:cNvPicPr>
          <p:nvPr/>
        </p:nvPicPr>
        <p:blipFill>
          <a:blip r:embed="rId2"/>
          <a:stretch>
            <a:fillRect/>
          </a:stretch>
        </p:blipFill>
        <p:spPr>
          <a:xfrm>
            <a:off x="2592925" y="1417013"/>
            <a:ext cx="8794210" cy="4023973"/>
          </a:xfrm>
          <a:prstGeom prst="rect">
            <a:avLst/>
          </a:prstGeom>
        </p:spPr>
      </p:pic>
    </p:spTree>
    <p:extLst>
      <p:ext uri="{BB962C8B-B14F-4D97-AF65-F5344CB8AC3E}">
        <p14:creationId xmlns:p14="http://schemas.microsoft.com/office/powerpoint/2010/main" val="3223539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8C5E9-224C-9BBC-71A6-5A9056318527}"/>
              </a:ext>
            </a:extLst>
          </p:cNvPr>
          <p:cNvSpPr>
            <a:spLocks noGrp="1"/>
          </p:cNvSpPr>
          <p:nvPr>
            <p:ph type="title"/>
          </p:nvPr>
        </p:nvSpPr>
        <p:spPr>
          <a:xfrm>
            <a:off x="2592925" y="265311"/>
            <a:ext cx="8911687" cy="1280890"/>
          </a:xfrm>
        </p:spPr>
        <p:txBody>
          <a:bodyPr/>
          <a:lstStyle/>
          <a:p>
            <a:r>
              <a:rPr lang="en-US" dirty="0"/>
              <a:t>Interface</a:t>
            </a:r>
            <a:endParaRPr lang="x-none" dirty="0"/>
          </a:p>
        </p:txBody>
      </p:sp>
      <p:pic>
        <p:nvPicPr>
          <p:cNvPr id="4" name="Picture 3">
            <a:extLst>
              <a:ext uri="{FF2B5EF4-FFF2-40B4-BE49-F238E27FC236}">
                <a16:creationId xmlns:a16="http://schemas.microsoft.com/office/drawing/2014/main" xmlns="" id="{201650E1-2E10-D657-B931-4D7C5D9586E9}"/>
              </a:ext>
            </a:extLst>
          </p:cNvPr>
          <p:cNvPicPr>
            <a:picLocks noChangeAspect="1"/>
          </p:cNvPicPr>
          <p:nvPr/>
        </p:nvPicPr>
        <p:blipFill>
          <a:blip r:embed="rId2"/>
          <a:stretch>
            <a:fillRect/>
          </a:stretch>
        </p:blipFill>
        <p:spPr>
          <a:xfrm>
            <a:off x="2592925" y="1374024"/>
            <a:ext cx="6767430" cy="5218665"/>
          </a:xfrm>
          <a:prstGeom prst="rect">
            <a:avLst/>
          </a:prstGeom>
        </p:spPr>
      </p:pic>
    </p:spTree>
    <p:extLst>
      <p:ext uri="{BB962C8B-B14F-4D97-AF65-F5344CB8AC3E}">
        <p14:creationId xmlns:p14="http://schemas.microsoft.com/office/powerpoint/2010/main" val="544856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8C5E9-224C-9BBC-71A6-5A9056318527}"/>
              </a:ext>
            </a:extLst>
          </p:cNvPr>
          <p:cNvSpPr>
            <a:spLocks noGrp="1"/>
          </p:cNvSpPr>
          <p:nvPr>
            <p:ph type="title"/>
          </p:nvPr>
        </p:nvSpPr>
        <p:spPr>
          <a:xfrm>
            <a:off x="1640156" y="163711"/>
            <a:ext cx="8911687" cy="1280890"/>
          </a:xfrm>
        </p:spPr>
        <p:txBody>
          <a:bodyPr/>
          <a:lstStyle/>
          <a:p>
            <a:r>
              <a:rPr lang="en-US" dirty="0"/>
              <a:t>Interface with diamond problem</a:t>
            </a:r>
            <a:endParaRPr lang="x-none" dirty="0"/>
          </a:p>
        </p:txBody>
      </p:sp>
      <p:pic>
        <p:nvPicPr>
          <p:cNvPr id="5" name="Picture 4">
            <a:extLst>
              <a:ext uri="{FF2B5EF4-FFF2-40B4-BE49-F238E27FC236}">
                <a16:creationId xmlns:a16="http://schemas.microsoft.com/office/drawing/2014/main" xmlns="" id="{C31AC195-33A0-85F0-FFA4-E7B76C201D10}"/>
              </a:ext>
            </a:extLst>
          </p:cNvPr>
          <p:cNvPicPr>
            <a:picLocks noChangeAspect="1"/>
          </p:cNvPicPr>
          <p:nvPr/>
        </p:nvPicPr>
        <p:blipFill>
          <a:blip r:embed="rId2"/>
          <a:stretch>
            <a:fillRect/>
          </a:stretch>
        </p:blipFill>
        <p:spPr>
          <a:xfrm>
            <a:off x="1552801" y="962705"/>
            <a:ext cx="10354802" cy="5368727"/>
          </a:xfrm>
          <a:prstGeom prst="rect">
            <a:avLst/>
          </a:prstGeom>
        </p:spPr>
      </p:pic>
    </p:spTree>
    <p:extLst>
      <p:ext uri="{BB962C8B-B14F-4D97-AF65-F5344CB8AC3E}">
        <p14:creationId xmlns:p14="http://schemas.microsoft.com/office/powerpoint/2010/main" val="148544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701B251-4CCF-728E-E048-58034C0BDBAC}"/>
              </a:ext>
            </a:extLst>
          </p:cNvPr>
          <p:cNvSpPr>
            <a:spLocks noGrp="1"/>
          </p:cNvSpPr>
          <p:nvPr>
            <p:ph idx="1"/>
          </p:nvPr>
        </p:nvSpPr>
        <p:spPr>
          <a:xfrm>
            <a:off x="2589213" y="2133600"/>
            <a:ext cx="8915400" cy="3778250"/>
          </a:xfrm>
          <a:prstGeom prst="rect">
            <a:avLst/>
          </a:prstGeom>
        </p:spPr>
        <p:txBody>
          <a:bodyPr wrap="square">
            <a:spAutoFit/>
          </a:bodyPr>
          <a:lstStyle/>
          <a:p>
            <a:r>
              <a:rPr lang="en-US" b="1" dirty="0"/>
              <a:t>Explanation: </a:t>
            </a:r>
            <a:r>
              <a:rPr lang="en-US" dirty="0"/>
              <a:t>Runtime polymorphism is achieved only through a pointer (or reference) of base class type. Also, a base class pointer can point to the objects of base class as well as to the objects of derived class. In above code, base class pointer ‘</a:t>
            </a:r>
            <a:r>
              <a:rPr lang="en-US" dirty="0" err="1"/>
              <a:t>bptr</a:t>
            </a:r>
            <a:r>
              <a:rPr lang="en-US" dirty="0"/>
              <a:t>’ contains the address of object ‘d’ of derived class.</a:t>
            </a:r>
          </a:p>
        </p:txBody>
      </p:sp>
    </p:spTree>
    <p:extLst>
      <p:ext uri="{BB962C8B-B14F-4D97-AF65-F5344CB8AC3E}">
        <p14:creationId xmlns:p14="http://schemas.microsoft.com/office/powerpoint/2010/main" val="1334286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751C7-9A14-F59B-C1BF-F2A5ED2710D3}"/>
              </a:ext>
            </a:extLst>
          </p:cNvPr>
          <p:cNvSpPr>
            <a:spLocks noGrp="1"/>
          </p:cNvSpPr>
          <p:nvPr>
            <p:ph type="title"/>
          </p:nvPr>
        </p:nvSpPr>
        <p:spPr>
          <a:xfrm>
            <a:off x="1446296" y="0"/>
            <a:ext cx="8911687" cy="1280890"/>
          </a:xfrm>
        </p:spPr>
        <p:txBody>
          <a:bodyPr/>
          <a:lstStyle/>
          <a:p>
            <a:r>
              <a:rPr lang="en-US" b="1" i="0" dirty="0">
                <a:solidFill>
                  <a:srgbClr val="273239"/>
                </a:solidFill>
                <a:effectLst/>
                <a:latin typeface="sofia-pro"/>
              </a:rPr>
              <a:t>Forward declarations</a:t>
            </a:r>
            <a:br>
              <a:rPr lang="en-US" b="1" i="0" dirty="0">
                <a:solidFill>
                  <a:srgbClr val="273239"/>
                </a:solidFill>
                <a:effectLst/>
                <a:latin typeface="sofia-pro"/>
              </a:rPr>
            </a:br>
            <a:endParaRPr lang="x-none" dirty="0"/>
          </a:p>
        </p:txBody>
      </p:sp>
      <p:sp>
        <p:nvSpPr>
          <p:cNvPr id="5" name="TextBox 4">
            <a:extLst>
              <a:ext uri="{FF2B5EF4-FFF2-40B4-BE49-F238E27FC236}">
                <a16:creationId xmlns:a16="http://schemas.microsoft.com/office/drawing/2014/main" xmlns="" id="{D1A28C2C-DABF-2DD4-72E5-BDEB7EBF1E0F}"/>
              </a:ext>
            </a:extLst>
          </p:cNvPr>
          <p:cNvSpPr txBox="1"/>
          <p:nvPr/>
        </p:nvSpPr>
        <p:spPr>
          <a:xfrm>
            <a:off x="1688874" y="368165"/>
            <a:ext cx="6096000" cy="6740307"/>
          </a:xfrm>
          <a:prstGeom prst="rect">
            <a:avLst/>
          </a:prstGeom>
          <a:noFill/>
        </p:spPr>
        <p:txBody>
          <a:bodyPr wrap="square">
            <a:spAutoFit/>
          </a:bodyPr>
          <a:lstStyle/>
          <a:p>
            <a:endParaRPr lang="en-US" sz="1600" dirty="0"/>
          </a:p>
          <a:p>
            <a:r>
              <a:rPr lang="en-US" sz="1600" dirty="0"/>
              <a:t>class A;</a:t>
            </a:r>
          </a:p>
          <a:p>
            <a:r>
              <a:rPr lang="en-US" sz="1600" dirty="0"/>
              <a:t>class B; </a:t>
            </a:r>
          </a:p>
          <a:p>
            <a:r>
              <a:rPr lang="en-US" sz="1600" dirty="0"/>
              <a:t>class B {</a:t>
            </a:r>
          </a:p>
          <a:p>
            <a:r>
              <a:rPr lang="en-US" sz="1600" dirty="0"/>
              <a:t>    int x;</a:t>
            </a:r>
          </a:p>
          <a:p>
            <a:r>
              <a:rPr lang="en-US" sz="1600" dirty="0"/>
              <a:t>public:</a:t>
            </a:r>
          </a:p>
          <a:p>
            <a:r>
              <a:rPr lang="en-US" sz="1600" dirty="0"/>
              <a:t>    void </a:t>
            </a:r>
            <a:r>
              <a:rPr lang="en-US" sz="1600" dirty="0" err="1"/>
              <a:t>getdata</a:t>
            </a:r>
            <a:r>
              <a:rPr lang="en-US" sz="1600" dirty="0"/>
              <a:t>(int n)</a:t>
            </a:r>
          </a:p>
          <a:p>
            <a:r>
              <a:rPr lang="en-US" sz="1600" dirty="0"/>
              <a:t>    {</a:t>
            </a:r>
          </a:p>
          <a:p>
            <a:r>
              <a:rPr lang="en-US" sz="1600" dirty="0"/>
              <a:t>        x = n; }</a:t>
            </a:r>
          </a:p>
          <a:p>
            <a:r>
              <a:rPr lang="en-US" sz="1600" dirty="0"/>
              <a:t>    friend int sum(A, B);</a:t>
            </a:r>
          </a:p>
          <a:p>
            <a:r>
              <a:rPr lang="en-US" sz="1600" dirty="0"/>
              <a:t>};  </a:t>
            </a:r>
          </a:p>
          <a:p>
            <a:r>
              <a:rPr lang="en-US" sz="1600" dirty="0"/>
              <a:t>class A {</a:t>
            </a:r>
          </a:p>
          <a:p>
            <a:r>
              <a:rPr lang="en-US" sz="1600" dirty="0"/>
              <a:t>    int y; </a:t>
            </a:r>
          </a:p>
          <a:p>
            <a:r>
              <a:rPr lang="en-US" sz="1600" dirty="0"/>
              <a:t>public:</a:t>
            </a:r>
          </a:p>
          <a:p>
            <a:r>
              <a:rPr lang="en-US" sz="1600" dirty="0"/>
              <a:t>    void </a:t>
            </a:r>
            <a:r>
              <a:rPr lang="en-US" sz="1600" dirty="0" err="1"/>
              <a:t>getdata</a:t>
            </a:r>
            <a:r>
              <a:rPr lang="en-US" sz="1600" dirty="0"/>
              <a:t>(int m)</a:t>
            </a:r>
          </a:p>
          <a:p>
            <a:r>
              <a:rPr lang="en-US" sz="1600" dirty="0"/>
              <a:t>    {</a:t>
            </a:r>
          </a:p>
          <a:p>
            <a:r>
              <a:rPr lang="en-US" sz="1600" dirty="0"/>
              <a:t>        y = m;</a:t>
            </a:r>
          </a:p>
          <a:p>
            <a:r>
              <a:rPr lang="en-US" sz="1600" dirty="0"/>
              <a:t>    }</a:t>
            </a:r>
          </a:p>
          <a:p>
            <a:r>
              <a:rPr lang="en-US" sz="1600" dirty="0"/>
              <a:t>    friend int sum(A, B);</a:t>
            </a:r>
          </a:p>
          <a:p>
            <a:r>
              <a:rPr lang="en-US" sz="1600" dirty="0"/>
              <a:t>};</a:t>
            </a:r>
          </a:p>
          <a:p>
            <a:r>
              <a:rPr lang="en-US" sz="1600" dirty="0"/>
              <a:t>int sum(A m, B n)</a:t>
            </a:r>
          </a:p>
          <a:p>
            <a:r>
              <a:rPr lang="en-US" sz="1600" dirty="0"/>
              <a:t>{</a:t>
            </a:r>
          </a:p>
          <a:p>
            <a:r>
              <a:rPr lang="en-US" sz="1600" dirty="0"/>
              <a:t>    int result;</a:t>
            </a:r>
          </a:p>
          <a:p>
            <a:r>
              <a:rPr lang="en-US" sz="1600" dirty="0"/>
              <a:t>    result = </a:t>
            </a:r>
            <a:r>
              <a:rPr lang="en-US" sz="1600" dirty="0" err="1"/>
              <a:t>m.y</a:t>
            </a:r>
            <a:r>
              <a:rPr lang="en-US" sz="1600" dirty="0"/>
              <a:t> + </a:t>
            </a:r>
            <a:r>
              <a:rPr lang="en-US" sz="1600" dirty="0" err="1"/>
              <a:t>n.x</a:t>
            </a:r>
            <a:r>
              <a:rPr lang="en-US" sz="1600" dirty="0"/>
              <a:t>;</a:t>
            </a:r>
          </a:p>
          <a:p>
            <a:r>
              <a:rPr lang="en-US" sz="1600" dirty="0"/>
              <a:t>    return result;</a:t>
            </a:r>
          </a:p>
          <a:p>
            <a:r>
              <a:rPr lang="en-US" sz="1600" dirty="0"/>
              <a:t>}</a:t>
            </a:r>
          </a:p>
          <a:p>
            <a:r>
              <a:rPr lang="en-US" sz="1600" dirty="0"/>
              <a:t>  </a:t>
            </a:r>
          </a:p>
        </p:txBody>
      </p:sp>
      <p:sp>
        <p:nvSpPr>
          <p:cNvPr id="7" name="TextBox 6">
            <a:extLst>
              <a:ext uri="{FF2B5EF4-FFF2-40B4-BE49-F238E27FC236}">
                <a16:creationId xmlns:a16="http://schemas.microsoft.com/office/drawing/2014/main" xmlns="" id="{EA4AC85D-3424-412A-F834-9518FD4ABF88}"/>
              </a:ext>
            </a:extLst>
          </p:cNvPr>
          <p:cNvSpPr txBox="1"/>
          <p:nvPr/>
        </p:nvSpPr>
        <p:spPr>
          <a:xfrm>
            <a:off x="6255657" y="1152996"/>
            <a:ext cx="6096000" cy="2585323"/>
          </a:xfrm>
          <a:prstGeom prst="rect">
            <a:avLst/>
          </a:prstGeom>
          <a:noFill/>
        </p:spPr>
        <p:txBody>
          <a:bodyPr wrap="square">
            <a:spAutoFit/>
          </a:bodyPr>
          <a:lstStyle/>
          <a:p>
            <a:r>
              <a:rPr lang="en-US" sz="1800"/>
              <a:t>int main()</a:t>
            </a:r>
          </a:p>
          <a:p>
            <a:r>
              <a:rPr lang="en-US" sz="1800"/>
              <a:t>{</a:t>
            </a:r>
          </a:p>
          <a:p>
            <a:r>
              <a:rPr lang="en-US" sz="1800"/>
              <a:t>    B b;</a:t>
            </a:r>
          </a:p>
          <a:p>
            <a:r>
              <a:rPr lang="en-US" sz="1800"/>
              <a:t>    A a;</a:t>
            </a:r>
          </a:p>
          <a:p>
            <a:r>
              <a:rPr lang="en-US" sz="1800"/>
              <a:t>    a.getdata(5);</a:t>
            </a:r>
          </a:p>
          <a:p>
            <a:r>
              <a:rPr lang="en-US" sz="1800"/>
              <a:t>    b.getdata(4);</a:t>
            </a:r>
          </a:p>
          <a:p>
            <a:r>
              <a:rPr lang="en-US" sz="1800"/>
              <a:t>    cout &lt;&lt; "The sum is : " &lt;&lt; sum(a, b);</a:t>
            </a:r>
          </a:p>
          <a:p>
            <a:r>
              <a:rPr lang="en-US" sz="1800"/>
              <a:t>    return 0;</a:t>
            </a:r>
          </a:p>
          <a:p>
            <a:r>
              <a:rPr lang="en-US" sz="1800"/>
              <a:t>}</a:t>
            </a:r>
            <a:endParaRPr lang="en-US" sz="1800" dirty="0"/>
          </a:p>
        </p:txBody>
      </p:sp>
    </p:spTree>
    <p:extLst>
      <p:ext uri="{BB962C8B-B14F-4D97-AF65-F5344CB8AC3E}">
        <p14:creationId xmlns:p14="http://schemas.microsoft.com/office/powerpoint/2010/main" val="31519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7126" y="387928"/>
            <a:ext cx="6096000" cy="452431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#include &lt;</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iostream</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using namespace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std</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class base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public: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void fun_1() {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"base-1\n";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virtual void fun_2() {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"base-2\n";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virtual void fun_3() {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"base-3\n";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virtual void fun_4() {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"base-4\n";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class derived : public base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public: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void fun_1() {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"derived-1\n";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void fun_2() {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"derived-2\n";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void fun_4(</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x) {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"derived-4\n";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p:txBody>
      </p:sp>
      <p:sp>
        <p:nvSpPr>
          <p:cNvPr id="6" name="Rectangle 5"/>
          <p:cNvSpPr/>
          <p:nvPr/>
        </p:nvSpPr>
        <p:spPr>
          <a:xfrm>
            <a:off x="6774873" y="145310"/>
            <a:ext cx="5029200" cy="646330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base* p;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derived obj1;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p = &amp;obj1;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Early binding because fun1() is non-virtual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in base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p-&gt;fun_1();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Late binding (RTP)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p-&gt;fun_2();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Late binding (RTP)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p-&gt;fun_3();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Late binding (RTP)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p-&gt;fun_4();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Early binding but this function call is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illegal(produces error)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becasue</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pointer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is of base type and function is of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derived class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 p-&gt;fun_4(5);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p:txBody>
      </p:sp>
      <p:sp>
        <p:nvSpPr>
          <p:cNvPr id="8" name="Rectangle 7"/>
          <p:cNvSpPr/>
          <p:nvPr/>
        </p:nvSpPr>
        <p:spPr>
          <a:xfrm>
            <a:off x="1343891" y="4840437"/>
            <a:ext cx="6096000" cy="138499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Output: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base-1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derived-2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base-3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base-4</a:t>
            </a:r>
          </a:p>
        </p:txBody>
      </p:sp>
      <p:sp>
        <p:nvSpPr>
          <p:cNvPr id="9" name="Rectangle 8"/>
          <p:cNvSpPr/>
          <p:nvPr/>
        </p:nvSpPr>
        <p:spPr>
          <a:xfrm>
            <a:off x="401782" y="6519446"/>
            <a:ext cx="11956473"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urw-din"/>
                <a:ea typeface="+mn-ea"/>
                <a:cs typeface="+mn-cs"/>
              </a:rPr>
              <a:t>NOTE:</a:t>
            </a:r>
            <a:r>
              <a:rPr kumimoji="0" lang="en-US" sz="1600" b="0" i="0" u="none" strike="noStrike" kern="1200" cap="none" spc="0" normalizeH="0" baseline="0" noProof="0" dirty="0">
                <a:ln>
                  <a:noFill/>
                </a:ln>
                <a:solidFill>
                  <a:prstClr val="black"/>
                </a:solidFill>
                <a:effectLst/>
                <a:uLnTx/>
                <a:uFillTx/>
                <a:latin typeface="urw-din"/>
                <a:ea typeface="+mn-ea"/>
                <a:cs typeface="+mn-cs"/>
              </a:rPr>
              <a:t> fun_4(</a:t>
            </a:r>
            <a:r>
              <a:rPr kumimoji="0" lang="en-US" sz="1600" b="0" i="0" u="none" strike="noStrike" kern="1200" cap="none" spc="0" normalizeH="0" baseline="0" noProof="0" dirty="0" err="1">
                <a:ln>
                  <a:noFill/>
                </a:ln>
                <a:solidFill>
                  <a:prstClr val="black"/>
                </a:solidFill>
                <a:effectLst/>
                <a:uLnTx/>
                <a:uFillTx/>
                <a:latin typeface="urw-din"/>
                <a:ea typeface="+mn-ea"/>
                <a:cs typeface="+mn-cs"/>
              </a:rPr>
              <a:t>int</a:t>
            </a:r>
            <a:r>
              <a:rPr kumimoji="0" lang="en-US" sz="1600" b="0" i="0" u="none" strike="noStrike" kern="1200" cap="none" spc="0" normalizeH="0" baseline="0" noProof="0" dirty="0">
                <a:ln>
                  <a:noFill/>
                </a:ln>
                <a:solidFill>
                  <a:prstClr val="black"/>
                </a:solidFill>
                <a:effectLst/>
                <a:uLnTx/>
                <a:uFillTx/>
                <a:latin typeface="urw-din"/>
                <a:ea typeface="+mn-ea"/>
                <a:cs typeface="+mn-cs"/>
              </a:rPr>
              <a:t>) in derived class is different from virtual function fun_4() in base class as prototype of both the function is different.</a:t>
            </a: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3019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4E5DDC75-3AB8-70DD-C14C-D369FBF9007D}"/>
              </a:ext>
            </a:extLst>
          </p:cNvPr>
          <p:cNvSpPr txBox="1"/>
          <p:nvPr/>
        </p:nvSpPr>
        <p:spPr>
          <a:xfrm>
            <a:off x="3046828" y="210026"/>
            <a:ext cx="6098344" cy="6647974"/>
          </a:xfrm>
          <a:prstGeom prst="rect">
            <a:avLst/>
          </a:prstGeom>
          <a:noFill/>
        </p:spPr>
        <p:txBody>
          <a:bodyPr wrap="square">
            <a:spAutoFit/>
          </a:bodyPr>
          <a:lstStyle/>
          <a:p>
            <a:r>
              <a:rPr lang="x-none" sz="1600" dirty="0"/>
              <a:t>#include &lt;iostream&gt;</a:t>
            </a:r>
          </a:p>
          <a:p>
            <a:r>
              <a:rPr lang="x-none" sz="1600" dirty="0"/>
              <a:t>using namespace std;</a:t>
            </a:r>
          </a:p>
          <a:p>
            <a:r>
              <a:rPr lang="x-none" sz="1600" dirty="0"/>
              <a:t>class Base</a:t>
            </a:r>
          </a:p>
          <a:p>
            <a:r>
              <a:rPr lang="x-none" sz="1600" dirty="0"/>
              <a:t>{</a:t>
            </a:r>
          </a:p>
          <a:p>
            <a:r>
              <a:rPr lang="x-none" sz="1600" dirty="0"/>
              <a:t>public:</a:t>
            </a:r>
          </a:p>
          <a:p>
            <a:r>
              <a:rPr lang="x-none" sz="1600" dirty="0"/>
              <a:t>	~Base() //non-virtual destructor</a:t>
            </a:r>
          </a:p>
          <a:p>
            <a:r>
              <a:rPr lang="x-none" sz="1600" dirty="0"/>
              <a:t> //virtual ~Base() //virtual destructor</a:t>
            </a:r>
          </a:p>
          <a:p>
            <a:r>
              <a:rPr lang="x-none" sz="1600" dirty="0"/>
              <a:t>	{</a:t>
            </a:r>
          </a:p>
          <a:p>
            <a:r>
              <a:rPr lang="x-none" sz="1600" dirty="0"/>
              <a:t>		</a:t>
            </a:r>
            <a:r>
              <a:rPr lang="x-none" sz="1600" dirty="0" err="1"/>
              <a:t>cout</a:t>
            </a:r>
            <a:r>
              <a:rPr lang="x-none" sz="1600" dirty="0"/>
              <a:t> &lt;&lt; "Base destroyed\n";</a:t>
            </a:r>
          </a:p>
          <a:p>
            <a:r>
              <a:rPr lang="x-none" sz="1600" dirty="0"/>
              <a:t>	}</a:t>
            </a:r>
          </a:p>
          <a:p>
            <a:r>
              <a:rPr lang="x-none" sz="1600" dirty="0"/>
              <a:t>};</a:t>
            </a:r>
          </a:p>
          <a:p>
            <a:r>
              <a:rPr lang="x-none" sz="1600" dirty="0"/>
              <a:t>////////////////////////////////////////////////////////////////</a:t>
            </a:r>
          </a:p>
          <a:p>
            <a:r>
              <a:rPr lang="x-none" sz="1600" dirty="0"/>
              <a:t>class Derv : public Base</a:t>
            </a:r>
          </a:p>
          <a:p>
            <a:r>
              <a:rPr lang="x-none" sz="1600" dirty="0"/>
              <a:t>{</a:t>
            </a:r>
          </a:p>
          <a:p>
            <a:r>
              <a:rPr lang="x-none" sz="1600" dirty="0"/>
              <a:t>public:</a:t>
            </a:r>
          </a:p>
          <a:p>
            <a:r>
              <a:rPr lang="x-none" sz="1600" dirty="0"/>
              <a:t>	~Derv()</a:t>
            </a:r>
          </a:p>
          <a:p>
            <a:r>
              <a:rPr lang="x-none" sz="1600" dirty="0"/>
              <a:t>	{</a:t>
            </a:r>
          </a:p>
          <a:p>
            <a:r>
              <a:rPr lang="x-none" sz="1600" dirty="0"/>
              <a:t>		</a:t>
            </a:r>
            <a:r>
              <a:rPr lang="x-none" sz="1600" dirty="0" err="1"/>
              <a:t>cout</a:t>
            </a:r>
            <a:r>
              <a:rPr lang="x-none" sz="1600" dirty="0"/>
              <a:t> &lt;&lt; "Derv destroyed\n";</a:t>
            </a:r>
          </a:p>
          <a:p>
            <a:r>
              <a:rPr lang="x-none" sz="1600" dirty="0"/>
              <a:t>	}</a:t>
            </a:r>
          </a:p>
          <a:p>
            <a:r>
              <a:rPr lang="x-none" sz="1600" dirty="0"/>
              <a:t>};</a:t>
            </a:r>
          </a:p>
          <a:p>
            <a:r>
              <a:rPr lang="x-none" sz="1600" dirty="0"/>
              <a:t>int main()</a:t>
            </a:r>
          </a:p>
          <a:p>
            <a:r>
              <a:rPr lang="x-none" sz="1600" dirty="0"/>
              <a:t>{</a:t>
            </a:r>
          </a:p>
          <a:p>
            <a:r>
              <a:rPr lang="x-none" sz="1600" dirty="0"/>
              <a:t>	Base* </a:t>
            </a:r>
            <a:r>
              <a:rPr lang="x-none" sz="1600" dirty="0" err="1"/>
              <a:t>pBase</a:t>
            </a:r>
            <a:r>
              <a:rPr lang="x-none" sz="1600" dirty="0"/>
              <a:t> = new Derv;</a:t>
            </a:r>
          </a:p>
          <a:p>
            <a:r>
              <a:rPr lang="x-none" sz="1600" dirty="0"/>
              <a:t>	delete </a:t>
            </a:r>
            <a:r>
              <a:rPr lang="x-none" sz="1600" dirty="0" err="1"/>
              <a:t>pBase</a:t>
            </a:r>
            <a:r>
              <a:rPr lang="x-none" sz="1600" dirty="0"/>
              <a:t>;</a:t>
            </a:r>
          </a:p>
          <a:p>
            <a:r>
              <a:rPr lang="x-none" sz="1600" dirty="0"/>
              <a:t>	return 0;</a:t>
            </a:r>
          </a:p>
          <a:p>
            <a:r>
              <a:rPr lang="x-none" sz="1600" dirty="0"/>
              <a:t>}</a:t>
            </a:r>
          </a:p>
        </p:txBody>
      </p:sp>
    </p:spTree>
    <p:extLst>
      <p:ext uri="{BB962C8B-B14F-4D97-AF65-F5344CB8AC3E}">
        <p14:creationId xmlns:p14="http://schemas.microsoft.com/office/powerpoint/2010/main" val="320316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5E9E371-CBEF-4591-6BD5-E86B3AB89306}"/>
              </a:ext>
            </a:extLst>
          </p:cNvPr>
          <p:cNvPicPr>
            <a:picLocks noChangeAspect="1"/>
          </p:cNvPicPr>
          <p:nvPr/>
        </p:nvPicPr>
        <p:blipFill>
          <a:blip r:embed="rId2"/>
          <a:stretch>
            <a:fillRect/>
          </a:stretch>
        </p:blipFill>
        <p:spPr>
          <a:xfrm>
            <a:off x="163294" y="95101"/>
            <a:ext cx="11865412" cy="6667798"/>
          </a:xfrm>
          <a:prstGeom prst="rect">
            <a:avLst/>
          </a:prstGeom>
        </p:spPr>
      </p:pic>
    </p:spTree>
    <p:extLst>
      <p:ext uri="{BB962C8B-B14F-4D97-AF65-F5344CB8AC3E}">
        <p14:creationId xmlns:p14="http://schemas.microsoft.com/office/powerpoint/2010/main" val="233249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F4E3D8E-4AC7-9352-4EE3-CCC1727A4263}"/>
              </a:ext>
            </a:extLst>
          </p:cNvPr>
          <p:cNvPicPr>
            <a:picLocks noChangeAspect="1"/>
          </p:cNvPicPr>
          <p:nvPr/>
        </p:nvPicPr>
        <p:blipFill>
          <a:blip r:embed="rId2"/>
          <a:stretch>
            <a:fillRect/>
          </a:stretch>
        </p:blipFill>
        <p:spPr>
          <a:xfrm>
            <a:off x="402130" y="116326"/>
            <a:ext cx="11789870" cy="6625347"/>
          </a:xfrm>
          <a:prstGeom prst="rect">
            <a:avLst/>
          </a:prstGeom>
        </p:spPr>
      </p:pic>
    </p:spTree>
    <p:extLst>
      <p:ext uri="{BB962C8B-B14F-4D97-AF65-F5344CB8AC3E}">
        <p14:creationId xmlns:p14="http://schemas.microsoft.com/office/powerpoint/2010/main" val="326305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E75224C-A0F1-BADC-90CA-67CFC87E5C92}"/>
              </a:ext>
            </a:extLst>
          </p:cNvPr>
          <p:cNvPicPr>
            <a:picLocks noChangeAspect="1"/>
          </p:cNvPicPr>
          <p:nvPr/>
        </p:nvPicPr>
        <p:blipFill>
          <a:blip r:embed="rId2"/>
          <a:stretch>
            <a:fillRect/>
          </a:stretch>
        </p:blipFill>
        <p:spPr>
          <a:xfrm>
            <a:off x="477650" y="172329"/>
            <a:ext cx="11236699" cy="6513342"/>
          </a:xfrm>
          <a:prstGeom prst="rect">
            <a:avLst/>
          </a:prstGeom>
        </p:spPr>
      </p:pic>
    </p:spTree>
    <p:extLst>
      <p:ext uri="{BB962C8B-B14F-4D97-AF65-F5344CB8AC3E}">
        <p14:creationId xmlns:p14="http://schemas.microsoft.com/office/powerpoint/2010/main" val="31379822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36090</TotalTime>
  <Words>1374</Words>
  <Application>Microsoft Office PowerPoint</Application>
  <PresentationFormat>Widescreen</PresentationFormat>
  <Paragraphs>348</Paragraphs>
  <Slides>40</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40</vt:i4>
      </vt:variant>
    </vt:vector>
  </HeadingPairs>
  <TitlesOfParts>
    <vt:vector size="55" baseType="lpstr">
      <vt:lpstr>-apple-system</vt:lpstr>
      <vt:lpstr>Arial</vt:lpstr>
      <vt:lpstr>Calibri</vt:lpstr>
      <vt:lpstr>Century Gothic</vt:lpstr>
      <vt:lpstr>Consolas</vt:lpstr>
      <vt:lpstr>FEF86AD24A8</vt:lpstr>
      <vt:lpstr>FEFA57FDBDD</vt:lpstr>
      <vt:lpstr>FEFE2B45743</vt:lpstr>
      <vt:lpstr>inter-regular</vt:lpstr>
      <vt:lpstr>Open Sans</vt:lpstr>
      <vt:lpstr>sofia-pro</vt:lpstr>
      <vt:lpstr>urw-din</vt:lpstr>
      <vt:lpstr>var(--font-din)</vt:lpstr>
      <vt:lpstr>Wingdings 3</vt:lpstr>
      <vt:lpstr>Wisp</vt:lpstr>
      <vt:lpstr>Rules for Virtual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Destructor </vt:lpstr>
      <vt:lpstr>Virtual Destructor </vt:lpstr>
      <vt:lpstr>Virtual Destructor </vt:lpstr>
      <vt:lpstr>Virtual Destructor </vt:lpstr>
      <vt:lpstr>virtual table and vptr</vt:lpstr>
      <vt:lpstr>virtual table and vptr</vt:lpstr>
      <vt:lpstr>virtual table and vptr</vt:lpstr>
      <vt:lpstr>Upcasting</vt:lpstr>
      <vt:lpstr>PowerPoint Presentation</vt:lpstr>
      <vt:lpstr>Classes we have worked on till now are concrete classes.</vt:lpstr>
      <vt:lpstr>Abstract classes</vt:lpstr>
      <vt:lpstr>Abstract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vt:lpstr>
      <vt:lpstr>Interface</vt:lpstr>
      <vt:lpstr>Interface with diamond problem</vt:lpstr>
      <vt:lpstr>Forward declarations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867</cp:revision>
  <dcterms:created xsi:type="dcterms:W3CDTF">2020-04-12T15:15:05Z</dcterms:created>
  <dcterms:modified xsi:type="dcterms:W3CDTF">2022-07-28T09:18:07Z</dcterms:modified>
</cp:coreProperties>
</file>