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3"/>
  </p:notesMasterIdLst>
  <p:sldIdLst>
    <p:sldId id="263" r:id="rId2"/>
    <p:sldId id="264" r:id="rId3"/>
    <p:sldId id="257" r:id="rId4"/>
    <p:sldId id="258" r:id="rId5"/>
    <p:sldId id="259" r:id="rId6"/>
    <p:sldId id="260" r:id="rId7"/>
    <p:sldId id="256" r:id="rId8"/>
    <p:sldId id="265" r:id="rId9"/>
    <p:sldId id="266" r:id="rId10"/>
    <p:sldId id="272" r:id="rId11"/>
    <p:sldId id="273" r:id="rId12"/>
    <p:sldId id="274" r:id="rId13"/>
    <p:sldId id="275" r:id="rId14"/>
    <p:sldId id="276" r:id="rId15"/>
    <p:sldId id="278" r:id="rId16"/>
    <p:sldId id="279" r:id="rId17"/>
    <p:sldId id="277" r:id="rId18"/>
    <p:sldId id="280" r:id="rId19"/>
    <p:sldId id="281" r:id="rId20"/>
    <p:sldId id="282"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84" d="100"/>
          <a:sy n="84" d="100"/>
        </p:scale>
        <p:origin x="6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4C038-6C54-4A75-99CF-25F285DF3DAB}"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D257-9886-403F-BF56-EFEB94012F85}" type="slidenum">
              <a:rPr lang="en-US" smtClean="0"/>
              <a:t>‹#›</a:t>
            </a:fld>
            <a:endParaRPr lang="en-US"/>
          </a:p>
        </p:txBody>
      </p:sp>
    </p:spTree>
    <p:extLst>
      <p:ext uri="{BB962C8B-B14F-4D97-AF65-F5344CB8AC3E}">
        <p14:creationId xmlns:p14="http://schemas.microsoft.com/office/powerpoint/2010/main" val="370070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7A5CD257-9886-403F-BF56-EFEB94012F85}" type="slidenum">
              <a:rPr lang="en-US" smtClean="0"/>
              <a:t>1</a:t>
            </a:fld>
            <a:endParaRPr lang="en-US"/>
          </a:p>
        </p:txBody>
      </p:sp>
    </p:spTree>
    <p:extLst>
      <p:ext uri="{BB962C8B-B14F-4D97-AF65-F5344CB8AC3E}">
        <p14:creationId xmlns:p14="http://schemas.microsoft.com/office/powerpoint/2010/main" val="3355625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A4A4A"/>
                </a:solidFill>
                <a:effectLst/>
                <a:latin typeface="ff-din-web"/>
              </a:rPr>
              <a:t>The ability to change the representation of an abstraction (data structures, algorithms) without disturbing any of its clients is the essential benefit of encapsulation.</a:t>
            </a:r>
            <a:endParaRPr lang="x-none" dirty="0"/>
          </a:p>
          <a:p>
            <a:endParaRPr lang="x-none" dirty="0"/>
          </a:p>
        </p:txBody>
      </p:sp>
      <p:sp>
        <p:nvSpPr>
          <p:cNvPr id="4" name="Slide Number Placeholder 3"/>
          <p:cNvSpPr>
            <a:spLocks noGrp="1"/>
          </p:cNvSpPr>
          <p:nvPr>
            <p:ph type="sldNum" sz="quarter" idx="5"/>
          </p:nvPr>
        </p:nvSpPr>
        <p:spPr/>
        <p:txBody>
          <a:bodyPr/>
          <a:lstStyle/>
          <a:p>
            <a:fld id="{7A5CD257-9886-403F-BF56-EFEB94012F85}" type="slidenum">
              <a:rPr lang="en-US" smtClean="0"/>
              <a:t>20</a:t>
            </a:fld>
            <a:endParaRPr lang="en-US"/>
          </a:p>
        </p:txBody>
      </p:sp>
    </p:spTree>
    <p:extLst>
      <p:ext uri="{BB962C8B-B14F-4D97-AF65-F5344CB8AC3E}">
        <p14:creationId xmlns:p14="http://schemas.microsoft.com/office/powerpoint/2010/main" val="329200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406108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48683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235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29438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36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290700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309438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356797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374832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112302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56CFF-60BB-4882-8367-3D7599EE6018}"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203675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56CFF-60BB-4882-8367-3D7599EE6018}"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25276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56CFF-60BB-4882-8367-3D7599EE6018}"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11661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56CFF-60BB-4882-8367-3D7599EE6018}"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7369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143142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a:p>
        </p:txBody>
      </p:sp>
    </p:spTree>
    <p:extLst>
      <p:ext uri="{BB962C8B-B14F-4D97-AF65-F5344CB8AC3E}">
        <p14:creationId xmlns:p14="http://schemas.microsoft.com/office/powerpoint/2010/main" val="17011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956CFF-60BB-4882-8367-3D7599EE6018}" type="datetimeFigureOut">
              <a:rPr lang="en-US" smtClean="0"/>
              <a:t>2/9/2023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4DB2F0-0CF3-43A8-8FEB-02A375179B54}" type="slidenum">
              <a:rPr lang="en-US" smtClean="0"/>
              <a:t>‹#›</a:t>
            </a:fld>
            <a:endParaRPr lang="en-US"/>
          </a:p>
        </p:txBody>
      </p:sp>
    </p:spTree>
    <p:extLst>
      <p:ext uri="{BB962C8B-B14F-4D97-AF65-F5344CB8AC3E}">
        <p14:creationId xmlns:p14="http://schemas.microsoft.com/office/powerpoint/2010/main" val="400319911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6509" y="762000"/>
            <a:ext cx="9648103" cy="5888182"/>
          </a:xfrm>
        </p:spPr>
        <p:txBody>
          <a:bodyPr>
            <a:normAutofit lnSpcReduction="10000"/>
          </a:bodyPr>
          <a:lstStyle/>
          <a:p>
            <a:r>
              <a:rPr lang="en-US" dirty="0"/>
              <a:t>Structures allow to store different data types information inside it at contiguous memory location. It is a collection of different data types which are at contiguous memory locations.</a:t>
            </a:r>
          </a:p>
          <a:p>
            <a:r>
              <a:rPr lang="en-US" dirty="0"/>
              <a:t>If we want to represent too many information(too many variables) of same data type as an single entity then we go </a:t>
            </a:r>
            <a:r>
              <a:rPr lang="en-US" b="1" dirty="0"/>
              <a:t>for Array </a:t>
            </a:r>
            <a:r>
              <a:rPr lang="en-US" dirty="0"/>
              <a:t>but if we want to represent too many information(too many variables) </a:t>
            </a:r>
            <a:r>
              <a:rPr lang="en-US" b="1" dirty="0"/>
              <a:t>of different data types </a:t>
            </a:r>
            <a:r>
              <a:rPr lang="en-US" dirty="0"/>
              <a:t>as an single entity then we go for Structure.</a:t>
            </a:r>
          </a:p>
          <a:p>
            <a:pPr marL="0" indent="0">
              <a:buNone/>
            </a:pPr>
            <a:r>
              <a:rPr lang="en-US" b="1" dirty="0"/>
              <a:t>Example</a:t>
            </a:r>
          </a:p>
          <a:p>
            <a:r>
              <a:rPr lang="en-US" dirty="0"/>
              <a:t>Suppose you are having record of 100 students. Each student is having name(which is of char[] type), id(</a:t>
            </a:r>
            <a:r>
              <a:rPr lang="en-US" dirty="0" err="1"/>
              <a:t>int</a:t>
            </a:r>
            <a:r>
              <a:rPr lang="en-US" dirty="0"/>
              <a:t> type) and marks(float type). All these three properties is uniquely owned by each student. Each student will carry this three different data type information.</a:t>
            </a:r>
          </a:p>
          <a:p>
            <a:r>
              <a:rPr lang="en-US" dirty="0"/>
              <a:t>Now, suppose you have to pass complete information of all students to one function for some reason. At that point rather than passing each and every information(name, id, marks, etc...) one by one for every student will not be a good way of programming. In such case we will prefer approach in which can pass complete student information as an single entity of one by one student.</a:t>
            </a:r>
          </a:p>
          <a:p>
            <a:r>
              <a:rPr lang="en-US" dirty="0"/>
              <a:t>So, where ever we need to refer different data types information as an single entity then we go for structure and above is the real time example where we would like to go for structure.</a:t>
            </a:r>
          </a:p>
          <a:p>
            <a:endParaRPr lang="en-US" dirty="0"/>
          </a:p>
        </p:txBody>
      </p:sp>
      <p:sp>
        <p:nvSpPr>
          <p:cNvPr id="4" name="Title 1"/>
          <p:cNvSpPr>
            <a:spLocks noGrp="1"/>
          </p:cNvSpPr>
          <p:nvPr>
            <p:ph type="title"/>
          </p:nvPr>
        </p:nvSpPr>
        <p:spPr>
          <a:xfrm>
            <a:off x="3396488" y="0"/>
            <a:ext cx="8911687" cy="1280890"/>
          </a:xfrm>
        </p:spPr>
        <p:txBody>
          <a:bodyPr>
            <a:normAutofit/>
          </a:bodyPr>
          <a:lstStyle/>
          <a:p>
            <a:r>
              <a:rPr lang="en-US" sz="4000" dirty="0"/>
              <a:t>Why we use Structure</a:t>
            </a:r>
          </a:p>
        </p:txBody>
      </p:sp>
    </p:spTree>
    <p:extLst>
      <p:ext uri="{BB962C8B-B14F-4D97-AF65-F5344CB8AC3E}">
        <p14:creationId xmlns:p14="http://schemas.microsoft.com/office/powerpoint/2010/main" val="2778889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F1DE-2FA7-421F-8B25-8484368464CB}"/>
              </a:ext>
            </a:extLst>
          </p:cNvPr>
          <p:cNvSpPr>
            <a:spLocks noGrp="1"/>
          </p:cNvSpPr>
          <p:nvPr>
            <p:ph type="title"/>
          </p:nvPr>
        </p:nvSpPr>
        <p:spPr/>
        <p:txBody>
          <a:bodyPr/>
          <a:lstStyle/>
          <a:p>
            <a:r>
              <a:rPr lang="en-US" dirty="0"/>
              <a:t>Another way</a:t>
            </a:r>
            <a:endParaRPr lang="x-none" dirty="0"/>
          </a:p>
        </p:txBody>
      </p:sp>
      <p:sp>
        <p:nvSpPr>
          <p:cNvPr id="7" name="TextBox 6">
            <a:extLst>
              <a:ext uri="{FF2B5EF4-FFF2-40B4-BE49-F238E27FC236}">
                <a16:creationId xmlns:a16="http://schemas.microsoft.com/office/drawing/2014/main" xmlns="" id="{81F5E464-E317-4947-84A1-440964B3BC51}"/>
              </a:ext>
            </a:extLst>
          </p:cNvPr>
          <p:cNvSpPr txBox="1"/>
          <p:nvPr/>
        </p:nvSpPr>
        <p:spPr>
          <a:xfrm>
            <a:off x="3049172" y="1724357"/>
            <a:ext cx="8008034" cy="3693319"/>
          </a:xfrm>
          <a:prstGeom prst="rect">
            <a:avLst/>
          </a:prstGeom>
          <a:noFill/>
        </p:spPr>
        <p:txBody>
          <a:bodyPr wrap="square">
            <a:spAutoFit/>
          </a:bodyPr>
          <a:lstStyle/>
          <a:p>
            <a:r>
              <a:rPr lang="en-US" dirty="0"/>
              <a:t>You can also declare struct variables when you define the struct. For example, consider the following statements:</a:t>
            </a:r>
          </a:p>
          <a:p>
            <a:endParaRPr lang="en-US" dirty="0"/>
          </a:p>
          <a:p>
            <a:r>
              <a:rPr lang="en-US" dirty="0"/>
              <a:t>struct </a:t>
            </a:r>
            <a:r>
              <a:rPr lang="en-US" dirty="0" err="1"/>
              <a:t>studentType</a:t>
            </a:r>
            <a:endParaRPr lang="en-US" dirty="0"/>
          </a:p>
          <a:p>
            <a:r>
              <a:rPr lang="en-US" dirty="0"/>
              <a:t>{</a:t>
            </a:r>
          </a:p>
          <a:p>
            <a:pPr lvl="1"/>
            <a:r>
              <a:rPr lang="en-US" dirty="0"/>
              <a:t>string </a:t>
            </a:r>
            <a:r>
              <a:rPr lang="en-US" dirty="0" err="1"/>
              <a:t>firstName</a:t>
            </a:r>
            <a:r>
              <a:rPr lang="en-US" dirty="0"/>
              <a:t>;</a:t>
            </a:r>
          </a:p>
          <a:p>
            <a:pPr lvl="1"/>
            <a:r>
              <a:rPr lang="en-US" dirty="0"/>
              <a:t>string </a:t>
            </a:r>
            <a:r>
              <a:rPr lang="en-US" dirty="0" err="1"/>
              <a:t>lastName</a:t>
            </a:r>
            <a:r>
              <a:rPr lang="en-US" dirty="0"/>
              <a:t>;</a:t>
            </a:r>
          </a:p>
          <a:p>
            <a:pPr lvl="1"/>
            <a:r>
              <a:rPr lang="en-US" dirty="0"/>
              <a:t>char </a:t>
            </a:r>
            <a:r>
              <a:rPr lang="en-US" dirty="0" err="1"/>
              <a:t>courseGrade</a:t>
            </a:r>
            <a:r>
              <a:rPr lang="en-US" dirty="0"/>
              <a:t>;</a:t>
            </a:r>
          </a:p>
          <a:p>
            <a:pPr lvl="1"/>
            <a:r>
              <a:rPr lang="en-US" dirty="0"/>
              <a:t>int </a:t>
            </a:r>
            <a:r>
              <a:rPr lang="en-US" dirty="0" err="1"/>
              <a:t>testScore</a:t>
            </a:r>
            <a:r>
              <a:rPr lang="en-US" dirty="0"/>
              <a:t>;</a:t>
            </a:r>
          </a:p>
          <a:p>
            <a:pPr lvl="1"/>
            <a:r>
              <a:rPr lang="en-US" dirty="0"/>
              <a:t>int </a:t>
            </a:r>
            <a:r>
              <a:rPr lang="en-US" dirty="0" err="1"/>
              <a:t>programmingScore</a:t>
            </a:r>
            <a:r>
              <a:rPr lang="en-US" dirty="0"/>
              <a:t>;</a:t>
            </a:r>
          </a:p>
          <a:p>
            <a:pPr lvl="1"/>
            <a:r>
              <a:rPr lang="en-US" dirty="0"/>
              <a:t>double GPA;</a:t>
            </a:r>
          </a:p>
          <a:p>
            <a:pPr lvl="1"/>
            <a:endParaRPr lang="en-US" dirty="0"/>
          </a:p>
          <a:p>
            <a:r>
              <a:rPr lang="en-US" dirty="0"/>
              <a:t>} </a:t>
            </a:r>
            <a:r>
              <a:rPr lang="en-US" dirty="0" err="1"/>
              <a:t>tempStudent</a:t>
            </a:r>
            <a:r>
              <a:rPr lang="en-US" dirty="0"/>
              <a:t>;</a:t>
            </a:r>
            <a:endParaRPr lang="x-none" dirty="0"/>
          </a:p>
        </p:txBody>
      </p:sp>
    </p:spTree>
    <p:extLst>
      <p:ext uri="{BB962C8B-B14F-4D97-AF65-F5344CB8AC3E}">
        <p14:creationId xmlns:p14="http://schemas.microsoft.com/office/powerpoint/2010/main" val="167829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F1DE-2FA7-421F-8B25-8484368464CB}"/>
              </a:ext>
            </a:extLst>
          </p:cNvPr>
          <p:cNvSpPr>
            <a:spLocks noGrp="1"/>
          </p:cNvSpPr>
          <p:nvPr>
            <p:ph type="title"/>
          </p:nvPr>
        </p:nvSpPr>
        <p:spPr/>
        <p:txBody>
          <a:bodyPr/>
          <a:lstStyle/>
          <a:p>
            <a:r>
              <a:rPr lang="en-US" dirty="0"/>
              <a:t>Access of data members</a:t>
            </a:r>
            <a:endParaRPr lang="x-none" dirty="0"/>
          </a:p>
        </p:txBody>
      </p:sp>
      <p:sp>
        <p:nvSpPr>
          <p:cNvPr id="7" name="TextBox 6">
            <a:extLst>
              <a:ext uri="{FF2B5EF4-FFF2-40B4-BE49-F238E27FC236}">
                <a16:creationId xmlns:a16="http://schemas.microsoft.com/office/drawing/2014/main" xmlns="" id="{81F5E464-E317-4947-84A1-440964B3BC51}"/>
              </a:ext>
            </a:extLst>
          </p:cNvPr>
          <p:cNvSpPr txBox="1"/>
          <p:nvPr/>
        </p:nvSpPr>
        <p:spPr>
          <a:xfrm>
            <a:off x="3044751" y="1264555"/>
            <a:ext cx="8008034" cy="4924425"/>
          </a:xfrm>
          <a:prstGeom prst="rect">
            <a:avLst/>
          </a:prstGeom>
          <a:noFill/>
        </p:spPr>
        <p:txBody>
          <a:bodyPr wrap="square">
            <a:spAutoFit/>
          </a:bodyPr>
          <a:lstStyle/>
          <a:p>
            <a:r>
              <a:rPr lang="en-US" dirty="0"/>
              <a:t>You can also declare struct variables when you define the struct. For example, consider the following statements:</a:t>
            </a:r>
          </a:p>
          <a:p>
            <a:endParaRPr lang="en-US" dirty="0"/>
          </a:p>
          <a:p>
            <a:r>
              <a:rPr lang="en-US" dirty="0"/>
              <a:t>struct </a:t>
            </a:r>
            <a:r>
              <a:rPr lang="en-US" sz="1800" b="1" i="0" u="none" strike="noStrike" baseline="0" dirty="0">
                <a:solidFill>
                  <a:srgbClr val="231F20"/>
                </a:solidFill>
                <a:latin typeface="AdvTT825c8005"/>
              </a:rPr>
              <a:t>Student</a:t>
            </a:r>
            <a:r>
              <a:rPr lang="en-US" dirty="0"/>
              <a:t>{</a:t>
            </a:r>
          </a:p>
          <a:p>
            <a:pPr lvl="1"/>
            <a:r>
              <a:rPr lang="en-US" dirty="0"/>
              <a:t>string </a:t>
            </a:r>
            <a:r>
              <a:rPr lang="en-US" dirty="0" err="1"/>
              <a:t>firstName</a:t>
            </a:r>
            <a:r>
              <a:rPr lang="en-US" dirty="0"/>
              <a:t>;</a:t>
            </a:r>
          </a:p>
          <a:p>
            <a:pPr lvl="1"/>
            <a:r>
              <a:rPr lang="en-US" dirty="0"/>
              <a:t>string </a:t>
            </a:r>
            <a:r>
              <a:rPr lang="en-US" dirty="0" err="1"/>
              <a:t>lastName</a:t>
            </a:r>
            <a:r>
              <a:rPr lang="en-US" dirty="0"/>
              <a:t>;</a:t>
            </a:r>
          </a:p>
          <a:p>
            <a:pPr lvl="1"/>
            <a:r>
              <a:rPr lang="en-US" dirty="0"/>
              <a:t>char </a:t>
            </a:r>
            <a:r>
              <a:rPr lang="en-US" dirty="0" err="1"/>
              <a:t>courseGrade</a:t>
            </a:r>
            <a:r>
              <a:rPr lang="en-US" dirty="0"/>
              <a:t>;</a:t>
            </a:r>
          </a:p>
          <a:p>
            <a:pPr lvl="1"/>
            <a:r>
              <a:rPr lang="en-US" dirty="0"/>
              <a:t>int </a:t>
            </a:r>
            <a:r>
              <a:rPr lang="en-US" dirty="0" err="1"/>
              <a:t>testScore</a:t>
            </a:r>
            <a:r>
              <a:rPr lang="en-US" dirty="0"/>
              <a:t>;</a:t>
            </a:r>
          </a:p>
          <a:p>
            <a:pPr lvl="1"/>
            <a:r>
              <a:rPr lang="en-US" dirty="0"/>
              <a:t>int </a:t>
            </a:r>
            <a:r>
              <a:rPr lang="en-US" dirty="0" err="1"/>
              <a:t>programmingScore</a:t>
            </a:r>
            <a:r>
              <a:rPr lang="en-US" dirty="0"/>
              <a:t>;</a:t>
            </a:r>
          </a:p>
          <a:p>
            <a:pPr lvl="1"/>
            <a:r>
              <a:rPr lang="en-US" dirty="0"/>
              <a:t>double GPA;</a:t>
            </a:r>
          </a:p>
          <a:p>
            <a:pPr lvl="1"/>
            <a:endParaRPr lang="en-US" dirty="0"/>
          </a:p>
          <a:p>
            <a:r>
              <a:rPr lang="en-US" dirty="0"/>
              <a:t>} </a:t>
            </a:r>
            <a:r>
              <a:rPr lang="en-US" dirty="0" err="1"/>
              <a:t>newStudent</a:t>
            </a:r>
            <a:r>
              <a:rPr lang="en-US" dirty="0"/>
              <a:t>;</a:t>
            </a:r>
          </a:p>
          <a:p>
            <a:endParaRPr lang="en-US" dirty="0"/>
          </a:p>
          <a:p>
            <a:pPr algn="l"/>
            <a:r>
              <a:rPr lang="en-US" sz="2000" b="1" i="0" u="none" strike="noStrike" baseline="0" dirty="0" err="1">
                <a:solidFill>
                  <a:srgbClr val="231F20"/>
                </a:solidFill>
                <a:latin typeface="AdvTT825c8005"/>
              </a:rPr>
              <a:t>newStudent.GPA</a:t>
            </a:r>
            <a:r>
              <a:rPr lang="en-US" sz="2000" b="1" i="0" u="none" strike="noStrike" baseline="0" dirty="0">
                <a:solidFill>
                  <a:srgbClr val="231F20"/>
                </a:solidFill>
                <a:latin typeface="AdvTT825c8005"/>
              </a:rPr>
              <a:t> = 0.0;</a:t>
            </a:r>
          </a:p>
          <a:p>
            <a:pPr algn="l"/>
            <a:r>
              <a:rPr lang="en-US" sz="2000" b="1" i="0" u="none" strike="noStrike" baseline="0" dirty="0">
                <a:solidFill>
                  <a:srgbClr val="231F20"/>
                </a:solidFill>
                <a:latin typeface="AdvP800D"/>
              </a:rPr>
              <a:t>Similarly, the statements:</a:t>
            </a:r>
          </a:p>
          <a:p>
            <a:pPr algn="l"/>
            <a:r>
              <a:rPr lang="en-US" sz="2000" b="1" i="0" u="none" strike="noStrike" baseline="0" dirty="0" err="1">
                <a:solidFill>
                  <a:srgbClr val="231F20"/>
                </a:solidFill>
                <a:latin typeface="AdvTT825c8005"/>
              </a:rPr>
              <a:t>newStudent.firstName</a:t>
            </a:r>
            <a:r>
              <a:rPr lang="en-US" sz="2000" b="1" i="0" u="none" strike="noStrike" baseline="0" dirty="0">
                <a:solidFill>
                  <a:srgbClr val="231F20"/>
                </a:solidFill>
                <a:latin typeface="AdvTT825c8005"/>
              </a:rPr>
              <a:t> = "John";</a:t>
            </a:r>
          </a:p>
          <a:p>
            <a:pPr algn="l"/>
            <a:r>
              <a:rPr lang="en-US" sz="2000" b="1" i="0" u="none" strike="noStrike" baseline="0" dirty="0" err="1">
                <a:solidFill>
                  <a:srgbClr val="231F20"/>
                </a:solidFill>
                <a:latin typeface="AdvTT825c8005"/>
              </a:rPr>
              <a:t>newStudent.lastName</a:t>
            </a:r>
            <a:r>
              <a:rPr lang="en-US" sz="2000" b="1" i="0" u="none" strike="noStrike" baseline="0" dirty="0">
                <a:solidFill>
                  <a:srgbClr val="231F20"/>
                </a:solidFill>
                <a:latin typeface="AdvTT825c8005"/>
              </a:rPr>
              <a:t> = "Brown";</a:t>
            </a:r>
          </a:p>
        </p:txBody>
      </p:sp>
    </p:spTree>
    <p:extLst>
      <p:ext uri="{BB962C8B-B14F-4D97-AF65-F5344CB8AC3E}">
        <p14:creationId xmlns:p14="http://schemas.microsoft.com/office/powerpoint/2010/main" val="30101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F1DE-2FA7-421F-8B25-8484368464CB}"/>
              </a:ext>
            </a:extLst>
          </p:cNvPr>
          <p:cNvSpPr>
            <a:spLocks noGrp="1"/>
          </p:cNvSpPr>
          <p:nvPr>
            <p:ph type="title"/>
          </p:nvPr>
        </p:nvSpPr>
        <p:spPr/>
        <p:txBody>
          <a:bodyPr/>
          <a:lstStyle/>
          <a:p>
            <a:r>
              <a:rPr lang="en-US" dirty="0"/>
              <a:t>Assignment</a:t>
            </a:r>
            <a:endParaRPr lang="x-none" dirty="0"/>
          </a:p>
        </p:txBody>
      </p:sp>
      <p:sp>
        <p:nvSpPr>
          <p:cNvPr id="7" name="TextBox 6">
            <a:extLst>
              <a:ext uri="{FF2B5EF4-FFF2-40B4-BE49-F238E27FC236}">
                <a16:creationId xmlns:a16="http://schemas.microsoft.com/office/drawing/2014/main" xmlns="" id="{81F5E464-E317-4947-84A1-440964B3BC51}"/>
              </a:ext>
            </a:extLst>
          </p:cNvPr>
          <p:cNvSpPr txBox="1"/>
          <p:nvPr/>
        </p:nvSpPr>
        <p:spPr>
          <a:xfrm>
            <a:off x="3044751" y="1264555"/>
            <a:ext cx="8008034" cy="3970318"/>
          </a:xfrm>
          <a:prstGeom prst="rect">
            <a:avLst/>
          </a:prstGeom>
          <a:noFill/>
        </p:spPr>
        <p:txBody>
          <a:bodyPr wrap="square">
            <a:spAutoFit/>
          </a:bodyPr>
          <a:lstStyle/>
          <a:p>
            <a:r>
              <a:rPr lang="en-US" dirty="0"/>
              <a:t>We can assign the value of one struct variable to another struct variable of the same type by using an assignment statement.</a:t>
            </a:r>
          </a:p>
          <a:p>
            <a:r>
              <a:rPr lang="en-US" dirty="0"/>
              <a:t>struct </a:t>
            </a:r>
            <a:r>
              <a:rPr lang="en-US" sz="1800" b="1" i="0" u="none" strike="noStrike" baseline="0" dirty="0">
                <a:solidFill>
                  <a:srgbClr val="231F20"/>
                </a:solidFill>
                <a:latin typeface="AdvTT825c8005"/>
              </a:rPr>
              <a:t>Student</a:t>
            </a:r>
            <a:r>
              <a:rPr lang="en-US" dirty="0"/>
              <a:t>{</a:t>
            </a:r>
          </a:p>
          <a:p>
            <a:pPr lvl="1"/>
            <a:r>
              <a:rPr lang="en-US" dirty="0"/>
              <a:t>string </a:t>
            </a:r>
            <a:r>
              <a:rPr lang="en-US" dirty="0" err="1"/>
              <a:t>firstName</a:t>
            </a:r>
            <a:r>
              <a:rPr lang="en-US" dirty="0"/>
              <a:t>;</a:t>
            </a:r>
          </a:p>
          <a:p>
            <a:pPr lvl="1"/>
            <a:r>
              <a:rPr lang="en-US" dirty="0"/>
              <a:t>string </a:t>
            </a:r>
            <a:r>
              <a:rPr lang="en-US" dirty="0" err="1"/>
              <a:t>lastName</a:t>
            </a:r>
            <a:r>
              <a:rPr lang="en-US" dirty="0"/>
              <a:t>;</a:t>
            </a:r>
          </a:p>
          <a:p>
            <a:pPr lvl="1"/>
            <a:r>
              <a:rPr lang="en-US" dirty="0"/>
              <a:t>char </a:t>
            </a:r>
            <a:r>
              <a:rPr lang="en-US" dirty="0" err="1"/>
              <a:t>courseGrade</a:t>
            </a:r>
            <a:r>
              <a:rPr lang="en-US" dirty="0"/>
              <a:t>;</a:t>
            </a:r>
          </a:p>
          <a:p>
            <a:pPr lvl="1"/>
            <a:r>
              <a:rPr lang="en-US" dirty="0"/>
              <a:t>int </a:t>
            </a:r>
            <a:r>
              <a:rPr lang="en-US" dirty="0" err="1"/>
              <a:t>testScore</a:t>
            </a:r>
            <a:r>
              <a:rPr lang="en-US" dirty="0"/>
              <a:t>;</a:t>
            </a:r>
          </a:p>
          <a:p>
            <a:pPr lvl="1"/>
            <a:r>
              <a:rPr lang="en-US" dirty="0"/>
              <a:t>int </a:t>
            </a:r>
            <a:r>
              <a:rPr lang="en-US" dirty="0" err="1"/>
              <a:t>programmingScore</a:t>
            </a:r>
            <a:r>
              <a:rPr lang="en-US" dirty="0"/>
              <a:t>;</a:t>
            </a:r>
          </a:p>
          <a:p>
            <a:pPr lvl="1"/>
            <a:r>
              <a:rPr lang="en-US" dirty="0"/>
              <a:t>double GPA;</a:t>
            </a:r>
          </a:p>
          <a:p>
            <a:pPr lvl="1"/>
            <a:endParaRPr lang="en-US" dirty="0"/>
          </a:p>
          <a:p>
            <a:r>
              <a:rPr lang="en-US" dirty="0"/>
              <a:t>} </a:t>
            </a:r>
            <a:r>
              <a:rPr lang="en-US" dirty="0" err="1"/>
              <a:t>newStudent</a:t>
            </a:r>
            <a:r>
              <a:rPr lang="en-US" dirty="0"/>
              <a:t>;</a:t>
            </a:r>
          </a:p>
          <a:p>
            <a:endParaRPr lang="en-US" dirty="0"/>
          </a:p>
          <a:p>
            <a:r>
              <a:rPr lang="en-US" dirty="0"/>
              <a:t>Student </a:t>
            </a:r>
            <a:r>
              <a:rPr lang="en-US" dirty="0" err="1"/>
              <a:t>student</a:t>
            </a:r>
            <a:r>
              <a:rPr lang="en-US" dirty="0"/>
              <a:t>;</a:t>
            </a:r>
          </a:p>
          <a:p>
            <a:pPr algn="l"/>
            <a:r>
              <a:rPr lang="en-US" sz="1800" b="0" i="0" u="none" strike="noStrike" baseline="0" dirty="0">
                <a:solidFill>
                  <a:srgbClr val="231F20"/>
                </a:solidFill>
                <a:latin typeface="AdvTT825c8005"/>
              </a:rPr>
              <a:t>student = </a:t>
            </a:r>
            <a:r>
              <a:rPr lang="en-US" sz="1800" b="0" i="0" u="none" strike="noStrike" baseline="0" dirty="0" err="1">
                <a:solidFill>
                  <a:srgbClr val="231F20"/>
                </a:solidFill>
                <a:latin typeface="AdvTT825c8005"/>
              </a:rPr>
              <a:t>newStudent</a:t>
            </a:r>
            <a:r>
              <a:rPr lang="en-US" sz="1800" b="0" i="0" u="none" strike="noStrike" baseline="0" dirty="0">
                <a:solidFill>
                  <a:srgbClr val="231F20"/>
                </a:solidFill>
                <a:latin typeface="AdvTT825c8005"/>
              </a:rPr>
              <a:t>;</a:t>
            </a:r>
            <a:endParaRPr lang="en-US" sz="2000" b="1" i="0" u="none" strike="noStrike" baseline="0" dirty="0">
              <a:solidFill>
                <a:srgbClr val="231F20"/>
              </a:solidFill>
              <a:latin typeface="AdvTT825c8005"/>
            </a:endParaRPr>
          </a:p>
        </p:txBody>
      </p:sp>
    </p:spTree>
    <p:extLst>
      <p:ext uri="{BB962C8B-B14F-4D97-AF65-F5344CB8AC3E}">
        <p14:creationId xmlns:p14="http://schemas.microsoft.com/office/powerpoint/2010/main" val="275433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F1DE-2FA7-421F-8B25-8484368464CB}"/>
              </a:ext>
            </a:extLst>
          </p:cNvPr>
          <p:cNvSpPr>
            <a:spLocks noGrp="1"/>
          </p:cNvSpPr>
          <p:nvPr>
            <p:ph type="title"/>
          </p:nvPr>
        </p:nvSpPr>
        <p:spPr/>
        <p:txBody>
          <a:bodyPr/>
          <a:lstStyle/>
          <a:p>
            <a:r>
              <a:rPr lang="en-US" dirty="0"/>
              <a:t>Comparison</a:t>
            </a:r>
            <a:endParaRPr lang="x-none" dirty="0"/>
          </a:p>
        </p:txBody>
      </p:sp>
      <p:sp>
        <p:nvSpPr>
          <p:cNvPr id="7" name="TextBox 6">
            <a:extLst>
              <a:ext uri="{FF2B5EF4-FFF2-40B4-BE49-F238E27FC236}">
                <a16:creationId xmlns:a16="http://schemas.microsoft.com/office/drawing/2014/main" xmlns="" id="{81F5E464-E317-4947-84A1-440964B3BC51}"/>
              </a:ext>
            </a:extLst>
          </p:cNvPr>
          <p:cNvSpPr txBox="1"/>
          <p:nvPr/>
        </p:nvSpPr>
        <p:spPr>
          <a:xfrm>
            <a:off x="2833735" y="1443841"/>
            <a:ext cx="8008034" cy="1846659"/>
          </a:xfrm>
          <a:prstGeom prst="rect">
            <a:avLst/>
          </a:prstGeom>
          <a:noFill/>
        </p:spPr>
        <p:txBody>
          <a:bodyPr wrap="square">
            <a:spAutoFit/>
          </a:bodyPr>
          <a:lstStyle/>
          <a:p>
            <a:r>
              <a:rPr lang="en-US" dirty="0"/>
              <a:t>To compare struct variables, you compare them member-wise. For example, suppose that </a:t>
            </a:r>
            <a:r>
              <a:rPr lang="en-US" dirty="0" err="1"/>
              <a:t>newStudent</a:t>
            </a:r>
            <a:r>
              <a:rPr lang="en-US" dirty="0"/>
              <a:t> and student are declared as shown earlier.</a:t>
            </a:r>
          </a:p>
          <a:p>
            <a:endParaRPr lang="en-US" sz="2000" b="1" i="0" u="none" strike="noStrike" baseline="0" dirty="0">
              <a:solidFill>
                <a:srgbClr val="231F20"/>
              </a:solidFill>
              <a:latin typeface="AdvTT825c8005"/>
            </a:endParaRPr>
          </a:p>
          <a:p>
            <a:r>
              <a:rPr lang="en-US" sz="2000" b="1" i="0" u="none" strike="noStrike" baseline="0" dirty="0">
                <a:solidFill>
                  <a:srgbClr val="231F20"/>
                </a:solidFill>
                <a:latin typeface="AdvTT825c8005"/>
              </a:rPr>
              <a:t>if (</a:t>
            </a:r>
            <a:r>
              <a:rPr lang="en-US" sz="2000" b="1" i="0" u="none" strike="noStrike" baseline="0" dirty="0" err="1">
                <a:solidFill>
                  <a:srgbClr val="231F20"/>
                </a:solidFill>
                <a:latin typeface="AdvTT825c8005"/>
              </a:rPr>
              <a:t>student.firstName</a:t>
            </a:r>
            <a:r>
              <a:rPr lang="en-US" sz="2000" b="1" i="0" u="none" strike="noStrike" baseline="0" dirty="0">
                <a:solidFill>
                  <a:srgbClr val="231F20"/>
                </a:solidFill>
                <a:latin typeface="AdvTT825c8005"/>
              </a:rPr>
              <a:t> == </a:t>
            </a:r>
            <a:r>
              <a:rPr lang="en-US" sz="2000" b="1" i="0" u="none" strike="noStrike" baseline="0" dirty="0" err="1">
                <a:solidFill>
                  <a:srgbClr val="231F20"/>
                </a:solidFill>
                <a:latin typeface="AdvTT825c8005"/>
              </a:rPr>
              <a:t>newStudent.firstName</a:t>
            </a:r>
            <a:r>
              <a:rPr lang="en-US" sz="2000" b="1" i="0" u="none" strike="noStrike" baseline="0" dirty="0">
                <a:solidFill>
                  <a:srgbClr val="231F20"/>
                </a:solidFill>
                <a:latin typeface="AdvTT825c8005"/>
              </a:rPr>
              <a:t> &amp;&amp;</a:t>
            </a:r>
          </a:p>
          <a:p>
            <a:r>
              <a:rPr lang="en-US" sz="2000" b="1" i="0" u="none" strike="noStrike" baseline="0" dirty="0" err="1">
                <a:solidFill>
                  <a:srgbClr val="231F20"/>
                </a:solidFill>
                <a:latin typeface="AdvTT825c8005"/>
              </a:rPr>
              <a:t>student.lastName</a:t>
            </a:r>
            <a:r>
              <a:rPr lang="en-US" sz="2000" b="1" i="0" u="none" strike="noStrike" baseline="0" dirty="0">
                <a:solidFill>
                  <a:srgbClr val="231F20"/>
                </a:solidFill>
                <a:latin typeface="AdvTT825c8005"/>
              </a:rPr>
              <a:t> == </a:t>
            </a:r>
            <a:r>
              <a:rPr lang="en-US" sz="2000" b="1" i="0" u="none" strike="noStrike" baseline="0" dirty="0" err="1">
                <a:solidFill>
                  <a:srgbClr val="231F20"/>
                </a:solidFill>
                <a:latin typeface="AdvTT825c8005"/>
              </a:rPr>
              <a:t>newStudent.lastName</a:t>
            </a:r>
            <a:r>
              <a:rPr lang="en-US" sz="2000" b="1" i="0" u="none" strike="noStrike" baseline="0" dirty="0">
                <a:solidFill>
                  <a:srgbClr val="231F20"/>
                </a:solidFill>
                <a:latin typeface="AdvTT825c8005"/>
              </a:rPr>
              <a:t>)</a:t>
            </a:r>
          </a:p>
        </p:txBody>
      </p:sp>
      <p:sp>
        <p:nvSpPr>
          <p:cNvPr id="5" name="TextBox 4">
            <a:extLst>
              <a:ext uri="{FF2B5EF4-FFF2-40B4-BE49-F238E27FC236}">
                <a16:creationId xmlns:a16="http://schemas.microsoft.com/office/drawing/2014/main" xmlns="" id="{24BC99E1-A06A-4534-A4CA-A7CB8120D1C0}"/>
              </a:ext>
            </a:extLst>
          </p:cNvPr>
          <p:cNvSpPr txBox="1"/>
          <p:nvPr/>
        </p:nvSpPr>
        <p:spPr>
          <a:xfrm>
            <a:off x="3201573" y="3915565"/>
            <a:ext cx="6098344" cy="1569660"/>
          </a:xfrm>
          <a:prstGeom prst="rect">
            <a:avLst/>
          </a:prstGeom>
          <a:noFill/>
        </p:spPr>
        <p:txBody>
          <a:bodyPr wrap="square">
            <a:spAutoFit/>
          </a:bodyPr>
          <a:lstStyle/>
          <a:p>
            <a:pPr algn="l"/>
            <a:r>
              <a:rPr lang="en-US" sz="2400" b="1" i="0" u="none" strike="noStrike" baseline="0" dirty="0">
                <a:solidFill>
                  <a:srgbClr val="638EAF"/>
                </a:solidFill>
                <a:latin typeface="AdvTT0688bc49.B"/>
              </a:rPr>
              <a:t>if </a:t>
            </a:r>
            <a:r>
              <a:rPr lang="en-US" sz="2400" b="1" i="0" u="none" strike="noStrike" baseline="0" dirty="0">
                <a:solidFill>
                  <a:srgbClr val="231F20"/>
                </a:solidFill>
                <a:latin typeface="AdvTT825c8005"/>
              </a:rPr>
              <a:t>(student == </a:t>
            </a:r>
            <a:r>
              <a:rPr lang="en-US" sz="2400" b="1" i="0" u="none" strike="noStrike" baseline="0" dirty="0" err="1">
                <a:solidFill>
                  <a:srgbClr val="231F20"/>
                </a:solidFill>
                <a:latin typeface="AdvTT825c8005"/>
              </a:rPr>
              <a:t>newStudent</a:t>
            </a:r>
            <a:r>
              <a:rPr lang="en-US" sz="2400" b="1" i="0" u="none" strike="noStrike" baseline="0" dirty="0">
                <a:solidFill>
                  <a:srgbClr val="231F20"/>
                </a:solidFill>
                <a:latin typeface="AdvTT825c8005"/>
              </a:rPr>
              <a:t>) </a:t>
            </a:r>
            <a:r>
              <a:rPr lang="en-US" sz="2400" b="1" i="0" u="none" strike="noStrike" baseline="0" dirty="0">
                <a:solidFill>
                  <a:srgbClr val="00A87E"/>
                </a:solidFill>
                <a:latin typeface="AdvTT0688bc49.B"/>
              </a:rPr>
              <a:t>//illegal</a:t>
            </a:r>
          </a:p>
          <a:p>
            <a:pPr algn="l"/>
            <a:r>
              <a:rPr lang="x-none" sz="2400" b="1" i="0" u="none" strike="noStrike" baseline="0" dirty="0">
                <a:solidFill>
                  <a:srgbClr val="231F20"/>
                </a:solidFill>
                <a:latin typeface="AdvTT825c8005"/>
              </a:rPr>
              <a:t>.</a:t>
            </a:r>
          </a:p>
          <a:p>
            <a:pPr algn="l"/>
            <a:r>
              <a:rPr lang="x-none" sz="2400" b="1" i="0" u="none" strike="noStrike" baseline="0" dirty="0">
                <a:solidFill>
                  <a:srgbClr val="231F20"/>
                </a:solidFill>
                <a:latin typeface="AdvTT825c8005"/>
              </a:rPr>
              <a:t>.</a:t>
            </a:r>
          </a:p>
          <a:p>
            <a:pPr algn="l"/>
            <a:r>
              <a:rPr lang="x-none" sz="2400" b="1" i="0" u="none" strike="noStrike" baseline="0" dirty="0">
                <a:solidFill>
                  <a:srgbClr val="231F20"/>
                </a:solidFill>
                <a:latin typeface="AdvTT825c8005"/>
              </a:rPr>
              <a:t>.</a:t>
            </a:r>
            <a:endParaRPr lang="x-none" sz="2400" b="1" dirty="0"/>
          </a:p>
        </p:txBody>
      </p:sp>
    </p:spTree>
    <p:extLst>
      <p:ext uri="{BB962C8B-B14F-4D97-AF65-F5344CB8AC3E}">
        <p14:creationId xmlns:p14="http://schemas.microsoft.com/office/powerpoint/2010/main" val="98509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F1DE-2FA7-421F-8B25-8484368464CB}"/>
              </a:ext>
            </a:extLst>
          </p:cNvPr>
          <p:cNvSpPr>
            <a:spLocks noGrp="1"/>
          </p:cNvSpPr>
          <p:nvPr>
            <p:ph type="title"/>
          </p:nvPr>
        </p:nvSpPr>
        <p:spPr>
          <a:xfrm>
            <a:off x="2592925" y="328689"/>
            <a:ext cx="8911687" cy="1280890"/>
          </a:xfrm>
        </p:spPr>
        <p:txBody>
          <a:bodyPr/>
          <a:lstStyle/>
          <a:p>
            <a:r>
              <a:rPr lang="en-US" dirty="0"/>
              <a:t>struct Variables and Functions</a:t>
            </a:r>
            <a:endParaRPr lang="x-none" dirty="0"/>
          </a:p>
        </p:txBody>
      </p:sp>
      <p:sp>
        <p:nvSpPr>
          <p:cNvPr id="7" name="TextBox 6">
            <a:extLst>
              <a:ext uri="{FF2B5EF4-FFF2-40B4-BE49-F238E27FC236}">
                <a16:creationId xmlns:a16="http://schemas.microsoft.com/office/drawing/2014/main" xmlns="" id="{81F5E464-E317-4947-84A1-440964B3BC51}"/>
              </a:ext>
            </a:extLst>
          </p:cNvPr>
          <p:cNvSpPr txBox="1"/>
          <p:nvPr/>
        </p:nvSpPr>
        <p:spPr>
          <a:xfrm>
            <a:off x="2592925" y="1009414"/>
            <a:ext cx="8008034" cy="1200329"/>
          </a:xfrm>
          <a:prstGeom prst="rect">
            <a:avLst/>
          </a:prstGeom>
          <a:noFill/>
        </p:spPr>
        <p:txBody>
          <a:bodyPr wrap="square">
            <a:spAutoFit/>
          </a:bodyPr>
          <a:lstStyle/>
          <a:p>
            <a:pPr marL="285750" indent="-285750">
              <a:buFont typeface="Arial" panose="020B0604020202020204" pitchFamily="34" charset="0"/>
              <a:buChar char="•"/>
            </a:pPr>
            <a:r>
              <a:rPr lang="en-US" dirty="0"/>
              <a:t>A struct variable can be passed as a parameter either by value or by</a:t>
            </a:r>
          </a:p>
          <a:p>
            <a:r>
              <a:rPr lang="en-US" dirty="0"/>
              <a:t>reference, and</a:t>
            </a:r>
          </a:p>
          <a:p>
            <a:pPr marL="285750" indent="-285750">
              <a:buFont typeface="Arial" panose="020B0604020202020204" pitchFamily="34" charset="0"/>
              <a:buChar char="•"/>
            </a:pPr>
            <a:r>
              <a:rPr lang="en-US" dirty="0"/>
              <a:t> A function can return a value of type struct.</a:t>
            </a:r>
            <a:endParaRPr lang="en-US" sz="2000" b="1" i="0" u="none" strike="noStrike" baseline="0" dirty="0">
              <a:solidFill>
                <a:srgbClr val="231F20"/>
              </a:solidFill>
              <a:latin typeface="AdvTT825c8005"/>
            </a:endParaRPr>
          </a:p>
        </p:txBody>
      </p:sp>
      <p:sp>
        <p:nvSpPr>
          <p:cNvPr id="5" name="TextBox 4">
            <a:extLst>
              <a:ext uri="{FF2B5EF4-FFF2-40B4-BE49-F238E27FC236}">
                <a16:creationId xmlns:a16="http://schemas.microsoft.com/office/drawing/2014/main" xmlns="" id="{24BC99E1-A06A-4534-A4CA-A7CB8120D1C0}"/>
              </a:ext>
            </a:extLst>
          </p:cNvPr>
          <p:cNvSpPr txBox="1"/>
          <p:nvPr/>
        </p:nvSpPr>
        <p:spPr>
          <a:xfrm>
            <a:off x="2592925" y="2290304"/>
            <a:ext cx="8221393" cy="4247317"/>
          </a:xfrm>
          <a:prstGeom prst="rect">
            <a:avLst/>
          </a:prstGeom>
          <a:noFill/>
        </p:spPr>
        <p:txBody>
          <a:bodyPr wrap="square">
            <a:spAutoFit/>
          </a:bodyPr>
          <a:lstStyle/>
          <a:p>
            <a:pPr algn="l"/>
            <a:r>
              <a:rPr lang="en-US" sz="1800" b="0" i="0" u="none" strike="noStrike" baseline="0" dirty="0">
                <a:solidFill>
                  <a:srgbClr val="638EAF"/>
                </a:solidFill>
                <a:latin typeface="AdvTT0688bc49.B"/>
              </a:rPr>
              <a:t>void </a:t>
            </a:r>
            <a:r>
              <a:rPr lang="en-US" sz="1800" b="0" i="0" u="none" strike="noStrike" baseline="0" dirty="0" err="1">
                <a:solidFill>
                  <a:srgbClr val="231F20"/>
                </a:solidFill>
                <a:latin typeface="AdvTT825c8005"/>
              </a:rPr>
              <a:t>readIn</a:t>
            </a:r>
            <a:r>
              <a:rPr lang="en-US" sz="1800" b="0" i="0" u="none" strike="noStrike" baseline="0">
                <a:solidFill>
                  <a:srgbClr val="231F20"/>
                </a:solidFill>
                <a:latin typeface="AdvTT825c8005"/>
              </a:rPr>
              <a:t>(Student&amp; </a:t>
            </a:r>
            <a:r>
              <a:rPr lang="en-US" sz="1800" b="0" i="0" u="none" strike="noStrike" baseline="0" dirty="0">
                <a:solidFill>
                  <a:srgbClr val="231F20"/>
                </a:solidFill>
                <a:latin typeface="AdvTT825c8005"/>
              </a:rPr>
              <a:t>student)</a:t>
            </a:r>
          </a:p>
          <a:p>
            <a:pPr algn="l"/>
            <a:r>
              <a:rPr lang="x-none" sz="1800" b="0" i="0" u="none" strike="noStrike" baseline="0" dirty="0">
                <a:solidFill>
                  <a:srgbClr val="231F20"/>
                </a:solidFill>
                <a:latin typeface="AdvTT7cf261fb"/>
              </a:rPr>
              <a:t>{</a:t>
            </a:r>
          </a:p>
          <a:p>
            <a:pPr lvl="1"/>
            <a:r>
              <a:rPr lang="en-US" b="0" i="0" u="none" strike="noStrike" baseline="0" dirty="0">
                <a:solidFill>
                  <a:srgbClr val="638EAF"/>
                </a:solidFill>
                <a:latin typeface="AdvTT0688bc49.B"/>
              </a:rPr>
              <a:t>int </a:t>
            </a:r>
            <a:r>
              <a:rPr lang="en-US" b="0" i="0" u="none" strike="noStrike" baseline="0" dirty="0">
                <a:solidFill>
                  <a:srgbClr val="231F20"/>
                </a:solidFill>
                <a:latin typeface="AdvTT825c8005"/>
              </a:rPr>
              <a:t>score;</a:t>
            </a:r>
          </a:p>
          <a:p>
            <a:pPr lvl="1"/>
            <a:r>
              <a:rPr lang="en-US" b="0" i="0" u="none" strike="noStrike" baseline="0" dirty="0" err="1">
                <a:solidFill>
                  <a:srgbClr val="231F20"/>
                </a:solidFill>
                <a:latin typeface="AdvTT825c8005"/>
              </a:rPr>
              <a:t>cin</a:t>
            </a:r>
            <a:r>
              <a:rPr lang="en-US" b="0" i="0" u="none" strike="noStrike" baseline="0" dirty="0">
                <a:solidFill>
                  <a:srgbClr val="231F20"/>
                </a:solidFill>
                <a:latin typeface="AdvTT825c8005"/>
              </a:rPr>
              <a:t> &gt;&gt; </a:t>
            </a:r>
            <a:r>
              <a:rPr lang="en-US" b="0" i="0" u="none" strike="noStrike" baseline="0" dirty="0" err="1">
                <a:solidFill>
                  <a:srgbClr val="231F20"/>
                </a:solidFill>
                <a:latin typeface="AdvTT825c8005"/>
              </a:rPr>
              <a:t>student.firstName</a:t>
            </a:r>
            <a:r>
              <a:rPr lang="en-US" b="0" i="0" u="none" strike="noStrike" baseline="0" dirty="0">
                <a:solidFill>
                  <a:srgbClr val="231F20"/>
                </a:solidFill>
                <a:latin typeface="AdvTT825c8005"/>
              </a:rPr>
              <a:t> &gt;&gt; </a:t>
            </a:r>
            <a:r>
              <a:rPr lang="en-US" b="0" i="0" u="none" strike="noStrike" baseline="0" dirty="0" err="1">
                <a:solidFill>
                  <a:srgbClr val="231F20"/>
                </a:solidFill>
                <a:latin typeface="AdvTT825c8005"/>
              </a:rPr>
              <a:t>student.lastName</a:t>
            </a:r>
            <a:r>
              <a:rPr lang="en-US" b="0" i="0" u="none" strike="noStrike" baseline="0" dirty="0">
                <a:solidFill>
                  <a:srgbClr val="231F20"/>
                </a:solidFill>
                <a:latin typeface="AdvTT825c8005"/>
              </a:rPr>
              <a:t>;</a:t>
            </a:r>
          </a:p>
          <a:p>
            <a:pPr lvl="1"/>
            <a:r>
              <a:rPr lang="en-US" b="0" i="0" u="none" strike="noStrike" baseline="0" dirty="0" err="1">
                <a:solidFill>
                  <a:srgbClr val="231F20"/>
                </a:solidFill>
                <a:latin typeface="AdvTT825c8005"/>
              </a:rPr>
              <a:t>cin</a:t>
            </a:r>
            <a:r>
              <a:rPr lang="en-US" b="0" i="0" u="none" strike="noStrike" baseline="0" dirty="0">
                <a:solidFill>
                  <a:srgbClr val="231F20"/>
                </a:solidFill>
                <a:latin typeface="AdvTT825c8005"/>
              </a:rPr>
              <a:t> &gt;&gt; </a:t>
            </a:r>
            <a:r>
              <a:rPr lang="en-US" b="0" i="0" u="none" strike="noStrike" baseline="0" dirty="0" err="1">
                <a:solidFill>
                  <a:srgbClr val="231F20"/>
                </a:solidFill>
                <a:latin typeface="AdvTT825c8005"/>
              </a:rPr>
              <a:t>student.testScore</a:t>
            </a:r>
            <a:r>
              <a:rPr lang="en-US" b="0" i="0" u="none" strike="noStrike" baseline="0" dirty="0">
                <a:solidFill>
                  <a:srgbClr val="231F20"/>
                </a:solidFill>
                <a:latin typeface="AdvTT825c8005"/>
              </a:rPr>
              <a:t> &gt;&gt; </a:t>
            </a:r>
            <a:r>
              <a:rPr lang="en-US" b="0" i="0" u="none" strike="noStrike" baseline="0" dirty="0" err="1">
                <a:solidFill>
                  <a:srgbClr val="231F20"/>
                </a:solidFill>
                <a:latin typeface="AdvTT825c8005"/>
              </a:rPr>
              <a:t>student.programmingScore</a:t>
            </a:r>
            <a:r>
              <a:rPr lang="en-US" b="0" i="0" u="none" strike="noStrike" baseline="0" dirty="0">
                <a:solidFill>
                  <a:srgbClr val="231F20"/>
                </a:solidFill>
                <a:latin typeface="AdvTT825c8005"/>
              </a:rPr>
              <a:t>;</a:t>
            </a:r>
          </a:p>
          <a:p>
            <a:pPr lvl="1"/>
            <a:r>
              <a:rPr lang="en-US" b="0" i="0" u="none" strike="noStrike" baseline="0" dirty="0" err="1">
                <a:solidFill>
                  <a:srgbClr val="231F20"/>
                </a:solidFill>
                <a:latin typeface="AdvTT825c8005"/>
              </a:rPr>
              <a:t>cin</a:t>
            </a:r>
            <a:r>
              <a:rPr lang="en-US" b="0" i="0" u="none" strike="noStrike" baseline="0" dirty="0">
                <a:solidFill>
                  <a:srgbClr val="231F20"/>
                </a:solidFill>
                <a:latin typeface="AdvTT825c8005"/>
              </a:rPr>
              <a:t> &gt;&gt; </a:t>
            </a:r>
            <a:r>
              <a:rPr lang="en-US" b="0" i="0" u="none" strike="noStrike" baseline="0" dirty="0" err="1">
                <a:solidFill>
                  <a:srgbClr val="231F20"/>
                </a:solidFill>
                <a:latin typeface="AdvTT825c8005"/>
              </a:rPr>
              <a:t>student.GPA</a:t>
            </a:r>
            <a:r>
              <a:rPr lang="en-US" b="0" i="0" u="none" strike="noStrike" baseline="0" dirty="0">
                <a:solidFill>
                  <a:srgbClr val="231F20"/>
                </a:solidFill>
                <a:latin typeface="AdvTT825c8005"/>
              </a:rPr>
              <a:t>;</a:t>
            </a:r>
          </a:p>
          <a:p>
            <a:pPr lvl="1"/>
            <a:r>
              <a:rPr lang="en-US" b="0" i="0" u="none" strike="noStrike" baseline="0" dirty="0">
                <a:solidFill>
                  <a:srgbClr val="231F20"/>
                </a:solidFill>
                <a:latin typeface="AdvTT825c8005"/>
              </a:rPr>
              <a:t>score = (</a:t>
            </a:r>
            <a:r>
              <a:rPr lang="en-US" b="0" i="0" u="none" strike="noStrike" baseline="0" dirty="0" err="1">
                <a:solidFill>
                  <a:srgbClr val="231F20"/>
                </a:solidFill>
                <a:latin typeface="AdvTT825c8005"/>
              </a:rPr>
              <a:t>student.testScore</a:t>
            </a:r>
            <a:r>
              <a:rPr lang="en-US" b="0" i="0" u="none" strike="noStrike" baseline="0" dirty="0">
                <a:solidFill>
                  <a:srgbClr val="231F20"/>
                </a:solidFill>
                <a:latin typeface="AdvTT825c8005"/>
              </a:rPr>
              <a:t> +</a:t>
            </a:r>
            <a:r>
              <a:rPr lang="en-US" b="0" i="0" u="none" strike="noStrike" baseline="0" dirty="0" err="1">
                <a:solidFill>
                  <a:srgbClr val="231F20"/>
                </a:solidFill>
                <a:latin typeface="AdvTT825c8005"/>
              </a:rPr>
              <a:t>student.programmingScore</a:t>
            </a:r>
            <a:r>
              <a:rPr lang="en-US" b="0" i="0" u="none" strike="noStrike" baseline="0" dirty="0">
                <a:solidFill>
                  <a:srgbClr val="231F20"/>
                </a:solidFill>
                <a:latin typeface="AdvTT825c8005"/>
              </a:rPr>
              <a:t>) / 2;</a:t>
            </a:r>
          </a:p>
          <a:p>
            <a:pPr lvl="1"/>
            <a:r>
              <a:rPr lang="en-US" b="0" i="0" u="none" strike="noStrike" baseline="0" dirty="0">
                <a:solidFill>
                  <a:srgbClr val="638EAF"/>
                </a:solidFill>
                <a:latin typeface="AdvTT0688bc49.B"/>
              </a:rPr>
              <a:t>if </a:t>
            </a:r>
            <a:r>
              <a:rPr lang="en-US" b="0" i="0" u="none" strike="noStrike" baseline="0" dirty="0">
                <a:solidFill>
                  <a:srgbClr val="231F20"/>
                </a:solidFill>
                <a:latin typeface="AdvTT825c8005"/>
              </a:rPr>
              <a:t>(score &gt;= 90)</a:t>
            </a:r>
          </a:p>
          <a:p>
            <a:pPr lvl="1"/>
            <a:r>
              <a:rPr lang="en-US" b="0" i="0" u="none" strike="noStrike" baseline="0" dirty="0" err="1">
                <a:solidFill>
                  <a:srgbClr val="231F20"/>
                </a:solidFill>
                <a:latin typeface="AdvTT825c8005"/>
              </a:rPr>
              <a:t>student.courseGrade</a:t>
            </a:r>
            <a:r>
              <a:rPr lang="en-US" b="0" i="0" u="none" strike="noStrike" baseline="0" dirty="0">
                <a:solidFill>
                  <a:srgbClr val="231F20"/>
                </a:solidFill>
                <a:latin typeface="AdvTT825c8005"/>
              </a:rPr>
              <a:t> = 'A';</a:t>
            </a:r>
          </a:p>
          <a:p>
            <a:pPr lvl="1"/>
            <a:r>
              <a:rPr lang="en-US" b="0" i="0" u="none" strike="noStrike" baseline="0" dirty="0">
                <a:solidFill>
                  <a:srgbClr val="638EAF"/>
                </a:solidFill>
                <a:latin typeface="AdvTT0688bc49.B"/>
              </a:rPr>
              <a:t>else if </a:t>
            </a:r>
            <a:r>
              <a:rPr lang="en-US" b="0" i="0" u="none" strike="noStrike" baseline="0" dirty="0">
                <a:solidFill>
                  <a:srgbClr val="231F20"/>
                </a:solidFill>
                <a:latin typeface="AdvTT825c8005"/>
              </a:rPr>
              <a:t>(score &gt;= 70)</a:t>
            </a:r>
          </a:p>
          <a:p>
            <a:pPr lvl="1"/>
            <a:r>
              <a:rPr lang="en-US" b="0" i="0" u="none" strike="noStrike" baseline="0" dirty="0" err="1">
                <a:solidFill>
                  <a:srgbClr val="231F20"/>
                </a:solidFill>
                <a:latin typeface="AdvTT825c8005"/>
              </a:rPr>
              <a:t>student.courseGrade</a:t>
            </a:r>
            <a:r>
              <a:rPr lang="en-US" b="0" i="0" u="none" strike="noStrike" baseline="0" dirty="0">
                <a:solidFill>
                  <a:srgbClr val="231F20"/>
                </a:solidFill>
                <a:latin typeface="AdvTT825c8005"/>
              </a:rPr>
              <a:t> = 'B';</a:t>
            </a:r>
          </a:p>
          <a:p>
            <a:pPr lvl="1"/>
            <a:r>
              <a:rPr lang="en-US" dirty="0">
                <a:solidFill>
                  <a:srgbClr val="231F20"/>
                </a:solidFill>
                <a:latin typeface="AdvTT825c8005"/>
              </a:rPr>
              <a:t>Else:</a:t>
            </a:r>
            <a:endParaRPr lang="en-US" b="0" i="0" u="none" strike="noStrike" baseline="0" dirty="0">
              <a:solidFill>
                <a:srgbClr val="231F20"/>
              </a:solidFill>
              <a:latin typeface="AdvTT825c8005"/>
            </a:endParaRPr>
          </a:p>
          <a:p>
            <a:pPr lvl="1"/>
            <a:r>
              <a:rPr lang="en-US" b="0" i="0" u="none" strike="noStrike" baseline="0" dirty="0" err="1">
                <a:solidFill>
                  <a:srgbClr val="231F20"/>
                </a:solidFill>
                <a:latin typeface="AdvTT825c8005"/>
              </a:rPr>
              <a:t>student.courseGrade</a:t>
            </a:r>
            <a:r>
              <a:rPr lang="en-US" b="0" i="0" u="none" strike="noStrike" baseline="0" dirty="0">
                <a:solidFill>
                  <a:srgbClr val="231F20"/>
                </a:solidFill>
                <a:latin typeface="AdvTT825c8005"/>
              </a:rPr>
              <a:t> = 'F';</a:t>
            </a:r>
          </a:p>
          <a:p>
            <a:pPr algn="l"/>
            <a:r>
              <a:rPr lang="x-none" sz="1800" b="0" i="0" u="none" strike="noStrike" baseline="0" dirty="0">
                <a:solidFill>
                  <a:srgbClr val="231F20"/>
                </a:solidFill>
                <a:latin typeface="AdvTT7cf261fb"/>
              </a:rPr>
              <a:t>}</a:t>
            </a:r>
          </a:p>
          <a:p>
            <a:pPr algn="l"/>
            <a:r>
              <a:rPr lang="en-US" sz="1800" b="0" i="0" u="none" strike="noStrike" baseline="0" dirty="0" err="1">
                <a:solidFill>
                  <a:srgbClr val="231F20"/>
                </a:solidFill>
                <a:latin typeface="AdvTT825c8005"/>
              </a:rPr>
              <a:t>readIn</a:t>
            </a:r>
            <a:r>
              <a:rPr lang="en-US" sz="1800" b="0" i="0" u="none" strike="noStrike" baseline="0" dirty="0">
                <a:solidFill>
                  <a:srgbClr val="231F20"/>
                </a:solidFill>
                <a:latin typeface="AdvTT825c8005"/>
              </a:rPr>
              <a:t>(</a:t>
            </a:r>
            <a:r>
              <a:rPr lang="en-US" sz="1800" b="0" i="0" u="none" strike="noStrike" baseline="0" dirty="0" err="1">
                <a:solidFill>
                  <a:srgbClr val="231F20"/>
                </a:solidFill>
                <a:latin typeface="AdvTT825c8005"/>
              </a:rPr>
              <a:t>newStudent</a:t>
            </a:r>
            <a:r>
              <a:rPr lang="en-US" sz="1800" b="0" i="0" u="none" strike="noStrike" baseline="0" dirty="0">
                <a:solidFill>
                  <a:srgbClr val="231F20"/>
                </a:solidFill>
                <a:latin typeface="AdvTT825c8005"/>
              </a:rPr>
              <a:t>);</a:t>
            </a:r>
            <a:endParaRPr lang="x-none" sz="2400" b="1" dirty="0"/>
          </a:p>
        </p:txBody>
      </p:sp>
    </p:spTree>
    <p:extLst>
      <p:ext uri="{BB962C8B-B14F-4D97-AF65-F5344CB8AC3E}">
        <p14:creationId xmlns:p14="http://schemas.microsoft.com/office/powerpoint/2010/main" val="2823234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DCF11-0F17-4DD7-9EB3-3637F25DC70B}"/>
              </a:ext>
            </a:extLst>
          </p:cNvPr>
          <p:cNvSpPr>
            <a:spLocks noGrp="1"/>
          </p:cNvSpPr>
          <p:nvPr>
            <p:ph type="title"/>
          </p:nvPr>
        </p:nvSpPr>
        <p:spPr/>
        <p:txBody>
          <a:bodyPr/>
          <a:lstStyle/>
          <a:p>
            <a:r>
              <a:rPr lang="en-US" dirty="0"/>
              <a:t>Question</a:t>
            </a:r>
            <a:endParaRPr lang="x-none" dirty="0"/>
          </a:p>
        </p:txBody>
      </p:sp>
      <p:sp>
        <p:nvSpPr>
          <p:cNvPr id="9" name="TextBox 8">
            <a:extLst>
              <a:ext uri="{FF2B5EF4-FFF2-40B4-BE49-F238E27FC236}">
                <a16:creationId xmlns:a16="http://schemas.microsoft.com/office/drawing/2014/main" xmlns="" id="{C5C022DD-98D9-4924-AD45-3D326070200A}"/>
              </a:ext>
            </a:extLst>
          </p:cNvPr>
          <p:cNvSpPr txBox="1"/>
          <p:nvPr/>
        </p:nvSpPr>
        <p:spPr>
          <a:xfrm>
            <a:off x="1501922" y="1586464"/>
            <a:ext cx="10554091" cy="4370427"/>
          </a:xfrm>
          <a:prstGeom prst="rect">
            <a:avLst/>
          </a:prstGeom>
          <a:noFill/>
        </p:spPr>
        <p:txBody>
          <a:bodyPr wrap="square">
            <a:spAutoFit/>
          </a:bodyPr>
          <a:lstStyle/>
          <a:p>
            <a:pPr algn="l"/>
            <a:r>
              <a:rPr lang="en-US" sz="2000" b="0" i="0" u="none" strike="noStrike" baseline="0" dirty="0">
                <a:solidFill>
                  <a:srgbClr val="231F20"/>
                </a:solidFill>
                <a:latin typeface="AdvP800D"/>
              </a:rPr>
              <a:t>Write a program to help a local restaurant automate its breakfast billing system. The program should do the following:</a:t>
            </a:r>
          </a:p>
          <a:p>
            <a:pPr algn="l"/>
            <a:r>
              <a:rPr lang="en-US" sz="2400" b="0" i="0" u="none" strike="noStrike" baseline="0" dirty="0">
                <a:solidFill>
                  <a:srgbClr val="CB6C38"/>
                </a:solidFill>
                <a:latin typeface="AdvP00BD"/>
              </a:rPr>
              <a:t>a</a:t>
            </a:r>
            <a:r>
              <a:rPr lang="en-US" sz="1200" b="0" i="0" u="none" strike="noStrike" baseline="0" dirty="0">
                <a:solidFill>
                  <a:srgbClr val="CB6C38"/>
                </a:solidFill>
                <a:latin typeface="AdvP00BD"/>
              </a:rPr>
              <a:t>. </a:t>
            </a:r>
            <a:r>
              <a:rPr lang="en-US" sz="2000" b="0" i="0" u="none" strike="noStrike" baseline="0" dirty="0">
                <a:solidFill>
                  <a:srgbClr val="231F20"/>
                </a:solidFill>
                <a:latin typeface="AdvP800D"/>
              </a:rPr>
              <a:t>Show the customer the different breakfast items offered by the restaurant.</a:t>
            </a:r>
          </a:p>
          <a:p>
            <a:pPr algn="l"/>
            <a:r>
              <a:rPr lang="en-US" sz="2400" b="0" i="0" u="none" strike="noStrike" baseline="0" dirty="0">
                <a:solidFill>
                  <a:srgbClr val="CB6C38"/>
                </a:solidFill>
                <a:latin typeface="AdvP00BD"/>
              </a:rPr>
              <a:t>b. </a:t>
            </a:r>
            <a:r>
              <a:rPr lang="en-US" sz="2000" b="0" i="0" u="none" strike="noStrike" baseline="0" dirty="0">
                <a:solidFill>
                  <a:srgbClr val="231F20"/>
                </a:solidFill>
                <a:latin typeface="AdvP800D"/>
              </a:rPr>
              <a:t>Allow the customer to select more than one item from the menu.</a:t>
            </a:r>
          </a:p>
          <a:p>
            <a:pPr algn="l"/>
            <a:r>
              <a:rPr lang="en-US" sz="2400" b="0" i="0" u="none" strike="noStrike" baseline="0" dirty="0">
                <a:solidFill>
                  <a:srgbClr val="CB6C38"/>
                </a:solidFill>
                <a:latin typeface="AdvP00BD"/>
              </a:rPr>
              <a:t>c. </a:t>
            </a:r>
            <a:r>
              <a:rPr lang="en-US" sz="2000" b="0" i="0" u="none" strike="noStrike" baseline="0" dirty="0">
                <a:solidFill>
                  <a:srgbClr val="231F20"/>
                </a:solidFill>
                <a:latin typeface="AdvP800D"/>
              </a:rPr>
              <a:t>Calculate and print the bill.</a:t>
            </a:r>
          </a:p>
          <a:p>
            <a:pPr algn="l"/>
            <a:r>
              <a:rPr lang="en-US" sz="2000" b="0" i="0" u="none" strike="noStrike" baseline="0" dirty="0">
                <a:solidFill>
                  <a:srgbClr val="231F20"/>
                </a:solidFill>
                <a:latin typeface="AdvP800D"/>
              </a:rPr>
              <a:t>Assume that the restaurant offers the following breakfast items (the price of each item is shown to the right of the item):</a:t>
            </a:r>
          </a:p>
          <a:p>
            <a:r>
              <a:rPr lang="en-US" b="0" i="0" u="none" strike="noStrike" baseline="0" dirty="0">
                <a:solidFill>
                  <a:srgbClr val="231F20"/>
                </a:solidFill>
                <a:latin typeface="AdvTT825c8005"/>
              </a:rPr>
              <a:t>Plain Egg			 $15.00</a:t>
            </a:r>
          </a:p>
          <a:p>
            <a:r>
              <a:rPr lang="en-US" b="0" i="0" u="none" strike="noStrike" baseline="0" dirty="0">
                <a:solidFill>
                  <a:srgbClr val="231F20"/>
                </a:solidFill>
                <a:latin typeface="AdvTT825c8005"/>
              </a:rPr>
              <a:t>Omelet Egg		 $12.00</a:t>
            </a:r>
          </a:p>
          <a:p>
            <a:r>
              <a:rPr lang="en-US" b="0" i="0" u="none" strike="noStrike" baseline="0" dirty="0">
                <a:solidFill>
                  <a:srgbClr val="231F20"/>
                </a:solidFill>
                <a:latin typeface="AdvTT825c8005"/>
              </a:rPr>
              <a:t>Paratha			$12.00</a:t>
            </a:r>
          </a:p>
          <a:p>
            <a:r>
              <a:rPr lang="en-US" b="0" i="0" u="none" strike="noStrike" baseline="0" dirty="0">
                <a:solidFill>
                  <a:srgbClr val="231F20"/>
                </a:solidFill>
                <a:latin typeface="AdvTT825c8005"/>
              </a:rPr>
              <a:t>French Toast		 $1.99</a:t>
            </a:r>
          </a:p>
          <a:p>
            <a:r>
              <a:rPr lang="en-US" b="0" i="0" u="none" strike="noStrike" baseline="0" dirty="0">
                <a:solidFill>
                  <a:srgbClr val="231F20"/>
                </a:solidFill>
                <a:latin typeface="AdvTT825c8005"/>
              </a:rPr>
              <a:t>Fruit Basket 		$2.49</a:t>
            </a:r>
          </a:p>
          <a:p>
            <a:r>
              <a:rPr lang="en-US" b="0" i="0" u="none" strike="noStrike" baseline="0" dirty="0">
                <a:solidFill>
                  <a:srgbClr val="231F20"/>
                </a:solidFill>
                <a:latin typeface="AdvTT825c8005"/>
              </a:rPr>
              <a:t>Coffee 			$5.0</a:t>
            </a:r>
          </a:p>
          <a:p>
            <a:r>
              <a:rPr lang="en-US" b="0" i="0" u="none" strike="noStrike" baseline="0" dirty="0">
                <a:solidFill>
                  <a:srgbClr val="231F20"/>
                </a:solidFill>
                <a:latin typeface="AdvTT825c8005"/>
              </a:rPr>
              <a:t>Tea 				$0.75</a:t>
            </a:r>
          </a:p>
        </p:txBody>
      </p:sp>
    </p:spTree>
    <p:extLst>
      <p:ext uri="{BB962C8B-B14F-4D97-AF65-F5344CB8AC3E}">
        <p14:creationId xmlns:p14="http://schemas.microsoft.com/office/powerpoint/2010/main" val="505701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DCF11-0F17-4DD7-9EB3-3637F25DC70B}"/>
              </a:ext>
            </a:extLst>
          </p:cNvPr>
          <p:cNvSpPr>
            <a:spLocks noGrp="1"/>
          </p:cNvSpPr>
          <p:nvPr>
            <p:ph type="title"/>
          </p:nvPr>
        </p:nvSpPr>
        <p:spPr/>
        <p:txBody>
          <a:bodyPr/>
          <a:lstStyle/>
          <a:p>
            <a:r>
              <a:rPr lang="en-US" dirty="0"/>
              <a:t>Question </a:t>
            </a:r>
            <a:r>
              <a:rPr lang="en-US" dirty="0" err="1"/>
              <a:t>cont</a:t>
            </a:r>
            <a:endParaRPr lang="x-none" dirty="0"/>
          </a:p>
        </p:txBody>
      </p:sp>
      <p:sp>
        <p:nvSpPr>
          <p:cNvPr id="9" name="TextBox 8">
            <a:extLst>
              <a:ext uri="{FF2B5EF4-FFF2-40B4-BE49-F238E27FC236}">
                <a16:creationId xmlns:a16="http://schemas.microsoft.com/office/drawing/2014/main" xmlns="" id="{C5C022DD-98D9-4924-AD45-3D326070200A}"/>
              </a:ext>
            </a:extLst>
          </p:cNvPr>
          <p:cNvSpPr txBox="1"/>
          <p:nvPr/>
        </p:nvSpPr>
        <p:spPr>
          <a:xfrm>
            <a:off x="1389380" y="1264555"/>
            <a:ext cx="10554091" cy="5386090"/>
          </a:xfrm>
          <a:prstGeom prst="rect">
            <a:avLst/>
          </a:prstGeom>
          <a:noFill/>
        </p:spPr>
        <p:txBody>
          <a:bodyPr wrap="square">
            <a:spAutoFit/>
          </a:bodyPr>
          <a:lstStyle/>
          <a:p>
            <a:pPr algn="l"/>
            <a:r>
              <a:rPr lang="en-US" sz="2000" b="0" i="0" u="none" strike="noStrike" baseline="0" dirty="0">
                <a:solidFill>
                  <a:srgbClr val="231F20"/>
                </a:solidFill>
                <a:latin typeface="AdvP800D"/>
              </a:rPr>
              <a:t>Use an array</a:t>
            </a:r>
            <a:r>
              <a:rPr lang="en-US" sz="2400" b="0" i="0" u="none" strike="noStrike" baseline="0" dirty="0">
                <a:solidFill>
                  <a:srgbClr val="231F20"/>
                </a:solidFill>
                <a:latin typeface="AdvP800D"/>
              </a:rPr>
              <a:t>, </a:t>
            </a:r>
            <a:r>
              <a:rPr lang="en-US" sz="2000" b="1" i="0" u="none" strike="noStrike" baseline="0" dirty="0" err="1">
                <a:solidFill>
                  <a:srgbClr val="231F20"/>
                </a:solidFill>
                <a:latin typeface="AdvP69C5"/>
              </a:rPr>
              <a:t>menuList</a:t>
            </a:r>
            <a:r>
              <a:rPr lang="en-US" sz="2400" b="1" i="0" u="none" strike="noStrike" baseline="0" dirty="0">
                <a:solidFill>
                  <a:srgbClr val="231F20"/>
                </a:solidFill>
                <a:latin typeface="AdvP800D"/>
              </a:rPr>
              <a:t>, </a:t>
            </a:r>
            <a:r>
              <a:rPr lang="en-US" sz="2400" b="0" i="0" u="none" strike="noStrike" baseline="0" dirty="0">
                <a:solidFill>
                  <a:srgbClr val="231F20"/>
                </a:solidFill>
                <a:latin typeface="AdvP800D"/>
              </a:rPr>
              <a:t>of the </a:t>
            </a:r>
            <a:r>
              <a:rPr lang="en-US" sz="1600" b="1" i="0" u="none" strike="noStrike" baseline="0" dirty="0">
                <a:solidFill>
                  <a:srgbClr val="638EAF"/>
                </a:solidFill>
                <a:latin typeface="AdvTT0688bc49.B"/>
              </a:rPr>
              <a:t>struct </a:t>
            </a:r>
            <a:r>
              <a:rPr lang="en-US" sz="2000" b="1" i="0" u="none" strike="noStrike" baseline="0" dirty="0" err="1">
                <a:solidFill>
                  <a:srgbClr val="231F20"/>
                </a:solidFill>
                <a:latin typeface="AdvP69C5"/>
              </a:rPr>
              <a:t>menuItemType</a:t>
            </a:r>
            <a:r>
              <a:rPr lang="en-US" sz="2000" b="0" i="0" u="none" strike="noStrike" baseline="0" dirty="0">
                <a:solidFill>
                  <a:srgbClr val="231F20"/>
                </a:solidFill>
                <a:latin typeface="AdvP800D"/>
              </a:rPr>
              <a:t>. Your program must contain at least the</a:t>
            </a:r>
          </a:p>
          <a:p>
            <a:pPr algn="l"/>
            <a:r>
              <a:rPr lang="en-US" sz="2000" b="0" i="0" u="none" strike="noStrike" baseline="0" dirty="0">
                <a:solidFill>
                  <a:srgbClr val="231F20"/>
                </a:solidFill>
                <a:latin typeface="AdvP800D"/>
              </a:rPr>
              <a:t>following functions:</a:t>
            </a:r>
          </a:p>
          <a:p>
            <a:pPr algn="l"/>
            <a:r>
              <a:rPr lang="en-US" sz="1600" b="0" i="0" u="none" strike="noStrike" baseline="0" dirty="0">
                <a:solidFill>
                  <a:srgbClr val="231F20"/>
                </a:solidFill>
                <a:latin typeface="AdvPA1A1"/>
              </a:rPr>
              <a:t>• </a:t>
            </a:r>
            <a:r>
              <a:rPr lang="en-US" sz="2000" b="0" i="0" u="none" strike="noStrike" baseline="0" dirty="0">
                <a:solidFill>
                  <a:srgbClr val="231F20"/>
                </a:solidFill>
                <a:latin typeface="AdvP800D"/>
              </a:rPr>
              <a:t>Function</a:t>
            </a:r>
            <a:r>
              <a:rPr lang="en-US" sz="3200" b="1" i="0" u="none" strike="noStrike" baseline="0" dirty="0">
                <a:solidFill>
                  <a:srgbClr val="231F20"/>
                </a:solidFill>
                <a:latin typeface="AdvP800D"/>
              </a:rPr>
              <a:t> </a:t>
            </a:r>
            <a:r>
              <a:rPr lang="en-US" sz="2000" b="1" i="0" u="none" strike="noStrike" baseline="0" dirty="0" err="1">
                <a:solidFill>
                  <a:srgbClr val="231F20"/>
                </a:solidFill>
                <a:latin typeface="AdvP69C5"/>
              </a:rPr>
              <a:t>getData</a:t>
            </a:r>
            <a:r>
              <a:rPr lang="en-US" sz="2000" b="0" i="0" u="none" strike="noStrike" baseline="0" dirty="0">
                <a:solidFill>
                  <a:srgbClr val="231F20"/>
                </a:solidFill>
                <a:latin typeface="AdvP800D"/>
              </a:rPr>
              <a:t>: This function loads the data into the array </a:t>
            </a:r>
            <a:r>
              <a:rPr lang="en-US" sz="2000" b="0" i="0" u="none" strike="noStrike" baseline="0" dirty="0" err="1">
                <a:solidFill>
                  <a:srgbClr val="231F20"/>
                </a:solidFill>
                <a:latin typeface="AdvP69C5"/>
              </a:rPr>
              <a:t>menuList</a:t>
            </a:r>
            <a:r>
              <a:rPr lang="en-US" sz="3200" b="0" i="0" u="none" strike="noStrike" baseline="0" dirty="0">
                <a:solidFill>
                  <a:srgbClr val="231F20"/>
                </a:solidFill>
                <a:latin typeface="AdvP800D"/>
              </a:rPr>
              <a:t>.</a:t>
            </a:r>
          </a:p>
          <a:p>
            <a:pPr algn="l"/>
            <a:r>
              <a:rPr lang="en-US" sz="1600" b="0" i="0" u="none" strike="noStrike" baseline="0" dirty="0">
                <a:solidFill>
                  <a:srgbClr val="231F20"/>
                </a:solidFill>
                <a:latin typeface="AdvPA1A1"/>
              </a:rPr>
              <a:t>• </a:t>
            </a:r>
            <a:r>
              <a:rPr lang="en-US" sz="2000" b="0" i="0" u="none" strike="noStrike" baseline="0" dirty="0">
                <a:solidFill>
                  <a:srgbClr val="231F20"/>
                </a:solidFill>
                <a:latin typeface="AdvP800D"/>
              </a:rPr>
              <a:t>Function </a:t>
            </a:r>
            <a:r>
              <a:rPr lang="en-US" b="1" i="0" u="none" strike="noStrike" baseline="0" dirty="0" err="1">
                <a:solidFill>
                  <a:srgbClr val="231F20"/>
                </a:solidFill>
                <a:latin typeface="AdvP69C5"/>
              </a:rPr>
              <a:t>showMenu</a:t>
            </a:r>
            <a:r>
              <a:rPr lang="en-US" sz="2800" b="1" i="0" u="none" strike="noStrike" baseline="0" dirty="0">
                <a:solidFill>
                  <a:srgbClr val="231F20"/>
                </a:solidFill>
                <a:latin typeface="AdvP800D"/>
              </a:rPr>
              <a:t>:</a:t>
            </a:r>
            <a:r>
              <a:rPr lang="en-US" sz="2000" b="0" i="0" u="none" strike="noStrike" baseline="0" dirty="0">
                <a:solidFill>
                  <a:srgbClr val="231F20"/>
                </a:solidFill>
                <a:latin typeface="AdvP800D"/>
              </a:rPr>
              <a:t> This function shows the different items offered by the restaurant and tells the user how to select the items.</a:t>
            </a:r>
          </a:p>
          <a:p>
            <a:pPr algn="l"/>
            <a:r>
              <a:rPr lang="en-US" sz="1600" b="0" i="0" u="none" strike="noStrike" baseline="0" dirty="0">
                <a:solidFill>
                  <a:srgbClr val="231F20"/>
                </a:solidFill>
                <a:latin typeface="AdvPA1A1"/>
              </a:rPr>
              <a:t>• </a:t>
            </a:r>
            <a:r>
              <a:rPr lang="en-US" sz="2000" b="0" i="0" u="none" strike="noStrike" baseline="0" dirty="0">
                <a:solidFill>
                  <a:srgbClr val="231F20"/>
                </a:solidFill>
                <a:latin typeface="AdvP800D"/>
              </a:rPr>
              <a:t>Function</a:t>
            </a:r>
            <a:r>
              <a:rPr lang="en-US" sz="3200" b="1" i="0" u="none" strike="noStrike" baseline="0" dirty="0">
                <a:solidFill>
                  <a:srgbClr val="231F20"/>
                </a:solidFill>
                <a:latin typeface="AdvP800D"/>
              </a:rPr>
              <a:t> </a:t>
            </a:r>
            <a:r>
              <a:rPr lang="en-US" sz="2000" b="1" i="0" u="none" strike="noStrike" baseline="0" dirty="0" err="1">
                <a:solidFill>
                  <a:srgbClr val="231F20"/>
                </a:solidFill>
                <a:latin typeface="AdvP69C5"/>
              </a:rPr>
              <a:t>printCheck</a:t>
            </a:r>
            <a:r>
              <a:rPr lang="en-US" sz="2000" b="0" i="0" u="none" strike="noStrike" baseline="0" dirty="0">
                <a:solidFill>
                  <a:srgbClr val="231F20"/>
                </a:solidFill>
                <a:latin typeface="AdvP800D"/>
              </a:rPr>
              <a:t>: This function calculates and prints the check. (Note that the billing amount should include a 5% tax.)</a:t>
            </a:r>
          </a:p>
          <a:p>
            <a:pPr algn="l"/>
            <a:r>
              <a:rPr lang="en-US" sz="2000" b="0" i="0" u="none" strike="noStrike" baseline="0" dirty="0">
                <a:solidFill>
                  <a:srgbClr val="231F20"/>
                </a:solidFill>
                <a:latin typeface="AdvP800D"/>
              </a:rPr>
              <a:t>A sample output is:</a:t>
            </a:r>
          </a:p>
          <a:p>
            <a:pPr algn="l"/>
            <a:r>
              <a:rPr lang="en-US" b="0" i="0" u="none" strike="noStrike" baseline="0" dirty="0">
                <a:solidFill>
                  <a:srgbClr val="231F20"/>
                </a:solidFill>
                <a:latin typeface="AdvTT825c8005"/>
              </a:rPr>
              <a:t>Welcome to Johnny's Restaurant</a:t>
            </a:r>
          </a:p>
          <a:p>
            <a:pPr algn="l"/>
            <a:r>
              <a:rPr lang="en-US" b="0" i="0" u="none" strike="noStrike" baseline="0" dirty="0">
                <a:solidFill>
                  <a:srgbClr val="231F20"/>
                </a:solidFill>
                <a:latin typeface="AdvTT825c8005"/>
              </a:rPr>
              <a:t>Bacon and Egg		 $2.45</a:t>
            </a:r>
          </a:p>
          <a:p>
            <a:pPr algn="l"/>
            <a:r>
              <a:rPr lang="en-US" b="0" i="0" u="none" strike="noStrike" baseline="0" dirty="0">
                <a:solidFill>
                  <a:srgbClr val="231F20"/>
                </a:solidFill>
                <a:latin typeface="AdvTT825c8005"/>
              </a:rPr>
              <a:t>Muffin 			$0.99</a:t>
            </a:r>
          </a:p>
          <a:p>
            <a:pPr algn="l"/>
            <a:r>
              <a:rPr lang="en-US" b="0" i="0" u="none" strike="noStrike" baseline="0" dirty="0">
                <a:solidFill>
                  <a:srgbClr val="231F20"/>
                </a:solidFill>
                <a:latin typeface="AdvTT825c8005"/>
              </a:rPr>
              <a:t>Coffee			 $0.50</a:t>
            </a:r>
          </a:p>
          <a:p>
            <a:pPr algn="l"/>
            <a:r>
              <a:rPr lang="en-US" b="0" i="0" u="none" strike="noStrike" baseline="0" dirty="0">
                <a:solidFill>
                  <a:srgbClr val="231F20"/>
                </a:solidFill>
                <a:latin typeface="AdvTT825c8005"/>
              </a:rPr>
              <a:t>Tax 				$0.20</a:t>
            </a:r>
          </a:p>
          <a:p>
            <a:pPr algn="l"/>
            <a:r>
              <a:rPr lang="en-US" b="0" i="0" u="none" strike="noStrike" baseline="0" dirty="0">
                <a:solidFill>
                  <a:srgbClr val="231F20"/>
                </a:solidFill>
                <a:latin typeface="AdvTT825c8005"/>
              </a:rPr>
              <a:t>Amount Due 		$4.14</a:t>
            </a:r>
          </a:p>
          <a:p>
            <a:pPr algn="l"/>
            <a:r>
              <a:rPr lang="en-US" sz="2000" b="0" i="0" u="none" strike="noStrike" baseline="0" dirty="0">
                <a:solidFill>
                  <a:srgbClr val="231F20"/>
                </a:solidFill>
                <a:latin typeface="AdvP800D"/>
              </a:rPr>
              <a:t>Format your output with two decimal places. The name of each item in the output must be left justified. You may assume that the user selects only one item of a particular type.</a:t>
            </a:r>
            <a:endParaRPr lang="x-none" sz="2000" dirty="0"/>
          </a:p>
        </p:txBody>
      </p:sp>
    </p:spTree>
    <p:extLst>
      <p:ext uri="{BB962C8B-B14F-4D97-AF65-F5344CB8AC3E}">
        <p14:creationId xmlns:p14="http://schemas.microsoft.com/office/powerpoint/2010/main" val="271305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15AB5-3D1E-492B-A084-D07BB3E3DFF3}"/>
              </a:ext>
            </a:extLst>
          </p:cNvPr>
          <p:cNvSpPr>
            <a:spLocks noGrp="1"/>
          </p:cNvSpPr>
          <p:nvPr>
            <p:ph type="title"/>
          </p:nvPr>
        </p:nvSpPr>
        <p:spPr>
          <a:xfrm>
            <a:off x="2592925" y="202079"/>
            <a:ext cx="8911687" cy="1280890"/>
          </a:xfrm>
        </p:spPr>
        <p:txBody>
          <a:bodyPr/>
          <a:lstStyle/>
          <a:p>
            <a:r>
              <a:rPr lang="en-US" dirty="0"/>
              <a:t>Structural programming vs OOP</a:t>
            </a:r>
            <a:endParaRPr lang="x-none" dirty="0"/>
          </a:p>
        </p:txBody>
      </p:sp>
      <p:graphicFrame>
        <p:nvGraphicFramePr>
          <p:cNvPr id="4" name="Table 3">
            <a:extLst>
              <a:ext uri="{FF2B5EF4-FFF2-40B4-BE49-F238E27FC236}">
                <a16:creationId xmlns:a16="http://schemas.microsoft.com/office/drawing/2014/main" xmlns="" id="{BD62D325-4722-4D17-A43F-8BF898A60ACE}"/>
              </a:ext>
            </a:extLst>
          </p:cNvPr>
          <p:cNvGraphicFramePr>
            <a:graphicFrameLocks noGrp="1"/>
          </p:cNvGraphicFramePr>
          <p:nvPr>
            <p:extLst>
              <p:ext uri="{D42A27DB-BD31-4B8C-83A1-F6EECF244321}">
                <p14:modId xmlns:p14="http://schemas.microsoft.com/office/powerpoint/2010/main" val="1929293876"/>
              </p:ext>
            </p:extLst>
          </p:nvPr>
        </p:nvGraphicFramePr>
        <p:xfrm>
          <a:off x="506437" y="1012872"/>
          <a:ext cx="11488616" cy="5643048"/>
        </p:xfrm>
        <a:graphic>
          <a:graphicData uri="http://schemas.openxmlformats.org/drawingml/2006/table">
            <a:tbl>
              <a:tblPr/>
              <a:tblGrid>
                <a:gridCol w="5675814">
                  <a:extLst>
                    <a:ext uri="{9D8B030D-6E8A-4147-A177-3AD203B41FA5}">
                      <a16:colId xmlns:a16="http://schemas.microsoft.com/office/drawing/2014/main" xmlns="" val="3712521022"/>
                    </a:ext>
                  </a:extLst>
                </a:gridCol>
                <a:gridCol w="5812802">
                  <a:extLst>
                    <a:ext uri="{9D8B030D-6E8A-4147-A177-3AD203B41FA5}">
                      <a16:colId xmlns:a16="http://schemas.microsoft.com/office/drawing/2014/main" xmlns="" val="3065060399"/>
                    </a:ext>
                  </a:extLst>
                </a:gridCol>
              </a:tblGrid>
              <a:tr h="1148696">
                <a:tc>
                  <a:txBody>
                    <a:bodyPr/>
                    <a:lstStyle/>
                    <a:p>
                      <a:pPr algn="l" fontAlgn="t"/>
                      <a:r>
                        <a:rPr lang="en-US" sz="2000" b="0" dirty="0">
                          <a:effectLst/>
                          <a:latin typeface="inherit"/>
                        </a:rPr>
                        <a:t>Structured Programming is designed which focuses on </a:t>
                      </a:r>
                      <a:r>
                        <a:rPr lang="en-US" sz="2000" b="1" dirty="0">
                          <a:effectLst/>
                          <a:latin typeface="inherit"/>
                        </a:rPr>
                        <a:t>process</a:t>
                      </a:r>
                      <a:r>
                        <a:rPr lang="en-US" sz="2000" b="0" dirty="0">
                          <a:effectLst/>
                          <a:latin typeface="inherit"/>
                        </a:rPr>
                        <a:t>/ logical structure and then data required for that process.</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0">
                          <a:effectLst/>
                          <a:latin typeface="inherit"/>
                        </a:rPr>
                        <a:t>Object Oriented Programming is designed which focuses on </a:t>
                      </a:r>
                      <a:r>
                        <a:rPr lang="en-US" sz="2000" b="1">
                          <a:effectLst/>
                          <a:latin typeface="inherit"/>
                        </a:rPr>
                        <a:t>data</a:t>
                      </a:r>
                      <a:r>
                        <a:rPr lang="en-US" sz="2000" b="0">
                          <a:effectLst/>
                          <a:latin typeface="inherit"/>
                        </a:rPr>
                        <a:t>.</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6965990"/>
                  </a:ext>
                </a:extLst>
              </a:tr>
              <a:tr h="1148696">
                <a:tc>
                  <a:txBody>
                    <a:bodyPr/>
                    <a:lstStyle/>
                    <a:p>
                      <a:pPr algn="l" fontAlgn="t"/>
                      <a:r>
                        <a:rPr lang="en-US" sz="2000" b="0" dirty="0">
                          <a:effectLst/>
                          <a:latin typeface="inherit"/>
                        </a:rPr>
                        <a:t>Structured Programming is also known as </a:t>
                      </a:r>
                      <a:r>
                        <a:rPr lang="en-US" sz="2000" b="1" dirty="0">
                          <a:effectLst/>
                          <a:latin typeface="inherit"/>
                        </a:rPr>
                        <a:t>Modular Programming</a:t>
                      </a:r>
                      <a:r>
                        <a:rPr lang="en-US" sz="2000" b="0" dirty="0">
                          <a:effectLst/>
                          <a:latin typeface="inherit"/>
                        </a:rPr>
                        <a:t> and a subset of </a:t>
                      </a:r>
                      <a:r>
                        <a:rPr lang="en-US" sz="2000" b="1" dirty="0">
                          <a:effectLst/>
                          <a:latin typeface="inherit"/>
                        </a:rPr>
                        <a:t>procedural programming language</a:t>
                      </a:r>
                      <a:r>
                        <a:rPr lang="en-US" sz="2000" b="0" dirty="0">
                          <a:effectLst/>
                          <a:latin typeface="inherit"/>
                        </a:rPr>
                        <a:t>.</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0" dirty="0">
                          <a:effectLst/>
                          <a:latin typeface="inherit"/>
                        </a:rPr>
                        <a:t>Object Oriented Programming supports </a:t>
                      </a:r>
                      <a:r>
                        <a:rPr lang="en-US" sz="2000" b="1" dirty="0">
                          <a:effectLst/>
                          <a:latin typeface="inherit"/>
                        </a:rPr>
                        <a:t>inheritance, encapsulation, abstraction</a:t>
                      </a:r>
                      <a:r>
                        <a:rPr lang="en-US" sz="2000" b="0" dirty="0">
                          <a:effectLst/>
                          <a:latin typeface="inherit"/>
                        </a:rPr>
                        <a:t>, </a:t>
                      </a:r>
                      <a:r>
                        <a:rPr lang="en-US" sz="2000" b="1" dirty="0">
                          <a:effectLst/>
                          <a:latin typeface="inherit"/>
                        </a:rPr>
                        <a:t>polymorphism</a:t>
                      </a:r>
                      <a:r>
                        <a:rPr lang="en-US" sz="2000" b="0" dirty="0">
                          <a:effectLst/>
                          <a:latin typeface="inherit"/>
                        </a:rPr>
                        <a:t>, etc.</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442809750"/>
                  </a:ext>
                </a:extLst>
              </a:tr>
              <a:tr h="875736">
                <a:tc>
                  <a:txBody>
                    <a:bodyPr/>
                    <a:lstStyle/>
                    <a:p>
                      <a:pPr algn="l" fontAlgn="t"/>
                      <a:r>
                        <a:rPr lang="en-US" sz="2000" b="0">
                          <a:effectLst/>
                          <a:latin typeface="inherit"/>
                        </a:rPr>
                        <a:t>In Structured Programming, Programs are divided into small self contained </a:t>
                      </a:r>
                      <a:r>
                        <a:rPr lang="en-US" sz="2000" b="1">
                          <a:effectLst/>
                          <a:latin typeface="inherit"/>
                        </a:rPr>
                        <a:t>functions</a:t>
                      </a:r>
                      <a:r>
                        <a:rPr lang="en-US" sz="2000" b="0">
                          <a:effectLst/>
                          <a:latin typeface="inherit"/>
                        </a:rPr>
                        <a:t>.</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0">
                          <a:effectLst/>
                          <a:latin typeface="inherit"/>
                        </a:rPr>
                        <a:t>In Object Oriented Programming, Programs are divided into small entities called </a:t>
                      </a:r>
                      <a:r>
                        <a:rPr lang="en-US" sz="2000" b="1">
                          <a:effectLst/>
                          <a:latin typeface="inherit"/>
                        </a:rPr>
                        <a:t>objects</a:t>
                      </a:r>
                      <a:r>
                        <a:rPr lang="en-US" sz="2000" b="0">
                          <a:effectLst/>
                          <a:latin typeface="inherit"/>
                        </a:rPr>
                        <a:t>.</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081872465"/>
                  </a:ext>
                </a:extLst>
              </a:tr>
              <a:tr h="875736">
                <a:tc>
                  <a:txBody>
                    <a:bodyPr/>
                    <a:lstStyle/>
                    <a:p>
                      <a:pPr algn="l" fontAlgn="t"/>
                      <a:r>
                        <a:rPr lang="en-US" sz="2000" b="0">
                          <a:effectLst/>
                          <a:latin typeface="inherit"/>
                        </a:rPr>
                        <a:t>Structured Programming is </a:t>
                      </a:r>
                      <a:r>
                        <a:rPr lang="en-US" sz="2000" b="1">
                          <a:effectLst/>
                          <a:latin typeface="inherit"/>
                        </a:rPr>
                        <a:t>less</a:t>
                      </a:r>
                      <a:r>
                        <a:rPr lang="en-US" sz="2000" b="0">
                          <a:effectLst/>
                          <a:latin typeface="inherit"/>
                        </a:rPr>
                        <a:t> secure as there is no way of </a:t>
                      </a:r>
                      <a:r>
                        <a:rPr lang="en-US" sz="2000" b="1">
                          <a:effectLst/>
                          <a:latin typeface="inherit"/>
                        </a:rPr>
                        <a:t>data hiding</a:t>
                      </a:r>
                      <a:r>
                        <a:rPr lang="en-US" sz="2000" b="0">
                          <a:effectLst/>
                          <a:latin typeface="inherit"/>
                        </a:rPr>
                        <a:t>.</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0" dirty="0">
                          <a:effectLst/>
                          <a:latin typeface="inherit"/>
                        </a:rPr>
                        <a:t>Object Oriented Programming is more secure as having data hiding feature.</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781033030"/>
                  </a:ext>
                </a:extLst>
              </a:tr>
              <a:tr h="718448">
                <a:tc>
                  <a:txBody>
                    <a:bodyPr/>
                    <a:lstStyle/>
                    <a:p>
                      <a:pPr algn="l" fontAlgn="t"/>
                      <a:r>
                        <a:rPr lang="en-US" sz="2000" b="0" dirty="0">
                          <a:effectLst/>
                          <a:latin typeface="inherit"/>
                        </a:rPr>
                        <a:t>Structured Programming can solve </a:t>
                      </a:r>
                      <a:r>
                        <a:rPr lang="en-US" sz="2000" b="1" dirty="0">
                          <a:effectLst/>
                          <a:latin typeface="inherit"/>
                        </a:rPr>
                        <a:t>moderately</a:t>
                      </a:r>
                      <a:r>
                        <a:rPr lang="en-US" sz="2000" b="0" dirty="0">
                          <a:effectLst/>
                          <a:latin typeface="inherit"/>
                        </a:rPr>
                        <a:t> complex programs.</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0" dirty="0">
                          <a:effectLst/>
                          <a:latin typeface="inherit"/>
                        </a:rPr>
                        <a:t>Object Oriented Programming can solve any </a:t>
                      </a:r>
                      <a:r>
                        <a:rPr lang="en-US" sz="2000" b="1" dirty="0">
                          <a:effectLst/>
                          <a:latin typeface="inherit"/>
                        </a:rPr>
                        <a:t>complex</a:t>
                      </a:r>
                      <a:r>
                        <a:rPr lang="en-US" sz="2000" b="0" dirty="0">
                          <a:effectLst/>
                          <a:latin typeface="inherit"/>
                        </a:rPr>
                        <a:t> programs.</a:t>
                      </a:r>
                    </a:p>
                  </a:txBody>
                  <a:tcPr marL="60083" marR="60083" marT="18025" marB="180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471483142"/>
                  </a:ext>
                </a:extLst>
              </a:tr>
              <a:tr h="875736">
                <a:tc>
                  <a:txBody>
                    <a:bodyPr/>
                    <a:lstStyle/>
                    <a:p>
                      <a:pPr algn="l" fontAlgn="t"/>
                      <a:r>
                        <a:rPr lang="en-US" sz="2000" b="0" dirty="0">
                          <a:effectLst/>
                          <a:latin typeface="inherit"/>
                        </a:rPr>
                        <a:t>Structured Programming provides </a:t>
                      </a:r>
                      <a:r>
                        <a:rPr lang="en-US" sz="2000" b="1" dirty="0">
                          <a:effectLst/>
                          <a:latin typeface="inherit"/>
                        </a:rPr>
                        <a:t>less</a:t>
                      </a:r>
                      <a:r>
                        <a:rPr lang="en-US" sz="2000" b="0" dirty="0">
                          <a:effectLst/>
                          <a:latin typeface="inherit"/>
                        </a:rPr>
                        <a:t> </a:t>
                      </a:r>
                      <a:r>
                        <a:rPr lang="en-US" sz="2000" b="1" dirty="0">
                          <a:effectLst/>
                          <a:latin typeface="inherit"/>
                        </a:rPr>
                        <a:t>reusability</a:t>
                      </a:r>
                      <a:r>
                        <a:rPr lang="en-US" sz="2000" b="0" dirty="0">
                          <a:effectLst/>
                          <a:latin typeface="inherit"/>
                        </a:rPr>
                        <a:t>, more function dependency.</a:t>
                      </a:r>
                    </a:p>
                  </a:txBody>
                  <a:tcPr marL="60083" marR="60083" marT="18025" marB="180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2000" b="0" dirty="0">
                          <a:effectLst/>
                          <a:latin typeface="inherit"/>
                        </a:rPr>
                        <a:t>Object Oriented Programming provides more reusability, less function </a:t>
                      </a:r>
                      <a:r>
                        <a:rPr lang="en-US" sz="2000" b="1" dirty="0">
                          <a:effectLst/>
                          <a:latin typeface="inherit"/>
                        </a:rPr>
                        <a:t>dependency</a:t>
                      </a:r>
                      <a:r>
                        <a:rPr lang="en-US" sz="2000" b="0" dirty="0">
                          <a:effectLst/>
                          <a:latin typeface="inherit"/>
                        </a:rPr>
                        <a:t>.</a:t>
                      </a:r>
                    </a:p>
                  </a:txBody>
                  <a:tcPr marL="60083" marR="60083" marT="18025" marB="18025">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4268462026"/>
                  </a:ext>
                </a:extLst>
              </a:tr>
            </a:tbl>
          </a:graphicData>
        </a:graphic>
      </p:graphicFrame>
    </p:spTree>
    <p:extLst>
      <p:ext uri="{BB962C8B-B14F-4D97-AF65-F5344CB8AC3E}">
        <p14:creationId xmlns:p14="http://schemas.microsoft.com/office/powerpoint/2010/main" val="2271893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15AB5-3D1E-492B-A084-D07BB3E3DFF3}"/>
              </a:ext>
            </a:extLst>
          </p:cNvPr>
          <p:cNvSpPr>
            <a:spLocks noGrp="1"/>
          </p:cNvSpPr>
          <p:nvPr>
            <p:ph type="title"/>
          </p:nvPr>
        </p:nvSpPr>
        <p:spPr>
          <a:xfrm>
            <a:off x="2592925" y="202079"/>
            <a:ext cx="8911687" cy="1280890"/>
          </a:xfrm>
        </p:spPr>
        <p:txBody>
          <a:bodyPr/>
          <a:lstStyle/>
          <a:p>
            <a:pPr algn="l"/>
            <a:r>
              <a:rPr lang="en-US" b="0" i="0" dirty="0">
                <a:effectLst/>
                <a:latin typeface="Arial" panose="020B0604020202020204" pitchFamily="34" charset="0"/>
              </a:rPr>
              <a:t>Principles of Object-Oriented Systems</a:t>
            </a:r>
          </a:p>
        </p:txBody>
      </p:sp>
      <p:sp>
        <p:nvSpPr>
          <p:cNvPr id="7" name="TextBox 6">
            <a:extLst>
              <a:ext uri="{FF2B5EF4-FFF2-40B4-BE49-F238E27FC236}">
                <a16:creationId xmlns:a16="http://schemas.microsoft.com/office/drawing/2014/main" xmlns="" id="{D49C81C2-6020-4E1B-80B9-2D412A271647}"/>
              </a:ext>
            </a:extLst>
          </p:cNvPr>
          <p:cNvSpPr txBox="1"/>
          <p:nvPr/>
        </p:nvSpPr>
        <p:spPr>
          <a:xfrm>
            <a:off x="1871003" y="1195755"/>
            <a:ext cx="10058400" cy="3295774"/>
          </a:xfrm>
          <a:prstGeom prst="rect">
            <a:avLst/>
          </a:prstGeom>
          <a:noFill/>
        </p:spPr>
        <p:txBody>
          <a:bodyPr wrap="square">
            <a:spAutoFit/>
          </a:bodyPr>
          <a:lstStyle/>
          <a:p>
            <a:pPr algn="just"/>
            <a:r>
              <a:rPr lang="en-US" b="1" i="0" dirty="0">
                <a:solidFill>
                  <a:srgbClr val="000000"/>
                </a:solidFill>
                <a:effectLst/>
                <a:latin typeface="Arial" panose="020B0604020202020204" pitchFamily="34" charset="0"/>
              </a:rPr>
              <a:t>Major Elements</a:t>
            </a:r>
            <a:r>
              <a:rPr lang="en-US" b="0" i="0" dirty="0">
                <a:solidFill>
                  <a:srgbClr val="000000"/>
                </a:solidFill>
                <a:effectLst/>
                <a:latin typeface="Arial" panose="020B0604020202020204" pitchFamily="34" charset="0"/>
              </a:rPr>
              <a:t> − By major, it is meant that if a model does not have any one of these elements, it ceases to be object oriented. The four major elements are −</a:t>
            </a:r>
          </a:p>
          <a:p>
            <a:pPr marL="285750" indent="-285750" algn="l">
              <a:lnSpc>
                <a:spcPct val="250000"/>
              </a:lnSpc>
              <a:buFont typeface="Wingdings" panose="05000000000000000000" pitchFamily="2" charset="2"/>
              <a:buChar char="Ø"/>
            </a:pPr>
            <a:r>
              <a:rPr lang="en-US" b="0" i="0" dirty="0">
                <a:effectLst/>
                <a:latin typeface="Arial" panose="020B0604020202020204" pitchFamily="34" charset="0"/>
              </a:rPr>
              <a:t>Abstraction</a:t>
            </a:r>
          </a:p>
          <a:p>
            <a:pPr marL="285750" indent="-285750" algn="l">
              <a:lnSpc>
                <a:spcPct val="250000"/>
              </a:lnSpc>
              <a:buFont typeface="Wingdings" panose="05000000000000000000" pitchFamily="2" charset="2"/>
              <a:buChar char="Ø"/>
            </a:pPr>
            <a:r>
              <a:rPr lang="en-US" b="0" i="0" dirty="0">
                <a:effectLst/>
                <a:latin typeface="Arial" panose="020B0604020202020204" pitchFamily="34" charset="0"/>
              </a:rPr>
              <a:t>Encapsulation</a:t>
            </a:r>
          </a:p>
          <a:p>
            <a:pPr marL="285750" indent="-285750" algn="l">
              <a:lnSpc>
                <a:spcPct val="250000"/>
              </a:lnSpc>
              <a:buFont typeface="Wingdings" panose="05000000000000000000" pitchFamily="2" charset="2"/>
              <a:buChar char="Ø"/>
            </a:pPr>
            <a:r>
              <a:rPr lang="en-US" b="0" i="0" dirty="0">
                <a:effectLst/>
                <a:latin typeface="Arial" panose="020B0604020202020204" pitchFamily="34" charset="0"/>
              </a:rPr>
              <a:t>Modularity</a:t>
            </a:r>
          </a:p>
          <a:p>
            <a:pPr marL="285750" indent="-285750" algn="l">
              <a:lnSpc>
                <a:spcPct val="250000"/>
              </a:lnSpc>
              <a:buFont typeface="Wingdings" panose="05000000000000000000" pitchFamily="2" charset="2"/>
              <a:buChar char="Ø"/>
            </a:pPr>
            <a:r>
              <a:rPr lang="en-US" b="0" i="0" dirty="0">
                <a:effectLst/>
                <a:latin typeface="Arial" panose="020B0604020202020204" pitchFamily="34" charset="0"/>
              </a:rPr>
              <a:t>Hierarchy</a:t>
            </a:r>
          </a:p>
        </p:txBody>
      </p:sp>
    </p:spTree>
    <p:extLst>
      <p:ext uri="{BB962C8B-B14F-4D97-AF65-F5344CB8AC3E}">
        <p14:creationId xmlns:p14="http://schemas.microsoft.com/office/powerpoint/2010/main" val="3007561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6980108F-30F6-4C4D-864C-E98DE45D624F}"/>
              </a:ext>
            </a:extLst>
          </p:cNvPr>
          <p:cNvSpPr txBox="1"/>
          <p:nvPr/>
        </p:nvSpPr>
        <p:spPr>
          <a:xfrm>
            <a:off x="1824112" y="424476"/>
            <a:ext cx="9734842" cy="1631216"/>
          </a:xfrm>
          <a:prstGeom prst="rect">
            <a:avLst/>
          </a:prstGeom>
          <a:noFill/>
        </p:spPr>
        <p:txBody>
          <a:bodyPr wrap="square">
            <a:spAutoFit/>
          </a:bodyPr>
          <a:lstStyle/>
          <a:p>
            <a:r>
              <a:rPr lang="en-US" sz="2800" b="1" dirty="0"/>
              <a:t>Abstraction</a:t>
            </a:r>
          </a:p>
          <a:p>
            <a:pPr algn="just"/>
            <a:r>
              <a:rPr lang="en-US" dirty="0"/>
              <a:t>Abstraction means to focus on the essential features of an element or object in OOP </a:t>
            </a:r>
            <a:r>
              <a:rPr lang="en-US" b="0" i="0" dirty="0">
                <a:solidFill>
                  <a:srgbClr val="000000"/>
                </a:solidFill>
                <a:effectLst/>
                <a:latin typeface="+mj-lt"/>
              </a:rPr>
              <a:t>Abstraction is the concept of object-oriented programming that "shows" only essential attributes and "hides" unnecessary information. The main purpose of abstraction is hiding the unnecessary details from the users.</a:t>
            </a:r>
            <a:endParaRPr lang="x-none" dirty="0">
              <a:latin typeface="+mj-lt"/>
            </a:endParaRPr>
          </a:p>
        </p:txBody>
      </p:sp>
      <p:sp>
        <p:nvSpPr>
          <p:cNvPr id="11" name="TextBox 10">
            <a:extLst>
              <a:ext uri="{FF2B5EF4-FFF2-40B4-BE49-F238E27FC236}">
                <a16:creationId xmlns:a16="http://schemas.microsoft.com/office/drawing/2014/main" xmlns="" id="{5CA40E43-4120-4376-B193-6DB6EF556871}"/>
              </a:ext>
            </a:extLst>
          </p:cNvPr>
          <p:cNvSpPr txBox="1"/>
          <p:nvPr/>
        </p:nvSpPr>
        <p:spPr>
          <a:xfrm>
            <a:off x="1824112" y="2055692"/>
            <a:ext cx="10367888" cy="923330"/>
          </a:xfrm>
          <a:prstGeom prst="rect">
            <a:avLst/>
          </a:prstGeom>
          <a:noFill/>
        </p:spPr>
        <p:txBody>
          <a:bodyPr wrap="square">
            <a:spAutoFit/>
          </a:bodyPr>
          <a:lstStyle/>
          <a:p>
            <a:pPr algn="just"/>
            <a:r>
              <a:rPr lang="en-US" dirty="0"/>
              <a:t> We can implement Abstraction in C++ using classes. Class helps us to group data members and member functions using available access specifiers. A Class can decide which data member will be visible to outside world and which is not.</a:t>
            </a:r>
            <a:endParaRPr lang="x-none" dirty="0"/>
          </a:p>
        </p:txBody>
      </p:sp>
      <p:sp>
        <p:nvSpPr>
          <p:cNvPr id="15" name="TextBox 14">
            <a:extLst>
              <a:ext uri="{FF2B5EF4-FFF2-40B4-BE49-F238E27FC236}">
                <a16:creationId xmlns:a16="http://schemas.microsoft.com/office/drawing/2014/main" xmlns="" id="{6B5BA49C-9505-4A1C-BD45-255092C5AED2}"/>
              </a:ext>
            </a:extLst>
          </p:cNvPr>
          <p:cNvSpPr txBox="1"/>
          <p:nvPr/>
        </p:nvSpPr>
        <p:spPr>
          <a:xfrm>
            <a:off x="1824112" y="3023943"/>
            <a:ext cx="10260036" cy="1477328"/>
          </a:xfrm>
          <a:prstGeom prst="rect">
            <a:avLst/>
          </a:prstGeom>
          <a:noFill/>
        </p:spPr>
        <p:txBody>
          <a:bodyPr wrap="square">
            <a:spAutoFit/>
          </a:bodyPr>
          <a:lstStyle/>
          <a:p>
            <a:pPr algn="just"/>
            <a:r>
              <a:rPr lang="en-US" dirty="0"/>
              <a:t> One more type of abstraction in C++ can be header files. For example, consider the pow() method present in </a:t>
            </a:r>
            <a:r>
              <a:rPr lang="en-US" dirty="0" err="1"/>
              <a:t>math.h</a:t>
            </a:r>
            <a:r>
              <a:rPr lang="en-US" dirty="0"/>
              <a:t> header file. Whenever we need to calculate power of a number, we simply call the function pow() present in the </a:t>
            </a:r>
            <a:r>
              <a:rPr lang="en-US" dirty="0" err="1"/>
              <a:t>math.h</a:t>
            </a:r>
            <a:r>
              <a:rPr lang="en-US" dirty="0"/>
              <a:t> header file and pass the numbers as arguments without knowing the underlying algorithm according to which the function is actually calculating power of numbers.</a:t>
            </a:r>
            <a:endParaRPr lang="x-none" dirty="0"/>
          </a:p>
        </p:txBody>
      </p:sp>
    </p:spTree>
    <p:extLst>
      <p:ext uri="{BB962C8B-B14F-4D97-AF65-F5344CB8AC3E}">
        <p14:creationId xmlns:p14="http://schemas.microsoft.com/office/powerpoint/2010/main" val="383736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qph.fs.quoracdn.net/main-qimg-a461a5c2caf91c3cbf8981d8d1140bd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928" y="2252855"/>
            <a:ext cx="5095276" cy="35829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83204" y="2252855"/>
            <a:ext cx="6597959" cy="3693319"/>
          </a:xfrm>
          <a:prstGeom prst="rect">
            <a:avLst/>
          </a:prstGeom>
        </p:spPr>
        <p:txBody>
          <a:bodyPr wrap="square">
            <a:spAutoFit/>
          </a:bodyPr>
          <a:lstStyle/>
          <a:p>
            <a:r>
              <a:rPr lang="en-US" dirty="0"/>
              <a:t>As you can see in the syntax above, we start with the struct keyword, then your structure a name, we suggest you to give it a name, then inside the curly braces, we have to mention all the member variables, which are nothing but normal C language variables of different types like int, float, array etc.</a:t>
            </a:r>
          </a:p>
          <a:p>
            <a:endParaRPr lang="en-US" dirty="0"/>
          </a:p>
          <a:p>
            <a:r>
              <a:rPr lang="en-US" dirty="0"/>
              <a:t>Some advantages of structural programming includes; - It is friendly and easy to understand, it is similar to English vocabulary of words and symbols, it is easy to learn and maintain, it is problem oriented rather than machine oriented, it is independent of machine on which it is used and last.</a:t>
            </a:r>
          </a:p>
        </p:txBody>
      </p:sp>
      <p:sp>
        <p:nvSpPr>
          <p:cNvPr id="6" name="TextBox 5">
            <a:extLst>
              <a:ext uri="{FF2B5EF4-FFF2-40B4-BE49-F238E27FC236}">
                <a16:creationId xmlns:a16="http://schemas.microsoft.com/office/drawing/2014/main" xmlns="" id="{BD8C9016-B66D-4889-932A-E7294BC51F36}"/>
              </a:ext>
            </a:extLst>
          </p:cNvPr>
          <p:cNvSpPr txBox="1"/>
          <p:nvPr/>
        </p:nvSpPr>
        <p:spPr>
          <a:xfrm>
            <a:off x="1754944" y="388131"/>
            <a:ext cx="9766495" cy="1384995"/>
          </a:xfrm>
          <a:prstGeom prst="rect">
            <a:avLst/>
          </a:prstGeom>
          <a:noFill/>
        </p:spPr>
        <p:txBody>
          <a:bodyPr wrap="square">
            <a:spAutoFit/>
          </a:bodyPr>
          <a:lstStyle/>
          <a:p>
            <a:pPr algn="l"/>
            <a:r>
              <a:rPr lang="en-US" sz="2800" b="0" i="0" u="none" strike="noStrike" baseline="0" dirty="0">
                <a:solidFill>
                  <a:srgbClr val="638EAF"/>
                </a:solidFill>
                <a:latin typeface="AdvTT0688bc49.B"/>
              </a:rPr>
              <a:t>struct</a:t>
            </a:r>
            <a:r>
              <a:rPr lang="en-US" sz="3200" b="0" i="0" u="none" strike="noStrike" baseline="0" dirty="0">
                <a:solidFill>
                  <a:srgbClr val="231F20"/>
                </a:solidFill>
                <a:latin typeface="AdvP8013"/>
              </a:rPr>
              <a:t>: </a:t>
            </a:r>
            <a:r>
              <a:rPr lang="en-US" sz="2400" b="0" i="0" u="none" strike="noStrike" baseline="0" dirty="0">
                <a:solidFill>
                  <a:srgbClr val="231F20"/>
                </a:solidFill>
                <a:latin typeface="AdvP800D"/>
              </a:rPr>
              <a:t>A collection of a fixed number of components in which the components are accessed by name. The components may be of different types. The components of a </a:t>
            </a:r>
            <a:r>
              <a:rPr lang="en-US" sz="2800" b="0" i="0" u="none" strike="noStrike" baseline="0" dirty="0">
                <a:solidFill>
                  <a:srgbClr val="638EAF"/>
                </a:solidFill>
                <a:latin typeface="AdvTT0688bc49.B"/>
              </a:rPr>
              <a:t>struct</a:t>
            </a:r>
            <a:r>
              <a:rPr lang="en-US" sz="1600" b="0" i="0" u="none" strike="noStrike" baseline="0" dirty="0">
                <a:solidFill>
                  <a:srgbClr val="638EAF"/>
                </a:solidFill>
                <a:latin typeface="AdvTT0688bc49.B"/>
              </a:rPr>
              <a:t> </a:t>
            </a:r>
            <a:r>
              <a:rPr lang="en-US" sz="2400" b="0" i="0" u="none" strike="noStrike" baseline="0" dirty="0">
                <a:solidFill>
                  <a:srgbClr val="231F20"/>
                </a:solidFill>
                <a:latin typeface="AdvP800D"/>
              </a:rPr>
              <a:t>are called the members of the </a:t>
            </a:r>
            <a:r>
              <a:rPr lang="en-US" sz="1600" b="0" i="0" u="none" strike="noStrike" baseline="0" dirty="0">
                <a:solidFill>
                  <a:srgbClr val="638EAF"/>
                </a:solidFill>
                <a:latin typeface="AdvTT0688bc49.B"/>
              </a:rPr>
              <a:t>struct</a:t>
            </a:r>
            <a:r>
              <a:rPr lang="en-US" sz="2400" b="0" i="0" u="none" strike="noStrike" baseline="0" dirty="0">
                <a:solidFill>
                  <a:srgbClr val="231F20"/>
                </a:solidFill>
                <a:latin typeface="AdvP800D"/>
              </a:rPr>
              <a:t>.</a:t>
            </a:r>
            <a:endParaRPr lang="x-none" sz="2400" dirty="0"/>
          </a:p>
        </p:txBody>
      </p:sp>
    </p:spTree>
    <p:extLst>
      <p:ext uri="{BB962C8B-B14F-4D97-AF65-F5344CB8AC3E}">
        <p14:creationId xmlns:p14="http://schemas.microsoft.com/office/powerpoint/2010/main" val="879255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6980108F-30F6-4C4D-864C-E98DE45D624F}"/>
              </a:ext>
            </a:extLst>
          </p:cNvPr>
          <p:cNvSpPr txBox="1"/>
          <p:nvPr/>
        </p:nvSpPr>
        <p:spPr>
          <a:xfrm>
            <a:off x="1997613" y="1085781"/>
            <a:ext cx="9734842" cy="523220"/>
          </a:xfrm>
          <a:prstGeom prst="rect">
            <a:avLst/>
          </a:prstGeom>
          <a:noFill/>
        </p:spPr>
        <p:txBody>
          <a:bodyPr wrap="square">
            <a:spAutoFit/>
          </a:bodyPr>
          <a:lstStyle/>
          <a:p>
            <a:pPr algn="l"/>
            <a:r>
              <a:rPr lang="en-US" sz="2800" b="0" i="0" dirty="0">
                <a:effectLst/>
                <a:latin typeface="Arial" panose="020B0604020202020204" pitchFamily="34" charset="0"/>
              </a:rPr>
              <a:t>Encapsulation</a:t>
            </a:r>
          </a:p>
        </p:txBody>
      </p:sp>
      <p:sp>
        <p:nvSpPr>
          <p:cNvPr id="8" name="TextBox 7">
            <a:extLst>
              <a:ext uri="{FF2B5EF4-FFF2-40B4-BE49-F238E27FC236}">
                <a16:creationId xmlns:a16="http://schemas.microsoft.com/office/drawing/2014/main" xmlns="" id="{3CE988E0-1FA0-4692-BC8F-62BF960AB736}"/>
              </a:ext>
            </a:extLst>
          </p:cNvPr>
          <p:cNvSpPr txBox="1"/>
          <p:nvPr/>
        </p:nvSpPr>
        <p:spPr>
          <a:xfrm>
            <a:off x="1997612" y="1785986"/>
            <a:ext cx="9340947" cy="2308324"/>
          </a:xfrm>
          <a:prstGeom prst="rect">
            <a:avLst/>
          </a:prstGeom>
          <a:noFill/>
        </p:spPr>
        <p:txBody>
          <a:bodyPr wrap="square">
            <a:spAutoFit/>
          </a:bodyPr>
          <a:lstStyle/>
          <a:p>
            <a:pPr algn="just"/>
            <a:r>
              <a:rPr lang="en-US" dirty="0"/>
              <a:t>Encapsulation is the process of binding both attributes and methods together within a class. Encapsulation is a process of wrapping the data and the code, that operate on the data into a single entity.</a:t>
            </a:r>
          </a:p>
          <a:p>
            <a:pPr algn="just"/>
            <a:r>
              <a:rPr lang="en-US" dirty="0"/>
              <a:t> The user need not worry about internal details and complexities of the system.</a:t>
            </a:r>
          </a:p>
          <a:p>
            <a:pPr algn="just"/>
            <a:endParaRPr lang="en-US" dirty="0"/>
          </a:p>
          <a:p>
            <a:pPr algn="just"/>
            <a:r>
              <a:rPr lang="en-US" dirty="0"/>
              <a:t>variable can be accessed and manipulated only by using the methods get() and set() that are present within the class. Therefore we can say that, the variable a and the methods set() as well as get() have bound together that is encapsulation.</a:t>
            </a:r>
          </a:p>
        </p:txBody>
      </p:sp>
    </p:spTree>
    <p:extLst>
      <p:ext uri="{BB962C8B-B14F-4D97-AF65-F5344CB8AC3E}">
        <p14:creationId xmlns:p14="http://schemas.microsoft.com/office/powerpoint/2010/main" val="3486525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6980108F-30F6-4C4D-864C-E98DE45D624F}"/>
              </a:ext>
            </a:extLst>
          </p:cNvPr>
          <p:cNvSpPr txBox="1"/>
          <p:nvPr/>
        </p:nvSpPr>
        <p:spPr>
          <a:xfrm>
            <a:off x="1997612" y="720021"/>
            <a:ext cx="9734842" cy="523220"/>
          </a:xfrm>
          <a:prstGeom prst="rect">
            <a:avLst/>
          </a:prstGeom>
          <a:noFill/>
        </p:spPr>
        <p:txBody>
          <a:bodyPr wrap="square">
            <a:spAutoFit/>
          </a:bodyPr>
          <a:lstStyle/>
          <a:p>
            <a:pPr algn="l"/>
            <a:r>
              <a:rPr lang="en-US" sz="2800" b="0" i="0" dirty="0">
                <a:effectLst/>
                <a:latin typeface="Arial" panose="020B0604020202020204" pitchFamily="34" charset="0"/>
              </a:rPr>
              <a:t>Modularity</a:t>
            </a:r>
          </a:p>
        </p:txBody>
      </p:sp>
      <p:sp>
        <p:nvSpPr>
          <p:cNvPr id="8" name="TextBox 7">
            <a:extLst>
              <a:ext uri="{FF2B5EF4-FFF2-40B4-BE49-F238E27FC236}">
                <a16:creationId xmlns:a16="http://schemas.microsoft.com/office/drawing/2014/main" xmlns="" id="{3CE988E0-1FA0-4692-BC8F-62BF960AB736}"/>
              </a:ext>
            </a:extLst>
          </p:cNvPr>
          <p:cNvSpPr txBox="1"/>
          <p:nvPr/>
        </p:nvSpPr>
        <p:spPr>
          <a:xfrm>
            <a:off x="1997612" y="1785986"/>
            <a:ext cx="9340947" cy="646331"/>
          </a:xfrm>
          <a:prstGeom prst="rect">
            <a:avLst/>
          </a:prstGeom>
          <a:noFill/>
        </p:spPr>
        <p:txBody>
          <a:bodyPr wrap="square">
            <a:spAutoFit/>
          </a:bodyPr>
          <a:lstStyle/>
          <a:p>
            <a:pPr algn="just"/>
            <a:r>
              <a:rPr lang="en-US" dirty="0"/>
              <a:t>Modularity is the process of decomposing a problem (program) into a set of modules so as to reduce the overall complexity of the problem. </a:t>
            </a:r>
          </a:p>
        </p:txBody>
      </p:sp>
    </p:spTree>
    <p:extLst>
      <p:ext uri="{BB962C8B-B14F-4D97-AF65-F5344CB8AC3E}">
        <p14:creationId xmlns:p14="http://schemas.microsoft.com/office/powerpoint/2010/main" val="159649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Problem statement</a:t>
            </a:r>
          </a:p>
        </p:txBody>
      </p:sp>
      <p:sp>
        <p:nvSpPr>
          <p:cNvPr id="3" name="Content Placeholder 2"/>
          <p:cNvSpPr>
            <a:spLocks noGrp="1"/>
          </p:cNvSpPr>
          <p:nvPr>
            <p:ph idx="1"/>
          </p:nvPr>
        </p:nvSpPr>
        <p:spPr>
          <a:xfrm>
            <a:off x="2450667" y="2105891"/>
            <a:ext cx="8915400" cy="3777622"/>
          </a:xfrm>
        </p:spPr>
        <p:txBody>
          <a:bodyPr>
            <a:normAutofit/>
          </a:bodyPr>
          <a:lstStyle/>
          <a:p>
            <a:pPr marL="0" indent="0">
              <a:buNone/>
            </a:pPr>
            <a:r>
              <a:rPr lang="en-US" sz="3200" b="1" dirty="0"/>
              <a:t>I have a Garage and I want to store all of the information/record about cars which are in my garage.</a:t>
            </a:r>
          </a:p>
        </p:txBody>
      </p:sp>
    </p:spTree>
    <p:extLst>
      <p:ext uri="{BB962C8B-B14F-4D97-AF65-F5344CB8AC3E}">
        <p14:creationId xmlns:p14="http://schemas.microsoft.com/office/powerpoint/2010/main" val="20680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 specification</a:t>
            </a:r>
          </a:p>
        </p:txBody>
      </p:sp>
      <p:pic>
        <p:nvPicPr>
          <p:cNvPr id="1028" name="Picture 4" descr="Clipart car animated, Clipart car animated Transparent FREE for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29680" y="1264555"/>
            <a:ext cx="6008288" cy="18247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652764096"/>
              </p:ext>
            </p:extLst>
          </p:nvPr>
        </p:nvGraphicFramePr>
        <p:xfrm>
          <a:off x="2592925" y="3308835"/>
          <a:ext cx="7610764" cy="2713645"/>
        </p:xfrm>
        <a:graphic>
          <a:graphicData uri="http://schemas.openxmlformats.org/drawingml/2006/table">
            <a:tbl>
              <a:tblPr firstRow="1" bandRow="1">
                <a:tableStyleId>{5C22544A-7EE6-4342-B048-85BDC9FD1C3A}</a:tableStyleId>
              </a:tblPr>
              <a:tblGrid>
                <a:gridCol w="3805382">
                  <a:extLst>
                    <a:ext uri="{9D8B030D-6E8A-4147-A177-3AD203B41FA5}">
                      <a16:colId xmlns:a16="http://schemas.microsoft.com/office/drawing/2014/main" xmlns="" val="1543696208"/>
                    </a:ext>
                  </a:extLst>
                </a:gridCol>
                <a:gridCol w="3805382">
                  <a:extLst>
                    <a:ext uri="{9D8B030D-6E8A-4147-A177-3AD203B41FA5}">
                      <a16:colId xmlns:a16="http://schemas.microsoft.com/office/drawing/2014/main" xmlns="" val="3675145954"/>
                    </a:ext>
                  </a:extLst>
                </a:gridCol>
              </a:tblGrid>
              <a:tr h="542729">
                <a:tc>
                  <a:txBody>
                    <a:bodyPr/>
                    <a:lstStyle/>
                    <a:p>
                      <a:r>
                        <a:rPr lang="en-US" b="0" dirty="0">
                          <a:solidFill>
                            <a:schemeClr val="tx1"/>
                          </a:solidFill>
                        </a:rPr>
                        <a:t>Engine</a:t>
                      </a:r>
                    </a:p>
                  </a:txBody>
                  <a:tcPr>
                    <a:solidFill>
                      <a:schemeClr val="accent1">
                        <a:lumMod val="20000"/>
                        <a:lumOff val="80000"/>
                      </a:schemeClr>
                    </a:solidFill>
                  </a:tcPr>
                </a:tc>
                <a:tc>
                  <a:txBody>
                    <a:bodyPr/>
                    <a:lstStyle/>
                    <a:p>
                      <a:r>
                        <a:rPr lang="en-US" b="0" dirty="0">
                          <a:solidFill>
                            <a:schemeClr val="tx1"/>
                          </a:solidFill>
                        </a:rPr>
                        <a:t>DDIS 190 Engine</a:t>
                      </a:r>
                    </a:p>
                  </a:txBody>
                  <a:tcPr>
                    <a:solidFill>
                      <a:schemeClr val="accent1">
                        <a:lumMod val="20000"/>
                        <a:lumOff val="80000"/>
                      </a:schemeClr>
                    </a:solidFill>
                  </a:tcPr>
                </a:tc>
                <a:extLst>
                  <a:ext uri="{0D108BD9-81ED-4DB2-BD59-A6C34878D82A}">
                    <a16:rowId xmlns:a16="http://schemas.microsoft.com/office/drawing/2014/main" xmlns="" val="2609695455"/>
                  </a:ext>
                </a:extLst>
              </a:tr>
              <a:tr h="542729">
                <a:tc>
                  <a:txBody>
                    <a:bodyPr/>
                    <a:lstStyle/>
                    <a:p>
                      <a:r>
                        <a:rPr lang="en-US" dirty="0"/>
                        <a:t>Fuel Type</a:t>
                      </a:r>
                    </a:p>
                  </a:txBody>
                  <a:tcPr/>
                </a:tc>
                <a:tc>
                  <a:txBody>
                    <a:bodyPr/>
                    <a:lstStyle/>
                    <a:p>
                      <a:r>
                        <a:rPr lang="en-US" dirty="0"/>
                        <a:t>Petrol</a:t>
                      </a:r>
                    </a:p>
                  </a:txBody>
                  <a:tcPr/>
                </a:tc>
                <a:extLst>
                  <a:ext uri="{0D108BD9-81ED-4DB2-BD59-A6C34878D82A}">
                    <a16:rowId xmlns:a16="http://schemas.microsoft.com/office/drawing/2014/main" xmlns="" val="1188077001"/>
                  </a:ext>
                </a:extLst>
              </a:tr>
              <a:tr h="542729">
                <a:tc>
                  <a:txBody>
                    <a:bodyPr/>
                    <a:lstStyle/>
                    <a:p>
                      <a:r>
                        <a:rPr lang="en-US" dirty="0"/>
                        <a:t>Tank capacity</a:t>
                      </a:r>
                    </a:p>
                  </a:txBody>
                  <a:tcPr/>
                </a:tc>
                <a:tc>
                  <a:txBody>
                    <a:bodyPr/>
                    <a:lstStyle/>
                    <a:p>
                      <a:r>
                        <a:rPr lang="en-US" dirty="0"/>
                        <a:t>37</a:t>
                      </a:r>
                    </a:p>
                  </a:txBody>
                  <a:tcPr/>
                </a:tc>
                <a:extLst>
                  <a:ext uri="{0D108BD9-81ED-4DB2-BD59-A6C34878D82A}">
                    <a16:rowId xmlns:a16="http://schemas.microsoft.com/office/drawing/2014/main" xmlns="" val="154877106"/>
                  </a:ext>
                </a:extLst>
              </a:tr>
              <a:tr h="542729">
                <a:tc>
                  <a:txBody>
                    <a:bodyPr/>
                    <a:lstStyle/>
                    <a:p>
                      <a:r>
                        <a:rPr lang="en-US" dirty="0"/>
                        <a:t>Seating Capacity</a:t>
                      </a:r>
                    </a:p>
                  </a:txBody>
                  <a:tcPr/>
                </a:tc>
                <a:tc>
                  <a:txBody>
                    <a:bodyPr/>
                    <a:lstStyle/>
                    <a:p>
                      <a:r>
                        <a:rPr lang="en-US" dirty="0"/>
                        <a:t>5</a:t>
                      </a:r>
                    </a:p>
                  </a:txBody>
                  <a:tcPr/>
                </a:tc>
                <a:extLst>
                  <a:ext uri="{0D108BD9-81ED-4DB2-BD59-A6C34878D82A}">
                    <a16:rowId xmlns:a16="http://schemas.microsoft.com/office/drawing/2014/main" xmlns="" val="612765235"/>
                  </a:ext>
                </a:extLst>
              </a:tr>
              <a:tr h="542729">
                <a:tc>
                  <a:txBody>
                    <a:bodyPr/>
                    <a:lstStyle/>
                    <a:p>
                      <a:r>
                        <a:rPr lang="en-US" dirty="0" err="1"/>
                        <a:t>Milage</a:t>
                      </a:r>
                      <a:endParaRPr lang="en-US" dirty="0"/>
                    </a:p>
                  </a:txBody>
                  <a:tcPr/>
                </a:tc>
                <a:tc>
                  <a:txBody>
                    <a:bodyPr/>
                    <a:lstStyle/>
                    <a:p>
                      <a:r>
                        <a:rPr lang="en-US" dirty="0"/>
                        <a:t>40.74 km/h</a:t>
                      </a:r>
                    </a:p>
                  </a:txBody>
                  <a:tcPr/>
                </a:tc>
                <a:extLst>
                  <a:ext uri="{0D108BD9-81ED-4DB2-BD59-A6C34878D82A}">
                    <a16:rowId xmlns:a16="http://schemas.microsoft.com/office/drawing/2014/main" xmlns="" val="447240553"/>
                  </a:ext>
                </a:extLst>
              </a:tr>
            </a:tbl>
          </a:graphicData>
        </a:graphic>
      </p:graphicFrame>
      <p:sp>
        <p:nvSpPr>
          <p:cNvPr id="5" name="Rectangle 4"/>
          <p:cNvSpPr/>
          <p:nvPr/>
        </p:nvSpPr>
        <p:spPr>
          <a:xfrm>
            <a:off x="2592925" y="6207845"/>
            <a:ext cx="8759129" cy="369332"/>
          </a:xfrm>
          <a:prstGeom prst="rect">
            <a:avLst/>
          </a:prstGeom>
        </p:spPr>
        <p:txBody>
          <a:bodyPr wrap="none">
            <a:spAutoFit/>
          </a:bodyPr>
          <a:lstStyle/>
          <a:p>
            <a:r>
              <a:rPr lang="en-US" dirty="0"/>
              <a:t>We want to store all of this information, so you can create separate variables.</a:t>
            </a:r>
          </a:p>
        </p:txBody>
      </p:sp>
    </p:spTree>
    <p:extLst>
      <p:ext uri="{BB962C8B-B14F-4D97-AF65-F5344CB8AC3E}">
        <p14:creationId xmlns:p14="http://schemas.microsoft.com/office/powerpoint/2010/main" val="68180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2 specification</a:t>
            </a:r>
          </a:p>
        </p:txBody>
      </p:sp>
      <p:pic>
        <p:nvPicPr>
          <p:cNvPr id="1028" name="Picture 4" descr="Clipart car animated, Clipart car animated Transparent FREE for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29680" y="1264555"/>
            <a:ext cx="6008288" cy="18247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066657077"/>
              </p:ext>
            </p:extLst>
          </p:nvPr>
        </p:nvGraphicFramePr>
        <p:xfrm>
          <a:off x="2592925" y="3308835"/>
          <a:ext cx="7610764" cy="2713645"/>
        </p:xfrm>
        <a:graphic>
          <a:graphicData uri="http://schemas.openxmlformats.org/drawingml/2006/table">
            <a:tbl>
              <a:tblPr firstRow="1" bandRow="1">
                <a:tableStyleId>{5C22544A-7EE6-4342-B048-85BDC9FD1C3A}</a:tableStyleId>
              </a:tblPr>
              <a:tblGrid>
                <a:gridCol w="3805382">
                  <a:extLst>
                    <a:ext uri="{9D8B030D-6E8A-4147-A177-3AD203B41FA5}">
                      <a16:colId xmlns:a16="http://schemas.microsoft.com/office/drawing/2014/main" xmlns="" val="1543696208"/>
                    </a:ext>
                  </a:extLst>
                </a:gridCol>
                <a:gridCol w="3805382">
                  <a:extLst>
                    <a:ext uri="{9D8B030D-6E8A-4147-A177-3AD203B41FA5}">
                      <a16:colId xmlns:a16="http://schemas.microsoft.com/office/drawing/2014/main" xmlns="" val="3675145954"/>
                    </a:ext>
                  </a:extLst>
                </a:gridCol>
              </a:tblGrid>
              <a:tr h="542729">
                <a:tc>
                  <a:txBody>
                    <a:bodyPr/>
                    <a:lstStyle/>
                    <a:p>
                      <a:r>
                        <a:rPr lang="en-US" b="0" dirty="0">
                          <a:solidFill>
                            <a:schemeClr val="tx1"/>
                          </a:solidFill>
                        </a:rPr>
                        <a:t>Engine</a:t>
                      </a:r>
                    </a:p>
                  </a:txBody>
                  <a:tcPr>
                    <a:solidFill>
                      <a:schemeClr val="accent1">
                        <a:lumMod val="20000"/>
                        <a:lumOff val="80000"/>
                      </a:schemeClr>
                    </a:solidFill>
                  </a:tcPr>
                </a:tc>
                <a:tc>
                  <a:txBody>
                    <a:bodyPr/>
                    <a:lstStyle/>
                    <a:p>
                      <a:r>
                        <a:rPr lang="en-US" b="0" dirty="0">
                          <a:solidFill>
                            <a:schemeClr val="tx1"/>
                          </a:solidFill>
                        </a:rPr>
                        <a:t>Kappa Dual</a:t>
                      </a:r>
                    </a:p>
                  </a:txBody>
                  <a:tcPr>
                    <a:solidFill>
                      <a:schemeClr val="accent1">
                        <a:lumMod val="20000"/>
                        <a:lumOff val="80000"/>
                      </a:schemeClr>
                    </a:solidFill>
                  </a:tcPr>
                </a:tc>
                <a:extLst>
                  <a:ext uri="{0D108BD9-81ED-4DB2-BD59-A6C34878D82A}">
                    <a16:rowId xmlns:a16="http://schemas.microsoft.com/office/drawing/2014/main" xmlns="" val="2609695455"/>
                  </a:ext>
                </a:extLst>
              </a:tr>
              <a:tr h="542729">
                <a:tc>
                  <a:txBody>
                    <a:bodyPr/>
                    <a:lstStyle/>
                    <a:p>
                      <a:r>
                        <a:rPr lang="en-US" dirty="0"/>
                        <a:t>Fuel Type</a:t>
                      </a:r>
                    </a:p>
                  </a:txBody>
                  <a:tcPr/>
                </a:tc>
                <a:tc>
                  <a:txBody>
                    <a:bodyPr/>
                    <a:lstStyle/>
                    <a:p>
                      <a:r>
                        <a:rPr lang="en-US" dirty="0"/>
                        <a:t>Diesel</a:t>
                      </a:r>
                    </a:p>
                  </a:txBody>
                  <a:tcPr/>
                </a:tc>
                <a:extLst>
                  <a:ext uri="{0D108BD9-81ED-4DB2-BD59-A6C34878D82A}">
                    <a16:rowId xmlns:a16="http://schemas.microsoft.com/office/drawing/2014/main" xmlns="" val="1188077001"/>
                  </a:ext>
                </a:extLst>
              </a:tr>
              <a:tr h="542729">
                <a:tc>
                  <a:txBody>
                    <a:bodyPr/>
                    <a:lstStyle/>
                    <a:p>
                      <a:r>
                        <a:rPr lang="en-US" dirty="0"/>
                        <a:t>Tank capacity</a:t>
                      </a:r>
                    </a:p>
                  </a:txBody>
                  <a:tcPr/>
                </a:tc>
                <a:tc>
                  <a:txBody>
                    <a:bodyPr/>
                    <a:lstStyle/>
                    <a:p>
                      <a:r>
                        <a:rPr lang="en-US" dirty="0"/>
                        <a:t>37</a:t>
                      </a:r>
                    </a:p>
                  </a:txBody>
                  <a:tcPr/>
                </a:tc>
                <a:extLst>
                  <a:ext uri="{0D108BD9-81ED-4DB2-BD59-A6C34878D82A}">
                    <a16:rowId xmlns:a16="http://schemas.microsoft.com/office/drawing/2014/main" xmlns="" val="154877106"/>
                  </a:ext>
                </a:extLst>
              </a:tr>
              <a:tr h="542729">
                <a:tc>
                  <a:txBody>
                    <a:bodyPr/>
                    <a:lstStyle/>
                    <a:p>
                      <a:r>
                        <a:rPr lang="en-US" dirty="0"/>
                        <a:t>Seating Capacity</a:t>
                      </a:r>
                    </a:p>
                  </a:txBody>
                  <a:tcPr/>
                </a:tc>
                <a:tc>
                  <a:txBody>
                    <a:bodyPr/>
                    <a:lstStyle/>
                    <a:p>
                      <a:r>
                        <a:rPr lang="en-US" dirty="0"/>
                        <a:t>5</a:t>
                      </a:r>
                    </a:p>
                  </a:txBody>
                  <a:tcPr/>
                </a:tc>
                <a:extLst>
                  <a:ext uri="{0D108BD9-81ED-4DB2-BD59-A6C34878D82A}">
                    <a16:rowId xmlns:a16="http://schemas.microsoft.com/office/drawing/2014/main" xmlns="" val="612765235"/>
                  </a:ext>
                </a:extLst>
              </a:tr>
              <a:tr h="542729">
                <a:tc>
                  <a:txBody>
                    <a:bodyPr/>
                    <a:lstStyle/>
                    <a:p>
                      <a:r>
                        <a:rPr lang="en-US" dirty="0" err="1"/>
                        <a:t>Milage</a:t>
                      </a:r>
                      <a:endParaRPr lang="en-US" dirty="0"/>
                    </a:p>
                  </a:txBody>
                  <a:tcPr/>
                </a:tc>
                <a:tc>
                  <a:txBody>
                    <a:bodyPr/>
                    <a:lstStyle/>
                    <a:p>
                      <a:r>
                        <a:rPr lang="en-US" dirty="0"/>
                        <a:t>55.74 km/h</a:t>
                      </a:r>
                    </a:p>
                  </a:txBody>
                  <a:tcPr/>
                </a:tc>
                <a:extLst>
                  <a:ext uri="{0D108BD9-81ED-4DB2-BD59-A6C34878D82A}">
                    <a16:rowId xmlns:a16="http://schemas.microsoft.com/office/drawing/2014/main" xmlns="" val="447240553"/>
                  </a:ext>
                </a:extLst>
              </a:tr>
            </a:tbl>
          </a:graphicData>
        </a:graphic>
      </p:graphicFrame>
    </p:spTree>
    <p:extLst>
      <p:ext uri="{BB962C8B-B14F-4D97-AF65-F5344CB8AC3E}">
        <p14:creationId xmlns:p14="http://schemas.microsoft.com/office/powerpoint/2010/main" val="244881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2 specification</a:t>
            </a:r>
          </a:p>
        </p:txBody>
      </p:sp>
      <p:sp>
        <p:nvSpPr>
          <p:cNvPr id="3" name="Content Placeholder 2"/>
          <p:cNvSpPr>
            <a:spLocks noGrp="1"/>
          </p:cNvSpPr>
          <p:nvPr>
            <p:ph idx="1"/>
          </p:nvPr>
        </p:nvSpPr>
        <p:spPr/>
        <p:txBody>
          <a:bodyPr/>
          <a:lstStyle/>
          <a:p>
            <a:r>
              <a:rPr lang="en-US" dirty="0"/>
              <a:t>What if we define our own type which can accommodate all records.</a:t>
            </a:r>
          </a:p>
          <a:p>
            <a:endParaRPr lang="en-US" dirty="0"/>
          </a:p>
          <a:p>
            <a:r>
              <a:rPr lang="en-US" b="1" dirty="0"/>
              <a:t>Structure is only the solution</a:t>
            </a:r>
          </a:p>
          <a:p>
            <a:endParaRPr lang="en-US" b="1" dirty="0"/>
          </a:p>
          <a:p>
            <a:r>
              <a:rPr lang="en-US" b="1" i="1" dirty="0"/>
              <a:t>Structure is user defined data type used to group elements of different type into a single type.</a:t>
            </a:r>
          </a:p>
        </p:txBody>
      </p:sp>
    </p:spTree>
    <p:extLst>
      <p:ext uri="{BB962C8B-B14F-4D97-AF65-F5344CB8AC3E}">
        <p14:creationId xmlns:p14="http://schemas.microsoft.com/office/powerpoint/2010/main" val="195676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4413" y="1"/>
            <a:ext cx="8915399" cy="1427018"/>
          </a:xfrm>
        </p:spPr>
        <p:txBody>
          <a:bodyPr/>
          <a:lstStyle/>
          <a:p>
            <a:r>
              <a:rPr lang="en-US" dirty="0" err="1"/>
              <a:t>Struct</a:t>
            </a:r>
            <a:endParaRPr lang="en-US" dirty="0"/>
          </a:p>
        </p:txBody>
      </p:sp>
      <p:sp>
        <p:nvSpPr>
          <p:cNvPr id="3" name="Subtitle 2"/>
          <p:cNvSpPr>
            <a:spLocks noGrp="1"/>
          </p:cNvSpPr>
          <p:nvPr>
            <p:ph type="subTitle" idx="1"/>
          </p:nvPr>
        </p:nvSpPr>
        <p:spPr>
          <a:xfrm>
            <a:off x="2284413" y="1951051"/>
            <a:ext cx="8915399" cy="4657567"/>
          </a:xfrm>
        </p:spPr>
        <p:txBody>
          <a:bodyPr/>
          <a:lstStyle/>
          <a:p>
            <a:pPr marL="285750" indent="-285750">
              <a:buFont typeface="Arial" panose="020B0604020202020204" pitchFamily="34" charset="0"/>
              <a:buChar char="•"/>
            </a:pPr>
            <a:r>
              <a:rPr lang="en-US" dirty="0"/>
              <a:t>Arrays allow to define type of variables that can hold several data items of the same kind. Similarly </a:t>
            </a:r>
            <a:r>
              <a:rPr lang="en-US" b="1" dirty="0"/>
              <a:t>structure</a:t>
            </a:r>
            <a:r>
              <a:rPr lang="en-US" dirty="0"/>
              <a:t> is another user defined data type available in C++ that allows to combine data items of different kinds.</a:t>
            </a:r>
          </a:p>
          <a:p>
            <a:pPr marL="285750" indent="-285750">
              <a:buFont typeface="Arial" panose="020B0604020202020204" pitchFamily="34" charset="0"/>
              <a:buChar char="•"/>
            </a:pPr>
            <a:r>
              <a:rPr lang="en-US" dirty="0"/>
              <a:t>Structures are used to represent a record.</a:t>
            </a:r>
          </a:p>
        </p:txBody>
      </p:sp>
    </p:spTree>
    <p:extLst>
      <p:ext uri="{BB962C8B-B14F-4D97-AF65-F5344CB8AC3E}">
        <p14:creationId xmlns:p14="http://schemas.microsoft.com/office/powerpoint/2010/main" val="235615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in Global Scope</a:t>
            </a:r>
          </a:p>
        </p:txBody>
      </p:sp>
      <p:sp>
        <p:nvSpPr>
          <p:cNvPr id="3" name="Content Placeholder 2"/>
          <p:cNvSpPr>
            <a:spLocks noGrp="1"/>
          </p:cNvSpPr>
          <p:nvPr>
            <p:ph idx="1"/>
          </p:nvPr>
        </p:nvSpPr>
        <p:spPr>
          <a:xfrm>
            <a:off x="2741612" y="4054935"/>
            <a:ext cx="8915400" cy="1039091"/>
          </a:xfrm>
        </p:spPr>
        <p:txBody>
          <a:bodyPr/>
          <a:lstStyle/>
          <a:p>
            <a:r>
              <a:rPr lang="en-US" dirty="0"/>
              <a:t>It means that only one function can access it data members in which it is defined. </a:t>
            </a:r>
          </a:p>
        </p:txBody>
      </p:sp>
      <p:sp>
        <p:nvSpPr>
          <p:cNvPr id="4" name="Title 1"/>
          <p:cNvSpPr txBox="1">
            <a:spLocks/>
          </p:cNvSpPr>
          <p:nvPr/>
        </p:nvSpPr>
        <p:spPr>
          <a:xfrm>
            <a:off x="2592925" y="307191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Structure in Local Scope</a:t>
            </a:r>
          </a:p>
        </p:txBody>
      </p:sp>
      <p:sp>
        <p:nvSpPr>
          <p:cNvPr id="5" name="Content Placeholder 2"/>
          <p:cNvSpPr txBox="1">
            <a:spLocks/>
          </p:cNvSpPr>
          <p:nvPr/>
        </p:nvSpPr>
        <p:spPr>
          <a:xfrm>
            <a:off x="2741612" y="1648691"/>
            <a:ext cx="8915400" cy="10390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The code we have seen has the structure in global scope that means every function can access it. </a:t>
            </a:r>
          </a:p>
        </p:txBody>
      </p:sp>
    </p:spTree>
    <p:extLst>
      <p:ext uri="{BB962C8B-B14F-4D97-AF65-F5344CB8AC3E}">
        <p14:creationId xmlns:p14="http://schemas.microsoft.com/office/powerpoint/2010/main" val="160154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to declare variables of structure</a:t>
            </a:r>
          </a:p>
        </p:txBody>
      </p:sp>
      <p:sp>
        <p:nvSpPr>
          <p:cNvPr id="4" name="Rectangle 3"/>
          <p:cNvSpPr/>
          <p:nvPr/>
        </p:nvSpPr>
        <p:spPr>
          <a:xfrm>
            <a:off x="3020291" y="2105891"/>
            <a:ext cx="2937164" cy="3693319"/>
          </a:xfrm>
          <a:prstGeom prst="rect">
            <a:avLst/>
          </a:prstGeom>
        </p:spPr>
        <p:txBody>
          <a:bodyPr wrap="square">
            <a:spAutoFit/>
          </a:bodyPr>
          <a:lstStyle/>
          <a:p>
            <a:r>
              <a:rPr lang="en-US" dirty="0" err="1"/>
              <a:t>struct</a:t>
            </a:r>
            <a:r>
              <a:rPr lang="en-US" dirty="0"/>
              <a:t> </a:t>
            </a:r>
            <a:r>
              <a:rPr lang="en-US" dirty="0">
                <a:solidFill>
                  <a:srgbClr val="FF0000"/>
                </a:solidFill>
              </a:rPr>
              <a:t>cars</a:t>
            </a:r>
          </a:p>
          <a:p>
            <a:r>
              <a:rPr lang="en-US" dirty="0"/>
              <a:t>{</a:t>
            </a:r>
          </a:p>
          <a:p>
            <a:r>
              <a:rPr lang="en-US" dirty="0"/>
              <a:t>	char *engine;</a:t>
            </a:r>
          </a:p>
          <a:p>
            <a:r>
              <a:rPr lang="en-US" dirty="0"/>
              <a:t>	char * </a:t>
            </a:r>
            <a:r>
              <a:rPr lang="en-US" dirty="0" err="1"/>
              <a:t>fuelType</a:t>
            </a:r>
            <a:r>
              <a:rPr lang="en-US" dirty="0"/>
              <a:t>;</a:t>
            </a:r>
          </a:p>
          <a:p>
            <a:r>
              <a:rPr lang="en-US" dirty="0"/>
              <a:t>	</a:t>
            </a:r>
            <a:r>
              <a:rPr lang="en-US" dirty="0" err="1"/>
              <a:t>int</a:t>
            </a:r>
            <a:r>
              <a:rPr lang="en-US" dirty="0"/>
              <a:t> </a:t>
            </a:r>
            <a:r>
              <a:rPr lang="en-US" dirty="0" err="1"/>
              <a:t>tnakCap</a:t>
            </a:r>
            <a:r>
              <a:rPr lang="en-US" dirty="0"/>
              <a:t>;</a:t>
            </a:r>
          </a:p>
          <a:p>
            <a:r>
              <a:rPr lang="en-US" dirty="0"/>
              <a:t>	</a:t>
            </a:r>
            <a:r>
              <a:rPr lang="en-US" dirty="0" err="1"/>
              <a:t>int</a:t>
            </a:r>
            <a:r>
              <a:rPr lang="en-US" dirty="0"/>
              <a:t> SC;</a:t>
            </a:r>
          </a:p>
          <a:p>
            <a:r>
              <a:rPr lang="en-US" dirty="0"/>
              <a:t>	float </a:t>
            </a:r>
            <a:r>
              <a:rPr lang="en-US" dirty="0" err="1"/>
              <a:t>milage</a:t>
            </a:r>
            <a:r>
              <a:rPr lang="en-US" dirty="0"/>
              <a:t>;</a:t>
            </a:r>
          </a:p>
          <a:p>
            <a:r>
              <a:rPr lang="en-US" dirty="0"/>
              <a:t>};</a:t>
            </a:r>
          </a:p>
          <a:p>
            <a:endParaRPr lang="en-US" dirty="0"/>
          </a:p>
          <a:p>
            <a:r>
              <a:rPr lang="en-US" dirty="0" err="1"/>
              <a:t>Int</a:t>
            </a:r>
            <a:r>
              <a:rPr lang="en-US" dirty="0"/>
              <a:t> main()</a:t>
            </a:r>
          </a:p>
          <a:p>
            <a:r>
              <a:rPr lang="en-US" dirty="0"/>
              <a:t>{</a:t>
            </a:r>
          </a:p>
          <a:p>
            <a:r>
              <a:rPr lang="en-US" dirty="0"/>
              <a:t>	 cars car1,car2;</a:t>
            </a:r>
          </a:p>
          <a:p>
            <a:r>
              <a:rPr lang="en-US" dirty="0"/>
              <a:t>}</a:t>
            </a:r>
          </a:p>
        </p:txBody>
      </p:sp>
    </p:spTree>
    <p:extLst>
      <p:ext uri="{BB962C8B-B14F-4D97-AF65-F5344CB8AC3E}">
        <p14:creationId xmlns:p14="http://schemas.microsoft.com/office/powerpoint/2010/main" val="20034700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20624</TotalTime>
  <Words>1514</Words>
  <Application>Microsoft Office PowerPoint</Application>
  <PresentationFormat>Widescreen</PresentationFormat>
  <Paragraphs>195</Paragraphs>
  <Slides>21</Slides>
  <Notes>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21</vt:i4>
      </vt:variant>
    </vt:vector>
  </HeadingPairs>
  <TitlesOfParts>
    <vt:vector size="37" baseType="lpstr">
      <vt:lpstr>AdvP00BD</vt:lpstr>
      <vt:lpstr>AdvP69C5</vt:lpstr>
      <vt:lpstr>AdvP800D</vt:lpstr>
      <vt:lpstr>AdvP8013</vt:lpstr>
      <vt:lpstr>AdvPA1A1</vt:lpstr>
      <vt:lpstr>AdvTT0688bc49.B</vt:lpstr>
      <vt:lpstr>AdvTT7cf261fb</vt:lpstr>
      <vt:lpstr>AdvTT825c8005</vt:lpstr>
      <vt:lpstr>Arial</vt:lpstr>
      <vt:lpstr>Calibri</vt:lpstr>
      <vt:lpstr>Century Gothic</vt:lpstr>
      <vt:lpstr>ff-din-web</vt:lpstr>
      <vt:lpstr>inherit</vt:lpstr>
      <vt:lpstr>Wingdings</vt:lpstr>
      <vt:lpstr>Wingdings 3</vt:lpstr>
      <vt:lpstr>Wisp</vt:lpstr>
      <vt:lpstr>Why we use Structure</vt:lpstr>
      <vt:lpstr>PowerPoint Presentation</vt:lpstr>
      <vt:lpstr>Problem statement</vt:lpstr>
      <vt:lpstr>Car 1 specification</vt:lpstr>
      <vt:lpstr>Car 2 specification</vt:lpstr>
      <vt:lpstr>Car 2 specification</vt:lpstr>
      <vt:lpstr>Struct</vt:lpstr>
      <vt:lpstr>Structure in Global Scope</vt:lpstr>
      <vt:lpstr>methods to declare variables of structure</vt:lpstr>
      <vt:lpstr>Another way</vt:lpstr>
      <vt:lpstr>Access of data members</vt:lpstr>
      <vt:lpstr>Assignment</vt:lpstr>
      <vt:lpstr>Comparison</vt:lpstr>
      <vt:lpstr>struct Variables and Functions</vt:lpstr>
      <vt:lpstr>Question</vt:lpstr>
      <vt:lpstr>Question cont</vt:lpstr>
      <vt:lpstr>Structural programming vs OOP</vt:lpstr>
      <vt:lpstr>Principles of Object-Oriented Systems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Arooj Khalil</dc:creator>
  <cp:lastModifiedBy>Arooj Khalil</cp:lastModifiedBy>
  <cp:revision>422</cp:revision>
  <dcterms:created xsi:type="dcterms:W3CDTF">2020-04-12T15:15:05Z</dcterms:created>
  <dcterms:modified xsi:type="dcterms:W3CDTF">2023-02-09T09:26:38Z</dcterms:modified>
</cp:coreProperties>
</file>