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5" r:id="rId3"/>
    <p:sldId id="257" r:id="rId4"/>
    <p:sldId id="276" r:id="rId5"/>
    <p:sldId id="277" r:id="rId6"/>
    <p:sldId id="263" r:id="rId7"/>
    <p:sldId id="258" r:id="rId8"/>
    <p:sldId id="265" r:id="rId9"/>
    <p:sldId id="266" r:id="rId10"/>
    <p:sldId id="274" r:id="rId11"/>
    <p:sldId id="278" r:id="rId12"/>
    <p:sldId id="267" r:id="rId13"/>
    <p:sldId id="268" r:id="rId14"/>
    <p:sldId id="269" r:id="rId15"/>
    <p:sldId id="279" r:id="rId16"/>
    <p:sldId id="271" r:id="rId17"/>
    <p:sldId id="272" r:id="rId18"/>
    <p:sldId id="270" r:id="rId19"/>
    <p:sldId id="273" r:id="rId20"/>
    <p:sldId id="259" r:id="rId21"/>
  </p:sldIdLst>
  <p:sldSz cx="12188825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2821" autoAdjust="0"/>
  </p:normalViewPr>
  <p:slideViewPr>
    <p:cSldViewPr>
      <p:cViewPr varScale="1">
        <p:scale>
          <a:sx n="56" d="100"/>
          <a:sy n="56" d="100"/>
        </p:scale>
        <p:origin x="654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1/29/2024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1/29/2024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explain?</a:t>
            </a:r>
          </a:p>
          <a:p>
            <a:r>
              <a:rPr lang="en-US" dirty="0"/>
              <a:t>Discuss the example of the Titanic and why the rafts were never thought of something else?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PK" smtClean="0"/>
              <a:t>7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3664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PK" smtClean="0"/>
              <a:t>12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45825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Solan applied division on labor on organization where as Ford applied it on manufacturing</a:t>
            </a:r>
          </a:p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PK" smtClean="0"/>
              <a:t>14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20066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PK" smtClean="0"/>
              <a:t>15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83734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StempelGaramond-Roman"/>
              </a:rPr>
              <a:t>Nothing </a:t>
            </a:r>
            <a:r>
              <a:rPr lang="en-GB" sz="1800" b="0" i="0" u="none" strike="noStrike" baseline="0" dirty="0">
                <a:latin typeface="StempelGaramond-Roman"/>
              </a:rPr>
              <a:t>is constant or predictable—not market growth, customer</a:t>
            </a:r>
          </a:p>
          <a:p>
            <a:pPr algn="l"/>
            <a:r>
              <a:rPr lang="en-GB" sz="1800" b="0" i="0" u="none" strike="noStrike" baseline="0" dirty="0">
                <a:latin typeface="StempelGaramond-Roman"/>
              </a:rPr>
              <a:t>demand, product life cycles, the rate of technological change, or the</a:t>
            </a:r>
          </a:p>
          <a:p>
            <a:pPr algn="l"/>
            <a:r>
              <a:rPr lang="en-US" sz="1800" b="0" i="0" u="none" strike="noStrike" baseline="0" dirty="0">
                <a:latin typeface="StempelGaramond-Roman"/>
              </a:rPr>
              <a:t>nature of competition.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PK" smtClean="0"/>
              <a:t>17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95006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automate something we do not need to do?</a:t>
            </a:r>
            <a:br>
              <a:rPr lang="en-US" dirty="0"/>
            </a:br>
            <a:r>
              <a:rPr lang="en-US" dirty="0"/>
              <a:t>Automate things that need to be done</a:t>
            </a:r>
          </a:p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PK" smtClean="0"/>
              <a:t>18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40750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99223-BD7E-460E-80FD-0361F9930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54B7F-9936-4194-B248-A62CCA922F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A9A60-1904-4EC4-AE8B-1AC913D25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FCD2-2C6D-4AD1-9AD0-E4EC5AAAB71E}" type="datetimeFigureOut">
              <a:rPr lang="en-PK" smtClean="0"/>
              <a:t>29/01/2024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64FE1-CDAF-43F1-8006-0EE77D389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C6CB8-B053-4A4C-9038-D1EEF9EC5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54DBD-FF7F-4DB3-BFD4-50C13B7E07D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485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7007D-B8EA-4441-AC3A-2D865F3C9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872714-2A26-4914-BDF1-A5A7B16D4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A8AC4-2A8D-4752-B27D-9A1BD8F92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3C334-7C85-4465-B428-7CD6177EB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4D078-C412-49A4-A666-C815C09E8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6871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DB275-71B8-41ED-8438-FBFA107E1B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3934D7-4815-4767-9234-68F0267C9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BA8B5-5184-4F3C-9FD9-2FED3934B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8E3DD-0B36-4ACE-A678-ECC2AF08A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6F821-253F-4087-B859-79777FFD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5434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B7D01-F226-45C8-8C56-0303C6F5B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CC822-AB58-4734-8AAB-4D55DCEE7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2E24B-94DB-4559-9E22-F656624B2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31917-DE4A-47E5-9FA0-FEB5119CB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4D11F-F636-4B04-8387-CCFB8DA39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834545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806F7-4AA0-4563-B965-02BB15F43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F35E6-9C4F-4A2A-A60B-DC390B541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BEDC0-C08C-4900-8B47-18B4DAA15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7416A-C3AA-4E44-BE16-7AFA554CB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559B7-BDD2-409B-8403-5347BE941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7153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1673C-8C56-4358-93B2-E72FA6ABB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8113-AD73-495F-9217-F76E9267A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48D64C-A2FC-4B9D-BA41-112418046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2C832-3747-46A4-86F8-D4B973D7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B100C-BB8F-41B7-A139-00E53CDC4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FA6F9-F49D-420D-B610-69D706A32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6061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60255-BE4F-47A9-837D-173DBA0E7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F2A3E-04BA-47DD-987A-B10AC755F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AF3604-20AC-4CE2-BDEB-E978CB0DD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5363CC-DD10-4BE7-AECB-2B071E8AF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4B1EFD-046E-45CD-AB9A-F5A64AB3B6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B10F8C-FFC1-42CE-809A-BD745FA3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DEE33B-B7AF-4E06-A485-D7D7BA217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38B6BC-A70F-448A-AD41-6BD959F98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4013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441FF-687A-4056-86F4-855B40114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15D169-F96C-4CB3-99C3-83F205A5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8EBF42-80AA-4253-BC12-971619517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491323-45DC-47FC-97C9-594C2DE5B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1999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2F18EA-52CF-4260-A201-F4E1FC1A4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868C5A-F0BD-4123-B52E-6975091C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62977-5555-47FB-9D24-7CF0D8AE2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6054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852B4-4814-43F3-BCDD-B449FADD7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8B7B1-FD78-4D28-8AE8-3F6251157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62AFF-D164-4F8C-B8B2-235ED6E6D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59077-728F-4FB3-A890-D6268E26B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74FC4-429B-435E-B57A-7C232777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8D232-4332-4DDD-A5F0-1169912B6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350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3E09B-1F84-4607-8E3F-D1E18E789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C34DA1-7FD0-459E-AC49-C54A19E058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9A9BA-B2C2-4A3A-9559-7AB0CB4B5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5BD50-1961-4385-879B-6D6E58A19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8F44F-6373-4F38-923D-C1CB9FECD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EC7AE-2FB8-4DBE-AB09-C6A8F8F35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5112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73AB00-275A-4A2D-85AB-02920E0B8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61582-3D86-46A6-B9EC-EA864F810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88E57-A2B9-4564-AB07-E3BE3159B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9D225-A608-41ED-9042-AEF83B55A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E73C1-54E6-4CC5-ABD0-05628703E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2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Business Process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Business Process &amp; BPE</a:t>
            </a:r>
          </a:p>
          <a:p>
            <a:r>
              <a:rPr lang="en-US" dirty="0"/>
              <a:t>Lecture: 01</a:t>
            </a:r>
          </a:p>
          <a:p>
            <a:r>
              <a:rPr lang="en-US" dirty="0"/>
              <a:t>Instructor: Salman Ahmad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9E676-54D3-4320-A1CF-37767D93A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Process Management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6ADB5-F55E-4157-98E4-3E9F2084C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principles, methods and tools to design, analyze, execute and monitor business processes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04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6F77C-AFC1-6D9A-5F0B-722DF2AE9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6348A-2586-C09D-D0B5-F0D3CC762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rule of any technology used in a business is that automation applied to an efficient operation will magnify the efficiency.</a:t>
            </a:r>
            <a:br>
              <a:rPr lang="en-US" dirty="0"/>
            </a:br>
            <a:r>
              <a:rPr lang="en-US" dirty="0"/>
              <a:t>The second is that automation applied to an inefficient operation will magnify the inefficiency </a:t>
            </a:r>
          </a:p>
          <a:p>
            <a:pPr lvl="3"/>
            <a:r>
              <a:rPr lang="en-US" dirty="0"/>
              <a:t>Bill Gates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08616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7B3CB-A052-4631-8045-7ED1E203F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BPM is a tool – use wisely</a:t>
            </a:r>
            <a:endParaRPr lang="en-PK" dirty="0"/>
          </a:p>
        </p:txBody>
      </p:sp>
      <p:pic>
        <p:nvPicPr>
          <p:cNvPr id="2050" name="Picture 2" descr="Hand Holding Hammer transparent PNG - StickPNG">
            <a:extLst>
              <a:ext uri="{FF2B5EF4-FFF2-40B4-BE49-F238E27FC236}">
                <a16:creationId xmlns:a16="http://schemas.microsoft.com/office/drawing/2014/main" id="{65CECE06-AA25-4E4B-A30B-48178A8F74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744" y="3140968"/>
            <a:ext cx="1914339" cy="210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crew PNG Images Transparent Background | PNG Play">
            <a:extLst>
              <a:ext uri="{FF2B5EF4-FFF2-40B4-BE49-F238E27FC236}">
                <a16:creationId xmlns:a16="http://schemas.microsoft.com/office/drawing/2014/main" id="{C206613F-6D90-4839-A787-F095498C4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660" y="2621398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5C991607-0DB5-4020-AB00-5BCD2B256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436" y="3328003"/>
            <a:ext cx="2107431" cy="210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Samsung Laptop transparent PNG - StickPNG">
            <a:extLst>
              <a:ext uri="{FF2B5EF4-FFF2-40B4-BE49-F238E27FC236}">
                <a16:creationId xmlns:a16="http://schemas.microsoft.com/office/drawing/2014/main" id="{5FFE5819-4C30-4567-B023-7BD6A2323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692" y="4535321"/>
            <a:ext cx="25431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>
            <a:extLst>
              <a:ext uri="{FF2B5EF4-FFF2-40B4-BE49-F238E27FC236}">
                <a16:creationId xmlns:a16="http://schemas.microsoft.com/office/drawing/2014/main" id="{22CD7FA7-F016-4D84-8218-8C2ED8847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364" y="1630798"/>
            <a:ext cx="22098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58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7F720-5B81-475F-859F-302232322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 Case Study (Hammer 1900)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345CA-E99F-4F12-9C6C-DE638FF21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Ford needed to review its procurement process to:</a:t>
            </a:r>
          </a:p>
          <a:p>
            <a:pPr lvl="1"/>
            <a:r>
              <a:rPr lang="en-US" dirty="0"/>
              <a:t>Do it cheaper</a:t>
            </a:r>
          </a:p>
          <a:p>
            <a:pPr lvl="1"/>
            <a:r>
              <a:rPr lang="en-US" dirty="0"/>
              <a:t>Do it faster</a:t>
            </a:r>
          </a:p>
          <a:p>
            <a:pPr lvl="1"/>
            <a:r>
              <a:rPr lang="en-US" dirty="0"/>
              <a:t>Do it better</a:t>
            </a:r>
          </a:p>
          <a:p>
            <a:endParaRPr lang="en-US" dirty="0"/>
          </a:p>
          <a:p>
            <a:r>
              <a:rPr lang="en-US" dirty="0"/>
              <a:t>Account payable in North America employed &gt; 500 people and turnaround times for processing POs and invoices was in the order of weeks</a:t>
            </a:r>
          </a:p>
        </p:txBody>
      </p:sp>
    </p:spTree>
    <p:extLst>
      <p:ext uri="{BB962C8B-B14F-4D97-AF65-F5344CB8AC3E}">
        <p14:creationId xmlns:p14="http://schemas.microsoft.com/office/powerpoint/2010/main" val="134348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41C2D-B9BF-404D-ABC5-AF2449870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Fords </a:t>
            </a:r>
            <a:r>
              <a:rPr lang="en-US" dirty="0"/>
              <a:t>Case Study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06D02-614F-4524-99F0-DA32A0C08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Automation would bring help (20% improvement)</a:t>
            </a:r>
          </a:p>
          <a:p>
            <a:r>
              <a:rPr lang="en-US" dirty="0"/>
              <a:t>Ford decided not to do it, Why?</a:t>
            </a:r>
          </a:p>
          <a:p>
            <a:pPr lvl="1"/>
            <a:r>
              <a:rPr lang="en-US" dirty="0"/>
              <a:t>Technology needed to the automation was not yet available</a:t>
            </a:r>
          </a:p>
          <a:p>
            <a:pPr lvl="1"/>
            <a:r>
              <a:rPr lang="en-US" dirty="0"/>
              <a:t>No one at Ford knew how to develop the technology needed to automate</a:t>
            </a:r>
          </a:p>
          <a:p>
            <a:pPr lvl="1"/>
            <a:r>
              <a:rPr lang="en-US" dirty="0"/>
              <a:t>There were not enough computers and computer literate employees at ford</a:t>
            </a:r>
          </a:p>
          <a:p>
            <a:pPr lvl="1"/>
            <a:r>
              <a:rPr lang="en-US" dirty="0"/>
              <a:t>None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98214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41C2D-B9BF-404D-ABC5-AF2449870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Fords </a:t>
            </a:r>
            <a:r>
              <a:rPr lang="en-US" dirty="0"/>
              <a:t>Case Study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06D02-614F-4524-99F0-DA32A0C08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Correct answers is Mazda’s Accounts Payable Department</a:t>
            </a:r>
          </a:p>
          <a:p>
            <a:endParaRPr lang="en-US" dirty="0"/>
          </a:p>
          <a:p>
            <a:r>
              <a:rPr lang="en-US" dirty="0"/>
              <a:t>Mazda had only six people handling it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813116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2D35F-0121-4ECB-AB95-423E3CFB8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process worked (as is)</a:t>
            </a:r>
            <a:endParaRPr lang="en-PK" dirty="0"/>
          </a:p>
        </p:txBody>
      </p:sp>
      <p:pic>
        <p:nvPicPr>
          <p:cNvPr id="4" name="Picture 2" descr="[webp-to-jpg output image]">
            <a:extLst>
              <a:ext uri="{FF2B5EF4-FFF2-40B4-BE49-F238E27FC236}">
                <a16:creationId xmlns:a16="http://schemas.microsoft.com/office/drawing/2014/main" id="{9059F5E9-9EBC-4840-AAA5-B9A8448004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020" y="2102467"/>
            <a:ext cx="6480720" cy="416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7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72FBA-0C85-4990-BAED-34C7FE329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Reengineering Process (to be)</a:t>
            </a:r>
            <a:endParaRPr lang="en-PK" dirty="0"/>
          </a:p>
        </p:txBody>
      </p:sp>
      <p:pic>
        <p:nvPicPr>
          <p:cNvPr id="4" name="Picture 2" descr="Source image">
            <a:extLst>
              <a:ext uri="{FF2B5EF4-FFF2-40B4-BE49-F238E27FC236}">
                <a16:creationId xmlns:a16="http://schemas.microsoft.com/office/drawing/2014/main" id="{73C5C05B-D70D-4DDD-B96C-EBE53DA13C2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068" y="2276872"/>
            <a:ext cx="6192688" cy="339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05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09EE5-4756-437B-955C-450D5886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result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5AAB0-F5CF-4D79-9B1D-27D3D1AF8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82" y="1825625"/>
            <a:ext cx="10512862" cy="4351338"/>
          </a:xfrm>
        </p:spPr>
        <p:txBody>
          <a:bodyPr/>
          <a:lstStyle/>
          <a:p>
            <a:r>
              <a:rPr lang="en-US" dirty="0"/>
              <a:t>75% reduction in head count</a:t>
            </a:r>
          </a:p>
          <a:p>
            <a:r>
              <a:rPr lang="en-US" dirty="0"/>
              <a:t>Material control is simpler </a:t>
            </a:r>
          </a:p>
          <a:p>
            <a:r>
              <a:rPr lang="en-US" dirty="0"/>
              <a:t>Financial information is accurate</a:t>
            </a:r>
          </a:p>
          <a:p>
            <a:r>
              <a:rPr lang="en-US" dirty="0"/>
              <a:t>Purchase requisition is faster</a:t>
            </a:r>
          </a:p>
          <a:p>
            <a:r>
              <a:rPr lang="en-US" dirty="0"/>
              <a:t>Less overdue payments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42907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88F44-2035-4669-A668-14BB3E769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of BPR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68888-64AB-4016-9BE4-458B40629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Capture information once and at the source</a:t>
            </a:r>
          </a:p>
          <a:p>
            <a:r>
              <a:rPr lang="en-US" dirty="0"/>
              <a:t>Subsume information processing work into the real work that produces the information</a:t>
            </a:r>
          </a:p>
          <a:p>
            <a:r>
              <a:rPr lang="en-US" dirty="0"/>
              <a:t>Have those who use the output of the process drive the process</a:t>
            </a:r>
          </a:p>
          <a:p>
            <a:r>
              <a:rPr lang="en-US" dirty="0"/>
              <a:t>Treat geographically dispersed resources as if they were centralized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53384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E7ECE-3A37-4526-AEF6-90A449F92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To Cover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D13DF-1E53-47A8-86FD-6D4A560D9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Process</a:t>
            </a:r>
          </a:p>
          <a:p>
            <a:r>
              <a:rPr lang="en-US" dirty="0"/>
              <a:t>Components of Business Process</a:t>
            </a:r>
          </a:p>
          <a:p>
            <a:r>
              <a:rPr lang="en-US" dirty="0"/>
              <a:t>Business Process Lifecycle</a:t>
            </a:r>
          </a:p>
          <a:p>
            <a:r>
              <a:rPr lang="en-US" dirty="0"/>
              <a:t>Business Process Modeling </a:t>
            </a:r>
          </a:p>
          <a:p>
            <a:r>
              <a:rPr lang="en-US" dirty="0"/>
              <a:t>Process Analysis and Redesign</a:t>
            </a:r>
          </a:p>
          <a:p>
            <a:r>
              <a:rPr lang="en-US" dirty="0"/>
              <a:t>Process Automation</a:t>
            </a:r>
          </a:p>
          <a:p>
            <a:r>
              <a:rPr lang="en-US" dirty="0"/>
              <a:t>Lean Processes</a:t>
            </a:r>
          </a:p>
          <a:p>
            <a:r>
              <a:rPr lang="en-US" dirty="0"/>
              <a:t>Business Process Outsourcing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54458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2761C-6BF1-480C-A8BA-809B459B5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engage in BPM?</a:t>
            </a:r>
            <a:endParaRPr lang="en-PK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0162EF-51FF-4EDD-BD8F-AB84E47E08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9568" y="1825625"/>
            <a:ext cx="60096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50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E7ECE-3A37-4526-AEF6-90A449F92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Business Process	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D13DF-1E53-47A8-86FD-6D4A560D9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of related events, activities and decisions, that involve a number of actors, resources, and collectively lead to an outcome that is of value to organization or its customers</a:t>
            </a:r>
          </a:p>
        </p:txBody>
      </p:sp>
    </p:spTree>
    <p:extLst>
      <p:ext uri="{BB962C8B-B14F-4D97-AF65-F5344CB8AC3E}">
        <p14:creationId xmlns:p14="http://schemas.microsoft.com/office/powerpoint/2010/main" val="253568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382FA-6838-513E-41B1-472EF7599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Business Processes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0B799-7226-3A52-4C88-AF4EC0317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Order-to-Cash</a:t>
            </a:r>
          </a:p>
          <a:p>
            <a:r>
              <a:rPr lang="en-US" dirty="0"/>
              <a:t>Procure-to-Pay</a:t>
            </a:r>
          </a:p>
          <a:p>
            <a:r>
              <a:rPr lang="en-US" dirty="0"/>
              <a:t>Application-to-Approval</a:t>
            </a:r>
          </a:p>
          <a:p>
            <a:r>
              <a:rPr lang="en-US" dirty="0"/>
              <a:t>Claim-to-Settlement</a:t>
            </a:r>
          </a:p>
          <a:p>
            <a:r>
              <a:rPr lang="en-US" dirty="0"/>
              <a:t>Fault-to-Resolution</a:t>
            </a:r>
            <a:endParaRPr lang="en-PK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17789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6E97C-4EAA-B5D0-A4F9-111C5DCB3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BA750-AC98-9ADC-73BB-197D55590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Actors</a:t>
            </a:r>
          </a:p>
          <a:p>
            <a:pPr lvl="1"/>
            <a:r>
              <a:rPr lang="en-US" dirty="0"/>
              <a:t>Human actors, organizations, or software systems acting on behalf of human actors and organizations</a:t>
            </a:r>
          </a:p>
          <a:p>
            <a:r>
              <a:rPr lang="en-US" dirty="0"/>
              <a:t>Physical Objects</a:t>
            </a:r>
          </a:p>
          <a:p>
            <a:pPr lvl="1"/>
            <a:r>
              <a:rPr lang="en-US" dirty="0"/>
              <a:t>Equipment's, materials, products, documents</a:t>
            </a:r>
          </a:p>
          <a:p>
            <a:r>
              <a:rPr lang="en-US" dirty="0"/>
              <a:t>Information Objects</a:t>
            </a:r>
          </a:p>
          <a:p>
            <a:pPr lvl="1"/>
            <a:r>
              <a:rPr lang="en-US" dirty="0"/>
              <a:t>Electronic data and records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83408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2466E-FABE-47D1-910F-3EDC3049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TV won’t work</a:t>
            </a:r>
            <a:endParaRPr lang="en-PK" dirty="0"/>
          </a:p>
        </p:txBody>
      </p:sp>
      <p:pic>
        <p:nvPicPr>
          <p:cNvPr id="1026" name="Picture 2" descr="Smiling Face With Sunglasses Cool Emoji Png PNG Image">
            <a:extLst>
              <a:ext uri="{FF2B5EF4-FFF2-40B4-BE49-F238E27FC236}">
                <a16:creationId xmlns:a16="http://schemas.microsoft.com/office/drawing/2014/main" id="{95A9A470-69CF-4D0C-B7C1-5468CFDB77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473" y="4005064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moticon Anger Whatsapp Smiley Emoji Free PNG HQ PNG Image">
            <a:extLst>
              <a:ext uri="{FF2B5EF4-FFF2-40B4-BE49-F238E27FC236}">
                <a16:creationId xmlns:a16="http://schemas.microsoft.com/office/drawing/2014/main" id="{3A195452-0706-47DB-BB51-770CCEFA8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1405" y="4092274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E0C4EA7-FEA5-48E8-8441-622D6B5A96FC}"/>
              </a:ext>
            </a:extLst>
          </p:cNvPr>
          <p:cNvSpPr/>
          <p:nvPr/>
        </p:nvSpPr>
        <p:spPr>
          <a:xfrm>
            <a:off x="1917948" y="2636912"/>
            <a:ext cx="1080120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Call Center</a:t>
            </a:r>
            <a:endParaRPr lang="en-PK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5E6769-592A-4991-BF4C-0C34E3FB3594}"/>
              </a:ext>
            </a:extLst>
          </p:cNvPr>
          <p:cNvSpPr/>
          <p:nvPr/>
        </p:nvSpPr>
        <p:spPr>
          <a:xfrm>
            <a:off x="3458585" y="4103198"/>
            <a:ext cx="1080120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Service Dispatch</a:t>
            </a:r>
            <a:endParaRPr lang="en-PK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974D57-AD99-4A87-807E-F1C442ABDA86}"/>
              </a:ext>
            </a:extLst>
          </p:cNvPr>
          <p:cNvSpPr/>
          <p:nvPr/>
        </p:nvSpPr>
        <p:spPr>
          <a:xfrm>
            <a:off x="4965966" y="2606127"/>
            <a:ext cx="1080120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Technician</a:t>
            </a:r>
            <a:endParaRPr lang="en-PK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A5A0C1-F957-46C7-A57F-78C8C0604982}"/>
              </a:ext>
            </a:extLst>
          </p:cNvPr>
          <p:cNvSpPr/>
          <p:nvPr/>
        </p:nvSpPr>
        <p:spPr>
          <a:xfrm>
            <a:off x="6142739" y="4612726"/>
            <a:ext cx="1080120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Parts Store</a:t>
            </a:r>
            <a:endParaRPr lang="en-PK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988EC-E3E2-4477-BD5B-A44D8C3E92E8}"/>
              </a:ext>
            </a:extLst>
          </p:cNvPr>
          <p:cNvSpPr/>
          <p:nvPr/>
        </p:nvSpPr>
        <p:spPr>
          <a:xfrm>
            <a:off x="7606580" y="2415828"/>
            <a:ext cx="1080120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Warranty?</a:t>
            </a:r>
            <a:endParaRPr lang="en-PK" sz="1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4EF22D0-52D4-4E30-8039-3B7304028654}"/>
              </a:ext>
            </a:extLst>
          </p:cNvPr>
          <p:cNvCxnSpPr>
            <a:stCxn id="1026" idx="0"/>
            <a:endCxn id="4" idx="2"/>
          </p:cNvCxnSpPr>
          <p:nvPr/>
        </p:nvCxnSpPr>
        <p:spPr>
          <a:xfrm flipV="1">
            <a:off x="1649525" y="3068960"/>
            <a:ext cx="808483" cy="93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150AA0-F9E2-469E-90F6-B666E821FAD6}"/>
              </a:ext>
            </a:extLst>
          </p:cNvPr>
          <p:cNvCxnSpPr>
            <a:stCxn id="4" idx="3"/>
            <a:endCxn id="7" idx="0"/>
          </p:cNvCxnSpPr>
          <p:nvPr/>
        </p:nvCxnSpPr>
        <p:spPr>
          <a:xfrm>
            <a:off x="2998068" y="2852936"/>
            <a:ext cx="1000577" cy="1250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0DE9C2-6962-4A59-AD7F-044713A45A72}"/>
              </a:ext>
            </a:extLst>
          </p:cNvPr>
          <p:cNvCxnSpPr>
            <a:stCxn id="7" idx="3"/>
            <a:endCxn id="8" idx="2"/>
          </p:cNvCxnSpPr>
          <p:nvPr/>
        </p:nvCxnSpPr>
        <p:spPr>
          <a:xfrm flipV="1">
            <a:off x="4538705" y="3038175"/>
            <a:ext cx="967321" cy="1281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4FBAD8-0E89-4BD8-8E8B-D10E8B804BBD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5506026" y="3038175"/>
            <a:ext cx="1176773" cy="1574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FF76C1-6EB2-4D21-AD46-5572A56C8962}"/>
              </a:ext>
            </a:extLst>
          </p:cNvPr>
          <p:cNvCxnSpPr>
            <a:stCxn id="9" idx="3"/>
            <a:endCxn id="10" idx="2"/>
          </p:cNvCxnSpPr>
          <p:nvPr/>
        </p:nvCxnSpPr>
        <p:spPr>
          <a:xfrm flipV="1">
            <a:off x="7222859" y="2847876"/>
            <a:ext cx="923781" cy="198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34EB98B-8A45-4C28-ACC8-D33C4F6F8BEB}"/>
              </a:ext>
            </a:extLst>
          </p:cNvPr>
          <p:cNvCxnSpPr>
            <a:stCxn id="10" idx="3"/>
            <a:endCxn id="1028" idx="0"/>
          </p:cNvCxnSpPr>
          <p:nvPr/>
        </p:nvCxnSpPr>
        <p:spPr>
          <a:xfrm>
            <a:off x="8686700" y="2631852"/>
            <a:ext cx="1040955" cy="1460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49FF8BA0-0570-49B7-B86F-BC0C0C23E137}"/>
              </a:ext>
            </a:extLst>
          </p:cNvPr>
          <p:cNvSpPr/>
          <p:nvPr/>
        </p:nvSpPr>
        <p:spPr>
          <a:xfrm>
            <a:off x="1109465" y="4959003"/>
            <a:ext cx="1080120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Customer</a:t>
            </a:r>
            <a:endParaRPr lang="en-PK" sz="1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38617C-FBFD-4592-9174-8D589396FB1C}"/>
              </a:ext>
            </a:extLst>
          </p:cNvPr>
          <p:cNvSpPr/>
          <p:nvPr/>
        </p:nvSpPr>
        <p:spPr>
          <a:xfrm>
            <a:off x="9190756" y="4941168"/>
            <a:ext cx="1080120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Customer</a:t>
            </a:r>
            <a:endParaRPr lang="en-PK" sz="1400" dirty="0"/>
          </a:p>
        </p:txBody>
      </p:sp>
      <p:sp>
        <p:nvSpPr>
          <p:cNvPr id="1030" name="Rectangle 1029">
            <a:extLst>
              <a:ext uri="{FF2B5EF4-FFF2-40B4-BE49-F238E27FC236}">
                <a16:creationId xmlns:a16="http://schemas.microsoft.com/office/drawing/2014/main" id="{00584053-5E5E-4C18-B48F-83357D871930}"/>
              </a:ext>
            </a:extLst>
          </p:cNvPr>
          <p:cNvSpPr/>
          <p:nvPr/>
        </p:nvSpPr>
        <p:spPr>
          <a:xfrm>
            <a:off x="9311653" y="543646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11252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61E1F-3331-4427-9964-52E21B2F1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 &amp; Outcomes</a:t>
            </a:r>
            <a:endParaRPr lang="en-P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3D3D0-0034-4C34-AC28-CB275329D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process leads to one or several outcomes, positive or negative</a:t>
            </a:r>
          </a:p>
          <a:p>
            <a:pPr lvl="1"/>
            <a:r>
              <a:rPr lang="en-US" dirty="0"/>
              <a:t>Positive outcomes deliver value</a:t>
            </a:r>
          </a:p>
          <a:p>
            <a:pPr lvl="1"/>
            <a:r>
              <a:rPr lang="en-US" dirty="0"/>
              <a:t>Negative outcomes reduces value</a:t>
            </a:r>
          </a:p>
          <a:p>
            <a:r>
              <a:rPr lang="en-US" dirty="0"/>
              <a:t>Fault-to-Resolution Process</a:t>
            </a:r>
          </a:p>
          <a:p>
            <a:pPr lvl="1"/>
            <a:r>
              <a:rPr lang="en-US" dirty="0"/>
              <a:t>Fault repaired w/o technician intervention</a:t>
            </a:r>
          </a:p>
          <a:p>
            <a:pPr lvl="1"/>
            <a:r>
              <a:rPr lang="en-US" dirty="0"/>
              <a:t>Fault repaired with minor technician intervention</a:t>
            </a:r>
          </a:p>
          <a:p>
            <a:pPr lvl="1"/>
            <a:r>
              <a:rPr lang="en-US" dirty="0"/>
              <a:t>Fault repaired &amp; fully covered by warranty</a:t>
            </a:r>
          </a:p>
          <a:p>
            <a:pPr lvl="1"/>
            <a:r>
              <a:rPr lang="en-US" dirty="0"/>
              <a:t>Fault repaired and partly covered by warranty</a:t>
            </a:r>
          </a:p>
          <a:p>
            <a:pPr lvl="1"/>
            <a:r>
              <a:rPr lang="en-US" dirty="0"/>
              <a:t>Fault repaired w/o warranty cover</a:t>
            </a:r>
          </a:p>
          <a:p>
            <a:pPr lvl="1"/>
            <a:r>
              <a:rPr lang="en-US" dirty="0"/>
              <a:t>Fault not repaired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41259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AE2D3-C129-4D37-8D49-E9C7867C4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Business Process</a:t>
            </a:r>
            <a:endParaRPr lang="en-PK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B2E49C-28F6-43BA-AD48-7B228432E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7290" y="2060848"/>
            <a:ext cx="7531190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33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5BC56-CC43-4025-B297-94C7E3B22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29D6B-08C9-4467-834F-A742F3762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it does not make at least 3 people mad, it is not a process</a:t>
            </a:r>
          </a:p>
          <a:p>
            <a:pPr lvl="3"/>
            <a:r>
              <a:rPr lang="en-US" dirty="0"/>
              <a:t>Hammer &amp; Stanton (1995)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24949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3695</TotalTime>
  <Words>584</Words>
  <Application>Microsoft Office PowerPoint</Application>
  <PresentationFormat>Custom</PresentationFormat>
  <Paragraphs>100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Corbel</vt:lpstr>
      <vt:lpstr>StempelGaramond-Roman</vt:lpstr>
      <vt:lpstr>Office Theme</vt:lpstr>
      <vt:lpstr>Business Process Engineering</vt:lpstr>
      <vt:lpstr>Topics To Cover</vt:lpstr>
      <vt:lpstr>What is Business Process </vt:lpstr>
      <vt:lpstr>Types of Business Processes</vt:lpstr>
      <vt:lpstr>PowerPoint Presentation</vt:lpstr>
      <vt:lpstr>My TV won’t work</vt:lpstr>
      <vt:lpstr>Processes &amp; Outcomes</vt:lpstr>
      <vt:lpstr>What is a Business Process</vt:lpstr>
      <vt:lpstr>PowerPoint Presentation</vt:lpstr>
      <vt:lpstr>Business Process Management</vt:lpstr>
      <vt:lpstr>PowerPoint Presentation</vt:lpstr>
      <vt:lpstr>BPM is a tool – use wisely</vt:lpstr>
      <vt:lpstr>Ford Case Study (Hammer 1900)</vt:lpstr>
      <vt:lpstr>Fords Case Study</vt:lpstr>
      <vt:lpstr>Fords Case Study</vt:lpstr>
      <vt:lpstr>How process worked (as is)</vt:lpstr>
      <vt:lpstr>Reengineering Process (to be)</vt:lpstr>
      <vt:lpstr>The result</vt:lpstr>
      <vt:lpstr>Principles of BPR</vt:lpstr>
      <vt:lpstr>How to engage in BPM?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 Engineering</dc:title>
  <dc:creator>Salman Ahmad</dc:creator>
  <cp:lastModifiedBy>Salman Ahmad</cp:lastModifiedBy>
  <cp:revision>132</cp:revision>
  <dcterms:created xsi:type="dcterms:W3CDTF">2020-07-03T12:59:18Z</dcterms:created>
  <dcterms:modified xsi:type="dcterms:W3CDTF">2024-01-29T09:07:17Z</dcterms:modified>
</cp:coreProperties>
</file>