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2" r:id="rId15"/>
    <p:sldId id="261" r:id="rId16"/>
    <p:sldId id="264" r:id="rId17"/>
  </p:sldIdLst>
  <p:sldSz cx="12188825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2821" autoAdjust="0"/>
  </p:normalViewPr>
  <p:slideViewPr>
    <p:cSldViewPr>
      <p:cViewPr varScale="1">
        <p:scale>
          <a:sx n="69" d="100"/>
          <a:sy n="69" d="100"/>
        </p:scale>
        <p:origin x="90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explain?</a:t>
            </a:r>
          </a:p>
          <a:p>
            <a:r>
              <a:rPr lang="en-US" dirty="0"/>
              <a:t>Discuss the example of the Titanic and why the rafts were never thought of something else?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66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131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man doing 1 or 2 jobs out of 16 can make in the upwards of 48,000 pins per day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82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Solan applied division on labor on organization where as Ford applied it on manufacturing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006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empelGaramond-Roman"/>
              </a:rPr>
              <a:t>Nothing </a:t>
            </a:r>
            <a:r>
              <a:rPr lang="en-GB" sz="1800" b="0" i="0" u="none" strike="noStrike" baseline="0" dirty="0">
                <a:latin typeface="StempelGaramond-Roman"/>
              </a:rPr>
              <a:t>is constant or predictable—not market growth, customer</a:t>
            </a:r>
          </a:p>
          <a:p>
            <a:pPr algn="l"/>
            <a:r>
              <a:rPr lang="en-GB" sz="1800" b="0" i="0" u="none" strike="noStrike" baseline="0" dirty="0">
                <a:latin typeface="StempelGaramond-Roman"/>
              </a:rPr>
              <a:t>demand, product life cycles, the rate of technological change, or the</a:t>
            </a:r>
          </a:p>
          <a:p>
            <a:pPr algn="l"/>
            <a:r>
              <a:rPr lang="en-US" sz="1800" b="0" i="0" u="none" strike="noStrike" baseline="0" dirty="0">
                <a:latin typeface="StempelGaramond-Roman"/>
              </a:rPr>
              <a:t>nature of competition.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50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223-BD7E-460E-80FD-0361F99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4B7F-9936-4194-B248-A62CCA92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9A60-1904-4EC4-AE8B-1AC913D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FCD2-2C6D-4AD1-9AD0-E4EC5AAAB71E}" type="datetimeFigureOut">
              <a:rPr lang="en-PK" smtClean="0"/>
              <a:t>31/01/2024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4FE1-CDAF-43F1-8006-0EE77D38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6CB8-B053-4A4C-9038-D1EEF9E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4DBD-FF7F-4DB3-BFD4-50C13B7E07D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8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07D-B8EA-4441-AC3A-2D865F3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2714-2A26-4914-BDF1-A5A7B16D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8AC4-2A8D-4752-B27D-9A1BD8F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334-7C85-4465-B428-7CD6177E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078-C412-49A4-A666-C815C09E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87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DB275-71B8-41ED-8438-FBFA107E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934D7-4815-4767-9234-68F0267C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A8B5-5184-4F3C-9FD9-2FED393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3DD-0B36-4ACE-A678-ECC2AF08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F821-253F-4087-B859-79777FFD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3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7D01-F226-45C8-8C56-0303C6F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822-AB58-4734-8AAB-4D55DCEE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24B-94DB-4559-9E22-F656624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1917-DE4A-47E5-9FA0-FEB5119C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D11F-F636-4B04-8387-CCFB8DA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45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06F7-4AA0-4563-B965-02BB15F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35E6-9C4F-4A2A-A60B-DC390B54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EDC0-C08C-4900-8B47-18B4DAA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416A-C3AA-4E44-BE16-7AFA554C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59B7-BDD2-409B-8403-5347BE94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3C-8C56-4358-93B2-E72FA6A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113-AD73-495F-9217-F76E9267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D64C-A2FC-4B9D-BA41-11241804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C832-3747-46A4-86F8-D4B973D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100C-BB8F-41B7-A139-00E53C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A6F9-F49D-420D-B610-69D706A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6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255-BE4F-47A9-837D-173DBA0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2A3E-04BA-47DD-987A-B10AC755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3604-20AC-4CE2-BDEB-E978CB0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63CC-DD10-4BE7-AECB-2B071E8A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1EFD-046E-45CD-AB9A-F5A64AB3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0F8C-FFC1-42CE-809A-BD745FA3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E33B-B7AF-4E06-A485-D7D7BA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B6BC-A70F-448A-AD41-6BD959F9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01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1FF-687A-4056-86F4-855B401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D169-F96C-4CB3-99C3-83F205A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EBF42-80AA-4253-BC12-97161951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1323-45DC-47FC-97C9-594C2DE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18EA-52CF-4260-A201-F4E1FC1A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68C5A-F0BD-4123-B52E-6975091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2977-5555-47FB-9D24-7CF0D8A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05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2B4-4814-43F3-BCDD-B449FADD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B7B1-FD78-4D28-8AE8-3F625115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2AFF-D164-4F8C-B8B2-235ED6E6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077-728F-4FB3-A890-D6268E2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4FC4-429B-435E-B57A-7C23277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8D232-4332-4DDD-A5F0-1169912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5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09B-1F84-4607-8E3F-D1E18E78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34DA1-7FD0-459E-AC49-C54A19E05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A9BA-B2C2-4A3A-9559-7AB0CB4B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50-1961-4385-879B-6D6E58A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F44F-6373-4F38-923D-C1CB9FEC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C7AE-2FB8-4DBE-AB09-C6A8F8F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1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3AB00-275A-4A2D-85AB-02920E0B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1582-3D86-46A6-B9EC-EA864F81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E57-A2B9-4564-AB07-E3BE3159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D225-A608-41ED-9042-AEF83B55A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73C1-54E6-4CC5-ABD0-05628703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Lecture: 02</a:t>
            </a:r>
          </a:p>
          <a:p>
            <a:r>
              <a:rPr lang="en-US" dirty="0"/>
              <a:t>Instructor: Salman Ahmad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FBA-0C85-4990-BAED-34C7FE3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inevitable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E3D-F0F7-44D1-8A4E-5E1C0014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Corporates need to face the challenges</a:t>
            </a:r>
          </a:p>
          <a:p>
            <a:r>
              <a:rPr lang="en-US" dirty="0"/>
              <a:t>Cannot rely on predictable business cycle of growth – recession</a:t>
            </a:r>
          </a:p>
          <a:p>
            <a:r>
              <a:rPr lang="en-US" dirty="0"/>
              <a:t>Cannot predict profitability like it used to</a:t>
            </a:r>
          </a:p>
          <a:p>
            <a:r>
              <a:rPr lang="en-US" dirty="0"/>
              <a:t>Nothing is constant, customer demand, competition, rate of technology change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00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8F44-2035-4669-A668-14BB3E7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Cs, a new force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888-64AB-4016-9BE4-458B4062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Change – the only constant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338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761C-6BF1-480C-A8BA-809B459B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613E-48B9-4AE1-8878-28FCE762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 Motor</a:t>
            </a:r>
          </a:p>
          <a:p>
            <a:pPr lvl="1"/>
            <a:r>
              <a:rPr lang="en-US" dirty="0"/>
              <a:t>1980, great depression for auto industry, cost cutting was obvious</a:t>
            </a:r>
          </a:p>
          <a:p>
            <a:pPr lvl="1"/>
            <a:r>
              <a:rPr lang="en-US" dirty="0"/>
              <a:t>Estimated that Accounts division is 5 times bigger than it should be (500 employees)</a:t>
            </a:r>
          </a:p>
          <a:p>
            <a:pPr lvl="1"/>
            <a:r>
              <a:rPr lang="en-US" dirty="0"/>
              <a:t>Company started analyzing</a:t>
            </a:r>
          </a:p>
          <a:p>
            <a:pPr lvl="1"/>
            <a:r>
              <a:rPr lang="en-US" dirty="0"/>
              <a:t>Workflow identified as</a:t>
            </a:r>
          </a:p>
          <a:p>
            <a:pPr lvl="2"/>
            <a:r>
              <a:rPr lang="en-GB" dirty="0"/>
              <a:t>When the purchasing department would write a purchase order, they sent a copy to accounts payable.</a:t>
            </a:r>
          </a:p>
          <a:p>
            <a:pPr lvl="2"/>
            <a:r>
              <a:rPr lang="en-GB" dirty="0"/>
              <a:t>Then, the material control would receive the goods, and send a copy of the related document to accounts payable.</a:t>
            </a:r>
          </a:p>
          <a:p>
            <a:pPr lvl="2"/>
            <a:r>
              <a:rPr lang="en-GB" dirty="0"/>
              <a:t>At the same time, the vendor would send a receipt for the goods to accounts payable.</a:t>
            </a:r>
          </a:p>
          <a:p>
            <a:pPr lvl="2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9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3D-B8EC-4915-B57E-1C73D160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78B-F398-4785-B81D-F6E05464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26" name="Picture 2" descr="[webp-to-jpg output image]">
            <a:extLst>
              <a:ext uri="{FF2B5EF4-FFF2-40B4-BE49-F238E27FC236}">
                <a16:creationId xmlns:a16="http://schemas.microsoft.com/office/drawing/2014/main" id="{45DDB20B-7ABA-46EF-9CF0-E47548C7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79" y="1857779"/>
            <a:ext cx="6035465" cy="38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7FDA-89E2-490A-ABDD-BDDEED0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7CA7-8045-44D9-B570-9C7EF5D0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  <a:p>
            <a:pPr lvl="1"/>
            <a:r>
              <a:rPr lang="en-US" dirty="0"/>
              <a:t>Updated the workflow as </a:t>
            </a:r>
          </a:p>
          <a:p>
            <a:pPr lvl="2"/>
            <a:r>
              <a:rPr lang="en-GB" dirty="0"/>
              <a:t>Purchasing issues an order and inputs it into an online database.</a:t>
            </a:r>
          </a:p>
          <a:p>
            <a:pPr lvl="2"/>
            <a:r>
              <a:rPr lang="en-GB" dirty="0"/>
              <a:t>Material control receives the goods and cross-references with the database to make sure it matches an order.</a:t>
            </a:r>
          </a:p>
          <a:p>
            <a:pPr lvl="2"/>
            <a:r>
              <a:rPr lang="en-GB" dirty="0"/>
              <a:t>If there’s a match, material control accepts the order on the computer.</a:t>
            </a:r>
          </a:p>
          <a:p>
            <a:pPr lvl="1"/>
            <a:r>
              <a:rPr lang="en-GB" dirty="0"/>
              <a:t>As a result the need for accounts payable clerks to match the orders was completely eliminated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79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C1DE-9EAF-48A2-822D-0EDC9729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556-9EB1-4C97-93E4-AA44F3E5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2050" name="Picture 2" descr="Source image">
            <a:extLst>
              <a:ext uri="{FF2B5EF4-FFF2-40B4-BE49-F238E27FC236}">
                <a16:creationId xmlns:a16="http://schemas.microsoft.com/office/drawing/2014/main" id="{BEA5FF7F-CEB1-4CCA-AE88-A1F8097F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68" y="2132856"/>
            <a:ext cx="6318288" cy="34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269-E210-4265-9010-6ED73D4F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companies deliver?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2B20-636E-4A3D-9B92-FB71EA2E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companies based on 19</a:t>
            </a:r>
            <a:r>
              <a:rPr lang="en-US" baseline="30000" dirty="0"/>
              <a:t>th</a:t>
            </a:r>
            <a:r>
              <a:rPr lang="en-US" dirty="0"/>
              <a:t> century ideas and </a:t>
            </a:r>
            <a:r>
              <a:rPr lang="en-US"/>
              <a:t>principles will work today</a:t>
            </a:r>
            <a:r>
              <a:rPr lang="en-US" dirty="0"/>
              <a:t>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958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1E1F-3331-4427-9964-52E21B2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BPE?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2A60B-5EAB-46BE-BFAA-02189E7B3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125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E2D3-C129-4D37-8D49-E9C7867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Business Process Engineering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BD71-1A13-47EC-9843-4E011C2E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workflows</a:t>
            </a:r>
          </a:p>
          <a:p>
            <a:r>
              <a:rPr lang="en-US" dirty="0"/>
              <a:t>Perceived cost saving mechanism</a:t>
            </a:r>
          </a:p>
          <a:p>
            <a:r>
              <a:rPr lang="en-US" dirty="0"/>
              <a:t>Coordination between departments</a:t>
            </a:r>
          </a:p>
          <a:p>
            <a:r>
              <a:rPr lang="en-US" dirty="0"/>
              <a:t>Inability to see the solution hidden in plain 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that mean	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Corporates perform badly?</a:t>
            </a:r>
          </a:p>
          <a:p>
            <a:r>
              <a:rPr lang="en-US" dirty="0"/>
              <a:t>The answer is No and Yes</a:t>
            </a:r>
          </a:p>
          <a:p>
            <a:r>
              <a:rPr lang="en-US" dirty="0"/>
              <a:t>The problems is beyond their control</a:t>
            </a:r>
          </a:p>
          <a:p>
            <a:pPr lvl="1"/>
            <a:r>
              <a:rPr lang="en-US" dirty="0"/>
              <a:t>Advancement in technology</a:t>
            </a:r>
          </a:p>
          <a:p>
            <a:pPr lvl="1"/>
            <a:r>
              <a:rPr lang="en-US" dirty="0"/>
              <a:t>Disappearing borders</a:t>
            </a:r>
          </a:p>
          <a:p>
            <a:pPr lvl="1"/>
            <a:r>
              <a:rPr lang="en-US" dirty="0"/>
              <a:t>Customer expectations change</a:t>
            </a:r>
          </a:p>
          <a:p>
            <a:pPr lvl="1"/>
            <a:r>
              <a:rPr lang="en-US" dirty="0"/>
              <a:t>Competitive advantage is changed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9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B3CB-A052-4631-8045-7ED1E203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 the history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0DEB-377F-41A2-BB86-3C7E6384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century marked as industrial Revolution</a:t>
            </a:r>
          </a:p>
          <a:p>
            <a:r>
              <a:rPr lang="en-US" dirty="0"/>
              <a:t>All manufacturing today roots back to a prototypical pin factory described in They Wealth of Nations in 1776 by Smith a Business Consultant</a:t>
            </a:r>
          </a:p>
          <a:p>
            <a:r>
              <a:rPr lang="en-US" dirty="0"/>
              <a:t>Principle of </a:t>
            </a:r>
            <a:r>
              <a:rPr lang="en-US" dirty="0" err="1"/>
              <a:t>Labour</a:t>
            </a:r>
            <a:r>
              <a:rPr lang="en-US" dirty="0"/>
              <a:t> Division </a:t>
            </a:r>
          </a:p>
          <a:p>
            <a:pPr lvl="1"/>
            <a:r>
              <a:rPr lang="en-GB" dirty="0"/>
              <a:t>Some number of specialized workers, each performing a single step in the manufacture of a pin, could make far more pins in a day than the same number of generalists, each engaged in making whole pins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720-5B81-475F-859F-3022323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1800s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45CA-E99F-4F12-9C6C-DE638FF2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1820s, the Rail Road revolution</a:t>
            </a:r>
          </a:p>
          <a:p>
            <a:r>
              <a:rPr lang="en-US" dirty="0"/>
              <a:t>Single track, collision mitigation</a:t>
            </a:r>
          </a:p>
          <a:p>
            <a:r>
              <a:rPr lang="en-US" dirty="0"/>
              <a:t>Their developed command and control mechanism was necessary to avoid trouble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34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1C2D-B9BF-404D-ABC5-AF2449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Ford and Solan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6D02-614F-4524-99F0-DA32A0C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Henry Ford introduced the concept of moving assembly line</a:t>
            </a:r>
          </a:p>
          <a:p>
            <a:r>
              <a:rPr lang="en-US" dirty="0"/>
              <a:t>Each worker does one simple job</a:t>
            </a:r>
          </a:p>
          <a:p>
            <a:r>
              <a:rPr lang="en-US" dirty="0"/>
              <a:t>Overall job to complete a car become challenging</a:t>
            </a:r>
          </a:p>
          <a:p>
            <a:endParaRPr lang="en-US" dirty="0"/>
          </a:p>
          <a:p>
            <a:r>
              <a:rPr lang="en-US" dirty="0"/>
              <a:t>GM – Solan takes over after GM has offered too many models for the market</a:t>
            </a:r>
          </a:p>
          <a:p>
            <a:r>
              <a:rPr lang="en-US" dirty="0"/>
              <a:t>Solan created smaller, decentralized divisions that managers can oversee</a:t>
            </a:r>
          </a:p>
          <a:p>
            <a:r>
              <a:rPr lang="en-US" dirty="0"/>
              <a:t>Managers don’t need Engineering expertise and Executives need not worry about the management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21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E5-4756-437B-955C-450D588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1900s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AAB0-F5CF-4D79-9B1D-27D3D1A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/>
          <a:lstStyle/>
          <a:p>
            <a:r>
              <a:rPr lang="en-US" dirty="0"/>
              <a:t>Post WWII, the demand for thing was on the rise</a:t>
            </a:r>
          </a:p>
          <a:p>
            <a:r>
              <a:rPr lang="en-US" dirty="0"/>
              <a:t>New organizational model was developed and adopted quickly by Europe and Japan</a:t>
            </a:r>
          </a:p>
          <a:p>
            <a:r>
              <a:rPr lang="en-US" dirty="0"/>
              <a:t>Customer demand was huge post WWs and Great Depression</a:t>
            </a:r>
          </a:p>
          <a:p>
            <a:r>
              <a:rPr lang="en-US" dirty="0"/>
              <a:t>People would want any thing, any house and any car</a:t>
            </a:r>
          </a:p>
          <a:p>
            <a:r>
              <a:rPr lang="en-US" dirty="0"/>
              <a:t>Demand for quality was extinct</a:t>
            </a:r>
          </a:p>
          <a:p>
            <a:r>
              <a:rPr lang="en-US" dirty="0"/>
              <a:t>1960 – addition of white collar job resulted in more break down of 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35F-0121-4ECB-AB95-423E3CFB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F46F-3FC4-4CD9-B7A2-1C2C6845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predictable anymore</a:t>
            </a:r>
          </a:p>
          <a:p>
            <a:r>
              <a:rPr lang="en-US" dirty="0"/>
              <a:t>People demand quality of Product/service </a:t>
            </a:r>
          </a:p>
          <a:p>
            <a:r>
              <a:rPr lang="en-US" dirty="0"/>
              <a:t>Willing to pay premium for good user experience</a:t>
            </a:r>
          </a:p>
          <a:p>
            <a:r>
              <a:rPr lang="en-US" dirty="0"/>
              <a:t>Resource sharing and preservation is in demand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653</Words>
  <Application>Microsoft Office PowerPoint</Application>
  <PresentationFormat>Custom</PresentationFormat>
  <Paragraphs>88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StempelGaramond-Roman</vt:lpstr>
      <vt:lpstr>Office Theme</vt:lpstr>
      <vt:lpstr>Business Process Engineering</vt:lpstr>
      <vt:lpstr>What is BPE?</vt:lpstr>
      <vt:lpstr>Need of Business Process Engineering</vt:lpstr>
      <vt:lpstr>Does that mean …</vt:lpstr>
      <vt:lpstr>A look in the history</vt:lpstr>
      <vt:lpstr>1800s</vt:lpstr>
      <vt:lpstr>Era of Ford and Solan</vt:lpstr>
      <vt:lpstr>1900s</vt:lpstr>
      <vt:lpstr>Today</vt:lpstr>
      <vt:lpstr>The inevitable</vt:lpstr>
      <vt:lpstr>Three Cs, a new force</vt:lpstr>
      <vt:lpstr>Example</vt:lpstr>
      <vt:lpstr>Example - continued</vt:lpstr>
      <vt:lpstr>Example - continued</vt:lpstr>
      <vt:lpstr>Example - continued</vt:lpstr>
      <vt:lpstr>Can companies deliver?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Salman Ahmad</dc:creator>
  <cp:lastModifiedBy>Salman Ahmad</cp:lastModifiedBy>
  <cp:revision>93</cp:revision>
  <dcterms:created xsi:type="dcterms:W3CDTF">2020-07-03T12:59:18Z</dcterms:created>
  <dcterms:modified xsi:type="dcterms:W3CDTF">2024-01-31T13:08:50Z</dcterms:modified>
</cp:coreProperties>
</file>